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0" r:id="rId5"/>
    <p:sldId id="262" r:id="rId6"/>
    <p:sldId id="261" r:id="rId7"/>
    <p:sldId id="269" r:id="rId8"/>
    <p:sldId id="265" r:id="rId9"/>
    <p:sldId id="267" r:id="rId10"/>
    <p:sldId id="270"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21C353-ABD9-4A61-946D-2967E6233484}" v="15" dt="2021-11-03T00:08:38.7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 v" userId="e336d86230d05135" providerId="LiveId" clId="{5221C353-ABD9-4A61-946D-2967E6233484}"/>
    <pc:docChg chg="custSel modSld modMainMaster">
      <pc:chgData name="v v" userId="e336d86230d05135" providerId="LiveId" clId="{5221C353-ABD9-4A61-946D-2967E6233484}" dt="2021-11-03T00:08:38.736" v="21"/>
      <pc:docMkLst>
        <pc:docMk/>
      </pc:docMkLst>
      <pc:sldChg chg="addSp delSp modSp mod setBg">
        <pc:chgData name="v v" userId="e336d86230d05135" providerId="LiveId" clId="{5221C353-ABD9-4A61-946D-2967E6233484}" dt="2021-11-03T00:08:38.736" v="21"/>
        <pc:sldMkLst>
          <pc:docMk/>
          <pc:sldMk cId="2714578561" sldId="257"/>
        </pc:sldMkLst>
        <pc:picChg chg="add del mod ord">
          <ac:chgData name="v v" userId="e336d86230d05135" providerId="LiveId" clId="{5221C353-ABD9-4A61-946D-2967E6233484}" dt="2021-11-03T00:08:13.243" v="7" actId="21"/>
          <ac:picMkLst>
            <pc:docMk/>
            <pc:sldMk cId="2714578561" sldId="257"/>
            <ac:picMk id="7" creationId="{DCF30778-B9D7-4DDC-BF44-B6E52DD09306}"/>
          </ac:picMkLst>
        </pc:picChg>
      </pc:sldChg>
      <pc:sldMasterChg chg="setBg modSldLayout">
        <pc:chgData name="v v" userId="e336d86230d05135" providerId="LiveId" clId="{5221C353-ABD9-4A61-946D-2967E6233484}" dt="2021-11-03T00:08:38.736" v="21"/>
        <pc:sldMasterMkLst>
          <pc:docMk/>
          <pc:sldMasterMk cId="2433548210" sldId="2147483648"/>
        </pc:sldMasterMkLst>
        <pc:sldLayoutChg chg="setBg">
          <pc:chgData name="v v" userId="e336d86230d05135" providerId="LiveId" clId="{5221C353-ABD9-4A61-946D-2967E6233484}" dt="2021-11-03T00:08:38.736" v="21"/>
          <pc:sldLayoutMkLst>
            <pc:docMk/>
            <pc:sldMasterMk cId="2433548210" sldId="2147483648"/>
            <pc:sldLayoutMk cId="2293467803" sldId="2147483649"/>
          </pc:sldLayoutMkLst>
        </pc:sldLayoutChg>
        <pc:sldLayoutChg chg="setBg">
          <pc:chgData name="v v" userId="e336d86230d05135" providerId="LiveId" clId="{5221C353-ABD9-4A61-946D-2967E6233484}" dt="2021-11-03T00:08:38.736" v="21"/>
          <pc:sldLayoutMkLst>
            <pc:docMk/>
            <pc:sldMasterMk cId="2433548210" sldId="2147483648"/>
            <pc:sldLayoutMk cId="3581032162" sldId="2147483650"/>
          </pc:sldLayoutMkLst>
        </pc:sldLayoutChg>
        <pc:sldLayoutChg chg="setBg">
          <pc:chgData name="v v" userId="e336d86230d05135" providerId="LiveId" clId="{5221C353-ABD9-4A61-946D-2967E6233484}" dt="2021-11-03T00:08:38.736" v="21"/>
          <pc:sldLayoutMkLst>
            <pc:docMk/>
            <pc:sldMasterMk cId="2433548210" sldId="2147483648"/>
            <pc:sldLayoutMk cId="2533400338" sldId="2147483651"/>
          </pc:sldLayoutMkLst>
        </pc:sldLayoutChg>
        <pc:sldLayoutChg chg="setBg">
          <pc:chgData name="v v" userId="e336d86230d05135" providerId="LiveId" clId="{5221C353-ABD9-4A61-946D-2967E6233484}" dt="2021-11-03T00:08:38.736" v="21"/>
          <pc:sldLayoutMkLst>
            <pc:docMk/>
            <pc:sldMasterMk cId="2433548210" sldId="2147483648"/>
            <pc:sldLayoutMk cId="384779356" sldId="2147483652"/>
          </pc:sldLayoutMkLst>
        </pc:sldLayoutChg>
        <pc:sldLayoutChg chg="setBg">
          <pc:chgData name="v v" userId="e336d86230d05135" providerId="LiveId" clId="{5221C353-ABD9-4A61-946D-2967E6233484}" dt="2021-11-03T00:08:38.736" v="21"/>
          <pc:sldLayoutMkLst>
            <pc:docMk/>
            <pc:sldMasterMk cId="2433548210" sldId="2147483648"/>
            <pc:sldLayoutMk cId="1273473602" sldId="2147483653"/>
          </pc:sldLayoutMkLst>
        </pc:sldLayoutChg>
        <pc:sldLayoutChg chg="setBg">
          <pc:chgData name="v v" userId="e336d86230d05135" providerId="LiveId" clId="{5221C353-ABD9-4A61-946D-2967E6233484}" dt="2021-11-03T00:08:38.736" v="21"/>
          <pc:sldLayoutMkLst>
            <pc:docMk/>
            <pc:sldMasterMk cId="2433548210" sldId="2147483648"/>
            <pc:sldLayoutMk cId="4173103301" sldId="2147483654"/>
          </pc:sldLayoutMkLst>
        </pc:sldLayoutChg>
        <pc:sldLayoutChg chg="setBg">
          <pc:chgData name="v v" userId="e336d86230d05135" providerId="LiveId" clId="{5221C353-ABD9-4A61-946D-2967E6233484}" dt="2021-11-03T00:08:38.736" v="21"/>
          <pc:sldLayoutMkLst>
            <pc:docMk/>
            <pc:sldMasterMk cId="2433548210" sldId="2147483648"/>
            <pc:sldLayoutMk cId="3092548047" sldId="2147483655"/>
          </pc:sldLayoutMkLst>
        </pc:sldLayoutChg>
        <pc:sldLayoutChg chg="setBg">
          <pc:chgData name="v v" userId="e336d86230d05135" providerId="LiveId" clId="{5221C353-ABD9-4A61-946D-2967E6233484}" dt="2021-11-03T00:08:38.736" v="21"/>
          <pc:sldLayoutMkLst>
            <pc:docMk/>
            <pc:sldMasterMk cId="2433548210" sldId="2147483648"/>
            <pc:sldLayoutMk cId="547895889" sldId="2147483656"/>
          </pc:sldLayoutMkLst>
        </pc:sldLayoutChg>
        <pc:sldLayoutChg chg="setBg">
          <pc:chgData name="v v" userId="e336d86230d05135" providerId="LiveId" clId="{5221C353-ABD9-4A61-946D-2967E6233484}" dt="2021-11-03T00:08:38.736" v="21"/>
          <pc:sldLayoutMkLst>
            <pc:docMk/>
            <pc:sldMasterMk cId="2433548210" sldId="2147483648"/>
            <pc:sldLayoutMk cId="2053581679" sldId="2147483657"/>
          </pc:sldLayoutMkLst>
        </pc:sldLayoutChg>
        <pc:sldLayoutChg chg="setBg">
          <pc:chgData name="v v" userId="e336d86230d05135" providerId="LiveId" clId="{5221C353-ABD9-4A61-946D-2967E6233484}" dt="2021-11-03T00:08:38.736" v="21"/>
          <pc:sldLayoutMkLst>
            <pc:docMk/>
            <pc:sldMasterMk cId="2433548210" sldId="2147483648"/>
            <pc:sldLayoutMk cId="437657951" sldId="2147483658"/>
          </pc:sldLayoutMkLst>
        </pc:sldLayoutChg>
        <pc:sldLayoutChg chg="setBg">
          <pc:chgData name="v v" userId="e336d86230d05135" providerId="LiveId" clId="{5221C353-ABD9-4A61-946D-2967E6233484}" dt="2021-11-03T00:08:38.736" v="21"/>
          <pc:sldLayoutMkLst>
            <pc:docMk/>
            <pc:sldMasterMk cId="2433548210" sldId="2147483648"/>
            <pc:sldLayoutMk cId="1368451331"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6CD6E-5768-4E6E-B1BC-99A101F0E2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CB1456-5988-4406-BB45-F10CA6C0D3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99D4E8-7F86-4E77-95FD-326619D3A553}"/>
              </a:ext>
            </a:extLst>
          </p:cNvPr>
          <p:cNvSpPr>
            <a:spLocks noGrp="1"/>
          </p:cNvSpPr>
          <p:nvPr>
            <p:ph type="dt" sz="half" idx="10"/>
          </p:nvPr>
        </p:nvSpPr>
        <p:spPr/>
        <p:txBody>
          <a:bodyPr/>
          <a:lstStyle/>
          <a:p>
            <a:fld id="{543A82B0-F65C-4596-B7E8-253B43073B96}" type="datetimeFigureOut">
              <a:rPr lang="en-US" smtClean="0"/>
              <a:t>12/9/2021</a:t>
            </a:fld>
            <a:endParaRPr lang="en-US"/>
          </a:p>
        </p:txBody>
      </p:sp>
      <p:sp>
        <p:nvSpPr>
          <p:cNvPr id="5" name="Footer Placeholder 4">
            <a:extLst>
              <a:ext uri="{FF2B5EF4-FFF2-40B4-BE49-F238E27FC236}">
                <a16:creationId xmlns:a16="http://schemas.microsoft.com/office/drawing/2014/main" id="{8DE20171-9499-473A-9730-FAA7C68A2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BBE9E-2A4C-45C3-A57E-C751A27C8874}"/>
              </a:ext>
            </a:extLst>
          </p:cNvPr>
          <p:cNvSpPr>
            <a:spLocks noGrp="1"/>
          </p:cNvSpPr>
          <p:nvPr>
            <p:ph type="sldNum" sz="quarter" idx="12"/>
          </p:nvPr>
        </p:nvSpPr>
        <p:spPr/>
        <p:txBody>
          <a:bodyPr/>
          <a:lstStyle/>
          <a:p>
            <a:fld id="{F19351D3-FD4C-4EE8-9BB3-D4751D49E72F}" type="slidenum">
              <a:rPr lang="en-US" smtClean="0"/>
              <a:t>‹#›</a:t>
            </a:fld>
            <a:endParaRPr lang="en-US"/>
          </a:p>
        </p:txBody>
      </p:sp>
    </p:spTree>
    <p:extLst>
      <p:ext uri="{BB962C8B-B14F-4D97-AF65-F5344CB8AC3E}">
        <p14:creationId xmlns:p14="http://schemas.microsoft.com/office/powerpoint/2010/main" val="2293467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8B4DA-A581-4041-94C4-D475B7C4D1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7DDA3D-A09D-48AB-958F-0D9EFC8AFE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9504E-1A3D-451A-8430-23F83C97B82A}"/>
              </a:ext>
            </a:extLst>
          </p:cNvPr>
          <p:cNvSpPr>
            <a:spLocks noGrp="1"/>
          </p:cNvSpPr>
          <p:nvPr>
            <p:ph type="dt" sz="half" idx="10"/>
          </p:nvPr>
        </p:nvSpPr>
        <p:spPr/>
        <p:txBody>
          <a:bodyPr/>
          <a:lstStyle/>
          <a:p>
            <a:fld id="{543A82B0-F65C-4596-B7E8-253B43073B96}" type="datetimeFigureOut">
              <a:rPr lang="en-US" smtClean="0"/>
              <a:t>12/9/2021</a:t>
            </a:fld>
            <a:endParaRPr lang="en-US"/>
          </a:p>
        </p:txBody>
      </p:sp>
      <p:sp>
        <p:nvSpPr>
          <p:cNvPr id="5" name="Footer Placeholder 4">
            <a:extLst>
              <a:ext uri="{FF2B5EF4-FFF2-40B4-BE49-F238E27FC236}">
                <a16:creationId xmlns:a16="http://schemas.microsoft.com/office/drawing/2014/main" id="{6E1D44E9-B711-48F8-80C6-8BD3AA833A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6F69F-47A0-4B47-BC77-2886BF78CCFF}"/>
              </a:ext>
            </a:extLst>
          </p:cNvPr>
          <p:cNvSpPr>
            <a:spLocks noGrp="1"/>
          </p:cNvSpPr>
          <p:nvPr>
            <p:ph type="sldNum" sz="quarter" idx="12"/>
          </p:nvPr>
        </p:nvSpPr>
        <p:spPr/>
        <p:txBody>
          <a:bodyPr/>
          <a:lstStyle/>
          <a:p>
            <a:fld id="{F19351D3-FD4C-4EE8-9BB3-D4751D49E72F}" type="slidenum">
              <a:rPr lang="en-US" smtClean="0"/>
              <a:t>‹#›</a:t>
            </a:fld>
            <a:endParaRPr lang="en-US"/>
          </a:p>
        </p:txBody>
      </p:sp>
    </p:spTree>
    <p:extLst>
      <p:ext uri="{BB962C8B-B14F-4D97-AF65-F5344CB8AC3E}">
        <p14:creationId xmlns:p14="http://schemas.microsoft.com/office/powerpoint/2010/main" val="437657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8207AA-CDB7-4C88-B5DB-9D2C19DB00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2E1ECF-43BA-4676-B314-9962A041AB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743FC-3EF5-452A-942F-32DE8076B67C}"/>
              </a:ext>
            </a:extLst>
          </p:cNvPr>
          <p:cNvSpPr>
            <a:spLocks noGrp="1"/>
          </p:cNvSpPr>
          <p:nvPr>
            <p:ph type="dt" sz="half" idx="10"/>
          </p:nvPr>
        </p:nvSpPr>
        <p:spPr/>
        <p:txBody>
          <a:bodyPr/>
          <a:lstStyle/>
          <a:p>
            <a:fld id="{543A82B0-F65C-4596-B7E8-253B43073B96}" type="datetimeFigureOut">
              <a:rPr lang="en-US" smtClean="0"/>
              <a:t>12/9/2021</a:t>
            </a:fld>
            <a:endParaRPr lang="en-US"/>
          </a:p>
        </p:txBody>
      </p:sp>
      <p:sp>
        <p:nvSpPr>
          <p:cNvPr id="5" name="Footer Placeholder 4">
            <a:extLst>
              <a:ext uri="{FF2B5EF4-FFF2-40B4-BE49-F238E27FC236}">
                <a16:creationId xmlns:a16="http://schemas.microsoft.com/office/drawing/2014/main" id="{F7F0B077-2EA6-4B6D-94DD-F46BD27142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6360B-4FE5-409C-9A8E-A17E73EBBED1}"/>
              </a:ext>
            </a:extLst>
          </p:cNvPr>
          <p:cNvSpPr>
            <a:spLocks noGrp="1"/>
          </p:cNvSpPr>
          <p:nvPr>
            <p:ph type="sldNum" sz="quarter" idx="12"/>
          </p:nvPr>
        </p:nvSpPr>
        <p:spPr/>
        <p:txBody>
          <a:bodyPr/>
          <a:lstStyle/>
          <a:p>
            <a:fld id="{F19351D3-FD4C-4EE8-9BB3-D4751D49E72F}" type="slidenum">
              <a:rPr lang="en-US" smtClean="0"/>
              <a:t>‹#›</a:t>
            </a:fld>
            <a:endParaRPr lang="en-US"/>
          </a:p>
        </p:txBody>
      </p:sp>
    </p:spTree>
    <p:extLst>
      <p:ext uri="{BB962C8B-B14F-4D97-AF65-F5344CB8AC3E}">
        <p14:creationId xmlns:p14="http://schemas.microsoft.com/office/powerpoint/2010/main" val="1368451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0614-BEC8-4E3E-A5F5-9C3C0117C4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8443F7-DD97-42E4-9F3A-8381915789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201E5-BF6E-4BFD-87E0-46D135E2887B}"/>
              </a:ext>
            </a:extLst>
          </p:cNvPr>
          <p:cNvSpPr>
            <a:spLocks noGrp="1"/>
          </p:cNvSpPr>
          <p:nvPr>
            <p:ph type="dt" sz="half" idx="10"/>
          </p:nvPr>
        </p:nvSpPr>
        <p:spPr/>
        <p:txBody>
          <a:bodyPr/>
          <a:lstStyle/>
          <a:p>
            <a:fld id="{543A82B0-F65C-4596-B7E8-253B43073B96}" type="datetimeFigureOut">
              <a:rPr lang="en-US" smtClean="0"/>
              <a:t>12/9/2021</a:t>
            </a:fld>
            <a:endParaRPr lang="en-US"/>
          </a:p>
        </p:txBody>
      </p:sp>
      <p:sp>
        <p:nvSpPr>
          <p:cNvPr id="5" name="Footer Placeholder 4">
            <a:extLst>
              <a:ext uri="{FF2B5EF4-FFF2-40B4-BE49-F238E27FC236}">
                <a16:creationId xmlns:a16="http://schemas.microsoft.com/office/drawing/2014/main" id="{2C3BB8FD-BAFA-4849-81A8-6CCC07DB6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F18C9-ECDF-4984-98DC-C821C4AD6887}"/>
              </a:ext>
            </a:extLst>
          </p:cNvPr>
          <p:cNvSpPr>
            <a:spLocks noGrp="1"/>
          </p:cNvSpPr>
          <p:nvPr>
            <p:ph type="sldNum" sz="quarter" idx="12"/>
          </p:nvPr>
        </p:nvSpPr>
        <p:spPr/>
        <p:txBody>
          <a:bodyPr/>
          <a:lstStyle/>
          <a:p>
            <a:fld id="{F19351D3-FD4C-4EE8-9BB3-D4751D49E72F}" type="slidenum">
              <a:rPr lang="en-US" smtClean="0"/>
              <a:t>‹#›</a:t>
            </a:fld>
            <a:endParaRPr lang="en-US"/>
          </a:p>
        </p:txBody>
      </p:sp>
    </p:spTree>
    <p:extLst>
      <p:ext uri="{BB962C8B-B14F-4D97-AF65-F5344CB8AC3E}">
        <p14:creationId xmlns:p14="http://schemas.microsoft.com/office/powerpoint/2010/main" val="358103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2E9D-D16D-43F5-8577-E45BC9BFE8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BA290B-06DA-4D68-AA7F-FED5670952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4489AB-9E30-490B-AFA6-958DAE25A79D}"/>
              </a:ext>
            </a:extLst>
          </p:cNvPr>
          <p:cNvSpPr>
            <a:spLocks noGrp="1"/>
          </p:cNvSpPr>
          <p:nvPr>
            <p:ph type="dt" sz="half" idx="10"/>
          </p:nvPr>
        </p:nvSpPr>
        <p:spPr/>
        <p:txBody>
          <a:bodyPr/>
          <a:lstStyle/>
          <a:p>
            <a:fld id="{543A82B0-F65C-4596-B7E8-253B43073B96}" type="datetimeFigureOut">
              <a:rPr lang="en-US" smtClean="0"/>
              <a:t>12/9/2021</a:t>
            </a:fld>
            <a:endParaRPr lang="en-US"/>
          </a:p>
        </p:txBody>
      </p:sp>
      <p:sp>
        <p:nvSpPr>
          <p:cNvPr id="5" name="Footer Placeholder 4">
            <a:extLst>
              <a:ext uri="{FF2B5EF4-FFF2-40B4-BE49-F238E27FC236}">
                <a16:creationId xmlns:a16="http://schemas.microsoft.com/office/drawing/2014/main" id="{13F1507E-1945-4B52-A7A7-6A988221E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377D2-BC08-40AC-A2A5-269F381831B3}"/>
              </a:ext>
            </a:extLst>
          </p:cNvPr>
          <p:cNvSpPr>
            <a:spLocks noGrp="1"/>
          </p:cNvSpPr>
          <p:nvPr>
            <p:ph type="sldNum" sz="quarter" idx="12"/>
          </p:nvPr>
        </p:nvSpPr>
        <p:spPr/>
        <p:txBody>
          <a:bodyPr/>
          <a:lstStyle/>
          <a:p>
            <a:fld id="{F19351D3-FD4C-4EE8-9BB3-D4751D49E72F}" type="slidenum">
              <a:rPr lang="en-US" smtClean="0"/>
              <a:t>‹#›</a:t>
            </a:fld>
            <a:endParaRPr lang="en-US"/>
          </a:p>
        </p:txBody>
      </p:sp>
    </p:spTree>
    <p:extLst>
      <p:ext uri="{BB962C8B-B14F-4D97-AF65-F5344CB8AC3E}">
        <p14:creationId xmlns:p14="http://schemas.microsoft.com/office/powerpoint/2010/main" val="2533400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8B692-1AE9-4B1C-9CC5-E853FF1B6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EBDBFF-93CB-49F5-A712-1C6D4CBCD7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FF28F9-D10E-4634-AA06-6FAB6B89CE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D8F9E5-9BDC-4C1E-8E9D-8437D5621F83}"/>
              </a:ext>
            </a:extLst>
          </p:cNvPr>
          <p:cNvSpPr>
            <a:spLocks noGrp="1"/>
          </p:cNvSpPr>
          <p:nvPr>
            <p:ph type="dt" sz="half" idx="10"/>
          </p:nvPr>
        </p:nvSpPr>
        <p:spPr/>
        <p:txBody>
          <a:bodyPr/>
          <a:lstStyle/>
          <a:p>
            <a:fld id="{543A82B0-F65C-4596-B7E8-253B43073B96}" type="datetimeFigureOut">
              <a:rPr lang="en-US" smtClean="0"/>
              <a:t>12/9/2021</a:t>
            </a:fld>
            <a:endParaRPr lang="en-US"/>
          </a:p>
        </p:txBody>
      </p:sp>
      <p:sp>
        <p:nvSpPr>
          <p:cNvPr id="6" name="Footer Placeholder 5">
            <a:extLst>
              <a:ext uri="{FF2B5EF4-FFF2-40B4-BE49-F238E27FC236}">
                <a16:creationId xmlns:a16="http://schemas.microsoft.com/office/drawing/2014/main" id="{C48FE4CE-CA69-4A24-A778-B26E9D2E5E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6FF27-F721-429A-A131-EF22AA594056}"/>
              </a:ext>
            </a:extLst>
          </p:cNvPr>
          <p:cNvSpPr>
            <a:spLocks noGrp="1"/>
          </p:cNvSpPr>
          <p:nvPr>
            <p:ph type="sldNum" sz="quarter" idx="12"/>
          </p:nvPr>
        </p:nvSpPr>
        <p:spPr/>
        <p:txBody>
          <a:bodyPr/>
          <a:lstStyle/>
          <a:p>
            <a:fld id="{F19351D3-FD4C-4EE8-9BB3-D4751D49E72F}" type="slidenum">
              <a:rPr lang="en-US" smtClean="0"/>
              <a:t>‹#›</a:t>
            </a:fld>
            <a:endParaRPr lang="en-US"/>
          </a:p>
        </p:txBody>
      </p:sp>
    </p:spTree>
    <p:extLst>
      <p:ext uri="{BB962C8B-B14F-4D97-AF65-F5344CB8AC3E}">
        <p14:creationId xmlns:p14="http://schemas.microsoft.com/office/powerpoint/2010/main" val="384779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B01CF-14BC-4CCD-BF2E-B53331442C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4C0B7A-257E-4ABC-A163-CE55391DCF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5CEB59-C617-43DE-8AF0-15FD2F7F91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55DE3D-CFCC-430F-A84C-C3D9EFCC7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5C3B49-6AEA-49AA-8BF4-FF6A6F0DC9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5ABBA6-46C6-4119-9AC2-6FF331104421}"/>
              </a:ext>
            </a:extLst>
          </p:cNvPr>
          <p:cNvSpPr>
            <a:spLocks noGrp="1"/>
          </p:cNvSpPr>
          <p:nvPr>
            <p:ph type="dt" sz="half" idx="10"/>
          </p:nvPr>
        </p:nvSpPr>
        <p:spPr/>
        <p:txBody>
          <a:bodyPr/>
          <a:lstStyle/>
          <a:p>
            <a:fld id="{543A82B0-F65C-4596-B7E8-253B43073B96}" type="datetimeFigureOut">
              <a:rPr lang="en-US" smtClean="0"/>
              <a:t>12/9/2021</a:t>
            </a:fld>
            <a:endParaRPr lang="en-US"/>
          </a:p>
        </p:txBody>
      </p:sp>
      <p:sp>
        <p:nvSpPr>
          <p:cNvPr id="8" name="Footer Placeholder 7">
            <a:extLst>
              <a:ext uri="{FF2B5EF4-FFF2-40B4-BE49-F238E27FC236}">
                <a16:creationId xmlns:a16="http://schemas.microsoft.com/office/drawing/2014/main" id="{ECE18B4B-0924-4FEA-9E74-FDE5091E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06228D-4534-49C5-8E70-A51DD253A524}"/>
              </a:ext>
            </a:extLst>
          </p:cNvPr>
          <p:cNvSpPr>
            <a:spLocks noGrp="1"/>
          </p:cNvSpPr>
          <p:nvPr>
            <p:ph type="sldNum" sz="quarter" idx="12"/>
          </p:nvPr>
        </p:nvSpPr>
        <p:spPr/>
        <p:txBody>
          <a:bodyPr/>
          <a:lstStyle/>
          <a:p>
            <a:fld id="{F19351D3-FD4C-4EE8-9BB3-D4751D49E72F}" type="slidenum">
              <a:rPr lang="en-US" smtClean="0"/>
              <a:t>‹#›</a:t>
            </a:fld>
            <a:endParaRPr lang="en-US"/>
          </a:p>
        </p:txBody>
      </p:sp>
    </p:spTree>
    <p:extLst>
      <p:ext uri="{BB962C8B-B14F-4D97-AF65-F5344CB8AC3E}">
        <p14:creationId xmlns:p14="http://schemas.microsoft.com/office/powerpoint/2010/main" val="1273473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754F-1DEA-4374-8945-23B199BD66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D6180C-37D8-4FED-9E63-E98380AF3567}"/>
              </a:ext>
            </a:extLst>
          </p:cNvPr>
          <p:cNvSpPr>
            <a:spLocks noGrp="1"/>
          </p:cNvSpPr>
          <p:nvPr>
            <p:ph type="dt" sz="half" idx="10"/>
          </p:nvPr>
        </p:nvSpPr>
        <p:spPr/>
        <p:txBody>
          <a:bodyPr/>
          <a:lstStyle/>
          <a:p>
            <a:fld id="{543A82B0-F65C-4596-B7E8-253B43073B96}" type="datetimeFigureOut">
              <a:rPr lang="en-US" smtClean="0"/>
              <a:t>12/9/2021</a:t>
            </a:fld>
            <a:endParaRPr lang="en-US"/>
          </a:p>
        </p:txBody>
      </p:sp>
      <p:sp>
        <p:nvSpPr>
          <p:cNvPr id="4" name="Footer Placeholder 3">
            <a:extLst>
              <a:ext uri="{FF2B5EF4-FFF2-40B4-BE49-F238E27FC236}">
                <a16:creationId xmlns:a16="http://schemas.microsoft.com/office/drawing/2014/main" id="{A7A08D4E-6AD9-4B58-ADB1-2E0F407699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423DCF-EAEB-46B1-AF4D-02944D2E05C6}"/>
              </a:ext>
            </a:extLst>
          </p:cNvPr>
          <p:cNvSpPr>
            <a:spLocks noGrp="1"/>
          </p:cNvSpPr>
          <p:nvPr>
            <p:ph type="sldNum" sz="quarter" idx="12"/>
          </p:nvPr>
        </p:nvSpPr>
        <p:spPr/>
        <p:txBody>
          <a:bodyPr/>
          <a:lstStyle/>
          <a:p>
            <a:fld id="{F19351D3-FD4C-4EE8-9BB3-D4751D49E72F}" type="slidenum">
              <a:rPr lang="en-US" smtClean="0"/>
              <a:t>‹#›</a:t>
            </a:fld>
            <a:endParaRPr lang="en-US"/>
          </a:p>
        </p:txBody>
      </p:sp>
    </p:spTree>
    <p:extLst>
      <p:ext uri="{BB962C8B-B14F-4D97-AF65-F5344CB8AC3E}">
        <p14:creationId xmlns:p14="http://schemas.microsoft.com/office/powerpoint/2010/main" val="417310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5D4B77-CFCC-4851-8926-2739ECE88DB5}"/>
              </a:ext>
            </a:extLst>
          </p:cNvPr>
          <p:cNvSpPr>
            <a:spLocks noGrp="1"/>
          </p:cNvSpPr>
          <p:nvPr>
            <p:ph type="dt" sz="half" idx="10"/>
          </p:nvPr>
        </p:nvSpPr>
        <p:spPr/>
        <p:txBody>
          <a:bodyPr/>
          <a:lstStyle/>
          <a:p>
            <a:fld id="{543A82B0-F65C-4596-B7E8-253B43073B96}" type="datetimeFigureOut">
              <a:rPr lang="en-US" smtClean="0"/>
              <a:t>12/9/2021</a:t>
            </a:fld>
            <a:endParaRPr lang="en-US"/>
          </a:p>
        </p:txBody>
      </p:sp>
      <p:sp>
        <p:nvSpPr>
          <p:cNvPr id="3" name="Footer Placeholder 2">
            <a:extLst>
              <a:ext uri="{FF2B5EF4-FFF2-40B4-BE49-F238E27FC236}">
                <a16:creationId xmlns:a16="http://schemas.microsoft.com/office/drawing/2014/main" id="{1FC817BB-C8DF-48B6-ABA2-C261E39D2F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4AA5BD-EA3F-47BA-9B8D-424E5114556C}"/>
              </a:ext>
            </a:extLst>
          </p:cNvPr>
          <p:cNvSpPr>
            <a:spLocks noGrp="1"/>
          </p:cNvSpPr>
          <p:nvPr>
            <p:ph type="sldNum" sz="quarter" idx="12"/>
          </p:nvPr>
        </p:nvSpPr>
        <p:spPr/>
        <p:txBody>
          <a:bodyPr/>
          <a:lstStyle/>
          <a:p>
            <a:fld id="{F19351D3-FD4C-4EE8-9BB3-D4751D49E72F}" type="slidenum">
              <a:rPr lang="en-US" smtClean="0"/>
              <a:t>‹#›</a:t>
            </a:fld>
            <a:endParaRPr lang="en-US"/>
          </a:p>
        </p:txBody>
      </p:sp>
    </p:spTree>
    <p:extLst>
      <p:ext uri="{BB962C8B-B14F-4D97-AF65-F5344CB8AC3E}">
        <p14:creationId xmlns:p14="http://schemas.microsoft.com/office/powerpoint/2010/main" val="3092548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B3441-B6C6-434C-BAA2-DB636BFE23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AE0A87-0018-4FBE-BA0B-B21EC056A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B24E15-F75F-443D-B866-74BCDAC88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B4FF9D-6EE0-49C1-8511-C67DF18C7493}"/>
              </a:ext>
            </a:extLst>
          </p:cNvPr>
          <p:cNvSpPr>
            <a:spLocks noGrp="1"/>
          </p:cNvSpPr>
          <p:nvPr>
            <p:ph type="dt" sz="half" idx="10"/>
          </p:nvPr>
        </p:nvSpPr>
        <p:spPr/>
        <p:txBody>
          <a:bodyPr/>
          <a:lstStyle/>
          <a:p>
            <a:fld id="{543A82B0-F65C-4596-B7E8-253B43073B96}" type="datetimeFigureOut">
              <a:rPr lang="en-US" smtClean="0"/>
              <a:t>12/9/2021</a:t>
            </a:fld>
            <a:endParaRPr lang="en-US"/>
          </a:p>
        </p:txBody>
      </p:sp>
      <p:sp>
        <p:nvSpPr>
          <p:cNvPr id="6" name="Footer Placeholder 5">
            <a:extLst>
              <a:ext uri="{FF2B5EF4-FFF2-40B4-BE49-F238E27FC236}">
                <a16:creationId xmlns:a16="http://schemas.microsoft.com/office/drawing/2014/main" id="{9BC39A14-388C-479B-B9A5-10F904D1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D18D42-1FA9-45AF-9558-C96D54AC5337}"/>
              </a:ext>
            </a:extLst>
          </p:cNvPr>
          <p:cNvSpPr>
            <a:spLocks noGrp="1"/>
          </p:cNvSpPr>
          <p:nvPr>
            <p:ph type="sldNum" sz="quarter" idx="12"/>
          </p:nvPr>
        </p:nvSpPr>
        <p:spPr/>
        <p:txBody>
          <a:bodyPr/>
          <a:lstStyle/>
          <a:p>
            <a:fld id="{F19351D3-FD4C-4EE8-9BB3-D4751D49E72F}" type="slidenum">
              <a:rPr lang="en-US" smtClean="0"/>
              <a:t>‹#›</a:t>
            </a:fld>
            <a:endParaRPr lang="en-US"/>
          </a:p>
        </p:txBody>
      </p:sp>
    </p:spTree>
    <p:extLst>
      <p:ext uri="{BB962C8B-B14F-4D97-AF65-F5344CB8AC3E}">
        <p14:creationId xmlns:p14="http://schemas.microsoft.com/office/powerpoint/2010/main" val="547895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2B43-4E55-4156-A0DA-C09E05D5E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0A045F-E062-43BE-ADEC-05F33F0B1D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16498D-663C-4434-BEDE-F6B3DB6ED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47B0F4-6650-4379-B83F-F590C39D3B56}"/>
              </a:ext>
            </a:extLst>
          </p:cNvPr>
          <p:cNvSpPr>
            <a:spLocks noGrp="1"/>
          </p:cNvSpPr>
          <p:nvPr>
            <p:ph type="dt" sz="half" idx="10"/>
          </p:nvPr>
        </p:nvSpPr>
        <p:spPr/>
        <p:txBody>
          <a:bodyPr/>
          <a:lstStyle/>
          <a:p>
            <a:fld id="{543A82B0-F65C-4596-B7E8-253B43073B96}" type="datetimeFigureOut">
              <a:rPr lang="en-US" smtClean="0"/>
              <a:t>12/9/2021</a:t>
            </a:fld>
            <a:endParaRPr lang="en-US"/>
          </a:p>
        </p:txBody>
      </p:sp>
      <p:sp>
        <p:nvSpPr>
          <p:cNvPr id="6" name="Footer Placeholder 5">
            <a:extLst>
              <a:ext uri="{FF2B5EF4-FFF2-40B4-BE49-F238E27FC236}">
                <a16:creationId xmlns:a16="http://schemas.microsoft.com/office/drawing/2014/main" id="{181F6667-B6B2-4259-AF7C-934B6C3587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471DE2-A1FC-41CA-9EFF-F908469FE25A}"/>
              </a:ext>
            </a:extLst>
          </p:cNvPr>
          <p:cNvSpPr>
            <a:spLocks noGrp="1"/>
          </p:cNvSpPr>
          <p:nvPr>
            <p:ph type="sldNum" sz="quarter" idx="12"/>
          </p:nvPr>
        </p:nvSpPr>
        <p:spPr/>
        <p:txBody>
          <a:bodyPr/>
          <a:lstStyle/>
          <a:p>
            <a:fld id="{F19351D3-FD4C-4EE8-9BB3-D4751D49E72F}" type="slidenum">
              <a:rPr lang="en-US" smtClean="0"/>
              <a:t>‹#›</a:t>
            </a:fld>
            <a:endParaRPr lang="en-US"/>
          </a:p>
        </p:txBody>
      </p:sp>
    </p:spTree>
    <p:extLst>
      <p:ext uri="{BB962C8B-B14F-4D97-AF65-F5344CB8AC3E}">
        <p14:creationId xmlns:p14="http://schemas.microsoft.com/office/powerpoint/2010/main" val="2053581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23D58B-5720-49DA-B0D8-806A1323B5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D72DB1-B891-4004-A90F-C22C93A9A0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41D55-B290-4858-908D-A0A030854B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A82B0-F65C-4596-B7E8-253B43073B96}" type="datetimeFigureOut">
              <a:rPr lang="en-US" smtClean="0"/>
              <a:t>12/9/2021</a:t>
            </a:fld>
            <a:endParaRPr lang="en-US"/>
          </a:p>
        </p:txBody>
      </p:sp>
      <p:sp>
        <p:nvSpPr>
          <p:cNvPr id="5" name="Footer Placeholder 4">
            <a:extLst>
              <a:ext uri="{FF2B5EF4-FFF2-40B4-BE49-F238E27FC236}">
                <a16:creationId xmlns:a16="http://schemas.microsoft.com/office/drawing/2014/main" id="{21C27A15-3C10-42DC-8C90-9FBA0BAD29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537EB3-D0B4-4532-8247-71F8B6685D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351D3-FD4C-4EE8-9BB3-D4751D49E72F}" type="slidenum">
              <a:rPr lang="en-US" smtClean="0"/>
              <a:t>‹#›</a:t>
            </a:fld>
            <a:endParaRPr lang="en-US"/>
          </a:p>
        </p:txBody>
      </p:sp>
    </p:spTree>
    <p:extLst>
      <p:ext uri="{BB962C8B-B14F-4D97-AF65-F5344CB8AC3E}">
        <p14:creationId xmlns:p14="http://schemas.microsoft.com/office/powerpoint/2010/main" val="2433548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7" name="Rectangle 12">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6">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18">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10;&#10;Description automatically generated">
            <a:extLst>
              <a:ext uri="{FF2B5EF4-FFF2-40B4-BE49-F238E27FC236}">
                <a16:creationId xmlns:a16="http://schemas.microsoft.com/office/drawing/2014/main" id="{8C8C06B4-C7ED-4C87-8651-2792449D25DC}"/>
              </a:ext>
            </a:extLst>
          </p:cNvPr>
          <p:cNvPicPr>
            <a:picLocks noChangeAspect="1"/>
          </p:cNvPicPr>
          <p:nvPr/>
        </p:nvPicPr>
        <p:blipFill rotWithShape="1">
          <a:blip r:embed="rId2">
            <a:extLst>
              <a:ext uri="{28A0092B-C50C-407E-A947-70E740481C1C}">
                <a14:useLocalDpi xmlns:a14="http://schemas.microsoft.com/office/drawing/2010/main" val="0"/>
              </a:ext>
            </a:extLst>
          </a:blip>
          <a:srcRect l="617" r="2382" b="-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9" name="TextBox 8">
            <a:extLst>
              <a:ext uri="{FF2B5EF4-FFF2-40B4-BE49-F238E27FC236}">
                <a16:creationId xmlns:a16="http://schemas.microsoft.com/office/drawing/2014/main" id="{D3B9E94A-0CA5-4320-B0A3-2E1CDA6E4188}"/>
              </a:ext>
            </a:extLst>
          </p:cNvPr>
          <p:cNvSpPr txBox="1"/>
          <p:nvPr/>
        </p:nvSpPr>
        <p:spPr>
          <a:xfrm>
            <a:off x="844063" y="2467584"/>
            <a:ext cx="5251937" cy="1323439"/>
          </a:xfrm>
          <a:prstGeom prst="rect">
            <a:avLst/>
          </a:prstGeom>
          <a:noFill/>
        </p:spPr>
        <p:txBody>
          <a:bodyPr wrap="square" rtlCol="0">
            <a:spAutoFit/>
          </a:bodyPr>
          <a:lstStyle/>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Business personalities</a:t>
            </a:r>
          </a:p>
          <a:p>
            <a:pPr marL="285750" indent="-285750">
              <a:buFont typeface="Wingdings" panose="05000000000000000000" pitchFamily="2" charset="2"/>
              <a:buChar char="q"/>
            </a:pP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Three Star and above level hotels</a:t>
            </a:r>
          </a:p>
          <a:p>
            <a:pPr marL="285750" indent="-285750">
              <a:buFont typeface="Wingdings" panose="05000000000000000000" pitchFamily="2" charset="2"/>
              <a:buChar char="q"/>
            </a:pP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Premium resorts</a:t>
            </a:r>
          </a:p>
        </p:txBody>
      </p:sp>
      <p:sp>
        <p:nvSpPr>
          <p:cNvPr id="32" name="TextBox 31">
            <a:extLst>
              <a:ext uri="{FF2B5EF4-FFF2-40B4-BE49-F238E27FC236}">
                <a16:creationId xmlns:a16="http://schemas.microsoft.com/office/drawing/2014/main" id="{D1664055-B65F-43AE-B0F7-B1284339C180}"/>
              </a:ext>
            </a:extLst>
          </p:cNvPr>
          <p:cNvSpPr txBox="1"/>
          <p:nvPr/>
        </p:nvSpPr>
        <p:spPr>
          <a:xfrm>
            <a:off x="685799" y="1933394"/>
            <a:ext cx="6098344" cy="400110"/>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Our Target Market</a:t>
            </a:r>
          </a:p>
        </p:txBody>
      </p:sp>
      <p:sp>
        <p:nvSpPr>
          <p:cNvPr id="33" name="TextBox 32">
            <a:extLst>
              <a:ext uri="{FF2B5EF4-FFF2-40B4-BE49-F238E27FC236}">
                <a16:creationId xmlns:a16="http://schemas.microsoft.com/office/drawing/2014/main" id="{D0CEA750-7CC0-4CFD-97D2-0B0702222446}"/>
              </a:ext>
            </a:extLst>
          </p:cNvPr>
          <p:cNvSpPr txBox="1"/>
          <p:nvPr/>
        </p:nvSpPr>
        <p:spPr>
          <a:xfrm>
            <a:off x="685799" y="4754149"/>
            <a:ext cx="6098344" cy="1569660"/>
          </a:xfrm>
          <a:prstGeom prst="rect">
            <a:avLst/>
          </a:prstGeom>
          <a:noFill/>
        </p:spPr>
        <p:txBody>
          <a:bodyPr wrap="square">
            <a:spAutoFit/>
          </a:bodyPr>
          <a:lstStyle/>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In the current pandemic situation, our model can bring consistent business to the hotels since it follows strict health protocols and fast and smooth process.</a:t>
            </a:r>
          </a:p>
          <a:p>
            <a:pPr marL="285750" indent="-285750">
              <a:buFont typeface="Wingdings" panose="05000000000000000000" pitchFamily="2" charset="2"/>
              <a:buChar char="q"/>
            </a:pP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Hotels with our model will be future-proof and generates more revenue.</a:t>
            </a:r>
          </a:p>
        </p:txBody>
      </p:sp>
      <p:sp>
        <p:nvSpPr>
          <p:cNvPr id="34" name="TextBox 33">
            <a:extLst>
              <a:ext uri="{FF2B5EF4-FFF2-40B4-BE49-F238E27FC236}">
                <a16:creationId xmlns:a16="http://schemas.microsoft.com/office/drawing/2014/main" id="{8129EEAB-4175-404C-9A57-40E360EDFB88}"/>
              </a:ext>
            </a:extLst>
          </p:cNvPr>
          <p:cNvSpPr txBox="1"/>
          <p:nvPr/>
        </p:nvSpPr>
        <p:spPr>
          <a:xfrm>
            <a:off x="685799" y="4124083"/>
            <a:ext cx="6098344" cy="400110"/>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Our Value Proposition</a:t>
            </a:r>
          </a:p>
        </p:txBody>
      </p:sp>
      <p:pic>
        <p:nvPicPr>
          <p:cNvPr id="1028" name="Picture 4" descr="Wright State adjusts Operation Move-In to safely welcome incoming students  | WRGT">
            <a:extLst>
              <a:ext uri="{FF2B5EF4-FFF2-40B4-BE49-F238E27FC236}">
                <a16:creationId xmlns:a16="http://schemas.microsoft.com/office/drawing/2014/main" id="{C1B381F5-4CD0-457F-8E45-EED600EF30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85" y="125467"/>
            <a:ext cx="1486854" cy="83692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D31272D-C3E0-4635-A953-8B9AF7EDF2A2}"/>
              </a:ext>
            </a:extLst>
          </p:cNvPr>
          <p:cNvSpPr txBox="1"/>
          <p:nvPr/>
        </p:nvSpPr>
        <p:spPr>
          <a:xfrm>
            <a:off x="9157252" y="4754149"/>
            <a:ext cx="2878828" cy="2027083"/>
          </a:xfrm>
          <a:prstGeom prst="rect">
            <a:avLst/>
          </a:prstGeom>
          <a:noFill/>
        </p:spPr>
        <p:txBody>
          <a:bodyPr wrap="square" rtlCol="0">
            <a:spAutoFit/>
          </a:bodyPr>
          <a:lstStyle/>
          <a:p>
            <a:r>
              <a:rPr lang="en-IN" sz="1800" b="1" i="1" dirty="0">
                <a:solidFill>
                  <a:schemeClr val="bg2"/>
                </a:solidFill>
                <a:latin typeface="Times New Roman" panose="02020603050405020304" pitchFamily="18" charset="0"/>
                <a:cs typeface="Times New Roman" panose="02020603050405020304" pitchFamily="18" charset="0"/>
              </a:rPr>
              <a:t>Presented By</a:t>
            </a:r>
          </a:p>
          <a:p>
            <a:endParaRPr lang="en-IN" sz="1800" i="1" dirty="0">
              <a:solidFill>
                <a:schemeClr val="bg2"/>
              </a:solidFill>
              <a:latin typeface="Times New Roman" panose="02020603050405020304" pitchFamily="18" charset="0"/>
              <a:cs typeface="Times New Roman" panose="02020603050405020304" pitchFamily="18" charset="0"/>
            </a:endParaRPr>
          </a:p>
          <a:p>
            <a:r>
              <a:rPr lang="en-IN" sz="1800" i="1" dirty="0">
                <a:solidFill>
                  <a:schemeClr val="bg2"/>
                </a:solidFill>
                <a:latin typeface="Times New Roman" panose="02020603050405020304" pitchFamily="18" charset="0"/>
                <a:cs typeface="Times New Roman" panose="02020603050405020304" pitchFamily="18" charset="0"/>
              </a:rPr>
              <a:t>Vamsi Muvvala</a:t>
            </a:r>
          </a:p>
          <a:p>
            <a:r>
              <a:rPr lang="en-IN" sz="1800" i="1" dirty="0">
                <a:solidFill>
                  <a:schemeClr val="bg2"/>
                </a:solidFill>
                <a:latin typeface="Times New Roman" panose="02020603050405020304" pitchFamily="18" charset="0"/>
                <a:cs typeface="Times New Roman" panose="02020603050405020304" pitchFamily="18" charset="0"/>
              </a:rPr>
              <a:t>Sarath Kanagala</a:t>
            </a:r>
          </a:p>
          <a:p>
            <a:r>
              <a:rPr lang="en-IN" sz="1800" i="1" dirty="0">
                <a:solidFill>
                  <a:schemeClr val="bg2"/>
                </a:solidFill>
                <a:latin typeface="Times New Roman" panose="02020603050405020304" pitchFamily="18" charset="0"/>
                <a:cs typeface="Times New Roman" panose="02020603050405020304" pitchFamily="18" charset="0"/>
              </a:rPr>
              <a:t>Devi Venkat Kunchala</a:t>
            </a:r>
          </a:p>
          <a:p>
            <a:r>
              <a:rPr lang="en-IN" sz="1800" i="1" dirty="0">
                <a:solidFill>
                  <a:schemeClr val="bg2"/>
                </a:solidFill>
                <a:latin typeface="Times New Roman" panose="02020603050405020304" pitchFamily="18" charset="0"/>
                <a:cs typeface="Times New Roman" panose="02020603050405020304" pitchFamily="18" charset="0"/>
              </a:rPr>
              <a:t>Prashanth Erugurala</a:t>
            </a:r>
          </a:p>
          <a:p>
            <a:endParaRPr lang="en-US" dirty="0"/>
          </a:p>
        </p:txBody>
      </p:sp>
    </p:spTree>
    <p:extLst>
      <p:ext uri="{BB962C8B-B14F-4D97-AF65-F5344CB8AC3E}">
        <p14:creationId xmlns:p14="http://schemas.microsoft.com/office/powerpoint/2010/main" val="228757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79D1E1-E886-4EFD-B7C4-BAA55BDC87E0}"/>
              </a:ext>
            </a:extLst>
          </p:cNvPr>
          <p:cNvSpPr txBox="1"/>
          <p:nvPr/>
        </p:nvSpPr>
        <p:spPr>
          <a:xfrm>
            <a:off x="466386" y="1284122"/>
            <a:ext cx="2188869" cy="400110"/>
          </a:xfrm>
          <a:prstGeom prst="rect">
            <a:avLst/>
          </a:prstGeom>
          <a:noFill/>
        </p:spPr>
        <p:txBody>
          <a:bodyPr wrap="none" rtlCol="0">
            <a:spAutoFit/>
          </a:bodyPr>
          <a:lstStyle/>
          <a:p>
            <a:r>
              <a:rPr lang="en-IN" sz="2000" b="1" u="sng" dirty="0"/>
              <a:t>What do we need?</a:t>
            </a:r>
          </a:p>
        </p:txBody>
      </p:sp>
      <p:pic>
        <p:nvPicPr>
          <p:cNvPr id="5" name="Picture 4" descr="Wright State adjusts Operation Move-In to safely welcome incoming students  | WRGT">
            <a:extLst>
              <a:ext uri="{FF2B5EF4-FFF2-40B4-BE49-F238E27FC236}">
                <a16:creationId xmlns:a16="http://schemas.microsoft.com/office/drawing/2014/main" id="{912A8DAC-5F69-4260-9280-A6213DF09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86" y="403932"/>
            <a:ext cx="1635539" cy="9206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a:extLst>
              <a:ext uri="{FF2B5EF4-FFF2-40B4-BE49-F238E27FC236}">
                <a16:creationId xmlns:a16="http://schemas.microsoft.com/office/drawing/2014/main" id="{BD4ADE5C-F4A3-49CE-A9F2-75E36A3E531B}"/>
              </a:ext>
            </a:extLst>
          </p:cNvPr>
          <p:cNvPicPr>
            <a:picLocks noChangeAspect="1"/>
          </p:cNvPicPr>
          <p:nvPr/>
        </p:nvPicPr>
        <p:blipFill rotWithShape="1">
          <a:blip r:embed="rId3">
            <a:extLst>
              <a:ext uri="{28A0092B-C50C-407E-A947-70E740481C1C}">
                <a14:useLocalDpi xmlns:a14="http://schemas.microsoft.com/office/drawing/2010/main" val="0"/>
              </a:ext>
            </a:extLst>
          </a:blip>
          <a:srcRect l="617" r="2382" b="-1"/>
          <a:stretch/>
        </p:blipFill>
        <p:spPr>
          <a:xfrm>
            <a:off x="9644270" y="0"/>
            <a:ext cx="1709530" cy="1709530"/>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7" name="TextBox 6">
            <a:extLst>
              <a:ext uri="{FF2B5EF4-FFF2-40B4-BE49-F238E27FC236}">
                <a16:creationId xmlns:a16="http://schemas.microsoft.com/office/drawing/2014/main" id="{A0351C6B-1341-4FD9-AAC0-BB9F66FB9035}"/>
              </a:ext>
            </a:extLst>
          </p:cNvPr>
          <p:cNvSpPr txBox="1"/>
          <p:nvPr/>
        </p:nvSpPr>
        <p:spPr>
          <a:xfrm>
            <a:off x="466386" y="1637311"/>
            <a:ext cx="9322488" cy="646331"/>
          </a:xfrm>
          <a:prstGeom prst="rect">
            <a:avLst/>
          </a:prstGeom>
          <a:noFill/>
        </p:spPr>
        <p:txBody>
          <a:bodyPr wrap="none" rtlCol="0">
            <a:spAutoFit/>
          </a:bodyPr>
          <a:lstStyle/>
          <a:p>
            <a:pPr marL="285750" indent="-285750">
              <a:buFont typeface="Wingdings" panose="05000000000000000000" pitchFamily="2" charset="2"/>
              <a:buChar char="q"/>
            </a:pPr>
            <a:r>
              <a:rPr lang="en-IN" dirty="0"/>
              <a:t>A cloud service to launch our product to serve the purpose of distributed systems.</a:t>
            </a:r>
          </a:p>
          <a:p>
            <a:pPr marL="285750" indent="-285750">
              <a:buFont typeface="Wingdings" panose="05000000000000000000" pitchFamily="2" charset="2"/>
              <a:buChar char="q"/>
            </a:pPr>
            <a:r>
              <a:rPr lang="en-IN" dirty="0"/>
              <a:t>Initial commitments from hotels and a company’s support to launch our product into market.</a:t>
            </a:r>
          </a:p>
        </p:txBody>
      </p:sp>
      <p:sp>
        <p:nvSpPr>
          <p:cNvPr id="8" name="TextBox 7">
            <a:extLst>
              <a:ext uri="{FF2B5EF4-FFF2-40B4-BE49-F238E27FC236}">
                <a16:creationId xmlns:a16="http://schemas.microsoft.com/office/drawing/2014/main" id="{9D5D5E1A-4A23-43B2-B474-BE1666A74E94}"/>
              </a:ext>
            </a:extLst>
          </p:cNvPr>
          <p:cNvSpPr txBox="1"/>
          <p:nvPr/>
        </p:nvSpPr>
        <p:spPr>
          <a:xfrm>
            <a:off x="466386" y="3400895"/>
            <a:ext cx="2295693" cy="400110"/>
          </a:xfrm>
          <a:prstGeom prst="rect">
            <a:avLst/>
          </a:prstGeom>
          <a:noFill/>
        </p:spPr>
        <p:txBody>
          <a:bodyPr wrap="none" rtlCol="0">
            <a:spAutoFit/>
          </a:bodyPr>
          <a:lstStyle/>
          <a:p>
            <a:r>
              <a:rPr lang="en-IN" sz="2000" b="1" u="sng" dirty="0"/>
              <a:t>Technical Validation</a:t>
            </a:r>
          </a:p>
        </p:txBody>
      </p:sp>
      <p:sp>
        <p:nvSpPr>
          <p:cNvPr id="9" name="TextBox 8">
            <a:extLst>
              <a:ext uri="{FF2B5EF4-FFF2-40B4-BE49-F238E27FC236}">
                <a16:creationId xmlns:a16="http://schemas.microsoft.com/office/drawing/2014/main" id="{A2060AAB-5836-431B-A6F2-0C460CCD9144}"/>
              </a:ext>
            </a:extLst>
          </p:cNvPr>
          <p:cNvSpPr txBox="1"/>
          <p:nvPr/>
        </p:nvSpPr>
        <p:spPr>
          <a:xfrm>
            <a:off x="466386" y="3708344"/>
            <a:ext cx="9410859" cy="1200329"/>
          </a:xfrm>
          <a:prstGeom prst="rect">
            <a:avLst/>
          </a:prstGeom>
          <a:noFill/>
        </p:spPr>
        <p:txBody>
          <a:bodyPr wrap="square" rtlCol="0">
            <a:spAutoFit/>
          </a:bodyPr>
          <a:lstStyle/>
          <a:p>
            <a:pPr marL="285750" indent="-285750">
              <a:buFont typeface="Wingdings" panose="05000000000000000000" pitchFamily="2" charset="2"/>
              <a:buChar char="q"/>
            </a:pPr>
            <a:r>
              <a:rPr lang="en-IN" dirty="0"/>
              <a:t>Product after deployment on the cloud service can handle thousands of customers and their operations concurrently.</a:t>
            </a:r>
          </a:p>
          <a:p>
            <a:pPr marL="285750" indent="-285750">
              <a:buFont typeface="Wingdings" panose="05000000000000000000" pitchFamily="2" charset="2"/>
              <a:buChar char="q"/>
            </a:pPr>
            <a:r>
              <a:rPr lang="en-IN" dirty="0"/>
              <a:t>Administrator will have access to the data of the product to respond and resolve any errors and get the product back to work.</a:t>
            </a:r>
          </a:p>
        </p:txBody>
      </p:sp>
      <p:sp>
        <p:nvSpPr>
          <p:cNvPr id="10" name="TextBox 9">
            <a:extLst>
              <a:ext uri="{FF2B5EF4-FFF2-40B4-BE49-F238E27FC236}">
                <a16:creationId xmlns:a16="http://schemas.microsoft.com/office/drawing/2014/main" id="{84FC18F6-FBC4-47B2-B42B-4C8440E7733C}"/>
              </a:ext>
            </a:extLst>
          </p:cNvPr>
          <p:cNvSpPr txBox="1"/>
          <p:nvPr/>
        </p:nvSpPr>
        <p:spPr>
          <a:xfrm>
            <a:off x="466386" y="2218423"/>
            <a:ext cx="2788007" cy="400110"/>
          </a:xfrm>
          <a:prstGeom prst="rect">
            <a:avLst/>
          </a:prstGeom>
          <a:noFill/>
        </p:spPr>
        <p:txBody>
          <a:bodyPr wrap="none" rtlCol="0">
            <a:spAutoFit/>
          </a:bodyPr>
          <a:lstStyle/>
          <a:p>
            <a:r>
              <a:rPr lang="en-IN" sz="2000" b="1" u="sng" dirty="0"/>
              <a:t>Plan for Implementation</a:t>
            </a:r>
          </a:p>
        </p:txBody>
      </p:sp>
      <p:sp>
        <p:nvSpPr>
          <p:cNvPr id="12" name="TextBox 11">
            <a:extLst>
              <a:ext uri="{FF2B5EF4-FFF2-40B4-BE49-F238E27FC236}">
                <a16:creationId xmlns:a16="http://schemas.microsoft.com/office/drawing/2014/main" id="{B9ECC0F7-BF99-450C-95B4-D8EC69F93E30}"/>
              </a:ext>
            </a:extLst>
          </p:cNvPr>
          <p:cNvSpPr txBox="1"/>
          <p:nvPr/>
        </p:nvSpPr>
        <p:spPr>
          <a:xfrm>
            <a:off x="466386" y="2577594"/>
            <a:ext cx="9177884" cy="923330"/>
          </a:xfrm>
          <a:prstGeom prst="rect">
            <a:avLst/>
          </a:prstGeom>
          <a:noFill/>
        </p:spPr>
        <p:txBody>
          <a:bodyPr wrap="square" rtlCol="0">
            <a:spAutoFit/>
          </a:bodyPr>
          <a:lstStyle/>
          <a:p>
            <a:pPr marL="285750" indent="-285750">
              <a:buFont typeface="Wingdings" panose="05000000000000000000" pitchFamily="2" charset="2"/>
              <a:buChar char="q"/>
            </a:pPr>
            <a:r>
              <a:rPr lang="en-IN" dirty="0"/>
              <a:t>Earning contracts with the hotels and providing them with our best service.</a:t>
            </a:r>
          </a:p>
          <a:p>
            <a:pPr marL="285750" indent="-285750">
              <a:buFont typeface="Wingdings" panose="05000000000000000000" pitchFamily="2" charset="2"/>
              <a:buChar char="q"/>
            </a:pPr>
            <a:r>
              <a:rPr lang="en-IN" dirty="0"/>
              <a:t>Expecting word-of-mouth as the best publicity and few commercials to make public understand our new business model.</a:t>
            </a:r>
          </a:p>
        </p:txBody>
      </p:sp>
      <p:sp>
        <p:nvSpPr>
          <p:cNvPr id="13" name="TextBox 12">
            <a:extLst>
              <a:ext uri="{FF2B5EF4-FFF2-40B4-BE49-F238E27FC236}">
                <a16:creationId xmlns:a16="http://schemas.microsoft.com/office/drawing/2014/main" id="{FD85B02B-708A-4492-B555-4496ACD8E43B}"/>
              </a:ext>
            </a:extLst>
          </p:cNvPr>
          <p:cNvSpPr txBox="1"/>
          <p:nvPr/>
        </p:nvSpPr>
        <p:spPr>
          <a:xfrm>
            <a:off x="450226" y="5559956"/>
            <a:ext cx="1085682" cy="400110"/>
          </a:xfrm>
          <a:prstGeom prst="rect">
            <a:avLst/>
          </a:prstGeom>
          <a:noFill/>
        </p:spPr>
        <p:txBody>
          <a:bodyPr wrap="none" rtlCol="0">
            <a:spAutoFit/>
          </a:bodyPr>
          <a:lstStyle/>
          <a:p>
            <a:r>
              <a:rPr lang="en-IN" sz="2000" b="1" u="sng" dirty="0"/>
              <a:t>Scale-up</a:t>
            </a:r>
          </a:p>
        </p:txBody>
      </p:sp>
      <p:sp>
        <p:nvSpPr>
          <p:cNvPr id="14" name="TextBox 13">
            <a:extLst>
              <a:ext uri="{FF2B5EF4-FFF2-40B4-BE49-F238E27FC236}">
                <a16:creationId xmlns:a16="http://schemas.microsoft.com/office/drawing/2014/main" id="{D855C2F2-0C4F-40A3-AC76-B3327676A567}"/>
              </a:ext>
            </a:extLst>
          </p:cNvPr>
          <p:cNvSpPr txBox="1"/>
          <p:nvPr/>
        </p:nvSpPr>
        <p:spPr>
          <a:xfrm>
            <a:off x="450226" y="5909585"/>
            <a:ext cx="6328848" cy="369332"/>
          </a:xfrm>
          <a:prstGeom prst="rect">
            <a:avLst/>
          </a:prstGeom>
          <a:noFill/>
        </p:spPr>
        <p:txBody>
          <a:bodyPr wrap="none" rtlCol="0">
            <a:spAutoFit/>
          </a:bodyPr>
          <a:lstStyle/>
          <a:p>
            <a:pPr marL="285750" indent="-285750">
              <a:buFont typeface="Wingdings" panose="05000000000000000000" pitchFamily="2" charset="2"/>
              <a:buChar char="q"/>
            </a:pPr>
            <a:r>
              <a:rPr lang="en-IN" dirty="0"/>
              <a:t>Continuous addition of hotels, restaurants and other services.</a:t>
            </a:r>
          </a:p>
        </p:txBody>
      </p:sp>
      <p:sp>
        <p:nvSpPr>
          <p:cNvPr id="15" name="TextBox 14">
            <a:extLst>
              <a:ext uri="{FF2B5EF4-FFF2-40B4-BE49-F238E27FC236}">
                <a16:creationId xmlns:a16="http://schemas.microsoft.com/office/drawing/2014/main" id="{F8F6553F-32E4-4585-AB4C-D1F20F46989C}"/>
              </a:ext>
            </a:extLst>
          </p:cNvPr>
          <p:cNvSpPr txBox="1"/>
          <p:nvPr/>
        </p:nvSpPr>
        <p:spPr>
          <a:xfrm>
            <a:off x="450226" y="4853039"/>
            <a:ext cx="1601400" cy="400110"/>
          </a:xfrm>
          <a:prstGeom prst="rect">
            <a:avLst/>
          </a:prstGeom>
          <a:noFill/>
        </p:spPr>
        <p:txBody>
          <a:bodyPr wrap="none" rtlCol="0">
            <a:spAutoFit/>
          </a:bodyPr>
          <a:lstStyle/>
          <a:p>
            <a:r>
              <a:rPr lang="en-IN" sz="2000" b="1" u="sng" dirty="0"/>
              <a:t>Market-Entry</a:t>
            </a:r>
          </a:p>
        </p:txBody>
      </p:sp>
      <p:sp>
        <p:nvSpPr>
          <p:cNvPr id="16" name="TextBox 15">
            <a:extLst>
              <a:ext uri="{FF2B5EF4-FFF2-40B4-BE49-F238E27FC236}">
                <a16:creationId xmlns:a16="http://schemas.microsoft.com/office/drawing/2014/main" id="{08CD8BC5-DB64-4361-AAA9-99DD2B51AFB5}"/>
              </a:ext>
            </a:extLst>
          </p:cNvPr>
          <p:cNvSpPr txBox="1"/>
          <p:nvPr/>
        </p:nvSpPr>
        <p:spPr>
          <a:xfrm>
            <a:off x="450226" y="5215480"/>
            <a:ext cx="7162538" cy="369332"/>
          </a:xfrm>
          <a:prstGeom prst="rect">
            <a:avLst/>
          </a:prstGeom>
          <a:noFill/>
        </p:spPr>
        <p:txBody>
          <a:bodyPr wrap="none" rtlCol="0">
            <a:spAutoFit/>
          </a:bodyPr>
          <a:lstStyle/>
          <a:p>
            <a:pPr marL="285750" indent="-285750">
              <a:buFont typeface="Wingdings" panose="05000000000000000000" pitchFamily="2" charset="2"/>
              <a:buChar char="q"/>
            </a:pPr>
            <a:r>
              <a:rPr lang="en-IN" dirty="0"/>
              <a:t>Attracting customers with free trial periods and other referral programs.</a:t>
            </a:r>
          </a:p>
        </p:txBody>
      </p:sp>
    </p:spTree>
    <p:extLst>
      <p:ext uri="{BB962C8B-B14F-4D97-AF65-F5344CB8AC3E}">
        <p14:creationId xmlns:p14="http://schemas.microsoft.com/office/powerpoint/2010/main" val="491872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4" descr="Wright State adjusts Operation Move-In to safely welcome incoming students  | WRGT">
            <a:extLst>
              <a:ext uri="{FF2B5EF4-FFF2-40B4-BE49-F238E27FC236}">
                <a16:creationId xmlns:a16="http://schemas.microsoft.com/office/drawing/2014/main" id="{59ED08C4-73D5-4889-ACAE-6931972F1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86" y="403932"/>
            <a:ext cx="1635539" cy="9206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8A298117-3FCB-4919-964C-E7B9C6E302F0}"/>
              </a:ext>
            </a:extLst>
          </p:cNvPr>
          <p:cNvPicPr>
            <a:picLocks noChangeAspect="1"/>
          </p:cNvPicPr>
          <p:nvPr/>
        </p:nvPicPr>
        <p:blipFill rotWithShape="1">
          <a:blip r:embed="rId3">
            <a:extLst>
              <a:ext uri="{28A0092B-C50C-407E-A947-70E740481C1C}">
                <a14:useLocalDpi xmlns:a14="http://schemas.microsoft.com/office/drawing/2010/main" val="0"/>
              </a:ext>
            </a:extLst>
          </a:blip>
          <a:srcRect l="617" r="2382" b="-1"/>
          <a:stretch/>
        </p:blipFill>
        <p:spPr>
          <a:xfrm>
            <a:off x="9644270" y="0"/>
            <a:ext cx="1709530" cy="1709530"/>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10" name="TextBox 9">
            <a:extLst>
              <a:ext uri="{FF2B5EF4-FFF2-40B4-BE49-F238E27FC236}">
                <a16:creationId xmlns:a16="http://schemas.microsoft.com/office/drawing/2014/main" id="{974F11DD-9F63-4B30-AD2D-2B4A649A3FF5}"/>
              </a:ext>
            </a:extLst>
          </p:cNvPr>
          <p:cNvSpPr txBox="1"/>
          <p:nvPr/>
        </p:nvSpPr>
        <p:spPr>
          <a:xfrm>
            <a:off x="1752292" y="2644170"/>
            <a:ext cx="8179108" cy="1569660"/>
          </a:xfrm>
          <a:prstGeom prst="rect">
            <a:avLst/>
          </a:prstGeom>
          <a:noFill/>
        </p:spPr>
        <p:txBody>
          <a:bodyPr wrap="square" rtlCol="0">
            <a:spAutoFit/>
          </a:bodyPr>
          <a:lstStyle/>
          <a:p>
            <a:pPr algn="ctr"/>
            <a:r>
              <a:rPr lang="en-US" sz="9600" b="1" i="1" dirty="0">
                <a:solidFill>
                  <a:srgbClr val="002060"/>
                </a:solidFill>
                <a:latin typeface="Bahnschrift" panose="020B0502040204020203" pitchFamily="34" charset="0"/>
              </a:rPr>
              <a:t>Thank You!</a:t>
            </a:r>
          </a:p>
        </p:txBody>
      </p:sp>
    </p:spTree>
    <p:extLst>
      <p:ext uri="{BB962C8B-B14F-4D97-AF65-F5344CB8AC3E}">
        <p14:creationId xmlns:p14="http://schemas.microsoft.com/office/powerpoint/2010/main" val="3846320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C655E-3ECF-46E1-B879-D9B05878980D}"/>
              </a:ext>
            </a:extLst>
          </p:cNvPr>
          <p:cNvSpPr>
            <a:spLocks noGrp="1"/>
          </p:cNvSpPr>
          <p:nvPr>
            <p:ph type="title"/>
          </p:nvPr>
        </p:nvSpPr>
        <p:spPr>
          <a:xfrm>
            <a:off x="1036982" y="1610829"/>
            <a:ext cx="3548270" cy="1119118"/>
          </a:xfrm>
        </p:spPr>
        <p:txBody>
          <a:bodyPr>
            <a:normAutofit/>
          </a:bodyPr>
          <a:lstStyle/>
          <a:p>
            <a:r>
              <a:rPr lang="en-US" sz="2400" b="1" u="sng" dirty="0">
                <a:latin typeface="Times New Roman" panose="02020603050405020304" pitchFamily="18" charset="0"/>
                <a:cs typeface="Times New Roman" panose="02020603050405020304" pitchFamily="18" charset="0"/>
              </a:rPr>
              <a:t>Pain we have addressed</a:t>
            </a:r>
          </a:p>
        </p:txBody>
      </p:sp>
      <p:sp>
        <p:nvSpPr>
          <p:cNvPr id="3" name="Content Placeholder 2">
            <a:extLst>
              <a:ext uri="{FF2B5EF4-FFF2-40B4-BE49-F238E27FC236}">
                <a16:creationId xmlns:a16="http://schemas.microsoft.com/office/drawing/2014/main" id="{5F9D04D1-DE7D-4FDF-B5E8-AD1EC9264B31}"/>
              </a:ext>
            </a:extLst>
          </p:cNvPr>
          <p:cNvSpPr>
            <a:spLocks noGrp="1"/>
          </p:cNvSpPr>
          <p:nvPr>
            <p:ph idx="1"/>
          </p:nvPr>
        </p:nvSpPr>
        <p:spPr>
          <a:xfrm>
            <a:off x="1036982" y="3044825"/>
            <a:ext cx="10515600" cy="4351338"/>
          </a:xfrm>
        </p:spPr>
        <p:txBody>
          <a:bodyPr/>
          <a:lstStyle/>
          <a:p>
            <a:pPr marL="285750" indent="-285750">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Hotels involve a lot of human intervention and face-to-face interaction with the staff, making the customers more prone to infections.</a:t>
            </a:r>
          </a:p>
          <a:p>
            <a:pPr marL="285750" indent="-285750">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Customers face longer wait times during peak business hours.</a:t>
            </a:r>
          </a:p>
          <a:p>
            <a:pPr marL="285750" indent="-285750">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Carrying keys with big RFID tags while leaving the room is a pain.</a:t>
            </a:r>
          </a:p>
          <a:p>
            <a:pPr marL="285750" indent="-285750">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People sometimes forget their IDs in a hurry.</a:t>
            </a:r>
          </a:p>
          <a:p>
            <a:endParaRPr lang="en-US" dirty="0"/>
          </a:p>
        </p:txBody>
      </p:sp>
      <p:pic>
        <p:nvPicPr>
          <p:cNvPr id="4" name="Picture 4" descr="Wright State adjusts Operation Move-In to safely welcome incoming students  | WRGT">
            <a:extLst>
              <a:ext uri="{FF2B5EF4-FFF2-40B4-BE49-F238E27FC236}">
                <a16:creationId xmlns:a16="http://schemas.microsoft.com/office/drawing/2014/main" id="{21DB5CEF-449E-491B-81BE-13473D9D3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86" y="417184"/>
            <a:ext cx="1635539" cy="9206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10;&#10;Description automatically generated">
            <a:extLst>
              <a:ext uri="{FF2B5EF4-FFF2-40B4-BE49-F238E27FC236}">
                <a16:creationId xmlns:a16="http://schemas.microsoft.com/office/drawing/2014/main" id="{713AC183-4A94-4359-A6EC-937667C536DF}"/>
              </a:ext>
            </a:extLst>
          </p:cNvPr>
          <p:cNvPicPr>
            <a:picLocks noChangeAspect="1"/>
          </p:cNvPicPr>
          <p:nvPr/>
        </p:nvPicPr>
        <p:blipFill rotWithShape="1">
          <a:blip r:embed="rId3">
            <a:extLst>
              <a:ext uri="{28A0092B-C50C-407E-A947-70E740481C1C}">
                <a14:useLocalDpi xmlns:a14="http://schemas.microsoft.com/office/drawing/2010/main" val="0"/>
              </a:ext>
            </a:extLst>
          </a:blip>
          <a:srcRect l="617" r="2382" b="-1"/>
          <a:stretch/>
        </p:blipFill>
        <p:spPr>
          <a:xfrm>
            <a:off x="9644270" y="13252"/>
            <a:ext cx="1709530" cy="1709530"/>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2714578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6B896C-3BA2-4FB8-BEBB-A657C4CC664F}"/>
              </a:ext>
            </a:extLst>
          </p:cNvPr>
          <p:cNvSpPr txBox="1"/>
          <p:nvPr/>
        </p:nvSpPr>
        <p:spPr>
          <a:xfrm>
            <a:off x="855154" y="735819"/>
            <a:ext cx="4857548" cy="523220"/>
          </a:xfrm>
          <a:prstGeom prst="rect">
            <a:avLst/>
          </a:prstGeom>
          <a:noFill/>
        </p:spPr>
        <p:txBody>
          <a:bodyPr wrap="none" rtlCol="0">
            <a:spAutoFit/>
          </a:bodyPr>
          <a:lstStyle/>
          <a:p>
            <a:r>
              <a:rPr lang="en-IN" sz="2800" b="1" dirty="0">
                <a:solidFill>
                  <a:schemeClr val="accent6">
                    <a:lumMod val="75000"/>
                  </a:schemeClr>
                </a:solidFill>
              </a:rPr>
              <a:t>Solution for the addressed pain</a:t>
            </a:r>
          </a:p>
        </p:txBody>
      </p:sp>
      <p:sp>
        <p:nvSpPr>
          <p:cNvPr id="5" name="TextBox 4">
            <a:extLst>
              <a:ext uri="{FF2B5EF4-FFF2-40B4-BE49-F238E27FC236}">
                <a16:creationId xmlns:a16="http://schemas.microsoft.com/office/drawing/2014/main" id="{0D310430-2809-4892-8FED-4E009185ABF8}"/>
              </a:ext>
            </a:extLst>
          </p:cNvPr>
          <p:cNvSpPr txBox="1"/>
          <p:nvPr/>
        </p:nvSpPr>
        <p:spPr>
          <a:xfrm>
            <a:off x="855154" y="2039056"/>
            <a:ext cx="7373389" cy="2308324"/>
          </a:xfrm>
          <a:prstGeom prst="rect">
            <a:avLst/>
          </a:prstGeom>
          <a:noFill/>
        </p:spPr>
        <p:txBody>
          <a:bodyPr wrap="square" rtlCol="0">
            <a:spAutoFit/>
          </a:bodyPr>
          <a:lstStyle/>
          <a:p>
            <a:pPr marL="285750" indent="-285750">
              <a:buFont typeface="Wingdings" panose="05000000000000000000" pitchFamily="2" charset="2"/>
              <a:buChar char="q"/>
            </a:pPr>
            <a:r>
              <a:rPr lang="en-IN" dirty="0"/>
              <a:t>A web application to book a hotel of the customer’s preference from our collection.</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 The application uses distributed systems so that it can be accessed simultaneously by thousands of customers.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The Check-ins will be human interaction-free leading to more safer hotel stays.</a:t>
            </a:r>
          </a:p>
        </p:txBody>
      </p:sp>
    </p:spTree>
    <p:extLst>
      <p:ext uri="{BB962C8B-B14F-4D97-AF65-F5344CB8AC3E}">
        <p14:creationId xmlns:p14="http://schemas.microsoft.com/office/powerpoint/2010/main" val="3733990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4" descr="Wright State adjusts Operation Move-In to safely welcome incoming students  | WRGT">
            <a:extLst>
              <a:ext uri="{FF2B5EF4-FFF2-40B4-BE49-F238E27FC236}">
                <a16:creationId xmlns:a16="http://schemas.microsoft.com/office/drawing/2014/main" id="{87FAA0D6-230F-4208-99A4-5BE3B8A14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86" y="403932"/>
            <a:ext cx="1635539" cy="9206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10;&#10;Description automatically generated">
            <a:extLst>
              <a:ext uri="{FF2B5EF4-FFF2-40B4-BE49-F238E27FC236}">
                <a16:creationId xmlns:a16="http://schemas.microsoft.com/office/drawing/2014/main" id="{4099EF65-075F-4EB6-BD9E-D22CBC3CB3D5}"/>
              </a:ext>
            </a:extLst>
          </p:cNvPr>
          <p:cNvPicPr>
            <a:picLocks noChangeAspect="1"/>
          </p:cNvPicPr>
          <p:nvPr/>
        </p:nvPicPr>
        <p:blipFill rotWithShape="1">
          <a:blip r:embed="rId3">
            <a:extLst>
              <a:ext uri="{28A0092B-C50C-407E-A947-70E740481C1C}">
                <a14:useLocalDpi xmlns:a14="http://schemas.microsoft.com/office/drawing/2010/main" val="0"/>
              </a:ext>
            </a:extLst>
          </a:blip>
          <a:srcRect l="617" r="2382" b="-1"/>
          <a:stretch/>
        </p:blipFill>
        <p:spPr>
          <a:xfrm>
            <a:off x="9644270" y="0"/>
            <a:ext cx="1709530" cy="1709530"/>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graphicFrame>
        <p:nvGraphicFramePr>
          <p:cNvPr id="9" name="Table 8">
            <a:extLst>
              <a:ext uri="{FF2B5EF4-FFF2-40B4-BE49-F238E27FC236}">
                <a16:creationId xmlns:a16="http://schemas.microsoft.com/office/drawing/2014/main" id="{1629383B-7A22-480A-BD43-66521535C77B}"/>
              </a:ext>
            </a:extLst>
          </p:cNvPr>
          <p:cNvGraphicFramePr>
            <a:graphicFrameLocks noGrp="1"/>
          </p:cNvGraphicFramePr>
          <p:nvPr>
            <p:extLst>
              <p:ext uri="{D42A27DB-BD31-4B8C-83A1-F6EECF244321}">
                <p14:modId xmlns:p14="http://schemas.microsoft.com/office/powerpoint/2010/main" val="2085001552"/>
              </p:ext>
            </p:extLst>
          </p:nvPr>
        </p:nvGraphicFramePr>
        <p:xfrm>
          <a:off x="466386" y="1649148"/>
          <a:ext cx="10887414" cy="4924182"/>
        </p:xfrm>
        <a:graphic>
          <a:graphicData uri="http://schemas.openxmlformats.org/drawingml/2006/table">
            <a:tbl>
              <a:tblPr>
                <a:tableStyleId>{5C22544A-7EE6-4342-B048-85BDC9FD1C3A}</a:tableStyleId>
              </a:tblPr>
              <a:tblGrid>
                <a:gridCol w="3941496">
                  <a:extLst>
                    <a:ext uri="{9D8B030D-6E8A-4147-A177-3AD203B41FA5}">
                      <a16:colId xmlns:a16="http://schemas.microsoft.com/office/drawing/2014/main" val="1041990912"/>
                    </a:ext>
                  </a:extLst>
                </a:gridCol>
                <a:gridCol w="6945918">
                  <a:extLst>
                    <a:ext uri="{9D8B030D-6E8A-4147-A177-3AD203B41FA5}">
                      <a16:colId xmlns:a16="http://schemas.microsoft.com/office/drawing/2014/main" val="2174567984"/>
                    </a:ext>
                  </a:extLst>
                </a:gridCol>
              </a:tblGrid>
              <a:tr h="661634">
                <a:tc>
                  <a:txBody>
                    <a:bodyPr/>
                    <a:lstStyle/>
                    <a:p>
                      <a:pPr algn="l" fontAlgn="b"/>
                      <a:r>
                        <a:rPr lang="en-US" sz="2000" b="1" u="none" strike="noStrike" dirty="0">
                          <a:effectLst/>
                        </a:rPr>
                        <a:t>Key Characteristics</a:t>
                      </a:r>
                      <a:endParaRPr lang="en-US" sz="20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2000" b="1" u="none" strike="noStrike" dirty="0">
                          <a:effectLst/>
                        </a:rPr>
                        <a:t>How are we achieving those? And why is it important?</a:t>
                      </a:r>
                      <a:endParaRPr lang="en-US" sz="2000" b="1"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4114370535"/>
                  </a:ext>
                </a:extLst>
              </a:tr>
              <a:tr h="927177">
                <a:tc>
                  <a:txBody>
                    <a:bodyPr/>
                    <a:lstStyle/>
                    <a:p>
                      <a:pPr algn="l" fontAlgn="b"/>
                      <a:r>
                        <a:rPr lang="en-US" sz="1200" u="none" strike="noStrike" dirty="0">
                          <a:effectLst/>
                        </a:rPr>
                        <a:t>           </a:t>
                      </a:r>
                      <a:r>
                        <a:rPr lang="en-US" sz="1400" u="none" strike="noStrike" dirty="0">
                          <a:effectLst/>
                        </a:rPr>
                        <a:t>Interaction Free Check-Ins and Check- Outs</a:t>
                      </a:r>
                      <a:endParaRPr lang="en-US" sz="1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200" u="none" strike="noStrike" dirty="0">
                          <a:effectLst/>
                        </a:rPr>
                        <a:t>This application helps the customer to select the Hotel rooms with the best amenities.</a:t>
                      </a:r>
                    </a:p>
                    <a:p>
                      <a:pPr algn="l" fontAlgn="b"/>
                      <a:r>
                        <a:rPr lang="en-US" sz="1200" u="none" strike="noStrike" dirty="0">
                          <a:effectLst/>
                        </a:rPr>
                        <a:t>Once the booking is successful customer receives a Unique QR-Code which needs to be scanned at the hotel entrance to enter the room directly without any interaction with the Hotel Staff.</a:t>
                      </a:r>
                      <a:endParaRPr lang="en-US" sz="12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3180219926"/>
                  </a:ext>
                </a:extLst>
              </a:tr>
              <a:tr h="1030198">
                <a:tc>
                  <a:txBody>
                    <a:bodyPr/>
                    <a:lstStyle/>
                    <a:p>
                      <a:pPr algn="l" fontAlgn="b"/>
                      <a:r>
                        <a:rPr lang="en-US" sz="1400" u="none" strike="noStrike" dirty="0">
                          <a:effectLst/>
                        </a:rPr>
                        <a:t>             User Friendly Interface</a:t>
                      </a:r>
                      <a:endParaRPr lang="en-US" sz="1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ctr"/>
                      <a:r>
                        <a:rPr lang="en-US" sz="1200" u="none" strike="noStrike" dirty="0" err="1">
                          <a:effectLst/>
                        </a:rPr>
                        <a:t>GetInn</a:t>
                      </a:r>
                      <a:r>
                        <a:rPr lang="en-US" sz="1200" u="none" strike="noStrike" dirty="0">
                          <a:effectLst/>
                        </a:rPr>
                        <a:t> offers a good user-friendly interface which allow customers to easily navigate through website.                                                                                                   Our website is compatible with both desktops and cell phones making it easier to book a hotel comfortably at home or for the bookings on the go when in a rush.</a:t>
                      </a:r>
                      <a:endParaRPr lang="en-US" sz="12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581905982"/>
                  </a:ext>
                </a:extLst>
              </a:tr>
              <a:tr h="1068311">
                <a:tc>
                  <a:txBody>
                    <a:bodyPr/>
                    <a:lstStyle/>
                    <a:p>
                      <a:pPr algn="l" fontAlgn="b"/>
                      <a:r>
                        <a:rPr lang="en-US" sz="1400" u="none" strike="noStrike" dirty="0">
                          <a:effectLst/>
                        </a:rPr>
                        <a:t>            Integrated Payment Gateway</a:t>
                      </a:r>
                      <a:endParaRPr lang="en-US" sz="1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ctr"/>
                      <a:r>
                        <a:rPr lang="en-US" sz="1200" u="none" strike="noStrike" dirty="0">
                          <a:effectLst/>
                        </a:rPr>
                        <a:t>We will provide a variety of payment options like </a:t>
                      </a:r>
                      <a:r>
                        <a:rPr lang="en-US" sz="1200" b="0" u="none" strike="noStrike" dirty="0">
                          <a:effectLst/>
                        </a:rPr>
                        <a:t>Debit card, Credit card, Internet banking</a:t>
                      </a:r>
                      <a:r>
                        <a:rPr lang="en-US" sz="1200" b="1" u="none" strike="noStrike" dirty="0">
                          <a:effectLst/>
                        </a:rPr>
                        <a:t> </a:t>
                      </a:r>
                      <a:r>
                        <a:rPr lang="en-US" sz="1200" u="none" strike="noStrike" dirty="0">
                          <a:effectLst/>
                        </a:rPr>
                        <a:t>to choose from.</a:t>
                      </a:r>
                    </a:p>
                  </a:txBody>
                  <a:tcPr marL="9525" marR="9525" marT="9525" marB="0" anchor="ctr"/>
                </a:tc>
                <a:extLst>
                  <a:ext uri="{0D108BD9-81ED-4DB2-BD59-A6C34878D82A}">
                    <a16:rowId xmlns:a16="http://schemas.microsoft.com/office/drawing/2014/main" val="2913565621"/>
                  </a:ext>
                </a:extLst>
              </a:tr>
              <a:tr h="516384">
                <a:tc>
                  <a:txBody>
                    <a:bodyPr/>
                    <a:lstStyle/>
                    <a:p>
                      <a:pPr algn="l" fontAlgn="b"/>
                      <a:r>
                        <a:rPr lang="en-US" sz="1400" u="none" strike="noStrike" dirty="0">
                          <a:effectLst/>
                        </a:rPr>
                        <a:t>             Data Analysis</a:t>
                      </a:r>
                      <a:endParaRPr lang="en-US" sz="1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ctr"/>
                      <a:r>
                        <a:rPr lang="en-US" sz="1200" b="0" i="0" u="none" strike="noStrike" dirty="0">
                          <a:solidFill>
                            <a:srgbClr val="000000"/>
                          </a:solidFill>
                          <a:effectLst/>
                          <a:latin typeface="+mn-lt"/>
                        </a:rPr>
                        <a:t>Admin will get the entire analysis of what customers like the most about our product. This helps in improvement of the customer’s safe hotel stays.</a:t>
                      </a:r>
                    </a:p>
                  </a:txBody>
                  <a:tcPr marL="9525" marR="9525" marT="9525" marB="0" anchor="ctr"/>
                </a:tc>
                <a:extLst>
                  <a:ext uri="{0D108BD9-81ED-4DB2-BD59-A6C34878D82A}">
                    <a16:rowId xmlns:a16="http://schemas.microsoft.com/office/drawing/2014/main" val="3023717152"/>
                  </a:ext>
                </a:extLst>
              </a:tr>
              <a:tr h="720478">
                <a:tc>
                  <a:txBody>
                    <a:bodyPr/>
                    <a:lstStyle/>
                    <a:p>
                      <a:pPr algn="l" fontAlgn="b"/>
                      <a:r>
                        <a:rPr lang="en-US" sz="1400" u="none" strike="noStrike" dirty="0">
                          <a:effectLst/>
                        </a:rPr>
                        <a:t>          Quick and Responsive Customer Support</a:t>
                      </a:r>
                      <a:endParaRPr lang="en-US" sz="1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200" u="none" strike="noStrike" dirty="0">
                          <a:effectLst/>
                        </a:rPr>
                        <a:t>Our hotel reservation system has a dedicated Customer support Department which is ready to listen and resolve the issues effectively irrespective of timings.</a:t>
                      </a:r>
                    </a:p>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661095801"/>
                  </a:ext>
                </a:extLst>
              </a:tr>
            </a:tbl>
          </a:graphicData>
        </a:graphic>
      </p:graphicFrame>
      <p:sp>
        <p:nvSpPr>
          <p:cNvPr id="10" name="TextBox 9">
            <a:extLst>
              <a:ext uri="{FF2B5EF4-FFF2-40B4-BE49-F238E27FC236}">
                <a16:creationId xmlns:a16="http://schemas.microsoft.com/office/drawing/2014/main" id="{66D53F68-F4CB-4A42-BA90-00EC5F451CFF}"/>
              </a:ext>
            </a:extLst>
          </p:cNvPr>
          <p:cNvSpPr txBox="1"/>
          <p:nvPr/>
        </p:nvSpPr>
        <p:spPr>
          <a:xfrm>
            <a:off x="2827606" y="844062"/>
            <a:ext cx="51628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Key Winning Features</a:t>
            </a:r>
          </a:p>
        </p:txBody>
      </p:sp>
    </p:spTree>
    <p:extLst>
      <p:ext uri="{BB962C8B-B14F-4D97-AF65-F5344CB8AC3E}">
        <p14:creationId xmlns:p14="http://schemas.microsoft.com/office/powerpoint/2010/main" val="3957426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4" descr="Wright State adjusts Operation Move-In to safely welcome incoming students  | WRGT">
            <a:extLst>
              <a:ext uri="{FF2B5EF4-FFF2-40B4-BE49-F238E27FC236}">
                <a16:creationId xmlns:a16="http://schemas.microsoft.com/office/drawing/2014/main" id="{9C666ABA-77D9-435E-A4A7-80534F0EB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86" y="403932"/>
            <a:ext cx="1635539" cy="9206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10;&#10;Description automatically generated">
            <a:extLst>
              <a:ext uri="{FF2B5EF4-FFF2-40B4-BE49-F238E27FC236}">
                <a16:creationId xmlns:a16="http://schemas.microsoft.com/office/drawing/2014/main" id="{822D148D-E2D4-4BF1-A287-A521D50DCFCA}"/>
              </a:ext>
            </a:extLst>
          </p:cNvPr>
          <p:cNvPicPr>
            <a:picLocks noChangeAspect="1"/>
          </p:cNvPicPr>
          <p:nvPr/>
        </p:nvPicPr>
        <p:blipFill rotWithShape="1">
          <a:blip r:embed="rId3">
            <a:extLst>
              <a:ext uri="{28A0092B-C50C-407E-A947-70E740481C1C}">
                <a14:useLocalDpi xmlns:a14="http://schemas.microsoft.com/office/drawing/2010/main" val="0"/>
              </a:ext>
            </a:extLst>
          </a:blip>
          <a:srcRect l="617" r="2382" b="-1"/>
          <a:stretch/>
        </p:blipFill>
        <p:spPr>
          <a:xfrm>
            <a:off x="9644270" y="0"/>
            <a:ext cx="1709530" cy="1709530"/>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6" name="TextBox 5">
            <a:extLst>
              <a:ext uri="{FF2B5EF4-FFF2-40B4-BE49-F238E27FC236}">
                <a16:creationId xmlns:a16="http://schemas.microsoft.com/office/drawing/2014/main" id="{F5BC3BFE-FD61-4F45-B830-F6A18E54CC57}"/>
              </a:ext>
            </a:extLst>
          </p:cNvPr>
          <p:cNvSpPr txBox="1"/>
          <p:nvPr/>
        </p:nvSpPr>
        <p:spPr>
          <a:xfrm>
            <a:off x="3841066" y="594751"/>
            <a:ext cx="4375052" cy="461665"/>
          </a:xfrm>
          <a:prstGeom prst="rect">
            <a:avLst/>
          </a:prstGeom>
          <a:noFill/>
        </p:spPr>
        <p:txBody>
          <a:bodyPr wrap="square" rtlCol="0">
            <a:spAutoFit/>
          </a:bodyPr>
          <a:lstStyle/>
          <a:p>
            <a:pPr algn="ctr"/>
            <a:r>
              <a:rPr lang="en-US" sz="2400" b="1" u="sng" dirty="0">
                <a:highlight>
                  <a:srgbClr val="00FFFF"/>
                </a:highlight>
                <a:latin typeface="Times New Roman" panose="02020603050405020304" pitchFamily="18" charset="0"/>
                <a:cs typeface="Times New Roman" panose="02020603050405020304" pitchFamily="18" charset="0"/>
              </a:rPr>
              <a:t>Capabilities</a:t>
            </a:r>
          </a:p>
        </p:txBody>
      </p:sp>
      <p:sp>
        <p:nvSpPr>
          <p:cNvPr id="7" name="TextBox 6">
            <a:extLst>
              <a:ext uri="{FF2B5EF4-FFF2-40B4-BE49-F238E27FC236}">
                <a16:creationId xmlns:a16="http://schemas.microsoft.com/office/drawing/2014/main" id="{F35C215E-8B99-4FC6-A3EA-3892C47FE12F}"/>
              </a:ext>
            </a:extLst>
          </p:cNvPr>
          <p:cNvSpPr txBox="1"/>
          <p:nvPr/>
        </p:nvSpPr>
        <p:spPr>
          <a:xfrm>
            <a:off x="703385" y="1799882"/>
            <a:ext cx="10650415" cy="4247317"/>
          </a:xfrm>
          <a:prstGeom prst="rect">
            <a:avLst/>
          </a:prstGeom>
          <a:noFill/>
        </p:spPr>
        <p:txBody>
          <a:bodyPr wrap="square" rtlCol="0">
            <a:spAutoFit/>
          </a:bodyPr>
          <a:lstStyle/>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Cost Efficient: </a:t>
            </a:r>
            <a:r>
              <a:rPr lang="en-US" dirty="0">
                <a:latin typeface="Times New Roman" panose="02020603050405020304" pitchFamily="18" charset="0"/>
                <a:cs typeface="Times New Roman" panose="02020603050405020304" pitchFamily="18" charset="0"/>
              </a:rPr>
              <a:t>With the pandemic effecting the economy the need for reducing Hotel operation cost intensifies. With the QR-Code implementation, the hotels can cut the cost by reducing the hotel staff.</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Best Hospitality Operations : </a:t>
            </a:r>
            <a:r>
              <a:rPr lang="en-US" dirty="0">
                <a:latin typeface="Times New Roman" panose="02020603050405020304" pitchFamily="18" charset="0"/>
                <a:cs typeface="Times New Roman" panose="02020603050405020304" pitchFamily="18" charset="0"/>
              </a:rPr>
              <a:t>QR-Codes for hotels can drive the future of hospitality operations. Because of this our hotel Check-In and Check-Out steps will no longer use the “First come, First serve” policy. Using this innovative technology, travelers can enjoy their adventure without needing to quickly rush to the hotel to check-in during the peak seasons.</a:t>
            </a:r>
          </a:p>
          <a:p>
            <a:endParaRPr lang="en-US" dirty="0">
              <a:latin typeface="Times New Roman" panose="02020603050405020304" pitchFamily="18" charset="0"/>
              <a:cs typeface="Times New Roman" panose="02020603050405020304" pitchFamily="18" charset="0"/>
            </a:endParaRPr>
          </a:p>
          <a:p>
            <a:pPr marL="285750" indent="-285750" algn="l" fontAlgn="base">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Gives new experience to the guests: </a:t>
            </a:r>
            <a:r>
              <a:rPr lang="en-US" b="0" i="0" dirty="0">
                <a:effectLst/>
                <a:latin typeface="Times New Roman" panose="02020603050405020304" pitchFamily="18" charset="0"/>
                <a:cs typeface="Times New Roman" panose="02020603050405020304" pitchFamily="18" charset="0"/>
              </a:rPr>
              <a:t>The reason why people when travelling choose to stay in our hotel is to collect new travel experience. With this implementation, hotels are finding new means to give their guests a new hotel experience</a:t>
            </a:r>
            <a:r>
              <a:rPr lang="en-US" dirty="0">
                <a:latin typeface="Times New Roman" panose="02020603050405020304" pitchFamily="18" charset="0"/>
                <a:cs typeface="Times New Roman" panose="02020603050405020304" pitchFamily="18" charset="0"/>
              </a:rPr>
              <a:t> by </a:t>
            </a:r>
            <a:r>
              <a:rPr lang="en-US" b="0" i="0" dirty="0">
                <a:effectLst/>
                <a:latin typeface="Times New Roman" panose="02020603050405020304" pitchFamily="18" charset="0"/>
                <a:cs typeface="Times New Roman" panose="02020603050405020304" pitchFamily="18" charset="0"/>
              </a:rPr>
              <a:t>engaging them with modern technology transactions.</a:t>
            </a:r>
          </a:p>
          <a:p>
            <a:pPr algn="l" fontAlgn="base"/>
            <a:endParaRPr lang="en-US" b="0" i="0" dirty="0">
              <a:effectLst/>
              <a:latin typeface="Times New Roman" panose="02020603050405020304" pitchFamily="18" charset="0"/>
              <a:cs typeface="Times New Roman" panose="02020603050405020304" pitchFamily="18" charset="0"/>
            </a:endParaRPr>
          </a:p>
          <a:p>
            <a:pPr marL="285750" indent="-285750" algn="l" fontAlgn="base">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Customer Reviews: </a:t>
            </a:r>
            <a:r>
              <a:rPr lang="en-US" b="0" i="0" dirty="0">
                <a:effectLst/>
                <a:latin typeface="Times New Roman" panose="02020603050405020304" pitchFamily="18" charset="0"/>
                <a:cs typeface="Times New Roman" panose="02020603050405020304" pitchFamily="18" charset="0"/>
              </a:rPr>
              <a:t>Hotels earn their rankings through constructive customer reviews. The admin can use this review and feedback data to analyze what needs to be improved to maintain the consistent business. </a:t>
            </a: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97682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4" descr="Wright State adjusts Operation Move-In to safely welcome incoming students  | WRGT">
            <a:extLst>
              <a:ext uri="{FF2B5EF4-FFF2-40B4-BE49-F238E27FC236}">
                <a16:creationId xmlns:a16="http://schemas.microsoft.com/office/drawing/2014/main" id="{29FC0C0C-D7D0-4D50-AEED-C50A8463B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86" y="403932"/>
            <a:ext cx="1635539" cy="9206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10;&#10;Description automatically generated">
            <a:extLst>
              <a:ext uri="{FF2B5EF4-FFF2-40B4-BE49-F238E27FC236}">
                <a16:creationId xmlns:a16="http://schemas.microsoft.com/office/drawing/2014/main" id="{CAACF35C-FFB9-48C1-8E9B-1EB7E0E04216}"/>
              </a:ext>
            </a:extLst>
          </p:cNvPr>
          <p:cNvPicPr>
            <a:picLocks noChangeAspect="1"/>
          </p:cNvPicPr>
          <p:nvPr/>
        </p:nvPicPr>
        <p:blipFill rotWithShape="1">
          <a:blip r:embed="rId3">
            <a:extLst>
              <a:ext uri="{28A0092B-C50C-407E-A947-70E740481C1C}">
                <a14:useLocalDpi xmlns:a14="http://schemas.microsoft.com/office/drawing/2010/main" val="0"/>
              </a:ext>
            </a:extLst>
          </a:blip>
          <a:srcRect l="617" r="2382" b="-1"/>
          <a:stretch/>
        </p:blipFill>
        <p:spPr>
          <a:xfrm>
            <a:off x="9644270" y="0"/>
            <a:ext cx="1709530" cy="1709530"/>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6" name="TextBox 5">
            <a:extLst>
              <a:ext uri="{FF2B5EF4-FFF2-40B4-BE49-F238E27FC236}">
                <a16:creationId xmlns:a16="http://schemas.microsoft.com/office/drawing/2014/main" id="{DA3FD7F5-A2A8-4BB4-BD8D-13EABDB2925A}"/>
              </a:ext>
            </a:extLst>
          </p:cNvPr>
          <p:cNvSpPr txBox="1"/>
          <p:nvPr/>
        </p:nvSpPr>
        <p:spPr>
          <a:xfrm>
            <a:off x="3620086" y="464128"/>
            <a:ext cx="4951828" cy="400110"/>
          </a:xfrm>
          <a:prstGeom prst="rect">
            <a:avLst/>
          </a:prstGeom>
          <a:noFill/>
        </p:spPr>
        <p:txBody>
          <a:bodyPr wrap="square" rtlCol="0">
            <a:spAutoFit/>
          </a:bodyPr>
          <a:lstStyle/>
          <a:p>
            <a:pPr algn="ctr"/>
            <a:r>
              <a:rPr lang="en-US" sz="2000" b="1" u="sng" dirty="0">
                <a:highlight>
                  <a:srgbClr val="00FFFF"/>
                </a:highlight>
                <a:latin typeface="Times New Roman" panose="02020603050405020304" pitchFamily="18" charset="0"/>
                <a:cs typeface="Times New Roman" panose="02020603050405020304" pitchFamily="18" charset="0"/>
              </a:rPr>
              <a:t>Justification</a:t>
            </a:r>
          </a:p>
        </p:txBody>
      </p:sp>
      <p:sp>
        <p:nvSpPr>
          <p:cNvPr id="8" name="TextBox 7">
            <a:extLst>
              <a:ext uri="{FF2B5EF4-FFF2-40B4-BE49-F238E27FC236}">
                <a16:creationId xmlns:a16="http://schemas.microsoft.com/office/drawing/2014/main" id="{1B163EC6-D4A8-43A2-9461-B82BCAFAC465}"/>
              </a:ext>
            </a:extLst>
          </p:cNvPr>
          <p:cNvSpPr txBox="1"/>
          <p:nvPr/>
        </p:nvSpPr>
        <p:spPr>
          <a:xfrm>
            <a:off x="1111347" y="2236763"/>
            <a:ext cx="10747717" cy="1569660"/>
          </a:xfrm>
          <a:prstGeom prst="rect">
            <a:avLst/>
          </a:prstGeom>
          <a:noFill/>
        </p:spPr>
        <p:txBody>
          <a:bodyPr wrap="square">
            <a:spAutoFit/>
          </a:bodyPr>
          <a:lstStyle/>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During the pandemic hotel businesses have lost $46 billion in revenue in the US alone and hundreds of billion dollars around the world.</a:t>
            </a:r>
          </a:p>
          <a:p>
            <a:pPr marL="285750" indent="-285750">
              <a:buFont typeface="Wingdings" panose="05000000000000000000" pitchFamily="2" charset="2"/>
              <a:buChar char="q"/>
            </a:pP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Surviving the pandemic is the only key means to keep the hotel their businesses running.</a:t>
            </a:r>
          </a:p>
          <a:p>
            <a:pPr marL="285750" indent="-285750">
              <a:buFont typeface="Wingdings" panose="05000000000000000000" pitchFamily="2" charset="2"/>
              <a:buChar char="q"/>
            </a:pP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So, We have provided a business model which follow strict health protocols and practices.</a:t>
            </a:r>
          </a:p>
        </p:txBody>
      </p:sp>
      <p:graphicFrame>
        <p:nvGraphicFramePr>
          <p:cNvPr id="12" name="Table 11">
            <a:extLst>
              <a:ext uri="{FF2B5EF4-FFF2-40B4-BE49-F238E27FC236}">
                <a16:creationId xmlns:a16="http://schemas.microsoft.com/office/drawing/2014/main" id="{4A56013D-A800-4B88-95E0-5ED5E04A84CA}"/>
              </a:ext>
            </a:extLst>
          </p:cNvPr>
          <p:cNvGraphicFramePr>
            <a:graphicFrameLocks noGrp="1"/>
          </p:cNvGraphicFramePr>
          <p:nvPr>
            <p:extLst>
              <p:ext uri="{D42A27DB-BD31-4B8C-83A1-F6EECF244321}">
                <p14:modId xmlns:p14="http://schemas.microsoft.com/office/powerpoint/2010/main" val="689582019"/>
              </p:ext>
            </p:extLst>
          </p:nvPr>
        </p:nvGraphicFramePr>
        <p:xfrm>
          <a:off x="1547447" y="4033899"/>
          <a:ext cx="9115866" cy="2029277"/>
        </p:xfrm>
        <a:graphic>
          <a:graphicData uri="http://schemas.openxmlformats.org/drawingml/2006/table">
            <a:tbl>
              <a:tblPr>
                <a:tableStyleId>{5C22544A-7EE6-4342-B048-85BDC9FD1C3A}</a:tableStyleId>
              </a:tblPr>
              <a:tblGrid>
                <a:gridCol w="2425997">
                  <a:extLst>
                    <a:ext uri="{9D8B030D-6E8A-4147-A177-3AD203B41FA5}">
                      <a16:colId xmlns:a16="http://schemas.microsoft.com/office/drawing/2014/main" val="298388332"/>
                    </a:ext>
                  </a:extLst>
                </a:gridCol>
                <a:gridCol w="1782740">
                  <a:extLst>
                    <a:ext uri="{9D8B030D-6E8A-4147-A177-3AD203B41FA5}">
                      <a16:colId xmlns:a16="http://schemas.microsoft.com/office/drawing/2014/main" val="2822066880"/>
                    </a:ext>
                  </a:extLst>
                </a:gridCol>
                <a:gridCol w="2389239">
                  <a:extLst>
                    <a:ext uri="{9D8B030D-6E8A-4147-A177-3AD203B41FA5}">
                      <a16:colId xmlns:a16="http://schemas.microsoft.com/office/drawing/2014/main" val="84763945"/>
                    </a:ext>
                  </a:extLst>
                </a:gridCol>
                <a:gridCol w="2517890">
                  <a:extLst>
                    <a:ext uri="{9D8B030D-6E8A-4147-A177-3AD203B41FA5}">
                      <a16:colId xmlns:a16="http://schemas.microsoft.com/office/drawing/2014/main" val="1243564570"/>
                    </a:ext>
                  </a:extLst>
                </a:gridCol>
              </a:tblGrid>
              <a:tr h="548453">
                <a:tc>
                  <a:txBody>
                    <a:bodyPr/>
                    <a:lstStyle/>
                    <a:p>
                      <a:pPr algn="l" fontAlgn="b"/>
                      <a:r>
                        <a:rPr lang="en-US" sz="1600" u="none" strike="noStrike">
                          <a:effectLst/>
                        </a:rPr>
                        <a:t> </a:t>
                      </a:r>
                      <a:endParaRPr lang="en-US" sz="16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800" b="1" u="none" strike="noStrike" dirty="0">
                          <a:effectLst/>
                        </a:rPr>
                        <a:t>GetInn</a:t>
                      </a:r>
                      <a:endParaRPr lang="en-US" sz="18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800" b="1" u="none" strike="noStrike" dirty="0" err="1">
                          <a:effectLst/>
                        </a:rPr>
                        <a:t>Treebo</a:t>
                      </a:r>
                      <a:r>
                        <a:rPr lang="en-US" sz="1800" b="1" u="none" strike="noStrike" dirty="0">
                          <a:effectLst/>
                        </a:rPr>
                        <a:t> Hotels</a:t>
                      </a:r>
                      <a:endParaRPr lang="en-US" sz="18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800" b="1" u="none" strike="noStrike" dirty="0">
                          <a:effectLst/>
                        </a:rPr>
                        <a:t>Fab Hotels</a:t>
                      </a:r>
                      <a:endParaRPr lang="en-US" sz="1800" b="1"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588417882"/>
                  </a:ext>
                </a:extLst>
              </a:tr>
              <a:tr h="493608">
                <a:tc>
                  <a:txBody>
                    <a:bodyPr/>
                    <a:lstStyle/>
                    <a:p>
                      <a:pPr algn="l" fontAlgn="b"/>
                      <a:r>
                        <a:rPr lang="en-US" sz="1600" u="none" strike="noStrike">
                          <a:effectLst/>
                        </a:rPr>
                        <a:t>Human Interaction</a:t>
                      </a:r>
                      <a:endParaRPr lang="en-US" sz="16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600" u="none" strike="noStrike">
                          <a:effectLst/>
                        </a:rPr>
                        <a:t>None</a:t>
                      </a:r>
                      <a:endParaRPr lang="en-US" sz="16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600" u="none" strike="noStrike">
                          <a:effectLst/>
                        </a:rPr>
                        <a:t>High</a:t>
                      </a:r>
                      <a:endParaRPr lang="en-US" sz="16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600" u="none" strike="noStrike" dirty="0">
                          <a:effectLst/>
                        </a:rPr>
                        <a:t>High</a:t>
                      </a:r>
                      <a:endParaRPr lang="en-US" sz="16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037674446"/>
                  </a:ext>
                </a:extLst>
              </a:tr>
              <a:tr h="493608">
                <a:tc>
                  <a:txBody>
                    <a:bodyPr/>
                    <a:lstStyle/>
                    <a:p>
                      <a:pPr algn="l" fontAlgn="b"/>
                      <a:r>
                        <a:rPr lang="en-US" sz="1600" u="none" strike="noStrike">
                          <a:effectLst/>
                        </a:rPr>
                        <a:t>Wait Times</a:t>
                      </a:r>
                      <a:endParaRPr lang="en-US" sz="16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600" u="none" strike="noStrike">
                          <a:effectLst/>
                        </a:rPr>
                        <a:t>None</a:t>
                      </a:r>
                      <a:endParaRPr lang="en-US" sz="16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600" u="none" strike="noStrike">
                          <a:effectLst/>
                        </a:rPr>
                        <a:t>Medium to High</a:t>
                      </a:r>
                      <a:endParaRPr lang="en-US" sz="16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600" u="none" strike="noStrike" dirty="0">
                          <a:effectLst/>
                        </a:rPr>
                        <a:t>Medium to High</a:t>
                      </a:r>
                      <a:endParaRPr lang="en-US" sz="16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810507826"/>
                  </a:ext>
                </a:extLst>
              </a:tr>
              <a:tr h="493608">
                <a:tc>
                  <a:txBody>
                    <a:bodyPr/>
                    <a:lstStyle/>
                    <a:p>
                      <a:pPr algn="l" fontAlgn="b"/>
                      <a:r>
                        <a:rPr lang="en-US" sz="1600" u="none" strike="noStrike">
                          <a:effectLst/>
                        </a:rPr>
                        <a:t>Sanitization Times</a:t>
                      </a:r>
                      <a:endParaRPr lang="en-US" sz="16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600" u="none" strike="noStrike" dirty="0">
                          <a:effectLst/>
                        </a:rPr>
                        <a:t>Time Stamps</a:t>
                      </a:r>
                      <a:endParaRPr lang="en-US" sz="16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600" u="none" strike="noStrike" dirty="0">
                          <a:effectLst/>
                        </a:rPr>
                        <a:t>None</a:t>
                      </a:r>
                      <a:endParaRPr lang="en-US" sz="16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600" u="none" strike="noStrike" dirty="0">
                          <a:effectLst/>
                        </a:rPr>
                        <a:t>None</a:t>
                      </a:r>
                      <a:endParaRPr lang="en-US" sz="16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3587908930"/>
                  </a:ext>
                </a:extLst>
              </a:tr>
            </a:tbl>
          </a:graphicData>
        </a:graphic>
      </p:graphicFrame>
    </p:spTree>
    <p:extLst>
      <p:ext uri="{BB962C8B-B14F-4D97-AF65-F5344CB8AC3E}">
        <p14:creationId xmlns:p14="http://schemas.microsoft.com/office/powerpoint/2010/main" val="365557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45C700-66E3-4A0B-8F15-2EA7A92534E1}"/>
              </a:ext>
            </a:extLst>
          </p:cNvPr>
          <p:cNvSpPr txBox="1"/>
          <p:nvPr/>
        </p:nvSpPr>
        <p:spPr>
          <a:xfrm>
            <a:off x="1024130" y="1324545"/>
            <a:ext cx="2155590" cy="461665"/>
          </a:xfrm>
          <a:prstGeom prst="rect">
            <a:avLst/>
          </a:prstGeom>
          <a:noFill/>
        </p:spPr>
        <p:txBody>
          <a:bodyPr wrap="none" rtlCol="0">
            <a:spAutoFit/>
          </a:bodyPr>
          <a:lstStyle/>
          <a:p>
            <a:r>
              <a:rPr lang="en-IN" sz="2400" b="1" u="sng" dirty="0">
                <a:latin typeface="Times New Roman" panose="02020603050405020304" pitchFamily="18" charset="0"/>
                <a:cs typeface="Times New Roman" panose="02020603050405020304" pitchFamily="18" charset="0"/>
              </a:rPr>
              <a:t>Current Status</a:t>
            </a:r>
          </a:p>
        </p:txBody>
      </p:sp>
      <p:pic>
        <p:nvPicPr>
          <p:cNvPr id="5" name="Picture 4" descr="Wright State adjusts Operation Move-In to safely welcome incoming students  | WRGT">
            <a:extLst>
              <a:ext uri="{FF2B5EF4-FFF2-40B4-BE49-F238E27FC236}">
                <a16:creationId xmlns:a16="http://schemas.microsoft.com/office/drawing/2014/main" id="{46D3B409-68D8-4C04-A40F-7848ED6BA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86" y="403932"/>
            <a:ext cx="1635539" cy="9206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a:extLst>
              <a:ext uri="{FF2B5EF4-FFF2-40B4-BE49-F238E27FC236}">
                <a16:creationId xmlns:a16="http://schemas.microsoft.com/office/drawing/2014/main" id="{C1DC14EE-3902-4743-B8D1-B8DCCD9223A5}"/>
              </a:ext>
            </a:extLst>
          </p:cNvPr>
          <p:cNvPicPr>
            <a:picLocks noChangeAspect="1"/>
          </p:cNvPicPr>
          <p:nvPr/>
        </p:nvPicPr>
        <p:blipFill rotWithShape="1">
          <a:blip r:embed="rId3">
            <a:extLst>
              <a:ext uri="{28A0092B-C50C-407E-A947-70E740481C1C}">
                <a14:useLocalDpi xmlns:a14="http://schemas.microsoft.com/office/drawing/2010/main" val="0"/>
              </a:ext>
            </a:extLst>
          </a:blip>
          <a:srcRect l="617" r="2382" b="-1"/>
          <a:stretch/>
        </p:blipFill>
        <p:spPr>
          <a:xfrm>
            <a:off x="9644270" y="0"/>
            <a:ext cx="1709530" cy="1709530"/>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7" name="TextBox 6">
            <a:extLst>
              <a:ext uri="{FF2B5EF4-FFF2-40B4-BE49-F238E27FC236}">
                <a16:creationId xmlns:a16="http://schemas.microsoft.com/office/drawing/2014/main" id="{F891FA79-9437-4B10-91D7-9FE698854BD4}"/>
              </a:ext>
            </a:extLst>
          </p:cNvPr>
          <p:cNvSpPr txBox="1"/>
          <p:nvPr/>
        </p:nvSpPr>
        <p:spPr>
          <a:xfrm>
            <a:off x="1024130" y="2106658"/>
            <a:ext cx="10707795" cy="1477328"/>
          </a:xfrm>
          <a:prstGeom prst="rect">
            <a:avLst/>
          </a:prstGeom>
          <a:noFill/>
        </p:spPr>
        <p:txBody>
          <a:bodyPr wrap="square" rtlCol="0">
            <a:spAutoFit/>
          </a:bodyPr>
          <a:lstStyle/>
          <a:p>
            <a:pPr marL="285750" indent="-285750">
              <a:buFont typeface="Wingdings" panose="05000000000000000000" pitchFamily="2" charset="2"/>
              <a:buChar char="q"/>
            </a:pPr>
            <a:r>
              <a:rPr lang="en-IN" dirty="0"/>
              <a:t>Our product is now available to make a hotel booking easily from Cell Phone and/or from desktop computer.</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It can now successfully generate a QR-Code after the booking that can be scanned with a QR-Code scanner.</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Also, it will now serve the purpose of our value proposition.</a:t>
            </a:r>
          </a:p>
        </p:txBody>
      </p:sp>
      <p:sp>
        <p:nvSpPr>
          <p:cNvPr id="8" name="TextBox 7">
            <a:extLst>
              <a:ext uri="{FF2B5EF4-FFF2-40B4-BE49-F238E27FC236}">
                <a16:creationId xmlns:a16="http://schemas.microsoft.com/office/drawing/2014/main" id="{EB282BB9-10CC-4C76-AAE4-2BD9C71455AE}"/>
              </a:ext>
            </a:extLst>
          </p:cNvPr>
          <p:cNvSpPr txBox="1"/>
          <p:nvPr/>
        </p:nvSpPr>
        <p:spPr>
          <a:xfrm>
            <a:off x="1024130" y="3904434"/>
            <a:ext cx="1461875" cy="461665"/>
          </a:xfrm>
          <a:prstGeom prst="rect">
            <a:avLst/>
          </a:prstGeom>
          <a:noFill/>
        </p:spPr>
        <p:txBody>
          <a:bodyPr wrap="none" rtlCol="0">
            <a:spAutoFit/>
          </a:bodyPr>
          <a:lstStyle/>
          <a:p>
            <a:r>
              <a:rPr lang="en-IN" sz="2400" b="1" u="sng" dirty="0"/>
              <a:t>Prototype</a:t>
            </a:r>
          </a:p>
        </p:txBody>
      </p:sp>
      <p:sp>
        <p:nvSpPr>
          <p:cNvPr id="9" name="TextBox 8">
            <a:extLst>
              <a:ext uri="{FF2B5EF4-FFF2-40B4-BE49-F238E27FC236}">
                <a16:creationId xmlns:a16="http://schemas.microsoft.com/office/drawing/2014/main" id="{30E1195F-096B-4249-9FC8-AA91959917FF}"/>
              </a:ext>
            </a:extLst>
          </p:cNvPr>
          <p:cNvSpPr txBox="1"/>
          <p:nvPr/>
        </p:nvSpPr>
        <p:spPr>
          <a:xfrm>
            <a:off x="1024130" y="4686547"/>
            <a:ext cx="10329670" cy="1477328"/>
          </a:xfrm>
          <a:prstGeom prst="rect">
            <a:avLst/>
          </a:prstGeom>
          <a:noFill/>
        </p:spPr>
        <p:txBody>
          <a:bodyPr wrap="square" rtlCol="0">
            <a:spAutoFit/>
          </a:bodyPr>
          <a:lstStyle/>
          <a:p>
            <a:pPr marL="285750" indent="-285750">
              <a:buFont typeface="Wingdings" panose="05000000000000000000" pitchFamily="2" charset="2"/>
              <a:buChar char="q"/>
            </a:pPr>
            <a:r>
              <a:rPr lang="en-IN" dirty="0"/>
              <a:t>From the Admin section, we can now add/view hotels and rooms, add/view sanitization times, view/reply customer queries.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 From the Customer Section, they can register, view/book hotels, send queries and view replies, view sanitization times.</a:t>
            </a:r>
          </a:p>
        </p:txBody>
      </p:sp>
    </p:spTree>
    <p:extLst>
      <p:ext uri="{BB962C8B-B14F-4D97-AF65-F5344CB8AC3E}">
        <p14:creationId xmlns:p14="http://schemas.microsoft.com/office/powerpoint/2010/main" val="412207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4" descr="Wright State adjusts Operation Move-In to safely welcome incoming students  | WRGT">
            <a:extLst>
              <a:ext uri="{FF2B5EF4-FFF2-40B4-BE49-F238E27FC236}">
                <a16:creationId xmlns:a16="http://schemas.microsoft.com/office/drawing/2014/main" id="{0E2C2FAC-2BB5-4241-A858-04F50B387F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86" y="403932"/>
            <a:ext cx="1635539" cy="9206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10;&#10;Description automatically generated">
            <a:extLst>
              <a:ext uri="{FF2B5EF4-FFF2-40B4-BE49-F238E27FC236}">
                <a16:creationId xmlns:a16="http://schemas.microsoft.com/office/drawing/2014/main" id="{C2F09761-EAF1-48FA-A2BE-F31A0768CDDB}"/>
              </a:ext>
            </a:extLst>
          </p:cNvPr>
          <p:cNvPicPr>
            <a:picLocks noChangeAspect="1"/>
          </p:cNvPicPr>
          <p:nvPr/>
        </p:nvPicPr>
        <p:blipFill rotWithShape="1">
          <a:blip r:embed="rId3">
            <a:extLst>
              <a:ext uri="{28A0092B-C50C-407E-A947-70E740481C1C}">
                <a14:useLocalDpi xmlns:a14="http://schemas.microsoft.com/office/drawing/2010/main" val="0"/>
              </a:ext>
            </a:extLst>
          </a:blip>
          <a:srcRect l="617" r="2382" b="-1"/>
          <a:stretch/>
        </p:blipFill>
        <p:spPr>
          <a:xfrm>
            <a:off x="9644270" y="0"/>
            <a:ext cx="1709530" cy="1709530"/>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6" name="TextBox 5">
            <a:extLst>
              <a:ext uri="{FF2B5EF4-FFF2-40B4-BE49-F238E27FC236}">
                <a16:creationId xmlns:a16="http://schemas.microsoft.com/office/drawing/2014/main" id="{3F549455-384D-4193-98A2-D40252C6D256}"/>
              </a:ext>
            </a:extLst>
          </p:cNvPr>
          <p:cNvSpPr txBox="1"/>
          <p:nvPr/>
        </p:nvSpPr>
        <p:spPr>
          <a:xfrm>
            <a:off x="838200" y="1708171"/>
            <a:ext cx="5362413"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How we make Money?</a:t>
            </a:r>
          </a:p>
        </p:txBody>
      </p:sp>
      <p:sp>
        <p:nvSpPr>
          <p:cNvPr id="7" name="TextBox 6">
            <a:extLst>
              <a:ext uri="{FF2B5EF4-FFF2-40B4-BE49-F238E27FC236}">
                <a16:creationId xmlns:a16="http://schemas.microsoft.com/office/drawing/2014/main" id="{741062B2-18B5-48A3-A41F-5AB2D7B797AF}"/>
              </a:ext>
            </a:extLst>
          </p:cNvPr>
          <p:cNvSpPr txBox="1"/>
          <p:nvPr/>
        </p:nvSpPr>
        <p:spPr>
          <a:xfrm>
            <a:off x="838200" y="2630143"/>
            <a:ext cx="10151390" cy="2585323"/>
          </a:xfrm>
          <a:prstGeom prst="rect">
            <a:avLst/>
          </a:prstGeom>
          <a:noFill/>
        </p:spPr>
        <p:txBody>
          <a:bodyPr wrap="square" rtlCol="0">
            <a:spAutoFit/>
          </a:bodyPr>
          <a:lstStyle/>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Brokerage fee from hotels and resorts.</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Advertising on our website.</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We offer our premium service free for 1-month to get the customers experience our product. This will get us more business.</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We’ll have a contract with the Hotels to offer complimentary cuisines exclusively to the premium customers to attract more customers.</a:t>
            </a:r>
          </a:p>
        </p:txBody>
      </p:sp>
    </p:spTree>
    <p:extLst>
      <p:ext uri="{BB962C8B-B14F-4D97-AF65-F5344CB8AC3E}">
        <p14:creationId xmlns:p14="http://schemas.microsoft.com/office/powerpoint/2010/main" val="153583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4" descr="Wright State adjusts Operation Move-In to safely welcome incoming students  | WRGT">
            <a:extLst>
              <a:ext uri="{FF2B5EF4-FFF2-40B4-BE49-F238E27FC236}">
                <a16:creationId xmlns:a16="http://schemas.microsoft.com/office/drawing/2014/main" id="{77203F39-2043-40F9-B2DD-AA9D8ED10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86" y="403932"/>
            <a:ext cx="1635539" cy="9206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10;&#10;Description automatically generated">
            <a:extLst>
              <a:ext uri="{FF2B5EF4-FFF2-40B4-BE49-F238E27FC236}">
                <a16:creationId xmlns:a16="http://schemas.microsoft.com/office/drawing/2014/main" id="{B31EC721-F091-4F32-9118-D7957EA9B961}"/>
              </a:ext>
            </a:extLst>
          </p:cNvPr>
          <p:cNvPicPr>
            <a:picLocks noChangeAspect="1"/>
          </p:cNvPicPr>
          <p:nvPr/>
        </p:nvPicPr>
        <p:blipFill rotWithShape="1">
          <a:blip r:embed="rId3">
            <a:extLst>
              <a:ext uri="{28A0092B-C50C-407E-A947-70E740481C1C}">
                <a14:useLocalDpi xmlns:a14="http://schemas.microsoft.com/office/drawing/2010/main" val="0"/>
              </a:ext>
            </a:extLst>
          </a:blip>
          <a:srcRect l="617" r="2382" b="-1"/>
          <a:stretch/>
        </p:blipFill>
        <p:spPr>
          <a:xfrm>
            <a:off x="9644270" y="0"/>
            <a:ext cx="1709530" cy="1709530"/>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pic>
        <p:nvPicPr>
          <p:cNvPr id="6" name="Picture 5" descr="A person wearing glasses&#10;&#10;Description automatically generated with low confidence">
            <a:extLst>
              <a:ext uri="{FF2B5EF4-FFF2-40B4-BE49-F238E27FC236}">
                <a16:creationId xmlns:a16="http://schemas.microsoft.com/office/drawing/2014/main" id="{E7D06488-87FE-4697-A218-26C1CCF0E8A3}"/>
              </a:ext>
            </a:extLst>
          </p:cNvPr>
          <p:cNvPicPr>
            <a:picLocks noChangeAspect="1"/>
          </p:cNvPicPr>
          <p:nvPr/>
        </p:nvPicPr>
        <p:blipFill rotWithShape="1">
          <a:blip r:embed="rId4" cstate="hqprint">
            <a:extLst>
              <a:ext uri="{28A0092B-C50C-407E-A947-70E740481C1C}">
                <a14:useLocalDpi xmlns:a14="http://schemas.microsoft.com/office/drawing/2010/main" val="0"/>
              </a:ext>
            </a:extLst>
          </a:blip>
          <a:srcRect r="-8" b="-8"/>
          <a:stretch/>
        </p:blipFill>
        <p:spPr>
          <a:xfrm>
            <a:off x="711948" y="1415736"/>
            <a:ext cx="1389977" cy="1389977"/>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pic>
        <p:nvPicPr>
          <p:cNvPr id="7" name="Picture 6" descr="A person with a beard&#10;&#10;Description automatically generated with low confidence">
            <a:extLst>
              <a:ext uri="{FF2B5EF4-FFF2-40B4-BE49-F238E27FC236}">
                <a16:creationId xmlns:a16="http://schemas.microsoft.com/office/drawing/2014/main" id="{DD23CE3A-4508-45AC-9660-B11335DA5A97}"/>
              </a:ext>
            </a:extLst>
          </p:cNvPr>
          <p:cNvPicPr>
            <a:picLocks noChangeAspect="1"/>
          </p:cNvPicPr>
          <p:nvPr/>
        </p:nvPicPr>
        <p:blipFill rotWithShape="1">
          <a:blip r:embed="rId5">
            <a:extLst>
              <a:ext uri="{28A0092B-C50C-407E-A947-70E740481C1C}">
                <a14:useLocalDpi xmlns:a14="http://schemas.microsoft.com/office/drawing/2010/main" val="0"/>
              </a:ext>
            </a:extLst>
          </a:blip>
          <a:srcRect r="-4" b="10747"/>
          <a:stretch/>
        </p:blipFill>
        <p:spPr>
          <a:xfrm>
            <a:off x="5402415" y="1415736"/>
            <a:ext cx="1387170" cy="1387170"/>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pic>
        <p:nvPicPr>
          <p:cNvPr id="8" name="Picture 7" descr="A person smiling for the camera&#10;&#10;Description automatically generated with medium confidence">
            <a:extLst>
              <a:ext uri="{FF2B5EF4-FFF2-40B4-BE49-F238E27FC236}">
                <a16:creationId xmlns:a16="http://schemas.microsoft.com/office/drawing/2014/main" id="{9864EE9D-F57D-476F-9C5D-42F0372C4044}"/>
              </a:ext>
            </a:extLst>
          </p:cNvPr>
          <p:cNvPicPr>
            <a:picLocks noChangeAspect="1"/>
          </p:cNvPicPr>
          <p:nvPr/>
        </p:nvPicPr>
        <p:blipFill rotWithShape="1">
          <a:blip r:embed="rId6">
            <a:extLst>
              <a:ext uri="{28A0092B-C50C-407E-A947-70E740481C1C}">
                <a14:useLocalDpi xmlns:a14="http://schemas.microsoft.com/office/drawing/2010/main" val="0"/>
              </a:ext>
            </a:extLst>
          </a:blip>
          <a:srcRect r="-6" b="994"/>
          <a:stretch/>
        </p:blipFill>
        <p:spPr>
          <a:xfrm>
            <a:off x="711948" y="3429000"/>
            <a:ext cx="1389977" cy="1389977"/>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pic>
        <p:nvPicPr>
          <p:cNvPr id="9" name="Picture 8" descr="A person wearing a hat&#10;&#10;Description automatically generated with low confidence">
            <a:extLst>
              <a:ext uri="{FF2B5EF4-FFF2-40B4-BE49-F238E27FC236}">
                <a16:creationId xmlns:a16="http://schemas.microsoft.com/office/drawing/2014/main" id="{797A64FA-3715-49FE-A039-A881BA2C4852}"/>
              </a:ext>
            </a:extLst>
          </p:cNvPr>
          <p:cNvPicPr>
            <a:picLocks noChangeAspect="1"/>
          </p:cNvPicPr>
          <p:nvPr/>
        </p:nvPicPr>
        <p:blipFill rotWithShape="1">
          <a:blip r:embed="rId7">
            <a:extLst>
              <a:ext uri="{28A0092B-C50C-407E-A947-70E740481C1C}">
                <a14:useLocalDpi xmlns:a14="http://schemas.microsoft.com/office/drawing/2010/main" val="0"/>
              </a:ext>
            </a:extLst>
          </a:blip>
          <a:srcRect t="9375" b="15625"/>
          <a:stretch/>
        </p:blipFill>
        <p:spPr>
          <a:xfrm>
            <a:off x="5402415" y="3377476"/>
            <a:ext cx="1389977" cy="1389977"/>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sp>
        <p:nvSpPr>
          <p:cNvPr id="10" name="TextBox 9">
            <a:extLst>
              <a:ext uri="{FF2B5EF4-FFF2-40B4-BE49-F238E27FC236}">
                <a16:creationId xmlns:a16="http://schemas.microsoft.com/office/drawing/2014/main" id="{F1AD29C0-460A-4A3C-BCDE-75815051AF30}"/>
              </a:ext>
            </a:extLst>
          </p:cNvPr>
          <p:cNvSpPr txBox="1"/>
          <p:nvPr/>
        </p:nvSpPr>
        <p:spPr>
          <a:xfrm>
            <a:off x="2101926" y="1415736"/>
            <a:ext cx="3300490" cy="1661993"/>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Devi Venkat </a:t>
            </a:r>
            <a:r>
              <a:rPr lang="en-IN" b="1" dirty="0" err="1">
                <a:latin typeface="Times New Roman" panose="02020603050405020304" pitchFamily="18" charset="0"/>
                <a:cs typeface="Times New Roman" panose="02020603050405020304" pitchFamily="18" charset="0"/>
              </a:rPr>
              <a:t>Kunchala</a:t>
            </a:r>
            <a:endParaRPr lang="en-IN" b="1" dirty="0">
              <a:latin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Web </a:t>
            </a:r>
            <a:r>
              <a:rPr lang="en-IN" sz="1600" dirty="0" err="1">
                <a:latin typeface="Times New Roman" panose="02020603050405020304" pitchFamily="18" charset="0"/>
                <a:cs typeface="Times New Roman" panose="02020603050405020304" pitchFamily="18" charset="0"/>
              </a:rPr>
              <a:t>developement</a:t>
            </a: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Web developer intern at DataBeat.io </a:t>
            </a:r>
          </a:p>
          <a:p>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96C2D0C-835E-4532-80F3-409CE53EAD71}"/>
              </a:ext>
            </a:extLst>
          </p:cNvPr>
          <p:cNvSpPr txBox="1"/>
          <p:nvPr/>
        </p:nvSpPr>
        <p:spPr>
          <a:xfrm>
            <a:off x="6840080" y="1415736"/>
            <a:ext cx="3018649" cy="1384995"/>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Prashanth </a:t>
            </a:r>
            <a:r>
              <a:rPr lang="en-IN" b="1" dirty="0" err="1">
                <a:latin typeface="Times New Roman" panose="02020603050405020304" pitchFamily="18" charset="0"/>
                <a:cs typeface="Times New Roman" panose="02020603050405020304" pitchFamily="18" charset="0"/>
              </a:rPr>
              <a:t>Erugurala</a:t>
            </a:r>
            <a:endParaRPr lang="en-IN" b="1" dirty="0">
              <a:latin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Front-end developer</a:t>
            </a:r>
          </a:p>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Associate UI developer at Accenture</a:t>
            </a:r>
          </a:p>
        </p:txBody>
      </p:sp>
      <p:sp>
        <p:nvSpPr>
          <p:cNvPr id="12" name="TextBox 11">
            <a:extLst>
              <a:ext uri="{FF2B5EF4-FFF2-40B4-BE49-F238E27FC236}">
                <a16:creationId xmlns:a16="http://schemas.microsoft.com/office/drawing/2014/main" id="{A0A8C288-C14D-4051-8A5A-11AD30634729}"/>
              </a:ext>
            </a:extLst>
          </p:cNvPr>
          <p:cNvSpPr txBox="1"/>
          <p:nvPr/>
        </p:nvSpPr>
        <p:spPr>
          <a:xfrm>
            <a:off x="2101926" y="3426134"/>
            <a:ext cx="3300490" cy="1631216"/>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Vamsi Muvvala</a:t>
            </a:r>
          </a:p>
          <a:p>
            <a:pPr algn="ct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Database Management</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Machine Learning Data Associate at Amazon</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Data Analyst</a:t>
            </a:r>
          </a:p>
        </p:txBody>
      </p:sp>
      <p:sp>
        <p:nvSpPr>
          <p:cNvPr id="13" name="TextBox 12">
            <a:extLst>
              <a:ext uri="{FF2B5EF4-FFF2-40B4-BE49-F238E27FC236}">
                <a16:creationId xmlns:a16="http://schemas.microsoft.com/office/drawing/2014/main" id="{7BB48372-670A-4894-BDC7-69F37147E3F0}"/>
              </a:ext>
            </a:extLst>
          </p:cNvPr>
          <p:cNvSpPr txBox="1"/>
          <p:nvPr/>
        </p:nvSpPr>
        <p:spPr>
          <a:xfrm>
            <a:off x="6840080" y="3377476"/>
            <a:ext cx="2804190" cy="1754326"/>
          </a:xfrm>
          <a:prstGeom prst="rect">
            <a:avLst/>
          </a:prstGeom>
          <a:noFill/>
        </p:spPr>
        <p:txBody>
          <a:bodyPr wrap="square" rtlCol="0">
            <a:spAutoFit/>
          </a:bodyPr>
          <a:lstStyle/>
          <a:p>
            <a:pPr algn="ctr"/>
            <a:r>
              <a:rPr lang="en-IN" b="1" dirty="0" err="1">
                <a:latin typeface="Times New Roman" panose="02020603050405020304" pitchFamily="18" charset="0"/>
                <a:cs typeface="Times New Roman" panose="02020603050405020304" pitchFamily="18" charset="0"/>
              </a:rPr>
              <a:t>Sarath</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Kanagala</a:t>
            </a:r>
            <a:endParaRPr lang="en-IN" b="1" dirty="0">
              <a:latin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Resource management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Java developer intern at </a:t>
            </a:r>
            <a:r>
              <a:rPr lang="en-IN" dirty="0" err="1">
                <a:latin typeface="Times New Roman" panose="02020603050405020304" pitchFamily="18" charset="0"/>
                <a:cs typeface="Times New Roman" panose="02020603050405020304" pitchFamily="18" charset="0"/>
              </a:rPr>
              <a:t>MedPlus</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193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TotalTime>
  <Words>1001</Words>
  <Application>Microsoft Office PowerPoint</Application>
  <PresentationFormat>Widescreen</PresentationFormat>
  <Paragraphs>123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Bahnschrift</vt:lpstr>
      <vt:lpstr>Calibri</vt:lpstr>
      <vt:lpstr>Calibri Light</vt:lpstr>
      <vt:lpstr>Times New Roman</vt:lpstr>
      <vt:lpstr>Wingdings</vt:lpstr>
      <vt:lpstr>Office Theme</vt:lpstr>
      <vt:lpstr>PowerPoint Presentation</vt:lpstr>
      <vt:lpstr>Pain we have addressed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v</dc:creator>
  <cp:lastModifiedBy>Muvvala, Vamsi Krishna</cp:lastModifiedBy>
  <cp:revision>35</cp:revision>
  <dcterms:created xsi:type="dcterms:W3CDTF">2021-11-02T21:09:10Z</dcterms:created>
  <dcterms:modified xsi:type="dcterms:W3CDTF">2021-12-09T15:37:55Z</dcterms:modified>
</cp:coreProperties>
</file>