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5" r:id="rId7"/>
    <p:sldId id="266" r:id="rId8"/>
    <p:sldId id="259" r:id="rId9"/>
    <p:sldId id="26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1C353-ABD9-4A61-946D-2967E6233484}" v="15" dt="2021-11-03T00:08:38.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v" userId="e336d86230d05135" providerId="LiveId" clId="{5221C353-ABD9-4A61-946D-2967E6233484}"/>
    <pc:docChg chg="custSel modSld modMainMaster">
      <pc:chgData name="v v" userId="e336d86230d05135" providerId="LiveId" clId="{5221C353-ABD9-4A61-946D-2967E6233484}" dt="2021-11-03T00:08:38.736" v="21"/>
      <pc:docMkLst>
        <pc:docMk/>
      </pc:docMkLst>
      <pc:sldChg chg="addSp delSp modSp mod setBg">
        <pc:chgData name="v v" userId="e336d86230d05135" providerId="LiveId" clId="{5221C353-ABD9-4A61-946D-2967E6233484}" dt="2021-11-03T00:08:38.736" v="21"/>
        <pc:sldMkLst>
          <pc:docMk/>
          <pc:sldMk cId="2714578561" sldId="257"/>
        </pc:sldMkLst>
        <pc:picChg chg="add del mod ord">
          <ac:chgData name="v v" userId="e336d86230d05135" providerId="LiveId" clId="{5221C353-ABD9-4A61-946D-2967E6233484}" dt="2021-11-03T00:08:13.243" v="7" actId="21"/>
          <ac:picMkLst>
            <pc:docMk/>
            <pc:sldMk cId="2714578561" sldId="257"/>
            <ac:picMk id="7" creationId="{DCF30778-B9D7-4DDC-BF44-B6E52DD09306}"/>
          </ac:picMkLst>
        </pc:picChg>
      </pc:sldChg>
      <pc:sldMasterChg chg="setBg modSldLayout">
        <pc:chgData name="v v" userId="e336d86230d05135" providerId="LiveId" clId="{5221C353-ABD9-4A61-946D-2967E6233484}" dt="2021-11-03T00:08:38.736" v="21"/>
        <pc:sldMasterMkLst>
          <pc:docMk/>
          <pc:sldMasterMk cId="2433548210" sldId="2147483648"/>
        </pc:sldMasterMkLst>
        <pc:sldLayoutChg chg="setBg">
          <pc:chgData name="v v" userId="e336d86230d05135" providerId="LiveId" clId="{5221C353-ABD9-4A61-946D-2967E6233484}" dt="2021-11-03T00:08:38.736" v="21"/>
          <pc:sldLayoutMkLst>
            <pc:docMk/>
            <pc:sldMasterMk cId="2433548210" sldId="2147483648"/>
            <pc:sldLayoutMk cId="2293467803" sldId="2147483649"/>
          </pc:sldLayoutMkLst>
        </pc:sldLayoutChg>
        <pc:sldLayoutChg chg="setBg">
          <pc:chgData name="v v" userId="e336d86230d05135" providerId="LiveId" clId="{5221C353-ABD9-4A61-946D-2967E6233484}" dt="2021-11-03T00:08:38.736" v="21"/>
          <pc:sldLayoutMkLst>
            <pc:docMk/>
            <pc:sldMasterMk cId="2433548210" sldId="2147483648"/>
            <pc:sldLayoutMk cId="3581032162" sldId="2147483650"/>
          </pc:sldLayoutMkLst>
        </pc:sldLayoutChg>
        <pc:sldLayoutChg chg="setBg">
          <pc:chgData name="v v" userId="e336d86230d05135" providerId="LiveId" clId="{5221C353-ABD9-4A61-946D-2967E6233484}" dt="2021-11-03T00:08:38.736" v="21"/>
          <pc:sldLayoutMkLst>
            <pc:docMk/>
            <pc:sldMasterMk cId="2433548210" sldId="2147483648"/>
            <pc:sldLayoutMk cId="2533400338" sldId="2147483651"/>
          </pc:sldLayoutMkLst>
        </pc:sldLayoutChg>
        <pc:sldLayoutChg chg="setBg">
          <pc:chgData name="v v" userId="e336d86230d05135" providerId="LiveId" clId="{5221C353-ABD9-4A61-946D-2967E6233484}" dt="2021-11-03T00:08:38.736" v="21"/>
          <pc:sldLayoutMkLst>
            <pc:docMk/>
            <pc:sldMasterMk cId="2433548210" sldId="2147483648"/>
            <pc:sldLayoutMk cId="384779356" sldId="2147483652"/>
          </pc:sldLayoutMkLst>
        </pc:sldLayoutChg>
        <pc:sldLayoutChg chg="setBg">
          <pc:chgData name="v v" userId="e336d86230d05135" providerId="LiveId" clId="{5221C353-ABD9-4A61-946D-2967E6233484}" dt="2021-11-03T00:08:38.736" v="21"/>
          <pc:sldLayoutMkLst>
            <pc:docMk/>
            <pc:sldMasterMk cId="2433548210" sldId="2147483648"/>
            <pc:sldLayoutMk cId="1273473602" sldId="2147483653"/>
          </pc:sldLayoutMkLst>
        </pc:sldLayoutChg>
        <pc:sldLayoutChg chg="setBg">
          <pc:chgData name="v v" userId="e336d86230d05135" providerId="LiveId" clId="{5221C353-ABD9-4A61-946D-2967E6233484}" dt="2021-11-03T00:08:38.736" v="21"/>
          <pc:sldLayoutMkLst>
            <pc:docMk/>
            <pc:sldMasterMk cId="2433548210" sldId="2147483648"/>
            <pc:sldLayoutMk cId="4173103301" sldId="2147483654"/>
          </pc:sldLayoutMkLst>
        </pc:sldLayoutChg>
        <pc:sldLayoutChg chg="setBg">
          <pc:chgData name="v v" userId="e336d86230d05135" providerId="LiveId" clId="{5221C353-ABD9-4A61-946D-2967E6233484}" dt="2021-11-03T00:08:38.736" v="21"/>
          <pc:sldLayoutMkLst>
            <pc:docMk/>
            <pc:sldMasterMk cId="2433548210" sldId="2147483648"/>
            <pc:sldLayoutMk cId="3092548047" sldId="2147483655"/>
          </pc:sldLayoutMkLst>
        </pc:sldLayoutChg>
        <pc:sldLayoutChg chg="setBg">
          <pc:chgData name="v v" userId="e336d86230d05135" providerId="LiveId" clId="{5221C353-ABD9-4A61-946D-2967E6233484}" dt="2021-11-03T00:08:38.736" v="21"/>
          <pc:sldLayoutMkLst>
            <pc:docMk/>
            <pc:sldMasterMk cId="2433548210" sldId="2147483648"/>
            <pc:sldLayoutMk cId="547895889" sldId="2147483656"/>
          </pc:sldLayoutMkLst>
        </pc:sldLayoutChg>
        <pc:sldLayoutChg chg="setBg">
          <pc:chgData name="v v" userId="e336d86230d05135" providerId="LiveId" clId="{5221C353-ABD9-4A61-946D-2967E6233484}" dt="2021-11-03T00:08:38.736" v="21"/>
          <pc:sldLayoutMkLst>
            <pc:docMk/>
            <pc:sldMasterMk cId="2433548210" sldId="2147483648"/>
            <pc:sldLayoutMk cId="2053581679" sldId="2147483657"/>
          </pc:sldLayoutMkLst>
        </pc:sldLayoutChg>
        <pc:sldLayoutChg chg="setBg">
          <pc:chgData name="v v" userId="e336d86230d05135" providerId="LiveId" clId="{5221C353-ABD9-4A61-946D-2967E6233484}" dt="2021-11-03T00:08:38.736" v="21"/>
          <pc:sldLayoutMkLst>
            <pc:docMk/>
            <pc:sldMasterMk cId="2433548210" sldId="2147483648"/>
            <pc:sldLayoutMk cId="437657951" sldId="2147483658"/>
          </pc:sldLayoutMkLst>
        </pc:sldLayoutChg>
        <pc:sldLayoutChg chg="setBg">
          <pc:chgData name="v v" userId="e336d86230d05135" providerId="LiveId" clId="{5221C353-ABD9-4A61-946D-2967E6233484}" dt="2021-11-03T00:08:38.736" v="21"/>
          <pc:sldLayoutMkLst>
            <pc:docMk/>
            <pc:sldMasterMk cId="2433548210" sldId="2147483648"/>
            <pc:sldLayoutMk cId="136845133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CD6E-5768-4E6E-B1BC-99A101F0E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CB1456-5988-4406-BB45-F10CA6C0D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9D4E8-7F86-4E77-95FD-326619D3A553}"/>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5" name="Footer Placeholder 4">
            <a:extLst>
              <a:ext uri="{FF2B5EF4-FFF2-40B4-BE49-F238E27FC236}">
                <a16:creationId xmlns:a16="http://schemas.microsoft.com/office/drawing/2014/main" id="{8DE20171-9499-473A-9730-FAA7C68A2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BBE9E-2A4C-45C3-A57E-C751A27C8874}"/>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229346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B4DA-A581-4041-94C4-D475B7C4D1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7DDA3D-A09D-48AB-958F-0D9EFC8AF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9504E-1A3D-451A-8430-23F83C97B82A}"/>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5" name="Footer Placeholder 4">
            <a:extLst>
              <a:ext uri="{FF2B5EF4-FFF2-40B4-BE49-F238E27FC236}">
                <a16:creationId xmlns:a16="http://schemas.microsoft.com/office/drawing/2014/main" id="{6E1D44E9-B711-48F8-80C6-8BD3AA833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F69F-47A0-4B47-BC77-2886BF78CCFF}"/>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43765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207AA-CDB7-4C88-B5DB-9D2C19DB00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E1ECF-43BA-4676-B314-9962A041AB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743FC-3EF5-452A-942F-32DE8076B67C}"/>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5" name="Footer Placeholder 4">
            <a:extLst>
              <a:ext uri="{FF2B5EF4-FFF2-40B4-BE49-F238E27FC236}">
                <a16:creationId xmlns:a16="http://schemas.microsoft.com/office/drawing/2014/main" id="{F7F0B077-2EA6-4B6D-94DD-F46BD2714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6360B-4FE5-409C-9A8E-A17E73EBBED1}"/>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136845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0614-BEC8-4E3E-A5F5-9C3C0117C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443F7-DD97-42E4-9F3A-838191578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201E5-BF6E-4BFD-87E0-46D135E2887B}"/>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5" name="Footer Placeholder 4">
            <a:extLst>
              <a:ext uri="{FF2B5EF4-FFF2-40B4-BE49-F238E27FC236}">
                <a16:creationId xmlns:a16="http://schemas.microsoft.com/office/drawing/2014/main" id="{2C3BB8FD-BAFA-4849-81A8-6CCC07DB6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F18C9-ECDF-4984-98DC-C821C4AD6887}"/>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35810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2E9D-D16D-43F5-8577-E45BC9BFE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A290B-06DA-4D68-AA7F-FED567095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4489AB-9E30-490B-AFA6-958DAE25A79D}"/>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5" name="Footer Placeholder 4">
            <a:extLst>
              <a:ext uri="{FF2B5EF4-FFF2-40B4-BE49-F238E27FC236}">
                <a16:creationId xmlns:a16="http://schemas.microsoft.com/office/drawing/2014/main" id="{13F1507E-1945-4B52-A7A7-6A988221E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377D2-BC08-40AC-A2A5-269F381831B3}"/>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253340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B692-1AE9-4B1C-9CC5-E853FF1B6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BDBFF-93CB-49F5-A712-1C6D4CBCD7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F28F9-D10E-4634-AA06-6FAB6B89CE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D8F9E5-9BDC-4C1E-8E9D-8437D5621F83}"/>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6" name="Footer Placeholder 5">
            <a:extLst>
              <a:ext uri="{FF2B5EF4-FFF2-40B4-BE49-F238E27FC236}">
                <a16:creationId xmlns:a16="http://schemas.microsoft.com/office/drawing/2014/main" id="{C48FE4CE-CA69-4A24-A778-B26E9D2E5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6FF27-F721-429A-A131-EF22AA594056}"/>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38477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01CF-14BC-4CCD-BF2E-B53331442C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C0B7A-257E-4ABC-A163-CE55391DC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CEB59-C617-43DE-8AF0-15FD2F7F9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55DE3D-CFCC-430F-A84C-C3D9EFCC7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C3B49-6AEA-49AA-8BF4-FF6A6F0DC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5ABBA6-46C6-4119-9AC2-6FF331104421}"/>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8" name="Footer Placeholder 7">
            <a:extLst>
              <a:ext uri="{FF2B5EF4-FFF2-40B4-BE49-F238E27FC236}">
                <a16:creationId xmlns:a16="http://schemas.microsoft.com/office/drawing/2014/main" id="{ECE18B4B-0924-4FEA-9E74-FDE5091E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06228D-4534-49C5-8E70-A51DD253A524}"/>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127347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54F-1DEA-4374-8945-23B199BD6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D6180C-37D8-4FED-9E63-E98380AF3567}"/>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4" name="Footer Placeholder 3">
            <a:extLst>
              <a:ext uri="{FF2B5EF4-FFF2-40B4-BE49-F238E27FC236}">
                <a16:creationId xmlns:a16="http://schemas.microsoft.com/office/drawing/2014/main" id="{A7A08D4E-6AD9-4B58-ADB1-2E0F407699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423DCF-EAEB-46B1-AF4D-02944D2E05C6}"/>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417310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D4B77-CFCC-4851-8926-2739ECE88DB5}"/>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3" name="Footer Placeholder 2">
            <a:extLst>
              <a:ext uri="{FF2B5EF4-FFF2-40B4-BE49-F238E27FC236}">
                <a16:creationId xmlns:a16="http://schemas.microsoft.com/office/drawing/2014/main" id="{1FC817BB-C8DF-48B6-ABA2-C261E39D2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4AA5BD-EA3F-47BA-9B8D-424E5114556C}"/>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309254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3441-B6C6-434C-BAA2-DB636BFE2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E0A87-0018-4FBE-BA0B-B21EC056A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B24E15-F75F-443D-B866-74BCDAC88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4FF9D-6EE0-49C1-8511-C67DF18C7493}"/>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6" name="Footer Placeholder 5">
            <a:extLst>
              <a:ext uri="{FF2B5EF4-FFF2-40B4-BE49-F238E27FC236}">
                <a16:creationId xmlns:a16="http://schemas.microsoft.com/office/drawing/2014/main" id="{9BC39A14-388C-479B-B9A5-10F904D1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18D42-1FA9-45AF-9558-C96D54AC5337}"/>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5478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2B43-4E55-4156-A0DA-C09E05D5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A045F-E062-43BE-ADEC-05F33F0B1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6498D-663C-4434-BEDE-F6B3DB6E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7B0F4-6650-4379-B83F-F590C39D3B56}"/>
              </a:ext>
            </a:extLst>
          </p:cNvPr>
          <p:cNvSpPr>
            <a:spLocks noGrp="1"/>
          </p:cNvSpPr>
          <p:nvPr>
            <p:ph type="dt" sz="half" idx="10"/>
          </p:nvPr>
        </p:nvSpPr>
        <p:spPr/>
        <p:txBody>
          <a:bodyPr/>
          <a:lstStyle/>
          <a:p>
            <a:fld id="{543A82B0-F65C-4596-B7E8-253B43073B96}" type="datetimeFigureOut">
              <a:rPr lang="en-US" smtClean="0"/>
              <a:t>11/4/2021</a:t>
            </a:fld>
            <a:endParaRPr lang="en-US"/>
          </a:p>
        </p:txBody>
      </p:sp>
      <p:sp>
        <p:nvSpPr>
          <p:cNvPr id="6" name="Footer Placeholder 5">
            <a:extLst>
              <a:ext uri="{FF2B5EF4-FFF2-40B4-BE49-F238E27FC236}">
                <a16:creationId xmlns:a16="http://schemas.microsoft.com/office/drawing/2014/main" id="{181F6667-B6B2-4259-AF7C-934B6C358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71DE2-A1FC-41CA-9EFF-F908469FE25A}"/>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205358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3D58B-5720-49DA-B0D8-806A1323B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72DB1-B891-4004-A90F-C22C93A9A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41D55-B290-4858-908D-A0A030854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A82B0-F65C-4596-B7E8-253B43073B96}" type="datetimeFigureOut">
              <a:rPr lang="en-US" smtClean="0"/>
              <a:t>11/4/2021</a:t>
            </a:fld>
            <a:endParaRPr lang="en-US"/>
          </a:p>
        </p:txBody>
      </p:sp>
      <p:sp>
        <p:nvSpPr>
          <p:cNvPr id="5" name="Footer Placeholder 4">
            <a:extLst>
              <a:ext uri="{FF2B5EF4-FFF2-40B4-BE49-F238E27FC236}">
                <a16:creationId xmlns:a16="http://schemas.microsoft.com/office/drawing/2014/main" id="{21C27A15-3C10-42DC-8C90-9FBA0BAD2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537EB3-D0B4-4532-8247-71F8B6685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351D3-FD4C-4EE8-9BB3-D4751D49E72F}" type="slidenum">
              <a:rPr lang="en-US" smtClean="0"/>
              <a:t>‹#›</a:t>
            </a:fld>
            <a:endParaRPr lang="en-US"/>
          </a:p>
        </p:txBody>
      </p:sp>
    </p:spTree>
    <p:extLst>
      <p:ext uri="{BB962C8B-B14F-4D97-AF65-F5344CB8AC3E}">
        <p14:creationId xmlns:p14="http://schemas.microsoft.com/office/powerpoint/2010/main" val="243354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10;&#10;Description automatically generated">
            <a:extLst>
              <a:ext uri="{FF2B5EF4-FFF2-40B4-BE49-F238E27FC236}">
                <a16:creationId xmlns:a16="http://schemas.microsoft.com/office/drawing/2014/main" id="{8C8C06B4-C7ED-4C87-8651-2792449D25DC}"/>
              </a:ext>
            </a:extLst>
          </p:cNvPr>
          <p:cNvPicPr>
            <a:picLocks noChangeAspect="1"/>
          </p:cNvPicPr>
          <p:nvPr/>
        </p:nvPicPr>
        <p:blipFill rotWithShape="1">
          <a:blip r:embed="rId2">
            <a:extLst>
              <a:ext uri="{28A0092B-C50C-407E-A947-70E740481C1C}">
                <a14:useLocalDpi xmlns:a14="http://schemas.microsoft.com/office/drawing/2010/main" val="0"/>
              </a:ext>
            </a:extLst>
          </a:blip>
          <a:srcRect l="617" r="2382"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9" name="TextBox 8">
            <a:extLst>
              <a:ext uri="{FF2B5EF4-FFF2-40B4-BE49-F238E27FC236}">
                <a16:creationId xmlns:a16="http://schemas.microsoft.com/office/drawing/2014/main" id="{D3B9E94A-0CA5-4320-B0A3-2E1CDA6E4188}"/>
              </a:ext>
            </a:extLst>
          </p:cNvPr>
          <p:cNvSpPr txBox="1"/>
          <p:nvPr/>
        </p:nvSpPr>
        <p:spPr>
          <a:xfrm>
            <a:off x="844063" y="2467584"/>
            <a:ext cx="5251937" cy="1323439"/>
          </a:xfrm>
          <a:prstGeom prst="rect">
            <a:avLst/>
          </a:prstGeom>
          <a:noFill/>
        </p:spPr>
        <p:txBody>
          <a:bodyPr wrap="square" rtlCol="0">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Business personalities</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Three Star and above level hotels</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Premium resorts</a:t>
            </a:r>
          </a:p>
        </p:txBody>
      </p:sp>
      <p:sp>
        <p:nvSpPr>
          <p:cNvPr id="32" name="TextBox 31">
            <a:extLst>
              <a:ext uri="{FF2B5EF4-FFF2-40B4-BE49-F238E27FC236}">
                <a16:creationId xmlns:a16="http://schemas.microsoft.com/office/drawing/2014/main" id="{D1664055-B65F-43AE-B0F7-B1284339C180}"/>
              </a:ext>
            </a:extLst>
          </p:cNvPr>
          <p:cNvSpPr txBox="1"/>
          <p:nvPr/>
        </p:nvSpPr>
        <p:spPr>
          <a:xfrm>
            <a:off x="685799" y="1933394"/>
            <a:ext cx="609834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Our Target Market</a:t>
            </a:r>
          </a:p>
        </p:txBody>
      </p:sp>
      <p:sp>
        <p:nvSpPr>
          <p:cNvPr id="33" name="TextBox 32">
            <a:extLst>
              <a:ext uri="{FF2B5EF4-FFF2-40B4-BE49-F238E27FC236}">
                <a16:creationId xmlns:a16="http://schemas.microsoft.com/office/drawing/2014/main" id="{D0CEA750-7CC0-4CFD-97D2-0B0702222446}"/>
              </a:ext>
            </a:extLst>
          </p:cNvPr>
          <p:cNvSpPr txBox="1"/>
          <p:nvPr/>
        </p:nvSpPr>
        <p:spPr>
          <a:xfrm>
            <a:off x="685799" y="4754149"/>
            <a:ext cx="6098344" cy="1569660"/>
          </a:xfrm>
          <a:prstGeom prst="rect">
            <a:avLst/>
          </a:prstGeom>
          <a:noFill/>
        </p:spPr>
        <p:txBody>
          <a:bodyPr wrap="square">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 the current pandemic situation, our model can bring consistent business to the hotels since it follows strict health protocols and fast and smooth process.</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Hotels with our model will be future-proof and generates more revenue.</a:t>
            </a:r>
          </a:p>
        </p:txBody>
      </p:sp>
      <p:sp>
        <p:nvSpPr>
          <p:cNvPr id="34" name="TextBox 33">
            <a:extLst>
              <a:ext uri="{FF2B5EF4-FFF2-40B4-BE49-F238E27FC236}">
                <a16:creationId xmlns:a16="http://schemas.microsoft.com/office/drawing/2014/main" id="{8129EEAB-4175-404C-9A57-40E360EDFB88}"/>
              </a:ext>
            </a:extLst>
          </p:cNvPr>
          <p:cNvSpPr txBox="1"/>
          <p:nvPr/>
        </p:nvSpPr>
        <p:spPr>
          <a:xfrm>
            <a:off x="685799" y="4124083"/>
            <a:ext cx="609834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Our Value Proposition</a:t>
            </a:r>
          </a:p>
        </p:txBody>
      </p:sp>
      <p:pic>
        <p:nvPicPr>
          <p:cNvPr id="1028" name="Picture 4" descr="Wright State adjusts Operation Move-In to safely welcome incoming students  | WRGT">
            <a:extLst>
              <a:ext uri="{FF2B5EF4-FFF2-40B4-BE49-F238E27FC236}">
                <a16:creationId xmlns:a16="http://schemas.microsoft.com/office/drawing/2014/main" id="{C1B381F5-4CD0-457F-8E45-EED600EF3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85" y="125467"/>
            <a:ext cx="1486854" cy="8369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31272D-C3E0-4635-A953-8B9AF7EDF2A2}"/>
              </a:ext>
            </a:extLst>
          </p:cNvPr>
          <p:cNvSpPr txBox="1"/>
          <p:nvPr/>
        </p:nvSpPr>
        <p:spPr>
          <a:xfrm>
            <a:off x="9157252" y="4754149"/>
            <a:ext cx="2878828" cy="2027083"/>
          </a:xfrm>
          <a:prstGeom prst="rect">
            <a:avLst/>
          </a:prstGeom>
          <a:noFill/>
        </p:spPr>
        <p:txBody>
          <a:bodyPr wrap="square" rtlCol="0">
            <a:spAutoFit/>
          </a:bodyPr>
          <a:lstStyle/>
          <a:p>
            <a:r>
              <a:rPr lang="en-IN" sz="1800" b="1" i="1" dirty="0">
                <a:solidFill>
                  <a:schemeClr val="bg2"/>
                </a:solidFill>
                <a:latin typeface="Times New Roman" panose="02020603050405020304" pitchFamily="18" charset="0"/>
                <a:cs typeface="Times New Roman" panose="02020603050405020304" pitchFamily="18" charset="0"/>
              </a:rPr>
              <a:t>Presented By</a:t>
            </a:r>
          </a:p>
          <a:p>
            <a:endParaRPr lang="en-IN" sz="1800" i="1" dirty="0">
              <a:solidFill>
                <a:schemeClr val="bg2"/>
              </a:solidFill>
              <a:latin typeface="Times New Roman" panose="02020603050405020304" pitchFamily="18" charset="0"/>
              <a:cs typeface="Times New Roman" panose="02020603050405020304" pitchFamily="18" charset="0"/>
            </a:endParaRPr>
          </a:p>
          <a:p>
            <a:r>
              <a:rPr lang="en-IN" sz="1800" i="1" dirty="0">
                <a:solidFill>
                  <a:schemeClr val="bg2"/>
                </a:solidFill>
                <a:latin typeface="Times New Roman" panose="02020603050405020304" pitchFamily="18" charset="0"/>
                <a:cs typeface="Times New Roman" panose="02020603050405020304" pitchFamily="18" charset="0"/>
              </a:rPr>
              <a:t>Vamsi Muvvala</a:t>
            </a:r>
          </a:p>
          <a:p>
            <a:r>
              <a:rPr lang="en-IN" sz="1800" i="1" dirty="0">
                <a:solidFill>
                  <a:schemeClr val="bg2"/>
                </a:solidFill>
                <a:latin typeface="Times New Roman" panose="02020603050405020304" pitchFamily="18" charset="0"/>
                <a:cs typeface="Times New Roman" panose="02020603050405020304" pitchFamily="18" charset="0"/>
              </a:rPr>
              <a:t>Sarath Kanagala</a:t>
            </a:r>
          </a:p>
          <a:p>
            <a:r>
              <a:rPr lang="en-IN" sz="1800" i="1" dirty="0">
                <a:solidFill>
                  <a:schemeClr val="bg2"/>
                </a:solidFill>
                <a:latin typeface="Times New Roman" panose="02020603050405020304" pitchFamily="18" charset="0"/>
                <a:cs typeface="Times New Roman" panose="02020603050405020304" pitchFamily="18" charset="0"/>
              </a:rPr>
              <a:t>Devi Venkat Kunchala</a:t>
            </a:r>
          </a:p>
          <a:p>
            <a:r>
              <a:rPr lang="en-IN" sz="1800" i="1" dirty="0">
                <a:solidFill>
                  <a:schemeClr val="bg2"/>
                </a:solidFill>
                <a:latin typeface="Times New Roman" panose="02020603050405020304" pitchFamily="18" charset="0"/>
                <a:cs typeface="Times New Roman" panose="02020603050405020304" pitchFamily="18" charset="0"/>
              </a:rPr>
              <a:t>Prashanth Erugurala</a:t>
            </a:r>
          </a:p>
          <a:p>
            <a:endParaRPr lang="en-US" dirty="0"/>
          </a:p>
        </p:txBody>
      </p:sp>
    </p:spTree>
    <p:extLst>
      <p:ext uri="{BB962C8B-B14F-4D97-AF65-F5344CB8AC3E}">
        <p14:creationId xmlns:p14="http://schemas.microsoft.com/office/powerpoint/2010/main" val="22875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4" descr="Wright State adjusts Operation Move-In to safely welcome incoming students  | WRGT">
            <a:extLst>
              <a:ext uri="{FF2B5EF4-FFF2-40B4-BE49-F238E27FC236}">
                <a16:creationId xmlns:a16="http://schemas.microsoft.com/office/drawing/2014/main" id="{59ED08C4-73D5-4889-ACAE-6931972F1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8A298117-3FCB-4919-964C-E7B9C6E302F0}"/>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0" name="TextBox 9">
            <a:extLst>
              <a:ext uri="{FF2B5EF4-FFF2-40B4-BE49-F238E27FC236}">
                <a16:creationId xmlns:a16="http://schemas.microsoft.com/office/drawing/2014/main" id="{974F11DD-9F63-4B30-AD2D-2B4A649A3FF5}"/>
              </a:ext>
            </a:extLst>
          </p:cNvPr>
          <p:cNvSpPr txBox="1"/>
          <p:nvPr/>
        </p:nvSpPr>
        <p:spPr>
          <a:xfrm>
            <a:off x="1752292" y="2644170"/>
            <a:ext cx="8179108" cy="1569660"/>
          </a:xfrm>
          <a:prstGeom prst="rect">
            <a:avLst/>
          </a:prstGeom>
          <a:noFill/>
        </p:spPr>
        <p:txBody>
          <a:bodyPr wrap="square" rtlCol="0">
            <a:spAutoFit/>
          </a:bodyPr>
          <a:lstStyle/>
          <a:p>
            <a:pPr algn="ctr"/>
            <a:r>
              <a:rPr lang="en-US" sz="9600" b="1" i="1" dirty="0">
                <a:solidFill>
                  <a:srgbClr val="002060"/>
                </a:solidFill>
                <a:latin typeface="Bahnschrift" panose="020B0502040204020203" pitchFamily="34" charset="0"/>
              </a:rPr>
              <a:t>Thank You!</a:t>
            </a:r>
          </a:p>
        </p:txBody>
      </p:sp>
    </p:spTree>
    <p:extLst>
      <p:ext uri="{BB962C8B-B14F-4D97-AF65-F5344CB8AC3E}">
        <p14:creationId xmlns:p14="http://schemas.microsoft.com/office/powerpoint/2010/main" val="384632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655E-3ECF-46E1-B879-D9B05878980D}"/>
              </a:ext>
            </a:extLst>
          </p:cNvPr>
          <p:cNvSpPr>
            <a:spLocks noGrp="1"/>
          </p:cNvSpPr>
          <p:nvPr>
            <p:ph type="title"/>
          </p:nvPr>
        </p:nvSpPr>
        <p:spPr>
          <a:xfrm>
            <a:off x="1036982" y="1610829"/>
            <a:ext cx="3548270" cy="1119118"/>
          </a:xfrm>
        </p:spPr>
        <p:txBody>
          <a:bodyPr>
            <a:normAutofit/>
          </a:bodyPr>
          <a:lstStyle/>
          <a:p>
            <a:r>
              <a:rPr lang="en-US" sz="2400" b="1" u="sng" dirty="0">
                <a:latin typeface="Times New Roman" panose="02020603050405020304" pitchFamily="18" charset="0"/>
                <a:cs typeface="Times New Roman" panose="02020603050405020304" pitchFamily="18" charset="0"/>
              </a:rPr>
              <a:t>Addressing the Problem</a:t>
            </a:r>
          </a:p>
        </p:txBody>
      </p:sp>
      <p:sp>
        <p:nvSpPr>
          <p:cNvPr id="3" name="Content Placeholder 2">
            <a:extLst>
              <a:ext uri="{FF2B5EF4-FFF2-40B4-BE49-F238E27FC236}">
                <a16:creationId xmlns:a16="http://schemas.microsoft.com/office/drawing/2014/main" id="{5F9D04D1-DE7D-4FDF-B5E8-AD1EC9264B31}"/>
              </a:ext>
            </a:extLst>
          </p:cNvPr>
          <p:cNvSpPr>
            <a:spLocks noGrp="1"/>
          </p:cNvSpPr>
          <p:nvPr>
            <p:ph idx="1"/>
          </p:nvPr>
        </p:nvSpPr>
        <p:spPr>
          <a:xfrm>
            <a:off x="1036982" y="3044825"/>
            <a:ext cx="10515600" cy="4351338"/>
          </a:xfrm>
        </p:spPr>
        <p:txBody>
          <a:bodyPr/>
          <a:lstStyle/>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Hotels involve a lot of human intervention and face-to-face interaction with the staff, making the customers more prone to infections.</a:t>
            </a:r>
          </a:p>
          <a:p>
            <a:pPr marL="285750" indent="-28575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Customers face longer wait times during peak business hours.</a:t>
            </a:r>
          </a:p>
          <a:p>
            <a:pPr marL="285750" indent="-28575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Carrying keys with big RFID tags while leaving the room is a pain.</a:t>
            </a:r>
          </a:p>
          <a:p>
            <a:pPr marL="285750" indent="-28575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People sometimes forget their IDs in a hurry.</a:t>
            </a:r>
          </a:p>
          <a:p>
            <a:endParaRPr lang="en-US" dirty="0"/>
          </a:p>
        </p:txBody>
      </p:sp>
      <p:pic>
        <p:nvPicPr>
          <p:cNvPr id="4" name="Picture 4" descr="Wright State adjusts Operation Move-In to safely welcome incoming students  | WRGT">
            <a:extLst>
              <a:ext uri="{FF2B5EF4-FFF2-40B4-BE49-F238E27FC236}">
                <a16:creationId xmlns:a16="http://schemas.microsoft.com/office/drawing/2014/main" id="{21DB5CEF-449E-491B-81BE-13473D9D3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17184"/>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713AC183-4A94-4359-A6EC-937667C536DF}"/>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13252"/>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1457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4" descr="Wright State adjusts Operation Move-In to safely welcome incoming students  | WRGT">
            <a:extLst>
              <a:ext uri="{FF2B5EF4-FFF2-40B4-BE49-F238E27FC236}">
                <a16:creationId xmlns:a16="http://schemas.microsoft.com/office/drawing/2014/main" id="{87FAA0D6-230F-4208-99A4-5BE3B8A14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4099EF65-075F-4EB6-BD9E-D22CBC3CB3D5}"/>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graphicFrame>
        <p:nvGraphicFramePr>
          <p:cNvPr id="9" name="Table 8">
            <a:extLst>
              <a:ext uri="{FF2B5EF4-FFF2-40B4-BE49-F238E27FC236}">
                <a16:creationId xmlns:a16="http://schemas.microsoft.com/office/drawing/2014/main" id="{1629383B-7A22-480A-BD43-66521535C77B}"/>
              </a:ext>
            </a:extLst>
          </p:cNvPr>
          <p:cNvGraphicFramePr>
            <a:graphicFrameLocks noGrp="1"/>
          </p:cNvGraphicFramePr>
          <p:nvPr>
            <p:extLst>
              <p:ext uri="{D42A27DB-BD31-4B8C-83A1-F6EECF244321}">
                <p14:modId xmlns:p14="http://schemas.microsoft.com/office/powerpoint/2010/main" val="3376120599"/>
              </p:ext>
            </p:extLst>
          </p:nvPr>
        </p:nvGraphicFramePr>
        <p:xfrm>
          <a:off x="466386" y="1649148"/>
          <a:ext cx="10887414" cy="4924182"/>
        </p:xfrm>
        <a:graphic>
          <a:graphicData uri="http://schemas.openxmlformats.org/drawingml/2006/table">
            <a:tbl>
              <a:tblPr>
                <a:tableStyleId>{5C22544A-7EE6-4342-B048-85BDC9FD1C3A}</a:tableStyleId>
              </a:tblPr>
              <a:tblGrid>
                <a:gridCol w="3941496">
                  <a:extLst>
                    <a:ext uri="{9D8B030D-6E8A-4147-A177-3AD203B41FA5}">
                      <a16:colId xmlns:a16="http://schemas.microsoft.com/office/drawing/2014/main" val="1041990912"/>
                    </a:ext>
                  </a:extLst>
                </a:gridCol>
                <a:gridCol w="6945918">
                  <a:extLst>
                    <a:ext uri="{9D8B030D-6E8A-4147-A177-3AD203B41FA5}">
                      <a16:colId xmlns:a16="http://schemas.microsoft.com/office/drawing/2014/main" val="2174567984"/>
                    </a:ext>
                  </a:extLst>
                </a:gridCol>
              </a:tblGrid>
              <a:tr h="661634">
                <a:tc>
                  <a:txBody>
                    <a:bodyPr/>
                    <a:lstStyle/>
                    <a:p>
                      <a:pPr algn="l" fontAlgn="b"/>
                      <a:r>
                        <a:rPr lang="en-US" sz="2000" b="1" u="none" strike="noStrike" dirty="0">
                          <a:effectLst/>
                        </a:rPr>
                        <a:t>Key Characteristics</a:t>
                      </a:r>
                      <a:endParaRPr lang="en-US" sz="20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000" b="1" u="none" strike="noStrike" dirty="0">
                          <a:effectLst/>
                        </a:rPr>
                        <a:t>How are we achieving those? And why is it important?</a:t>
                      </a:r>
                      <a:endParaRPr lang="en-US" sz="20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114370535"/>
                  </a:ext>
                </a:extLst>
              </a:tr>
              <a:tr h="927177">
                <a:tc>
                  <a:txBody>
                    <a:bodyPr/>
                    <a:lstStyle/>
                    <a:p>
                      <a:pPr algn="l" fontAlgn="b"/>
                      <a:r>
                        <a:rPr lang="en-US" sz="1200" u="none" strike="noStrike" dirty="0">
                          <a:effectLst/>
                        </a:rPr>
                        <a:t>           </a:t>
                      </a:r>
                      <a:r>
                        <a:rPr lang="en-US" sz="1400" u="none" strike="noStrike" dirty="0">
                          <a:effectLst/>
                        </a:rPr>
                        <a:t>Interaction Free Check-Ins and Check- Outs</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200" u="none" strike="noStrike" dirty="0">
                          <a:effectLst/>
                        </a:rPr>
                        <a:t>This application helps the customer to select the Hotel rooms with the best amenities.</a:t>
                      </a:r>
                    </a:p>
                    <a:p>
                      <a:pPr algn="l" fontAlgn="b"/>
                      <a:r>
                        <a:rPr lang="en-US" sz="1200" u="none" strike="noStrike" dirty="0">
                          <a:effectLst/>
                        </a:rPr>
                        <a:t>Once the booking is successful customer receives a Unique QR-Code which needs to be scanned at the hotel entrance to enter the room directly without any interaction with the Hotel Staff.</a:t>
                      </a:r>
                      <a:endParaRPr lang="en-US" sz="12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180219926"/>
                  </a:ext>
                </a:extLst>
              </a:tr>
              <a:tr h="1030198">
                <a:tc>
                  <a:txBody>
                    <a:bodyPr/>
                    <a:lstStyle/>
                    <a:p>
                      <a:pPr algn="l" fontAlgn="b"/>
                      <a:r>
                        <a:rPr lang="en-US" sz="1400" u="none" strike="noStrike" dirty="0">
                          <a:effectLst/>
                        </a:rPr>
                        <a:t>             User Friendly Interface</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1200" u="none" strike="noStrike" dirty="0" err="1">
                          <a:effectLst/>
                        </a:rPr>
                        <a:t>GetInn</a:t>
                      </a:r>
                      <a:r>
                        <a:rPr lang="en-US" sz="1200" u="none" strike="noStrike" dirty="0">
                          <a:effectLst/>
                        </a:rPr>
                        <a:t> offers a good user-friendly interface which allow customers to easily navigate through website.                                                                                                   Our website is compatible with both desktops and mobile phones making it easier to book a hotel comfortably at home or for the bookings on the go when in a rush.</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581905982"/>
                  </a:ext>
                </a:extLst>
              </a:tr>
              <a:tr h="1068311">
                <a:tc>
                  <a:txBody>
                    <a:bodyPr/>
                    <a:lstStyle/>
                    <a:p>
                      <a:pPr algn="l" fontAlgn="b"/>
                      <a:r>
                        <a:rPr lang="en-US" sz="1400" u="none" strike="noStrike" dirty="0">
                          <a:effectLst/>
                        </a:rPr>
                        <a:t>            Integrated Payment Gateway</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1200" u="none" strike="noStrike" dirty="0">
                          <a:effectLst/>
                        </a:rPr>
                        <a:t>We will provide a variety of payment options like </a:t>
                      </a:r>
                      <a:r>
                        <a:rPr lang="en-US" sz="1200" b="0" u="none" strike="noStrike" dirty="0">
                          <a:effectLst/>
                        </a:rPr>
                        <a:t>Debit card, Credit card, Internet banking</a:t>
                      </a:r>
                      <a:r>
                        <a:rPr lang="en-US" sz="1200" b="1" u="none" strike="noStrike" dirty="0">
                          <a:effectLst/>
                        </a:rPr>
                        <a:t> </a:t>
                      </a:r>
                      <a:r>
                        <a:rPr lang="en-US" sz="1200" u="none" strike="noStrike" dirty="0">
                          <a:effectLst/>
                        </a:rPr>
                        <a:t>to choose from.</a:t>
                      </a:r>
                    </a:p>
                  </a:txBody>
                  <a:tcPr marL="9525" marR="9525" marT="9525" marB="0" anchor="ctr"/>
                </a:tc>
                <a:extLst>
                  <a:ext uri="{0D108BD9-81ED-4DB2-BD59-A6C34878D82A}">
                    <a16:rowId xmlns:a16="http://schemas.microsoft.com/office/drawing/2014/main" val="2913565621"/>
                  </a:ext>
                </a:extLst>
              </a:tr>
              <a:tr h="516384">
                <a:tc>
                  <a:txBody>
                    <a:bodyPr/>
                    <a:lstStyle/>
                    <a:p>
                      <a:pPr algn="l" fontAlgn="b"/>
                      <a:r>
                        <a:rPr lang="en-US" sz="1400" u="none" strike="noStrike" dirty="0">
                          <a:effectLst/>
                        </a:rPr>
                        <a:t>             Data Analysis</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1200" b="0" i="0" u="none" strike="noStrike" dirty="0">
                          <a:solidFill>
                            <a:srgbClr val="000000"/>
                          </a:solidFill>
                          <a:effectLst/>
                          <a:latin typeface="+mn-lt"/>
                        </a:rPr>
                        <a:t>Admin will get the entire analysis of what customers like the most about our product. This helps in improvement of the customer’s safe hotel stays.</a:t>
                      </a:r>
                    </a:p>
                  </a:txBody>
                  <a:tcPr marL="9525" marR="9525" marT="9525" marB="0" anchor="ctr"/>
                </a:tc>
                <a:extLst>
                  <a:ext uri="{0D108BD9-81ED-4DB2-BD59-A6C34878D82A}">
                    <a16:rowId xmlns:a16="http://schemas.microsoft.com/office/drawing/2014/main" val="3023717152"/>
                  </a:ext>
                </a:extLst>
              </a:tr>
              <a:tr h="720478">
                <a:tc>
                  <a:txBody>
                    <a:bodyPr/>
                    <a:lstStyle/>
                    <a:p>
                      <a:pPr algn="l" fontAlgn="b"/>
                      <a:r>
                        <a:rPr lang="en-US" sz="1400" u="none" strike="noStrike" dirty="0">
                          <a:effectLst/>
                        </a:rPr>
                        <a:t>          Quick and Responsive Customer Support</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200" u="none" strike="noStrike" dirty="0">
                          <a:effectLst/>
                        </a:rPr>
                        <a:t>Our hotel reservation system has a dedicated Customer support Department which is ready to listen and resolve the issues effectively irrespective of timings.</a:t>
                      </a:r>
                    </a:p>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661095801"/>
                  </a:ext>
                </a:extLst>
              </a:tr>
            </a:tbl>
          </a:graphicData>
        </a:graphic>
      </p:graphicFrame>
      <p:sp>
        <p:nvSpPr>
          <p:cNvPr id="10" name="TextBox 9">
            <a:extLst>
              <a:ext uri="{FF2B5EF4-FFF2-40B4-BE49-F238E27FC236}">
                <a16:creationId xmlns:a16="http://schemas.microsoft.com/office/drawing/2014/main" id="{66D53F68-F4CB-4A42-BA90-00EC5F451CFF}"/>
              </a:ext>
            </a:extLst>
          </p:cNvPr>
          <p:cNvSpPr txBox="1"/>
          <p:nvPr/>
        </p:nvSpPr>
        <p:spPr>
          <a:xfrm>
            <a:off x="2827606" y="844062"/>
            <a:ext cx="51628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Key Winning Features</a:t>
            </a:r>
          </a:p>
        </p:txBody>
      </p:sp>
    </p:spTree>
    <p:extLst>
      <p:ext uri="{BB962C8B-B14F-4D97-AF65-F5344CB8AC3E}">
        <p14:creationId xmlns:p14="http://schemas.microsoft.com/office/powerpoint/2010/main" val="395742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9C666ABA-77D9-435E-A4A7-80534F0EB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822D148D-E2D4-4BF1-A287-A521D50DCFCA}"/>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6" name="TextBox 5">
            <a:extLst>
              <a:ext uri="{FF2B5EF4-FFF2-40B4-BE49-F238E27FC236}">
                <a16:creationId xmlns:a16="http://schemas.microsoft.com/office/drawing/2014/main" id="{F5BC3BFE-FD61-4F45-B830-F6A18E54CC57}"/>
              </a:ext>
            </a:extLst>
          </p:cNvPr>
          <p:cNvSpPr txBox="1"/>
          <p:nvPr/>
        </p:nvSpPr>
        <p:spPr>
          <a:xfrm>
            <a:off x="3841066" y="594751"/>
            <a:ext cx="4375052" cy="461665"/>
          </a:xfrm>
          <a:prstGeom prst="rect">
            <a:avLst/>
          </a:prstGeom>
          <a:noFill/>
        </p:spPr>
        <p:txBody>
          <a:bodyPr wrap="square" rtlCol="0">
            <a:spAutoFit/>
          </a:bodyPr>
          <a:lstStyle/>
          <a:p>
            <a:pPr algn="ctr"/>
            <a:r>
              <a:rPr lang="en-US" sz="2400" b="1" u="sng" dirty="0">
                <a:highlight>
                  <a:srgbClr val="00FFFF"/>
                </a:highlight>
                <a:latin typeface="Times New Roman" panose="02020603050405020304" pitchFamily="18" charset="0"/>
                <a:cs typeface="Times New Roman" panose="02020603050405020304" pitchFamily="18" charset="0"/>
              </a:rPr>
              <a:t>Capabilities</a:t>
            </a:r>
          </a:p>
        </p:txBody>
      </p:sp>
      <p:sp>
        <p:nvSpPr>
          <p:cNvPr id="7" name="TextBox 6">
            <a:extLst>
              <a:ext uri="{FF2B5EF4-FFF2-40B4-BE49-F238E27FC236}">
                <a16:creationId xmlns:a16="http://schemas.microsoft.com/office/drawing/2014/main" id="{F35C215E-8B99-4FC6-A3EA-3892C47FE12F}"/>
              </a:ext>
            </a:extLst>
          </p:cNvPr>
          <p:cNvSpPr txBox="1"/>
          <p:nvPr/>
        </p:nvSpPr>
        <p:spPr>
          <a:xfrm>
            <a:off x="703385" y="1799882"/>
            <a:ext cx="10650415" cy="4247317"/>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Cost Efficient: </a:t>
            </a:r>
            <a:r>
              <a:rPr lang="en-US" dirty="0">
                <a:latin typeface="Times New Roman" panose="02020603050405020304" pitchFamily="18" charset="0"/>
                <a:cs typeface="Times New Roman" panose="02020603050405020304" pitchFamily="18" charset="0"/>
              </a:rPr>
              <a:t>With the pandemic effecting the economy the need for reducing Hotel operation cost intensifies. With the QR-Code implementation, the hotels can cut the cost by reducing the hotel staff.</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Best Hospitality Operations : </a:t>
            </a:r>
            <a:r>
              <a:rPr lang="en-US" dirty="0">
                <a:latin typeface="Times New Roman" panose="02020603050405020304" pitchFamily="18" charset="0"/>
                <a:cs typeface="Times New Roman" panose="02020603050405020304" pitchFamily="18" charset="0"/>
              </a:rPr>
              <a:t>QR-Codes for hotels can drive the future of hospitality operations. Because of this our hotel Check-In and Check-Out steps will no longer use the “First come, First serve” policy. Using this innovative technology, travelers can enjoy their adventure without needing to quickly rush to the hotel to check-in during the peak seasons.</a:t>
            </a:r>
          </a:p>
          <a:p>
            <a:endParaRPr lang="en-US" dirty="0">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Gives new experience to the guests: </a:t>
            </a:r>
            <a:r>
              <a:rPr lang="en-US" b="0" i="0" dirty="0">
                <a:effectLst/>
                <a:latin typeface="Times New Roman" panose="02020603050405020304" pitchFamily="18" charset="0"/>
                <a:cs typeface="Times New Roman" panose="02020603050405020304" pitchFamily="18" charset="0"/>
              </a:rPr>
              <a:t>The reason why people when travelling choose to stay in our hotel is to collect new travel experience. With this implementation, hotels are finding new means to give their guests a new hotel experience</a:t>
            </a:r>
            <a:r>
              <a:rPr lang="en-US" dirty="0">
                <a:latin typeface="Times New Roman" panose="02020603050405020304" pitchFamily="18" charset="0"/>
                <a:cs typeface="Times New Roman" panose="02020603050405020304" pitchFamily="18" charset="0"/>
              </a:rPr>
              <a:t> by </a:t>
            </a:r>
            <a:r>
              <a:rPr lang="en-US" b="0" i="0" dirty="0">
                <a:effectLst/>
                <a:latin typeface="Times New Roman" panose="02020603050405020304" pitchFamily="18" charset="0"/>
                <a:cs typeface="Times New Roman" panose="02020603050405020304" pitchFamily="18" charset="0"/>
              </a:rPr>
              <a:t>engaging them with modern technology transactions.</a:t>
            </a:r>
          </a:p>
          <a:p>
            <a:pPr algn="l" fontAlgn="base"/>
            <a:endParaRPr lang="en-US" b="0" i="0" dirty="0">
              <a:effectLst/>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Customer Reviews: </a:t>
            </a:r>
            <a:r>
              <a:rPr lang="en-US" b="0" i="0" dirty="0">
                <a:effectLst/>
                <a:latin typeface="Times New Roman" panose="02020603050405020304" pitchFamily="18" charset="0"/>
                <a:cs typeface="Times New Roman" panose="02020603050405020304" pitchFamily="18" charset="0"/>
              </a:rPr>
              <a:t>Hotels earn their rankings through constructive customer reviews. The admin can use this review and feedback data to analyze what needs to be improved to maintain the consistent business. </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7682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29FC0C0C-D7D0-4D50-AEED-C50A8463B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CAACF35C-FFB9-48C1-8E9B-1EB7E0E04216}"/>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6" name="TextBox 5">
            <a:extLst>
              <a:ext uri="{FF2B5EF4-FFF2-40B4-BE49-F238E27FC236}">
                <a16:creationId xmlns:a16="http://schemas.microsoft.com/office/drawing/2014/main" id="{DA3FD7F5-A2A8-4BB4-BD8D-13EABDB2925A}"/>
              </a:ext>
            </a:extLst>
          </p:cNvPr>
          <p:cNvSpPr txBox="1"/>
          <p:nvPr/>
        </p:nvSpPr>
        <p:spPr>
          <a:xfrm>
            <a:off x="3620086" y="464128"/>
            <a:ext cx="4951828" cy="400110"/>
          </a:xfrm>
          <a:prstGeom prst="rect">
            <a:avLst/>
          </a:prstGeom>
          <a:noFill/>
        </p:spPr>
        <p:txBody>
          <a:bodyPr wrap="square" rtlCol="0">
            <a:spAutoFit/>
          </a:bodyPr>
          <a:lstStyle/>
          <a:p>
            <a:pPr algn="ctr"/>
            <a:r>
              <a:rPr lang="en-US" sz="2000" b="1" u="sng" dirty="0">
                <a:highlight>
                  <a:srgbClr val="00FFFF"/>
                </a:highlight>
                <a:latin typeface="Times New Roman" panose="02020603050405020304" pitchFamily="18" charset="0"/>
                <a:cs typeface="Times New Roman" panose="02020603050405020304" pitchFamily="18" charset="0"/>
              </a:rPr>
              <a:t>Justification</a:t>
            </a:r>
          </a:p>
        </p:txBody>
      </p:sp>
      <p:sp>
        <p:nvSpPr>
          <p:cNvPr id="8" name="TextBox 7">
            <a:extLst>
              <a:ext uri="{FF2B5EF4-FFF2-40B4-BE49-F238E27FC236}">
                <a16:creationId xmlns:a16="http://schemas.microsoft.com/office/drawing/2014/main" id="{1B163EC6-D4A8-43A2-9461-B82BCAFAC465}"/>
              </a:ext>
            </a:extLst>
          </p:cNvPr>
          <p:cNvSpPr txBox="1"/>
          <p:nvPr/>
        </p:nvSpPr>
        <p:spPr>
          <a:xfrm>
            <a:off x="1111347" y="2236763"/>
            <a:ext cx="10747717" cy="1569660"/>
          </a:xfrm>
          <a:prstGeom prst="rect">
            <a:avLst/>
          </a:prstGeom>
          <a:noFill/>
        </p:spPr>
        <p:txBody>
          <a:bodyPr wrap="square">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During the pandemic hotel businesses have lost $46 billion in revenue in the US alone and hundreds of billion dollars around the world.</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Surviving the pandemic is the only key means to keep the hotel their businesses running.</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So, We have provided a business model which follow strict health protocols and practices.</a:t>
            </a:r>
          </a:p>
        </p:txBody>
      </p:sp>
      <p:graphicFrame>
        <p:nvGraphicFramePr>
          <p:cNvPr id="12" name="Table 11">
            <a:extLst>
              <a:ext uri="{FF2B5EF4-FFF2-40B4-BE49-F238E27FC236}">
                <a16:creationId xmlns:a16="http://schemas.microsoft.com/office/drawing/2014/main" id="{4A56013D-A800-4B88-95E0-5ED5E04A84CA}"/>
              </a:ext>
            </a:extLst>
          </p:cNvPr>
          <p:cNvGraphicFramePr>
            <a:graphicFrameLocks noGrp="1"/>
          </p:cNvGraphicFramePr>
          <p:nvPr>
            <p:extLst>
              <p:ext uri="{D42A27DB-BD31-4B8C-83A1-F6EECF244321}">
                <p14:modId xmlns:p14="http://schemas.microsoft.com/office/powerpoint/2010/main" val="689582019"/>
              </p:ext>
            </p:extLst>
          </p:nvPr>
        </p:nvGraphicFramePr>
        <p:xfrm>
          <a:off x="1547447" y="4033899"/>
          <a:ext cx="9115866" cy="2029277"/>
        </p:xfrm>
        <a:graphic>
          <a:graphicData uri="http://schemas.openxmlformats.org/drawingml/2006/table">
            <a:tbl>
              <a:tblPr>
                <a:tableStyleId>{5C22544A-7EE6-4342-B048-85BDC9FD1C3A}</a:tableStyleId>
              </a:tblPr>
              <a:tblGrid>
                <a:gridCol w="2425997">
                  <a:extLst>
                    <a:ext uri="{9D8B030D-6E8A-4147-A177-3AD203B41FA5}">
                      <a16:colId xmlns:a16="http://schemas.microsoft.com/office/drawing/2014/main" val="298388332"/>
                    </a:ext>
                  </a:extLst>
                </a:gridCol>
                <a:gridCol w="1782740">
                  <a:extLst>
                    <a:ext uri="{9D8B030D-6E8A-4147-A177-3AD203B41FA5}">
                      <a16:colId xmlns:a16="http://schemas.microsoft.com/office/drawing/2014/main" val="2822066880"/>
                    </a:ext>
                  </a:extLst>
                </a:gridCol>
                <a:gridCol w="2389239">
                  <a:extLst>
                    <a:ext uri="{9D8B030D-6E8A-4147-A177-3AD203B41FA5}">
                      <a16:colId xmlns:a16="http://schemas.microsoft.com/office/drawing/2014/main" val="84763945"/>
                    </a:ext>
                  </a:extLst>
                </a:gridCol>
                <a:gridCol w="2517890">
                  <a:extLst>
                    <a:ext uri="{9D8B030D-6E8A-4147-A177-3AD203B41FA5}">
                      <a16:colId xmlns:a16="http://schemas.microsoft.com/office/drawing/2014/main" val="1243564570"/>
                    </a:ext>
                  </a:extLst>
                </a:gridCol>
              </a:tblGrid>
              <a:tr h="548453">
                <a:tc>
                  <a:txBody>
                    <a:bodyPr/>
                    <a:lstStyle/>
                    <a:p>
                      <a:pPr algn="l" fontAlgn="b"/>
                      <a:r>
                        <a:rPr lang="en-US" sz="1600" u="none" strike="noStrike">
                          <a:effectLst/>
                        </a:rPr>
                        <a:t> </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800" b="1" u="none" strike="noStrike" dirty="0">
                          <a:effectLst/>
                        </a:rPr>
                        <a:t>GetInn</a:t>
                      </a:r>
                      <a:endParaRPr lang="en-US" sz="1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800" b="1" u="none" strike="noStrike" dirty="0" err="1">
                          <a:effectLst/>
                        </a:rPr>
                        <a:t>Treebo</a:t>
                      </a:r>
                      <a:r>
                        <a:rPr lang="en-US" sz="1800" b="1" u="none" strike="noStrike" dirty="0">
                          <a:effectLst/>
                        </a:rPr>
                        <a:t> Hotels</a:t>
                      </a:r>
                      <a:endParaRPr lang="en-US" sz="1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800" b="1" u="none" strike="noStrike" dirty="0">
                          <a:effectLst/>
                        </a:rPr>
                        <a:t>Fab Hotels</a:t>
                      </a:r>
                      <a:endParaRPr lang="en-US" sz="18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588417882"/>
                  </a:ext>
                </a:extLst>
              </a:tr>
              <a:tr h="493608">
                <a:tc>
                  <a:txBody>
                    <a:bodyPr/>
                    <a:lstStyle/>
                    <a:p>
                      <a:pPr algn="l" fontAlgn="b"/>
                      <a:r>
                        <a:rPr lang="en-US" sz="1600" u="none" strike="noStrike">
                          <a:effectLst/>
                        </a:rPr>
                        <a:t>Human Interaction</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None</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High</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High</a:t>
                      </a:r>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37674446"/>
                  </a:ext>
                </a:extLst>
              </a:tr>
              <a:tr h="493608">
                <a:tc>
                  <a:txBody>
                    <a:bodyPr/>
                    <a:lstStyle/>
                    <a:p>
                      <a:pPr algn="l" fontAlgn="b"/>
                      <a:r>
                        <a:rPr lang="en-US" sz="1600" u="none" strike="noStrike">
                          <a:effectLst/>
                        </a:rPr>
                        <a:t>Wait Times</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None</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Medium to High</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Medium to High</a:t>
                      </a:r>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810507826"/>
                  </a:ext>
                </a:extLst>
              </a:tr>
              <a:tr h="493608">
                <a:tc>
                  <a:txBody>
                    <a:bodyPr/>
                    <a:lstStyle/>
                    <a:p>
                      <a:pPr algn="l" fontAlgn="b"/>
                      <a:r>
                        <a:rPr lang="en-US" sz="1600" u="none" strike="noStrike">
                          <a:effectLst/>
                        </a:rPr>
                        <a:t>Sanitization Times</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Time Stamps</a:t>
                      </a:r>
                      <a:endParaRPr lang="en-US" sz="16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None</a:t>
                      </a:r>
                      <a:endParaRPr lang="en-US" sz="16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None</a:t>
                      </a:r>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587908930"/>
                  </a:ext>
                </a:extLst>
              </a:tr>
            </a:tbl>
          </a:graphicData>
        </a:graphic>
      </p:graphicFrame>
    </p:spTree>
    <p:extLst>
      <p:ext uri="{BB962C8B-B14F-4D97-AF65-F5344CB8AC3E}">
        <p14:creationId xmlns:p14="http://schemas.microsoft.com/office/powerpoint/2010/main" val="365557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0E2C2FAC-2BB5-4241-A858-04F50B38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C2F09761-EAF1-48FA-A2BE-F31A0768CDDB}"/>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6" name="TextBox 5">
            <a:extLst>
              <a:ext uri="{FF2B5EF4-FFF2-40B4-BE49-F238E27FC236}">
                <a16:creationId xmlns:a16="http://schemas.microsoft.com/office/drawing/2014/main" id="{3F549455-384D-4193-98A2-D40252C6D256}"/>
              </a:ext>
            </a:extLst>
          </p:cNvPr>
          <p:cNvSpPr txBox="1"/>
          <p:nvPr/>
        </p:nvSpPr>
        <p:spPr>
          <a:xfrm>
            <a:off x="838200" y="1708171"/>
            <a:ext cx="5362413"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How we make Money?</a:t>
            </a:r>
          </a:p>
        </p:txBody>
      </p:sp>
      <p:sp>
        <p:nvSpPr>
          <p:cNvPr id="7" name="TextBox 6">
            <a:extLst>
              <a:ext uri="{FF2B5EF4-FFF2-40B4-BE49-F238E27FC236}">
                <a16:creationId xmlns:a16="http://schemas.microsoft.com/office/drawing/2014/main" id="{741062B2-18B5-48A3-A41F-5AB2D7B797AF}"/>
              </a:ext>
            </a:extLst>
          </p:cNvPr>
          <p:cNvSpPr txBox="1"/>
          <p:nvPr/>
        </p:nvSpPr>
        <p:spPr>
          <a:xfrm>
            <a:off x="838200" y="2630143"/>
            <a:ext cx="10151390" cy="2585323"/>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Commissions from hotels and resorts.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Advertising on our website.</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We offer our premium service free for 1-month to get the customers experience our product. This will get us more business.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We’ll have a contract with the Hotels to offer complimentary cuisines exclusively to the premium customers to attract more customers.</a:t>
            </a:r>
          </a:p>
        </p:txBody>
      </p:sp>
    </p:spTree>
    <p:extLst>
      <p:ext uri="{BB962C8B-B14F-4D97-AF65-F5344CB8AC3E}">
        <p14:creationId xmlns:p14="http://schemas.microsoft.com/office/powerpoint/2010/main" val="153583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4" descr="Wright State adjusts Operation Move-In to safely welcome incoming students  | WRGT">
            <a:extLst>
              <a:ext uri="{FF2B5EF4-FFF2-40B4-BE49-F238E27FC236}">
                <a16:creationId xmlns:a16="http://schemas.microsoft.com/office/drawing/2014/main" id="{B4452EE9-28FE-4AC5-8514-448377416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C72BF7A-8CF1-4532-B526-0286C2C601C0}"/>
              </a:ext>
            </a:extLst>
          </p:cNvPr>
          <p:cNvSpPr txBox="1"/>
          <p:nvPr/>
        </p:nvSpPr>
        <p:spPr>
          <a:xfrm>
            <a:off x="2764137" y="393100"/>
            <a:ext cx="621792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3B5394F0-5848-4746-8296-BA375C1365A7}"/>
              </a:ext>
            </a:extLst>
          </p:cNvPr>
          <p:cNvSpPr txBox="1"/>
          <p:nvPr/>
        </p:nvSpPr>
        <p:spPr>
          <a:xfrm>
            <a:off x="466386" y="1453217"/>
            <a:ext cx="9244881"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a:t>Front-End development has been completed.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Customers can look up the collection of hotels we have tie ups with.</a:t>
            </a:r>
          </a:p>
          <a:p>
            <a:endParaRPr lang="en-IN" dirty="0"/>
          </a:p>
          <a:p>
            <a:pPr marL="285750" indent="-285750">
              <a:buFont typeface="Wingdings" panose="05000000000000000000" pitchFamily="2" charset="2"/>
              <a:buChar char="q"/>
            </a:pPr>
            <a:r>
              <a:rPr lang="en-IN" dirty="0"/>
              <a:t>Bookings can be done using the “Booking” or “Book a Room” buttons.</a:t>
            </a:r>
          </a:p>
        </p:txBody>
      </p:sp>
      <p:pic>
        <p:nvPicPr>
          <p:cNvPr id="8" name="Picture 7" descr="A person sitting at a table&#10;&#10;Description automatically generated with low confidence">
            <a:extLst>
              <a:ext uri="{FF2B5EF4-FFF2-40B4-BE49-F238E27FC236}">
                <a16:creationId xmlns:a16="http://schemas.microsoft.com/office/drawing/2014/main" id="{3AE434F2-C081-41C2-BF07-AA535E08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86" y="3059217"/>
            <a:ext cx="7101257" cy="3552495"/>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8D2816EA-5E25-4194-BD7B-C4A75F451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9364" y="456306"/>
            <a:ext cx="3346250" cy="2311812"/>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F9B54254-2B02-4E21-9327-7C7587A7C1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364" y="3059217"/>
            <a:ext cx="3346250" cy="2860653"/>
          </a:xfrm>
          <a:prstGeom prst="rect">
            <a:avLst/>
          </a:prstGeom>
        </p:spPr>
      </p:pic>
    </p:spTree>
    <p:extLst>
      <p:ext uri="{BB962C8B-B14F-4D97-AF65-F5344CB8AC3E}">
        <p14:creationId xmlns:p14="http://schemas.microsoft.com/office/powerpoint/2010/main" val="262251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4" descr="Wright State adjusts Operation Move-In to safely welcome incoming students  | WRGT">
            <a:extLst>
              <a:ext uri="{FF2B5EF4-FFF2-40B4-BE49-F238E27FC236}">
                <a16:creationId xmlns:a16="http://schemas.microsoft.com/office/drawing/2014/main" id="{B175D3D9-6050-4DD9-8474-86627C3CC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D60F1C66-FFD9-4776-B021-5ECE474FDA2F}"/>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1" name="TextBox 10">
            <a:extLst>
              <a:ext uri="{FF2B5EF4-FFF2-40B4-BE49-F238E27FC236}">
                <a16:creationId xmlns:a16="http://schemas.microsoft.com/office/drawing/2014/main" id="{C5BAA54D-D07D-46C3-BFA6-AD58F4E8C78A}"/>
              </a:ext>
            </a:extLst>
          </p:cNvPr>
          <p:cNvSpPr txBox="1"/>
          <p:nvPr/>
        </p:nvSpPr>
        <p:spPr>
          <a:xfrm>
            <a:off x="4126523" y="403932"/>
            <a:ext cx="3938954" cy="461665"/>
          </a:xfrm>
          <a:prstGeom prst="rect">
            <a:avLst/>
          </a:prstGeom>
          <a:noFill/>
        </p:spPr>
        <p:txBody>
          <a:bodyPr wrap="square" rtlCol="0">
            <a:spAutoFit/>
          </a:bodyPr>
          <a:lstStyle/>
          <a:p>
            <a:pPr algn="ctr"/>
            <a:r>
              <a:rPr lang="en-US" sz="2400" b="1" u="sng" dirty="0">
                <a:highlight>
                  <a:srgbClr val="00FFFF"/>
                </a:highlight>
                <a:latin typeface="Times New Roman" panose="02020603050405020304" pitchFamily="18" charset="0"/>
                <a:cs typeface="Times New Roman" panose="02020603050405020304" pitchFamily="18" charset="0"/>
              </a:rPr>
              <a:t>Plan of Action</a:t>
            </a:r>
          </a:p>
        </p:txBody>
      </p:sp>
      <p:graphicFrame>
        <p:nvGraphicFramePr>
          <p:cNvPr id="41" name="Table 40">
            <a:extLst>
              <a:ext uri="{FF2B5EF4-FFF2-40B4-BE49-F238E27FC236}">
                <a16:creationId xmlns:a16="http://schemas.microsoft.com/office/drawing/2014/main" id="{0C6C7BF4-CCC9-44F6-B83E-867105B93DD8}"/>
              </a:ext>
            </a:extLst>
          </p:cNvPr>
          <p:cNvGraphicFramePr>
            <a:graphicFrameLocks noGrp="1"/>
          </p:cNvGraphicFramePr>
          <p:nvPr>
            <p:extLst>
              <p:ext uri="{D42A27DB-BD31-4B8C-83A1-F6EECF244321}">
                <p14:modId xmlns:p14="http://schemas.microsoft.com/office/powerpoint/2010/main" val="477092051"/>
              </p:ext>
            </p:extLst>
          </p:nvPr>
        </p:nvGraphicFramePr>
        <p:xfrm>
          <a:off x="1876671" y="2021526"/>
          <a:ext cx="1172094" cy="640080"/>
        </p:xfrm>
        <a:graphic>
          <a:graphicData uri="http://schemas.openxmlformats.org/drawingml/2006/table">
            <a:tbl>
              <a:tblPr>
                <a:tableStyleId>{3C2FFA5D-87B4-456A-9821-1D502468CF0F}</a:tableStyleId>
              </a:tblPr>
              <a:tblGrid>
                <a:gridCol w="1172094">
                  <a:extLst>
                    <a:ext uri="{9D8B030D-6E8A-4147-A177-3AD203B41FA5}">
                      <a16:colId xmlns:a16="http://schemas.microsoft.com/office/drawing/2014/main" val="2445728045"/>
                    </a:ext>
                  </a:extLst>
                </a:gridCol>
              </a:tblGrid>
              <a:tr h="443962">
                <a:tc>
                  <a:txBody>
                    <a:bodyPr/>
                    <a:lstStyle/>
                    <a:p>
                      <a:pPr algn="ctr"/>
                      <a:r>
                        <a:rPr lang="en-IN" dirty="0"/>
                        <a:t>October 21</a:t>
                      </a:r>
                      <a:r>
                        <a:rPr lang="en-IN" baseline="30000" dirty="0"/>
                        <a:t>st</a:t>
                      </a:r>
                      <a:endParaRPr lang="en-IN" dirty="0"/>
                    </a:p>
                  </a:txBody>
                  <a:tcPr/>
                </a:tc>
                <a:extLst>
                  <a:ext uri="{0D108BD9-81ED-4DB2-BD59-A6C34878D82A}">
                    <a16:rowId xmlns:a16="http://schemas.microsoft.com/office/drawing/2014/main" val="1786565235"/>
                  </a:ext>
                </a:extLst>
              </a:tr>
            </a:tbl>
          </a:graphicData>
        </a:graphic>
      </p:graphicFrame>
      <p:graphicFrame>
        <p:nvGraphicFramePr>
          <p:cNvPr id="42" name="Table 41">
            <a:extLst>
              <a:ext uri="{FF2B5EF4-FFF2-40B4-BE49-F238E27FC236}">
                <a16:creationId xmlns:a16="http://schemas.microsoft.com/office/drawing/2014/main" id="{48E9B0D3-5104-4D83-B265-2AF17A7F77B6}"/>
              </a:ext>
            </a:extLst>
          </p:cNvPr>
          <p:cNvGraphicFramePr>
            <a:graphicFrameLocks noGrp="1"/>
          </p:cNvGraphicFramePr>
          <p:nvPr>
            <p:extLst>
              <p:ext uri="{D42A27DB-BD31-4B8C-83A1-F6EECF244321}">
                <p14:modId xmlns:p14="http://schemas.microsoft.com/office/powerpoint/2010/main" val="993101927"/>
              </p:ext>
            </p:extLst>
          </p:nvPr>
        </p:nvGraphicFramePr>
        <p:xfrm>
          <a:off x="3556332" y="2034155"/>
          <a:ext cx="1270808" cy="640080"/>
        </p:xfrm>
        <a:graphic>
          <a:graphicData uri="http://schemas.openxmlformats.org/drawingml/2006/table">
            <a:tbl>
              <a:tblPr>
                <a:tableStyleId>{3C2FFA5D-87B4-456A-9821-1D502468CF0F}</a:tableStyleId>
              </a:tblPr>
              <a:tblGrid>
                <a:gridCol w="1270808">
                  <a:extLst>
                    <a:ext uri="{9D8B030D-6E8A-4147-A177-3AD203B41FA5}">
                      <a16:colId xmlns:a16="http://schemas.microsoft.com/office/drawing/2014/main" val="856211639"/>
                    </a:ext>
                  </a:extLst>
                </a:gridCol>
              </a:tblGrid>
              <a:tr h="419023">
                <a:tc>
                  <a:txBody>
                    <a:bodyPr/>
                    <a:lstStyle/>
                    <a:p>
                      <a:pPr algn="ctr"/>
                      <a:r>
                        <a:rPr lang="en-IN" dirty="0"/>
                        <a:t>November 5th</a:t>
                      </a:r>
                    </a:p>
                  </a:txBody>
                  <a:tcPr/>
                </a:tc>
                <a:extLst>
                  <a:ext uri="{0D108BD9-81ED-4DB2-BD59-A6C34878D82A}">
                    <a16:rowId xmlns:a16="http://schemas.microsoft.com/office/drawing/2014/main" val="3939985652"/>
                  </a:ext>
                </a:extLst>
              </a:tr>
            </a:tbl>
          </a:graphicData>
        </a:graphic>
      </p:graphicFrame>
      <p:graphicFrame>
        <p:nvGraphicFramePr>
          <p:cNvPr id="43" name="Table 42">
            <a:extLst>
              <a:ext uri="{FF2B5EF4-FFF2-40B4-BE49-F238E27FC236}">
                <a16:creationId xmlns:a16="http://schemas.microsoft.com/office/drawing/2014/main" id="{95ECD116-2AA4-4B09-8AD7-2C1A58EA3180}"/>
              </a:ext>
            </a:extLst>
          </p:cNvPr>
          <p:cNvGraphicFramePr>
            <a:graphicFrameLocks noGrp="1"/>
          </p:cNvGraphicFramePr>
          <p:nvPr>
            <p:extLst>
              <p:ext uri="{D42A27DB-BD31-4B8C-83A1-F6EECF244321}">
                <p14:modId xmlns:p14="http://schemas.microsoft.com/office/powerpoint/2010/main" val="786719024"/>
              </p:ext>
            </p:extLst>
          </p:nvPr>
        </p:nvGraphicFramePr>
        <p:xfrm>
          <a:off x="5211612" y="2028119"/>
          <a:ext cx="1296785" cy="640080"/>
        </p:xfrm>
        <a:graphic>
          <a:graphicData uri="http://schemas.openxmlformats.org/drawingml/2006/table">
            <a:tbl>
              <a:tblPr>
                <a:tableStyleId>{3C2FFA5D-87B4-456A-9821-1D502468CF0F}</a:tableStyleId>
              </a:tblPr>
              <a:tblGrid>
                <a:gridCol w="1296785">
                  <a:extLst>
                    <a:ext uri="{9D8B030D-6E8A-4147-A177-3AD203B41FA5}">
                      <a16:colId xmlns:a16="http://schemas.microsoft.com/office/drawing/2014/main" val="1791031745"/>
                    </a:ext>
                  </a:extLst>
                </a:gridCol>
              </a:tblGrid>
              <a:tr h="419020">
                <a:tc>
                  <a:txBody>
                    <a:bodyPr/>
                    <a:lstStyle/>
                    <a:p>
                      <a:pPr algn="ctr"/>
                      <a:r>
                        <a:rPr lang="en-IN" dirty="0"/>
                        <a:t>November 12th</a:t>
                      </a:r>
                    </a:p>
                  </a:txBody>
                  <a:tcPr/>
                </a:tc>
                <a:extLst>
                  <a:ext uri="{0D108BD9-81ED-4DB2-BD59-A6C34878D82A}">
                    <a16:rowId xmlns:a16="http://schemas.microsoft.com/office/drawing/2014/main" val="3644474909"/>
                  </a:ext>
                </a:extLst>
              </a:tr>
            </a:tbl>
          </a:graphicData>
        </a:graphic>
      </p:graphicFrame>
      <p:graphicFrame>
        <p:nvGraphicFramePr>
          <p:cNvPr id="44" name="Table 43">
            <a:extLst>
              <a:ext uri="{FF2B5EF4-FFF2-40B4-BE49-F238E27FC236}">
                <a16:creationId xmlns:a16="http://schemas.microsoft.com/office/drawing/2014/main" id="{52F17B4A-783D-4238-848A-D792426F7547}"/>
              </a:ext>
            </a:extLst>
          </p:cNvPr>
          <p:cNvGraphicFramePr>
            <a:graphicFrameLocks noGrp="1"/>
          </p:cNvGraphicFramePr>
          <p:nvPr>
            <p:extLst>
              <p:ext uri="{D42A27DB-BD31-4B8C-83A1-F6EECF244321}">
                <p14:modId xmlns:p14="http://schemas.microsoft.com/office/powerpoint/2010/main" val="2887128089"/>
              </p:ext>
            </p:extLst>
          </p:nvPr>
        </p:nvGraphicFramePr>
        <p:xfrm>
          <a:off x="7000454" y="2052314"/>
          <a:ext cx="1296785" cy="640080"/>
        </p:xfrm>
        <a:graphic>
          <a:graphicData uri="http://schemas.openxmlformats.org/drawingml/2006/table">
            <a:tbl>
              <a:tblPr>
                <a:tableStyleId>{3C2FFA5D-87B4-456A-9821-1D502468CF0F}</a:tableStyleId>
              </a:tblPr>
              <a:tblGrid>
                <a:gridCol w="1296785">
                  <a:extLst>
                    <a:ext uri="{9D8B030D-6E8A-4147-A177-3AD203B41FA5}">
                      <a16:colId xmlns:a16="http://schemas.microsoft.com/office/drawing/2014/main" val="2787379285"/>
                    </a:ext>
                  </a:extLst>
                </a:gridCol>
              </a:tblGrid>
              <a:tr h="419020">
                <a:tc>
                  <a:txBody>
                    <a:bodyPr/>
                    <a:lstStyle/>
                    <a:p>
                      <a:pPr algn="ctr"/>
                      <a:r>
                        <a:rPr lang="en-IN" dirty="0"/>
                        <a:t>November 20th</a:t>
                      </a:r>
                    </a:p>
                  </a:txBody>
                  <a:tcPr/>
                </a:tc>
                <a:extLst>
                  <a:ext uri="{0D108BD9-81ED-4DB2-BD59-A6C34878D82A}">
                    <a16:rowId xmlns:a16="http://schemas.microsoft.com/office/drawing/2014/main" val="3429560669"/>
                  </a:ext>
                </a:extLst>
              </a:tr>
            </a:tbl>
          </a:graphicData>
        </a:graphic>
      </p:graphicFrame>
      <p:graphicFrame>
        <p:nvGraphicFramePr>
          <p:cNvPr id="45" name="Table 44">
            <a:extLst>
              <a:ext uri="{FF2B5EF4-FFF2-40B4-BE49-F238E27FC236}">
                <a16:creationId xmlns:a16="http://schemas.microsoft.com/office/drawing/2014/main" id="{196BB71E-683A-40ED-B54B-4B8DE107693A}"/>
              </a:ext>
            </a:extLst>
          </p:cNvPr>
          <p:cNvGraphicFramePr>
            <a:graphicFrameLocks noGrp="1"/>
          </p:cNvGraphicFramePr>
          <p:nvPr>
            <p:extLst>
              <p:ext uri="{D42A27DB-BD31-4B8C-83A1-F6EECF244321}">
                <p14:modId xmlns:p14="http://schemas.microsoft.com/office/powerpoint/2010/main" val="3455302273"/>
              </p:ext>
            </p:extLst>
          </p:nvPr>
        </p:nvGraphicFramePr>
        <p:xfrm>
          <a:off x="8752842" y="2051086"/>
          <a:ext cx="1172094" cy="640080"/>
        </p:xfrm>
        <a:graphic>
          <a:graphicData uri="http://schemas.openxmlformats.org/drawingml/2006/table">
            <a:tbl>
              <a:tblPr>
                <a:tableStyleId>{3C2FFA5D-87B4-456A-9821-1D502468CF0F}</a:tableStyleId>
              </a:tblPr>
              <a:tblGrid>
                <a:gridCol w="1172094">
                  <a:extLst>
                    <a:ext uri="{9D8B030D-6E8A-4147-A177-3AD203B41FA5}">
                      <a16:colId xmlns:a16="http://schemas.microsoft.com/office/drawing/2014/main" val="3333903272"/>
                    </a:ext>
                  </a:extLst>
                </a:gridCol>
              </a:tblGrid>
              <a:tr h="419020">
                <a:tc>
                  <a:txBody>
                    <a:bodyPr/>
                    <a:lstStyle/>
                    <a:p>
                      <a:pPr algn="ctr"/>
                      <a:r>
                        <a:rPr lang="en-IN" dirty="0"/>
                        <a:t>November 27th</a:t>
                      </a:r>
                    </a:p>
                  </a:txBody>
                  <a:tcPr/>
                </a:tc>
                <a:extLst>
                  <a:ext uri="{0D108BD9-81ED-4DB2-BD59-A6C34878D82A}">
                    <a16:rowId xmlns:a16="http://schemas.microsoft.com/office/drawing/2014/main" val="770993936"/>
                  </a:ext>
                </a:extLst>
              </a:tr>
            </a:tbl>
          </a:graphicData>
        </a:graphic>
      </p:graphicFrame>
      <p:cxnSp>
        <p:nvCxnSpPr>
          <p:cNvPr id="46" name="Straight Arrow Connector 45">
            <a:extLst>
              <a:ext uri="{FF2B5EF4-FFF2-40B4-BE49-F238E27FC236}">
                <a16:creationId xmlns:a16="http://schemas.microsoft.com/office/drawing/2014/main" id="{FB445D24-BFBE-47E5-AE45-3624A26D5CFE}"/>
              </a:ext>
            </a:extLst>
          </p:cNvPr>
          <p:cNvCxnSpPr/>
          <p:nvPr/>
        </p:nvCxnSpPr>
        <p:spPr>
          <a:xfrm>
            <a:off x="1919780" y="3838325"/>
            <a:ext cx="800515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18CB0D32-570B-49D8-83FB-F97C91B532B0}"/>
              </a:ext>
            </a:extLst>
          </p:cNvPr>
          <p:cNvCxnSpPr>
            <a:cxnSpLocks/>
          </p:cNvCxnSpPr>
          <p:nvPr/>
        </p:nvCxnSpPr>
        <p:spPr>
          <a:xfrm>
            <a:off x="2430493" y="2657916"/>
            <a:ext cx="25977" cy="1180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2BAF9B0D-8041-4CBD-9AD0-38EB7D2CB0F4}"/>
              </a:ext>
            </a:extLst>
          </p:cNvPr>
          <p:cNvCxnSpPr/>
          <p:nvPr/>
        </p:nvCxnSpPr>
        <p:spPr>
          <a:xfrm>
            <a:off x="4119361" y="2682852"/>
            <a:ext cx="0" cy="1155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76E9A3E2-C996-42E7-85A0-CEADC6230057}"/>
              </a:ext>
            </a:extLst>
          </p:cNvPr>
          <p:cNvCxnSpPr>
            <a:cxnSpLocks/>
          </p:cNvCxnSpPr>
          <p:nvPr/>
        </p:nvCxnSpPr>
        <p:spPr>
          <a:xfrm flipH="1">
            <a:off x="5811000" y="2682855"/>
            <a:ext cx="10218" cy="11554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6748DE67-5498-42B3-947B-673D353AFCA1}"/>
              </a:ext>
            </a:extLst>
          </p:cNvPr>
          <p:cNvCxnSpPr>
            <a:cxnSpLocks/>
          </p:cNvCxnSpPr>
          <p:nvPr/>
        </p:nvCxnSpPr>
        <p:spPr>
          <a:xfrm>
            <a:off x="7638928" y="2691166"/>
            <a:ext cx="0" cy="1155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BEF454F4-AD37-4C45-B0C0-D4891F7E0006}"/>
              </a:ext>
            </a:extLst>
          </p:cNvPr>
          <p:cNvCxnSpPr>
            <a:cxnSpLocks/>
          </p:cNvCxnSpPr>
          <p:nvPr/>
        </p:nvCxnSpPr>
        <p:spPr>
          <a:xfrm>
            <a:off x="9338889" y="2683851"/>
            <a:ext cx="0" cy="11285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0F6DD784-D4D3-498C-9278-F3E290574570}"/>
              </a:ext>
            </a:extLst>
          </p:cNvPr>
          <p:cNvSpPr txBox="1"/>
          <p:nvPr/>
        </p:nvSpPr>
        <p:spPr>
          <a:xfrm>
            <a:off x="1914859" y="3974107"/>
            <a:ext cx="1468581" cy="1169551"/>
          </a:xfrm>
          <a:prstGeom prst="rect">
            <a:avLst/>
          </a:prstGeom>
          <a:noFill/>
        </p:spPr>
        <p:txBody>
          <a:bodyPr wrap="square" rtlCol="0">
            <a:spAutoFit/>
          </a:bodyPr>
          <a:lstStyle/>
          <a:p>
            <a:r>
              <a:rPr lang="en-IN" sz="1400" dirty="0">
                <a:highlight>
                  <a:srgbClr val="00FFFF"/>
                </a:highlight>
              </a:rPr>
              <a:t>Done the research on how the required technologies work</a:t>
            </a:r>
          </a:p>
        </p:txBody>
      </p:sp>
      <p:sp>
        <p:nvSpPr>
          <p:cNvPr id="53" name="TextBox 52">
            <a:extLst>
              <a:ext uri="{FF2B5EF4-FFF2-40B4-BE49-F238E27FC236}">
                <a16:creationId xmlns:a16="http://schemas.microsoft.com/office/drawing/2014/main" id="{70B5FBE4-D81C-4748-9768-500559DD6FA4}"/>
              </a:ext>
            </a:extLst>
          </p:cNvPr>
          <p:cNvSpPr txBox="1"/>
          <p:nvPr/>
        </p:nvSpPr>
        <p:spPr>
          <a:xfrm>
            <a:off x="3532445" y="3977854"/>
            <a:ext cx="1543397" cy="954107"/>
          </a:xfrm>
          <a:prstGeom prst="rect">
            <a:avLst/>
          </a:prstGeom>
          <a:noFill/>
        </p:spPr>
        <p:txBody>
          <a:bodyPr wrap="square" rtlCol="0">
            <a:spAutoFit/>
          </a:bodyPr>
          <a:lstStyle/>
          <a:p>
            <a:r>
              <a:rPr lang="en-IN" sz="1400" dirty="0">
                <a:highlight>
                  <a:srgbClr val="00FFFF"/>
                </a:highlight>
              </a:rPr>
              <a:t>Back-End for base and </a:t>
            </a:r>
            <a:r>
              <a:rPr lang="en-IN" sz="1400" dirty="0" err="1">
                <a:highlight>
                  <a:srgbClr val="00FFFF"/>
                </a:highlight>
              </a:rPr>
              <a:t>hompage</a:t>
            </a:r>
            <a:r>
              <a:rPr lang="en-IN" sz="1400" dirty="0">
                <a:highlight>
                  <a:srgbClr val="00FFFF"/>
                </a:highlight>
              </a:rPr>
              <a:t> development Begin</a:t>
            </a:r>
          </a:p>
        </p:txBody>
      </p:sp>
      <p:sp>
        <p:nvSpPr>
          <p:cNvPr id="54" name="TextBox 53">
            <a:extLst>
              <a:ext uri="{FF2B5EF4-FFF2-40B4-BE49-F238E27FC236}">
                <a16:creationId xmlns:a16="http://schemas.microsoft.com/office/drawing/2014/main" id="{C840386B-B4D2-4AEE-A74E-304C57E041A4}"/>
              </a:ext>
            </a:extLst>
          </p:cNvPr>
          <p:cNvSpPr txBox="1"/>
          <p:nvPr/>
        </p:nvSpPr>
        <p:spPr>
          <a:xfrm>
            <a:off x="5167283" y="3977853"/>
            <a:ext cx="1814944" cy="738664"/>
          </a:xfrm>
          <a:prstGeom prst="rect">
            <a:avLst/>
          </a:prstGeom>
          <a:noFill/>
        </p:spPr>
        <p:txBody>
          <a:bodyPr wrap="square" rtlCol="0">
            <a:spAutoFit/>
          </a:bodyPr>
          <a:lstStyle/>
          <a:p>
            <a:r>
              <a:rPr lang="en-IN" sz="1400" dirty="0">
                <a:highlight>
                  <a:srgbClr val="00FFFF"/>
                </a:highlight>
              </a:rPr>
              <a:t>Back-End for Admin and Customer pages was designed</a:t>
            </a:r>
          </a:p>
        </p:txBody>
      </p:sp>
      <p:sp>
        <p:nvSpPr>
          <p:cNvPr id="55" name="TextBox 54">
            <a:extLst>
              <a:ext uri="{FF2B5EF4-FFF2-40B4-BE49-F238E27FC236}">
                <a16:creationId xmlns:a16="http://schemas.microsoft.com/office/drawing/2014/main" id="{26ABB066-F805-4EA1-9F69-444B60AF4D46}"/>
              </a:ext>
            </a:extLst>
          </p:cNvPr>
          <p:cNvSpPr txBox="1"/>
          <p:nvPr/>
        </p:nvSpPr>
        <p:spPr>
          <a:xfrm>
            <a:off x="6982227" y="3977852"/>
            <a:ext cx="1770615" cy="738664"/>
          </a:xfrm>
          <a:prstGeom prst="rect">
            <a:avLst/>
          </a:prstGeom>
          <a:noFill/>
        </p:spPr>
        <p:txBody>
          <a:bodyPr wrap="square" rtlCol="0">
            <a:spAutoFit/>
          </a:bodyPr>
          <a:lstStyle/>
          <a:p>
            <a:r>
              <a:rPr lang="en-IN" sz="1400" dirty="0">
                <a:highlight>
                  <a:srgbClr val="00FFFF"/>
                </a:highlight>
              </a:rPr>
              <a:t>Database connections and dataset training </a:t>
            </a:r>
          </a:p>
        </p:txBody>
      </p:sp>
      <p:sp>
        <p:nvSpPr>
          <p:cNvPr id="56" name="TextBox 55">
            <a:extLst>
              <a:ext uri="{FF2B5EF4-FFF2-40B4-BE49-F238E27FC236}">
                <a16:creationId xmlns:a16="http://schemas.microsoft.com/office/drawing/2014/main" id="{C0C1BA9B-D86A-471A-99CA-2359EAC1B20C}"/>
              </a:ext>
            </a:extLst>
          </p:cNvPr>
          <p:cNvSpPr txBox="1"/>
          <p:nvPr/>
        </p:nvSpPr>
        <p:spPr>
          <a:xfrm>
            <a:off x="8791629" y="3977852"/>
            <a:ext cx="1188274" cy="307777"/>
          </a:xfrm>
          <a:prstGeom prst="rect">
            <a:avLst/>
          </a:prstGeom>
          <a:noFill/>
        </p:spPr>
        <p:txBody>
          <a:bodyPr wrap="none" rtlCol="0">
            <a:spAutoFit/>
          </a:bodyPr>
          <a:lstStyle/>
          <a:p>
            <a:r>
              <a:rPr lang="en-IN" sz="1400" dirty="0">
                <a:highlight>
                  <a:srgbClr val="00FFFF"/>
                </a:highlight>
              </a:rPr>
              <a:t>Final Scale-up</a:t>
            </a:r>
          </a:p>
        </p:txBody>
      </p:sp>
    </p:spTree>
    <p:extLst>
      <p:ext uri="{BB962C8B-B14F-4D97-AF65-F5344CB8AC3E}">
        <p14:creationId xmlns:p14="http://schemas.microsoft.com/office/powerpoint/2010/main" val="139256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77203F39-2043-40F9-B2DD-AA9D8ED10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B31EC721-F091-4F32-9118-D7957EA9B961}"/>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pic>
        <p:nvPicPr>
          <p:cNvPr id="6" name="Picture 5" descr="A person wearing glasses&#10;&#10;Description automatically generated with low confidence">
            <a:extLst>
              <a:ext uri="{FF2B5EF4-FFF2-40B4-BE49-F238E27FC236}">
                <a16:creationId xmlns:a16="http://schemas.microsoft.com/office/drawing/2014/main" id="{E7D06488-87FE-4697-A218-26C1CCF0E8A3}"/>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r="-8" b="-8"/>
          <a:stretch/>
        </p:blipFill>
        <p:spPr>
          <a:xfrm>
            <a:off x="975139" y="2146853"/>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7" name="Picture 6" descr="A person with a beard&#10;&#10;Description automatically generated with low confidence">
            <a:extLst>
              <a:ext uri="{FF2B5EF4-FFF2-40B4-BE49-F238E27FC236}">
                <a16:creationId xmlns:a16="http://schemas.microsoft.com/office/drawing/2014/main" id="{DD23CE3A-4508-45AC-9660-B11335DA5A97}"/>
              </a:ext>
            </a:extLst>
          </p:cNvPr>
          <p:cNvPicPr>
            <a:picLocks noChangeAspect="1"/>
          </p:cNvPicPr>
          <p:nvPr/>
        </p:nvPicPr>
        <p:blipFill rotWithShape="1">
          <a:blip r:embed="rId5">
            <a:extLst>
              <a:ext uri="{28A0092B-C50C-407E-A947-70E740481C1C}">
                <a14:useLocalDpi xmlns:a14="http://schemas.microsoft.com/office/drawing/2010/main" val="0"/>
              </a:ext>
            </a:extLst>
          </a:blip>
          <a:srcRect r="-4" b="10747"/>
          <a:stretch/>
        </p:blipFill>
        <p:spPr>
          <a:xfrm>
            <a:off x="3585647" y="2146853"/>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8" name="Picture 7" descr="A person smiling for the camera&#10;&#10;Description automatically generated with medium confidence">
            <a:extLst>
              <a:ext uri="{FF2B5EF4-FFF2-40B4-BE49-F238E27FC236}">
                <a16:creationId xmlns:a16="http://schemas.microsoft.com/office/drawing/2014/main" id="{9864EE9D-F57D-476F-9C5D-42F0372C4044}"/>
              </a:ext>
            </a:extLst>
          </p:cNvPr>
          <p:cNvPicPr>
            <a:picLocks noChangeAspect="1"/>
          </p:cNvPicPr>
          <p:nvPr/>
        </p:nvPicPr>
        <p:blipFill rotWithShape="1">
          <a:blip r:embed="rId6">
            <a:extLst>
              <a:ext uri="{28A0092B-C50C-407E-A947-70E740481C1C}">
                <a14:useLocalDpi xmlns:a14="http://schemas.microsoft.com/office/drawing/2010/main" val="0"/>
              </a:ext>
            </a:extLst>
          </a:blip>
          <a:srcRect r="-6" b="994"/>
          <a:stretch/>
        </p:blipFill>
        <p:spPr>
          <a:xfrm>
            <a:off x="6196155" y="2146853"/>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9" name="Picture 8" descr="A person wearing a hat&#10;&#10;Description automatically generated with low confidence">
            <a:extLst>
              <a:ext uri="{FF2B5EF4-FFF2-40B4-BE49-F238E27FC236}">
                <a16:creationId xmlns:a16="http://schemas.microsoft.com/office/drawing/2014/main" id="{797A64FA-3715-49FE-A039-A881BA2C4852}"/>
              </a:ext>
            </a:extLst>
          </p:cNvPr>
          <p:cNvPicPr>
            <a:picLocks noChangeAspect="1"/>
          </p:cNvPicPr>
          <p:nvPr/>
        </p:nvPicPr>
        <p:blipFill rotWithShape="1">
          <a:blip r:embed="rId7">
            <a:extLst>
              <a:ext uri="{28A0092B-C50C-407E-A947-70E740481C1C}">
                <a14:useLocalDpi xmlns:a14="http://schemas.microsoft.com/office/drawing/2010/main" val="0"/>
              </a:ext>
            </a:extLst>
          </a:blip>
          <a:srcRect t="9375" b="15625"/>
          <a:stretch/>
        </p:blipFill>
        <p:spPr>
          <a:xfrm>
            <a:off x="8806663" y="2146853"/>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sp>
        <p:nvSpPr>
          <p:cNvPr id="10" name="TextBox 9">
            <a:extLst>
              <a:ext uri="{FF2B5EF4-FFF2-40B4-BE49-F238E27FC236}">
                <a16:creationId xmlns:a16="http://schemas.microsoft.com/office/drawing/2014/main" id="{F1AD29C0-460A-4A3C-BCDE-75815051AF30}"/>
              </a:ext>
            </a:extLst>
          </p:cNvPr>
          <p:cNvSpPr txBox="1"/>
          <p:nvPr/>
        </p:nvSpPr>
        <p:spPr>
          <a:xfrm>
            <a:off x="951206" y="4795933"/>
            <a:ext cx="2403543" cy="646331"/>
          </a:xfrm>
          <a:prstGeom prst="rect">
            <a:avLst/>
          </a:prstGeom>
          <a:noFill/>
        </p:spPr>
        <p:txBody>
          <a:bodyPr wrap="none" rtlCol="0">
            <a:spAutoFit/>
          </a:bodyPr>
          <a:lstStyle/>
          <a:p>
            <a:pPr algn="ctr"/>
            <a:r>
              <a:rPr lang="en-IN" b="1" dirty="0">
                <a:latin typeface="Times New Roman" panose="02020603050405020304" pitchFamily="18" charset="0"/>
                <a:cs typeface="Times New Roman" panose="02020603050405020304" pitchFamily="18" charset="0"/>
              </a:rPr>
              <a:t>Devi Venkat Kunchala</a:t>
            </a:r>
          </a:p>
          <a:p>
            <a:pPr algn="ctr"/>
            <a:r>
              <a:rPr lang="en-IN" dirty="0">
                <a:latin typeface="Times New Roman" panose="02020603050405020304" pitchFamily="18" charset="0"/>
                <a:cs typeface="Times New Roman" panose="02020603050405020304" pitchFamily="18" charset="0"/>
              </a:rPr>
              <a:t>Software Engineer</a:t>
            </a:r>
          </a:p>
        </p:txBody>
      </p:sp>
      <p:sp>
        <p:nvSpPr>
          <p:cNvPr id="11" name="TextBox 10">
            <a:extLst>
              <a:ext uri="{FF2B5EF4-FFF2-40B4-BE49-F238E27FC236}">
                <a16:creationId xmlns:a16="http://schemas.microsoft.com/office/drawing/2014/main" id="{B96C2D0C-835E-4532-80F3-409CE53EAD71}"/>
              </a:ext>
            </a:extLst>
          </p:cNvPr>
          <p:cNvSpPr txBox="1"/>
          <p:nvPr/>
        </p:nvSpPr>
        <p:spPr>
          <a:xfrm>
            <a:off x="3773978" y="4771505"/>
            <a:ext cx="2322022"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Prashanth Erugurala</a:t>
            </a:r>
          </a:p>
          <a:p>
            <a:pPr algn="ctr"/>
            <a:r>
              <a:rPr lang="en-IN" dirty="0">
                <a:latin typeface="Times New Roman" panose="02020603050405020304" pitchFamily="18" charset="0"/>
                <a:cs typeface="Times New Roman" panose="02020603050405020304" pitchFamily="18" charset="0"/>
              </a:rPr>
              <a:t>UI Developer</a:t>
            </a:r>
          </a:p>
        </p:txBody>
      </p:sp>
      <p:sp>
        <p:nvSpPr>
          <p:cNvPr id="12" name="TextBox 11">
            <a:extLst>
              <a:ext uri="{FF2B5EF4-FFF2-40B4-BE49-F238E27FC236}">
                <a16:creationId xmlns:a16="http://schemas.microsoft.com/office/drawing/2014/main" id="{A0A8C288-C14D-4051-8A5A-11AD30634729}"/>
              </a:ext>
            </a:extLst>
          </p:cNvPr>
          <p:cNvSpPr txBox="1"/>
          <p:nvPr/>
        </p:nvSpPr>
        <p:spPr>
          <a:xfrm>
            <a:off x="6540441" y="4795933"/>
            <a:ext cx="1721626" cy="646331"/>
          </a:xfrm>
          <a:prstGeom prst="rect">
            <a:avLst/>
          </a:prstGeom>
          <a:noFill/>
        </p:spPr>
        <p:txBody>
          <a:bodyPr wrap="none" rtlCol="0">
            <a:spAutoFit/>
          </a:bodyPr>
          <a:lstStyle/>
          <a:p>
            <a:pPr algn="ctr"/>
            <a:r>
              <a:rPr lang="en-IN" b="1" dirty="0">
                <a:latin typeface="Times New Roman" panose="02020603050405020304" pitchFamily="18" charset="0"/>
                <a:cs typeface="Times New Roman" panose="02020603050405020304" pitchFamily="18" charset="0"/>
              </a:rPr>
              <a:t>Vamsi Muvvala</a:t>
            </a:r>
          </a:p>
          <a:p>
            <a:pPr algn="ctr"/>
            <a:r>
              <a:rPr lang="en-IN" dirty="0">
                <a:latin typeface="Times New Roman" panose="02020603050405020304" pitchFamily="18" charset="0"/>
                <a:cs typeface="Times New Roman" panose="02020603050405020304" pitchFamily="18" charset="0"/>
              </a:rPr>
              <a:t>Data Analyst</a:t>
            </a:r>
          </a:p>
        </p:txBody>
      </p:sp>
      <p:sp>
        <p:nvSpPr>
          <p:cNvPr id="13" name="TextBox 12">
            <a:extLst>
              <a:ext uri="{FF2B5EF4-FFF2-40B4-BE49-F238E27FC236}">
                <a16:creationId xmlns:a16="http://schemas.microsoft.com/office/drawing/2014/main" id="{7BB48372-670A-4894-BDC7-69F37147E3F0}"/>
              </a:ext>
            </a:extLst>
          </p:cNvPr>
          <p:cNvSpPr txBox="1"/>
          <p:nvPr/>
        </p:nvSpPr>
        <p:spPr>
          <a:xfrm>
            <a:off x="9032166" y="4795933"/>
            <a:ext cx="1959191" cy="646331"/>
          </a:xfrm>
          <a:prstGeom prst="rect">
            <a:avLst/>
          </a:prstGeom>
          <a:noFill/>
        </p:spPr>
        <p:txBody>
          <a:bodyPr wrap="none" rtlCol="0">
            <a:spAutoFit/>
          </a:bodyPr>
          <a:lstStyle/>
          <a:p>
            <a:pPr algn="ctr"/>
            <a:r>
              <a:rPr lang="en-IN" b="1" dirty="0">
                <a:latin typeface="Times New Roman" panose="02020603050405020304" pitchFamily="18" charset="0"/>
                <a:cs typeface="Times New Roman" panose="02020603050405020304" pitchFamily="18" charset="0"/>
              </a:rPr>
              <a:t>Sarath Kanagala</a:t>
            </a:r>
          </a:p>
          <a:p>
            <a:pPr algn="ctr"/>
            <a:r>
              <a:rPr lang="en-IN" dirty="0">
                <a:latin typeface="Times New Roman" panose="02020603050405020304" pitchFamily="18" charset="0"/>
                <a:cs typeface="Times New Roman" panose="02020603050405020304" pitchFamily="18" charset="0"/>
              </a:rPr>
              <a:t>Software Engineer</a:t>
            </a:r>
          </a:p>
        </p:txBody>
      </p:sp>
    </p:spTree>
    <p:extLst>
      <p:ext uri="{BB962C8B-B14F-4D97-AF65-F5344CB8AC3E}">
        <p14:creationId xmlns:p14="http://schemas.microsoft.com/office/powerpoint/2010/main" val="327919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762</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Calibri</vt:lpstr>
      <vt:lpstr>Calibri Light</vt:lpstr>
      <vt:lpstr>Times New Roman</vt:lpstr>
      <vt:lpstr>Wingdings</vt:lpstr>
      <vt:lpstr>Office Theme</vt:lpstr>
      <vt:lpstr>PowerPoint Presentation</vt:lpstr>
      <vt:lpstr>Addressing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v</dc:creator>
  <cp:lastModifiedBy>Muvvala, Vamsi Krishna</cp:lastModifiedBy>
  <cp:revision>22</cp:revision>
  <dcterms:created xsi:type="dcterms:W3CDTF">2021-11-02T21:09:10Z</dcterms:created>
  <dcterms:modified xsi:type="dcterms:W3CDTF">2021-11-04T16:35:28Z</dcterms:modified>
</cp:coreProperties>
</file>