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79" r:id="rId3"/>
    <p:sldId id="281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9195" autoAdjust="0"/>
    <p:restoredTop sz="89718" autoAdjust="0"/>
  </p:normalViewPr>
  <p:slideViewPr>
    <p:cSldViewPr>
      <p:cViewPr varScale="1">
        <p:scale>
          <a:sx n="96" d="100"/>
          <a:sy n="96" d="100"/>
        </p:scale>
        <p:origin x="-10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4A2D-D6B4-449E-BD07-92BCCB2795F7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54539-89EA-4B36-9DBD-40C4721ED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1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Motivation</a:t>
            </a:r>
          </a:p>
          <a:p>
            <a:r>
              <a:rPr lang="en-US" dirty="0" smtClean="0"/>
              <a:t>Food security is defined as “access by all people at all times to enough food for an active, healthy life”.[0]  15.8 million children lived in food-insecure households in 2012.[</a:t>
            </a:r>
            <a:r>
              <a:rPr lang="en-US" dirty="0" err="1" smtClean="0"/>
              <a:t>i</a:t>
            </a:r>
            <a:r>
              <a:rPr lang="en-US" dirty="0" smtClean="0"/>
              <a:t>]  Many of these American children are not consuming the recommended amount of fruit.  Solving childhood food insecurity may improve a variety of societal problems such as obesity.  Can we increase fruit consumption and improve kid’s diet balance by increasing availability of apples?</a:t>
            </a:r>
          </a:p>
          <a:p>
            <a:pPr marL="0" indent="0">
              <a:buNone/>
            </a:pPr>
            <a:r>
              <a:rPr lang="en-US" b="1" dirty="0" smtClean="0"/>
              <a:t>Intended Outcome</a:t>
            </a:r>
          </a:p>
          <a:p>
            <a:pPr lvl="0"/>
            <a:r>
              <a:rPr lang="en-US" dirty="0" smtClean="0"/>
              <a:t>Improve student fruit consumption by 20% in participating school. </a:t>
            </a:r>
          </a:p>
          <a:p>
            <a:pPr lvl="0"/>
            <a:r>
              <a:rPr lang="en-US" dirty="0" smtClean="0"/>
              <a:t>Empower the community by producing a design with open source deliverables.</a:t>
            </a:r>
          </a:p>
          <a:p>
            <a:pPr marL="0" indent="0">
              <a:buNone/>
            </a:pPr>
            <a:r>
              <a:rPr lang="en-US" b="1" dirty="0" smtClean="0"/>
              <a:t>Solution</a:t>
            </a:r>
          </a:p>
          <a:p>
            <a:r>
              <a:rPr lang="en-US" dirty="0" smtClean="0"/>
              <a:t>We can provide convenient access to healthy snacks immediately after school when unhealthy (and often unsupervised) snack choices are made at home.  Automatic apple vending machines can provide nutrition-on-demand to students at schools and after school centers.  These Internet of Things (</a:t>
            </a:r>
            <a:r>
              <a:rPr lang="en-US" dirty="0" err="1" smtClean="0"/>
              <a:t>IoT</a:t>
            </a:r>
            <a:r>
              <a:rPr lang="en-US" dirty="0" smtClean="0"/>
              <a:t>) enabled devices shall be crowd powered systems functioning as integrated crowd funded virtual food drives with fresh fruit delivered using a (crowd powered) local grocer, teacher or parent.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54539-89EA-4B36-9DBD-40C4721EDC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6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5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6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2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C5F6-ACE8-4570-91EB-C5E52FA32139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2A85-8B4D-4DD8-9361-77C0C7F95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eedingamerica.org/hunger-in-america/impact-of-hunger/child-hunger/child-hunger-fact-sheet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63662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75"/>
            <a:ext cx="38655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538" y="0"/>
            <a:ext cx="386366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938" y="0"/>
            <a:ext cx="3863662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38" y="3175"/>
            <a:ext cx="3863662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600200" y="5410200"/>
            <a:ext cx="34290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67678" y="1447800"/>
            <a:ext cx="3561522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1">
              <a:alpha val="90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rgbClr val="800000"/>
                </a:solidFill>
                <a:latin typeface="Helvetica Neue Light"/>
                <a:cs typeface="Helvetica Neue Light"/>
              </a:rPr>
              <a:t>Apple-o-</a:t>
            </a:r>
            <a:r>
              <a:rPr lang="en-US" dirty="0" err="1">
                <a:solidFill>
                  <a:srgbClr val="800000"/>
                </a:solidFill>
                <a:latin typeface="Helvetica Neue Light"/>
                <a:cs typeface="Helvetica Neue Light"/>
              </a:rPr>
              <a:t>matic</a:t>
            </a:r>
            <a:endParaRPr lang="en-US" dirty="0">
              <a:solidFill>
                <a:srgbClr val="8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Motivation</a:t>
            </a:r>
          </a:p>
          <a:p>
            <a:r>
              <a:rPr lang="en-US" dirty="0" smtClean="0"/>
              <a:t>15.8 </a:t>
            </a:r>
            <a:r>
              <a:rPr lang="en-US" dirty="0"/>
              <a:t>million children lived in food-insecure households in </a:t>
            </a:r>
            <a:r>
              <a:rPr lang="en-US" dirty="0" smtClean="0"/>
              <a:t>2012</a:t>
            </a:r>
            <a:r>
              <a:rPr lang="en-US" sz="1300" dirty="0" smtClean="0"/>
              <a:t>[</a:t>
            </a:r>
            <a:r>
              <a:rPr lang="en-US" sz="1300" dirty="0" err="1" smtClean="0"/>
              <a:t>i</a:t>
            </a:r>
            <a:r>
              <a:rPr lang="en-US" sz="1300" dirty="0" smtClean="0"/>
              <a:t>]</a:t>
            </a:r>
            <a:endParaRPr lang="en-US" sz="13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Intended Outcome</a:t>
            </a:r>
          </a:p>
          <a:p>
            <a:pPr lvl="0"/>
            <a:r>
              <a:rPr lang="en-US" dirty="0" smtClean="0"/>
              <a:t>Improve fruit </a:t>
            </a:r>
            <a:r>
              <a:rPr lang="en-US" dirty="0"/>
              <a:t>consumption </a:t>
            </a:r>
            <a:r>
              <a:rPr lang="en-US" dirty="0" smtClean="0"/>
              <a:t>by children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 smtClean="0"/>
              <a:t>Solution</a:t>
            </a:r>
            <a:endParaRPr lang="en-US" b="1" dirty="0"/>
          </a:p>
          <a:p>
            <a:r>
              <a:rPr lang="en-US" dirty="0" smtClean="0"/>
              <a:t>Provide convenient </a:t>
            </a:r>
            <a:r>
              <a:rPr lang="en-US" dirty="0"/>
              <a:t>access </a:t>
            </a:r>
            <a:r>
              <a:rPr lang="en-US" dirty="0" smtClean="0"/>
              <a:t>to apples!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MIT 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324600"/>
            <a:ext cx="742181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9177" y="6611779"/>
            <a:ext cx="8458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000" b="1" dirty="0" smtClean="0"/>
              <a:t>[</a:t>
            </a:r>
            <a:r>
              <a:rPr lang="en-US" sz="1000" b="1" dirty="0" err="1" smtClean="0"/>
              <a:t>i</a:t>
            </a:r>
            <a:r>
              <a:rPr lang="en-US" sz="1000" b="1" dirty="0" smtClean="0"/>
              <a:t>] </a:t>
            </a:r>
            <a:r>
              <a:rPr lang="en-US" sz="1000" dirty="0"/>
              <a:t>Ibid</a:t>
            </a:r>
            <a:r>
              <a:rPr lang="en-US" sz="1000" dirty="0" smtClean="0"/>
              <a:t>. </a:t>
            </a:r>
            <a:r>
              <a:rPr lang="en-US" sz="1000" b="1" dirty="0" smtClean="0"/>
              <a:t>From </a:t>
            </a:r>
            <a:r>
              <a:rPr lang="en-US" sz="1000" b="1" u="sng" dirty="0">
                <a:hlinkClick r:id="rId4"/>
              </a:rPr>
              <a:t>http://www.feedingamerica.org/hunger-in-america/impact-of-hunger/child-hunger/child-hunger-fact-sheet.html</a:t>
            </a:r>
            <a:r>
              <a:rPr lang="en-US" sz="1000" b="1" dirty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6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9"/>
          <a:stretch/>
        </p:blipFill>
        <p:spPr bwMode="auto">
          <a:xfrm>
            <a:off x="4767666" y="1905000"/>
            <a:ext cx="4376334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98563"/>
            <a:ext cx="54102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Crowd </a:t>
            </a:r>
            <a:r>
              <a:rPr lang="en-US" dirty="0"/>
              <a:t>Powered </a:t>
            </a:r>
            <a:r>
              <a:rPr lang="en-US" dirty="0" smtClean="0"/>
              <a:t>Systems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b="1" dirty="0" smtClean="0"/>
              <a:t>+</a:t>
            </a:r>
          </a:p>
          <a:p>
            <a:pPr marL="0" indent="0" algn="ctr">
              <a:buNone/>
            </a:pPr>
            <a:r>
              <a:rPr lang="en-US" dirty="0" smtClean="0"/>
              <a:t>Internet </a:t>
            </a:r>
            <a:r>
              <a:rPr lang="en-US" dirty="0"/>
              <a:t>of </a:t>
            </a:r>
            <a:r>
              <a:rPr lang="en-US" dirty="0" smtClean="0"/>
              <a:t>Things</a:t>
            </a:r>
            <a:r>
              <a:rPr lang="en-US" dirty="0"/>
              <a:t>:</a:t>
            </a:r>
            <a:r>
              <a:rPr lang="en-US" dirty="0" smtClean="0"/>
              <a:t> RFID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600" b="1" dirty="0" smtClean="0"/>
              <a:t>=</a:t>
            </a:r>
          </a:p>
          <a:p>
            <a:pPr marL="0" indent="0" algn="ctr">
              <a:buNone/>
            </a:pPr>
            <a:r>
              <a:rPr lang="en-US" dirty="0" smtClean="0"/>
              <a:t>Apples            for kids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2"/>
          <a:stretch/>
        </p:blipFill>
        <p:spPr bwMode="auto">
          <a:xfrm>
            <a:off x="2072185" y="4114800"/>
            <a:ext cx="14107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Users\av01188\AppData\Local\Microsoft\Windows\Temporary Internet Files\Content.IE5\G32RXD96\teache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42" y="1726739"/>
            <a:ext cx="990600" cy="103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v01188\AppData\Local\Microsoft\Windows\Temporary Internet Files\Content.IE5\INMMSE8L\6284181389_36af02b058_z[1]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902"/>
          <a:stretch/>
        </p:blipFill>
        <p:spPr bwMode="auto">
          <a:xfrm>
            <a:off x="2716241" y="1763072"/>
            <a:ext cx="920967" cy="9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v01188\AppData\Local\Microsoft\Windows\Temporary Internet Files\Content.IE5\X4MEH73K\An-Apple-A-Day-Keeps-The-Doctor-Away[1]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0"/>
          <a:stretch/>
        </p:blipFill>
        <p:spPr bwMode="auto">
          <a:xfrm>
            <a:off x="2146342" y="5826054"/>
            <a:ext cx="1057656" cy="8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57018" y="6170183"/>
            <a:ext cx="2172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Drawing by Gabe V (6 years old)</a:t>
            </a:r>
          </a:p>
        </p:txBody>
      </p:sp>
      <p:pic>
        <p:nvPicPr>
          <p:cNvPr id="1027" name="Picture 3" descr="C:\Users\av01188\AppData\Local\Microsoft\Windows\Temporary Internet Files\Content.IE5\X4MEH73K\224598784_261631902b_z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56" y="1763072"/>
            <a:ext cx="1295398" cy="9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v01188\AppData\Local\Microsoft\Windows\Temporary Internet Files\Content.IE5\J2FS2NUT\05a-Grocer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763072"/>
            <a:ext cx="1261107" cy="98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MIT log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324600"/>
            <a:ext cx="742181" cy="4572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457200" y="274638"/>
            <a:ext cx="8229600" cy="79216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rgbClr val="800000"/>
                </a:solidFill>
                <a:latin typeface="Helvetica Neue Light"/>
                <a:cs typeface="Helvetica Neue Light"/>
              </a:rPr>
              <a:t>Apple-o-matic</a:t>
            </a:r>
            <a:endParaRPr lang="en-US" dirty="0">
              <a:solidFill>
                <a:srgbClr val="8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24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Document Below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93737"/>
              </p:ext>
            </p:extLst>
          </p:nvPr>
        </p:nvGraphicFramePr>
        <p:xfrm>
          <a:off x="2819400" y="2514600"/>
          <a:ext cx="2514600" cy="212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2514600"/>
                        <a:ext cx="2514600" cy="2121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48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253</Words>
  <Application>Microsoft Office PowerPoint</Application>
  <PresentationFormat>On-screen Show (4:3)</PresentationFormat>
  <Paragraphs>29</Paragraphs>
  <Slides>4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Document</vt:lpstr>
      <vt:lpstr>PowerPoint Presentation</vt:lpstr>
      <vt:lpstr>Apple-o-matic</vt:lpstr>
      <vt:lpstr>PowerPoint Presentation</vt:lpstr>
      <vt:lpstr>More Information</vt:lpstr>
    </vt:vector>
  </TitlesOfParts>
  <Company>Deere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G Vesperman</dc:creator>
  <cp:lastModifiedBy>Aaron G Vesperman</cp:lastModifiedBy>
  <cp:revision>227</cp:revision>
  <cp:lastPrinted>2014-09-18T16:15:13Z</cp:lastPrinted>
  <dcterms:created xsi:type="dcterms:W3CDTF">2014-09-10T00:32:43Z</dcterms:created>
  <dcterms:modified xsi:type="dcterms:W3CDTF">2015-01-09T18:52:54Z</dcterms:modified>
</cp:coreProperties>
</file>