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82" r:id="rId2"/>
    <p:sldId id="283" r:id="rId3"/>
    <p:sldId id="367" r:id="rId4"/>
    <p:sldId id="392" r:id="rId5"/>
    <p:sldId id="393" r:id="rId6"/>
    <p:sldId id="394" r:id="rId7"/>
    <p:sldId id="395" r:id="rId8"/>
    <p:sldId id="385" r:id="rId9"/>
    <p:sldId id="396" r:id="rId10"/>
    <p:sldId id="397" r:id="rId11"/>
    <p:sldId id="398" r:id="rId12"/>
    <p:sldId id="399" r:id="rId13"/>
    <p:sldId id="400" r:id="rId14"/>
    <p:sldId id="401" r:id="rId15"/>
    <p:sldId id="402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17EA7"/>
    <a:srgbClr val="70BF41"/>
    <a:srgbClr val="F39019"/>
    <a:srgbClr val="FFFFFF"/>
    <a:srgbClr val="1297FF"/>
    <a:srgbClr val="12DAE2"/>
    <a:srgbClr val="7DD84A"/>
    <a:srgbClr val="E5A13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008" autoAdjust="0"/>
  </p:normalViewPr>
  <p:slideViewPr>
    <p:cSldViewPr snapToGrid="0">
      <p:cViewPr varScale="1">
        <p:scale>
          <a:sx n="55" d="100"/>
          <a:sy n="55" d="100"/>
        </p:scale>
        <p:origin x="155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7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2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8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1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8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1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10-downloads-4416644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10-downloads-4416644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2018. 09. 10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Variable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변수</a:t>
            </a:r>
            <a:r>
              <a:rPr lang="en-US" altLang="ko-KR" b="1" dirty="0"/>
              <a:t>, </a:t>
            </a:r>
            <a:r>
              <a:rPr lang="ko-KR" altLang="en-US" b="1" dirty="0"/>
              <a:t>수학의 </a:t>
            </a:r>
            <a:r>
              <a:rPr lang="en-US" altLang="ko-KR" b="1" dirty="0" err="1"/>
              <a:t>x,y,z</a:t>
            </a:r>
            <a:r>
              <a:rPr lang="en-US" altLang="ko-KR" b="1" dirty="0"/>
              <a:t> </a:t>
            </a:r>
            <a:r>
              <a:rPr lang="ko-KR" altLang="en-US" b="1" dirty="0"/>
              <a:t>이런 느낌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자바는 타입 결합이 강함</a:t>
            </a:r>
            <a:r>
              <a:rPr lang="en-US" altLang="ko-KR" b="1" dirty="0"/>
              <a:t> (</a:t>
            </a:r>
            <a:r>
              <a:rPr lang="ko-KR" altLang="en-US" b="1" dirty="0"/>
              <a:t>해당 타입 값만 저장 가능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변수 선언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초기화</a:t>
            </a:r>
            <a:r>
              <a:rPr lang="en-US" altLang="ko-KR" b="1" dirty="0"/>
              <a:t> (</a:t>
            </a:r>
            <a:r>
              <a:rPr lang="ko-KR" altLang="en-US" b="1" dirty="0"/>
              <a:t>코드로 설명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Operation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프로그래밍 언어에서 </a:t>
            </a:r>
            <a:r>
              <a:rPr lang="en-US" altLang="ko-KR" b="1" dirty="0"/>
              <a:t>= </a:t>
            </a:r>
            <a:r>
              <a:rPr lang="ko-KR" altLang="en-US" b="1" dirty="0"/>
              <a:t>는 대입</a:t>
            </a:r>
            <a:r>
              <a:rPr lang="en-US" altLang="ko-KR" b="1" dirty="0"/>
              <a:t>, </a:t>
            </a:r>
            <a:r>
              <a:rPr lang="ko-KR" altLang="en-US" b="1" dirty="0"/>
              <a:t>할당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와 거의 같음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타입변환 </a:t>
            </a:r>
            <a:r>
              <a:rPr lang="en-US" altLang="ko-KR" b="1" dirty="0"/>
              <a:t>( p.39~p.40)</a:t>
            </a:r>
          </a:p>
        </p:txBody>
      </p:sp>
    </p:spTree>
    <p:extLst>
      <p:ext uri="{BB962C8B-B14F-4D97-AF65-F5344CB8AC3E}">
        <p14:creationId xmlns:p14="http://schemas.microsoft.com/office/powerpoint/2010/main" val="216489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String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문자의 </a:t>
            </a:r>
            <a:r>
              <a:rPr lang="en-US" altLang="ko-KR" b="1" dirty="0"/>
              <a:t>sequence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/>
              <a:t>예를들어</a:t>
            </a:r>
            <a:r>
              <a:rPr lang="en-US" altLang="ko-KR" b="1" dirty="0"/>
              <a:t>, “hello”</a:t>
            </a:r>
            <a:r>
              <a:rPr lang="ko-KR" altLang="en-US" b="1" dirty="0"/>
              <a:t>는 </a:t>
            </a:r>
            <a:r>
              <a:rPr lang="en-US" altLang="ko-KR" b="1" dirty="0"/>
              <a:t>h, e, l, l, o 5</a:t>
            </a:r>
            <a:r>
              <a:rPr lang="ko-KR" altLang="en-US" b="1" dirty="0"/>
              <a:t>개 문자로 구성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유니코드 문자면 전부 사용가능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87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Input/Output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Input/Output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표준 출력 스트림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System.out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표준 입력 스트림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System.in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표준 입력 스트림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Scanner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표준 출력 스트림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7640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Flow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/>
              <a:t>조건문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If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Switch case</a:t>
            </a:r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 err="1"/>
              <a:t>반복문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while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do ~ while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for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enhanced for</a:t>
            </a:r>
          </a:p>
        </p:txBody>
      </p:sp>
    </p:spTree>
    <p:extLst>
      <p:ext uri="{BB962C8B-B14F-4D97-AF65-F5344CB8AC3E}">
        <p14:creationId xmlns:p14="http://schemas.microsoft.com/office/powerpoint/2010/main" val="290698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Array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데이터의 연속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모든 데이터는 어레이로 만들 수 있다</a:t>
            </a:r>
            <a:r>
              <a:rPr lang="en-US" altLang="ko-KR" b="1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같은 항목들을 모을 때 사용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6097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Function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Function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코드를 한군데다 전부 쓰는게 아니라 </a:t>
            </a:r>
            <a:r>
              <a:rPr lang="ko-KR" altLang="en-US" b="1" dirty="0" err="1"/>
              <a:t>여러군데</a:t>
            </a:r>
            <a:r>
              <a:rPr lang="ko-KR" altLang="en-US" b="1" dirty="0"/>
              <a:t> 작성해서 이름만 간단하게 호출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코드의 재사용성</a:t>
            </a:r>
            <a:r>
              <a:rPr lang="en-US" altLang="ko-KR" b="1" dirty="0"/>
              <a:t>, </a:t>
            </a:r>
            <a:r>
              <a:rPr lang="ko-KR" altLang="en-US" b="1" dirty="0"/>
              <a:t>길이</a:t>
            </a:r>
            <a:r>
              <a:rPr lang="en-US" altLang="ko-KR" b="1" dirty="0"/>
              <a:t>, </a:t>
            </a:r>
            <a:r>
              <a:rPr lang="ko-KR" altLang="en-US" b="1" dirty="0"/>
              <a:t>가독성이 좋아짐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자바에서는 </a:t>
            </a:r>
            <a:r>
              <a:rPr lang="en-US" altLang="ko-KR" b="1" dirty="0"/>
              <a:t>method</a:t>
            </a:r>
            <a:r>
              <a:rPr lang="ko-KR" altLang="en-US" b="1" dirty="0"/>
              <a:t>라는 표현을 더 많이 씀 </a:t>
            </a:r>
            <a:r>
              <a:rPr lang="en-US" altLang="ko-KR" b="1" dirty="0"/>
              <a:t>(</a:t>
            </a:r>
            <a:r>
              <a:rPr lang="ko-KR" altLang="en-US" b="1" dirty="0"/>
              <a:t>객체지향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언어 처럼 </a:t>
            </a:r>
            <a:r>
              <a:rPr lang="en-US" altLang="ko-KR" b="1" dirty="0"/>
              <a:t>function</a:t>
            </a:r>
            <a:r>
              <a:rPr lang="ko-KR" altLang="en-US" b="1" dirty="0"/>
              <a:t> 작성순서는 상관 </a:t>
            </a:r>
            <a:r>
              <a:rPr lang="ko-KR" altLang="en-US" b="1" dirty="0" err="1"/>
              <a:t>없슴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>
              <a:lnSpc>
                <a:spcPct val="150000"/>
              </a:lnSpc>
              <a:buClr>
                <a:srgbClr val="27CED7"/>
              </a:buClr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005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F54BAB-BABB-434D-96BF-A0740168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Primitive Type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Variable / Operation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String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Input/Output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Flow control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Array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Function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3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Installation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JDK(Java Development Kit)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hlinkClick r:id="rId3"/>
              </a:rPr>
              <a:t>https://www.oracle.com/technetwork/java/javase/downloads/jdk10-downloads-4416644.html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0DD1BD-49BC-4B1D-B61B-CF09F7434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7" y="3053468"/>
            <a:ext cx="5226319" cy="193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C6355-A065-4650-96AC-04340DBBA98F}"/>
              </a:ext>
            </a:extLst>
          </p:cNvPr>
          <p:cNvSpPr txBox="1"/>
          <p:nvPr/>
        </p:nvSpPr>
        <p:spPr>
          <a:xfrm>
            <a:off x="307933" y="5135887"/>
            <a:ext cx="852203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Accept License Agreement </a:t>
            </a:r>
            <a:r>
              <a:rPr lang="en-US" altLang="ko-KR" b="1" dirty="0">
                <a:sym typeface="Wingdings" panose="05000000000000000000" pitchFamily="2" charset="2"/>
              </a:rPr>
              <a:t> Download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395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Installation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JDK(Java Development Kit)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hlinkClick r:id="rId3"/>
              </a:rPr>
              <a:t>https://www.oracle.com/technetwork/java/javase/downloads/jdk10-downloads-4416644.html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0DD1BD-49BC-4B1D-B61B-CF09F7434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7" y="3053468"/>
            <a:ext cx="5226319" cy="193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C6355-A065-4650-96AC-04340DBBA98F}"/>
              </a:ext>
            </a:extLst>
          </p:cNvPr>
          <p:cNvSpPr txBox="1"/>
          <p:nvPr/>
        </p:nvSpPr>
        <p:spPr>
          <a:xfrm>
            <a:off x="307933" y="5135887"/>
            <a:ext cx="852203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Accept License Agreement </a:t>
            </a:r>
            <a:r>
              <a:rPr lang="en-US" altLang="ko-KR" b="1" dirty="0">
                <a:sym typeface="Wingdings" panose="05000000000000000000" pitchFamily="2" charset="2"/>
              </a:rPr>
              <a:t> Download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0616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Setting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C:\Program Files\Java\jdk-10.0.2\bin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C6355-A065-4650-96AC-04340DBBA98F}"/>
              </a:ext>
            </a:extLst>
          </p:cNvPr>
          <p:cNvSpPr txBox="1"/>
          <p:nvPr/>
        </p:nvSpPr>
        <p:spPr>
          <a:xfrm>
            <a:off x="292440" y="5488613"/>
            <a:ext cx="852203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환경변수 추가 </a:t>
            </a:r>
            <a:r>
              <a:rPr lang="en-US" altLang="ko-KR" b="1" dirty="0"/>
              <a:t>[</a:t>
            </a:r>
            <a:r>
              <a:rPr lang="ko-KR" altLang="en-US" b="1" dirty="0"/>
              <a:t>고급 시스템 설정</a:t>
            </a:r>
            <a:r>
              <a:rPr lang="en-US" altLang="ko-KR" b="1" dirty="0"/>
              <a:t>] </a:t>
            </a:r>
            <a:r>
              <a:rPr lang="en-US" altLang="ko-KR" b="1" dirty="0">
                <a:sym typeface="Wingdings" panose="05000000000000000000" pitchFamily="2" charset="2"/>
              </a:rPr>
              <a:t> [</a:t>
            </a:r>
            <a:r>
              <a:rPr lang="ko-KR" altLang="en-US" b="1" dirty="0">
                <a:sym typeface="Wingdings" panose="05000000000000000000" pitchFamily="2" charset="2"/>
              </a:rPr>
              <a:t>환경변수</a:t>
            </a:r>
            <a:r>
              <a:rPr lang="en-US" altLang="ko-KR" b="1" dirty="0">
                <a:sym typeface="Wingdings" panose="05000000000000000000" pitchFamily="2" charset="2"/>
              </a:rPr>
              <a:t>]  </a:t>
            </a:r>
            <a:r>
              <a:rPr lang="en-US" altLang="ko-KR" b="1" dirty="0" err="1">
                <a:sym typeface="Wingdings" panose="05000000000000000000" pitchFamily="2" charset="2"/>
              </a:rPr>
              <a:t>jdk</a:t>
            </a:r>
            <a:r>
              <a:rPr lang="en-US" altLang="ko-KR" b="1" dirty="0">
                <a:sym typeface="Wingdings" panose="05000000000000000000" pitchFamily="2" charset="2"/>
              </a:rPr>
              <a:t>/bin </a:t>
            </a:r>
            <a:r>
              <a:rPr lang="ko-KR" altLang="en-US" b="1" dirty="0">
                <a:sym typeface="Wingdings" panose="05000000000000000000" pitchFamily="2" charset="2"/>
              </a:rPr>
              <a:t>폴더 추가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81A5D-E37F-4542-B344-1EF7796A8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1" y="1895178"/>
            <a:ext cx="4363541" cy="3405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C5137-54C3-4035-B282-3665AAC139F9}"/>
              </a:ext>
            </a:extLst>
          </p:cNvPr>
          <p:cNvSpPr/>
          <p:nvPr/>
        </p:nvSpPr>
        <p:spPr>
          <a:xfrm>
            <a:off x="185351" y="2891481"/>
            <a:ext cx="902044" cy="276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Setting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C:\Program Files\Java\jdk-10.0.2\bin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C6355-A065-4650-96AC-04340DBBA98F}"/>
              </a:ext>
            </a:extLst>
          </p:cNvPr>
          <p:cNvSpPr txBox="1"/>
          <p:nvPr/>
        </p:nvSpPr>
        <p:spPr>
          <a:xfrm>
            <a:off x="292440" y="5393112"/>
            <a:ext cx="852203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환경변수를 지정해주면</a:t>
            </a:r>
            <a:r>
              <a:rPr lang="en-US" altLang="ko-KR" b="1" dirty="0"/>
              <a:t>, </a:t>
            </a:r>
            <a:r>
              <a:rPr lang="ko-KR" altLang="en-US" b="1" dirty="0"/>
              <a:t>어느 위치에서 커맨드를 실행해도 자바 실행가능</a:t>
            </a:r>
            <a:r>
              <a:rPr lang="en-US" altLang="ko-KR" b="1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6A07A0-7BF8-459D-ADBB-065DD98A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61" y="1447388"/>
            <a:ext cx="3508993" cy="38073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70610D-D556-4CF5-91BE-9205A0DD8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6" y="1777718"/>
            <a:ext cx="4278538" cy="34769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C5137-54C3-4035-B282-3665AAC139F9}"/>
              </a:ext>
            </a:extLst>
          </p:cNvPr>
          <p:cNvSpPr/>
          <p:nvPr/>
        </p:nvSpPr>
        <p:spPr>
          <a:xfrm>
            <a:off x="2617242" y="4034691"/>
            <a:ext cx="794954" cy="276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BBC4ED-836F-44F8-B84A-2B03E415140A}"/>
              </a:ext>
            </a:extLst>
          </p:cNvPr>
          <p:cNvSpPr/>
          <p:nvPr/>
        </p:nvSpPr>
        <p:spPr>
          <a:xfrm>
            <a:off x="8056606" y="2048988"/>
            <a:ext cx="794954" cy="276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2152" y="6648876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Setting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[</a:t>
            </a:r>
            <a:r>
              <a:rPr lang="ko-KR" altLang="en-US" b="1" dirty="0"/>
              <a:t>윈도우키</a:t>
            </a:r>
            <a:r>
              <a:rPr lang="en-US" altLang="ko-KR" b="1" dirty="0"/>
              <a:t>] </a:t>
            </a:r>
            <a:r>
              <a:rPr lang="en-US" altLang="ko-KR" b="1" dirty="0">
                <a:sym typeface="Wingdings" panose="05000000000000000000" pitchFamily="2" charset="2"/>
              </a:rPr>
              <a:t> “</a:t>
            </a:r>
            <a:r>
              <a:rPr lang="en-US" altLang="ko-KR" b="1" dirty="0" err="1">
                <a:sym typeface="Wingdings" panose="05000000000000000000" pitchFamily="2" charset="2"/>
              </a:rPr>
              <a:t>cmd</a:t>
            </a:r>
            <a:r>
              <a:rPr lang="en-US" altLang="ko-KR" b="1" dirty="0">
                <a:sym typeface="Wingdings" panose="05000000000000000000" pitchFamily="2" charset="2"/>
              </a:rPr>
              <a:t>“ </a:t>
            </a:r>
            <a:r>
              <a:rPr lang="ko-KR" altLang="en-US" b="1" dirty="0">
                <a:sym typeface="Wingdings" panose="05000000000000000000" pitchFamily="2" charset="2"/>
              </a:rPr>
              <a:t>입력 </a:t>
            </a:r>
            <a:r>
              <a:rPr lang="en-US" altLang="ko-KR" b="1" dirty="0">
                <a:sym typeface="Wingdings" panose="05000000000000000000" pitchFamily="2" charset="2"/>
              </a:rPr>
              <a:t> java –version, </a:t>
            </a:r>
            <a:r>
              <a:rPr lang="en-US" altLang="ko-KR" b="1" dirty="0" err="1">
                <a:sym typeface="Wingdings" panose="05000000000000000000" pitchFamily="2" charset="2"/>
              </a:rPr>
              <a:t>javac</a:t>
            </a:r>
            <a:r>
              <a:rPr lang="en-US" altLang="ko-KR" b="1" dirty="0">
                <a:sym typeface="Wingdings" panose="05000000000000000000" pitchFamily="2" charset="2"/>
              </a:rPr>
              <a:t> --version </a:t>
            </a:r>
            <a:r>
              <a:rPr lang="ko-KR" altLang="en-US" b="1" dirty="0">
                <a:sym typeface="Wingdings" panose="05000000000000000000" pitchFamily="2" charset="2"/>
              </a:rPr>
              <a:t>타이핑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45F4-4911-41E6-B813-A93F42422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9" y="2173808"/>
            <a:ext cx="5366026" cy="12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Hello, 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Coding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TEXT editor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Help writing code 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Atom, Sublime Text, notepad++, Visual Studio Code …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IDE(Integrated Development Environment)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Coding + debugging + compile + …</a:t>
            </a:r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Eclipse, Visual Studio, IntelliJ …</a:t>
            </a:r>
          </a:p>
        </p:txBody>
      </p:sp>
    </p:spTree>
    <p:extLst>
      <p:ext uri="{BB962C8B-B14F-4D97-AF65-F5344CB8AC3E}">
        <p14:creationId xmlns:p14="http://schemas.microsoft.com/office/powerpoint/2010/main" val="362343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Primitive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22038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Data’s basic type</a:t>
            </a:r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정수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int, long, short, byte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대부분 </a:t>
            </a:r>
            <a:r>
              <a:rPr lang="en-US" altLang="ko-KR" b="1" dirty="0">
                <a:sym typeface="Wingdings" panose="05000000000000000000" pitchFamily="2" charset="2"/>
              </a:rPr>
              <a:t>int(4byte) </a:t>
            </a:r>
            <a:r>
              <a:rPr lang="ko-KR" altLang="en-US" b="1" dirty="0">
                <a:sym typeface="Wingdings" panose="05000000000000000000" pitchFamily="2" charset="2"/>
              </a:rPr>
              <a:t>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부동소수점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Float, double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대부분 </a:t>
            </a:r>
            <a:r>
              <a:rPr lang="en-US" altLang="ko-KR" b="1" dirty="0">
                <a:sym typeface="Wingdings" panose="05000000000000000000" pitchFamily="2" charset="2"/>
              </a:rPr>
              <a:t>double(8byte) </a:t>
            </a:r>
            <a:r>
              <a:rPr lang="ko-KR" altLang="en-US" b="1" dirty="0">
                <a:sym typeface="Wingdings" panose="05000000000000000000" pitchFamily="2" charset="2"/>
              </a:rPr>
              <a:t>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ko-KR" altLang="en-US" b="1" dirty="0"/>
              <a:t>문자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char </a:t>
            </a:r>
            <a:r>
              <a:rPr lang="en-US" altLang="ko-KR" b="1" dirty="0">
                <a:sym typeface="Wingdings" panose="05000000000000000000" pitchFamily="2" charset="2"/>
              </a:rPr>
              <a:t> Java</a:t>
            </a:r>
            <a:r>
              <a:rPr lang="ko-KR" altLang="en-US" b="1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char</a:t>
            </a:r>
            <a:r>
              <a:rPr lang="ko-KR" altLang="en-US" b="1" dirty="0">
                <a:sym typeface="Wingdings" panose="05000000000000000000" pitchFamily="2" charset="2"/>
              </a:rPr>
              <a:t>말고 </a:t>
            </a:r>
            <a:r>
              <a:rPr lang="en-US" altLang="ko-KR" b="1" dirty="0">
                <a:sym typeface="Wingdings" panose="05000000000000000000" pitchFamily="2" charset="2"/>
              </a:rPr>
              <a:t>String</a:t>
            </a:r>
            <a:r>
              <a:rPr lang="ko-KR" altLang="en-US" b="1" dirty="0">
                <a:sym typeface="Wingdings" panose="05000000000000000000" pitchFamily="2" charset="2"/>
              </a:rPr>
              <a:t>을 더 많이 사용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boolean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9843890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54827</TotalTime>
  <Words>493</Words>
  <Application>Microsoft Office PowerPoint</Application>
  <PresentationFormat>화면 슬라이드 쇼(4:3)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Tw Cen MT</vt:lpstr>
      <vt:lpstr>Wingdings</vt:lpstr>
      <vt:lpstr>Wingdings 3</vt:lpstr>
      <vt:lpstr>New_Simple01</vt:lpstr>
      <vt:lpstr>Java - 1</vt:lpstr>
      <vt:lpstr>Outline</vt:lpstr>
      <vt:lpstr>Hello, Java</vt:lpstr>
      <vt:lpstr>Hello, Java</vt:lpstr>
      <vt:lpstr>Hello, Java</vt:lpstr>
      <vt:lpstr>Hello, Java</vt:lpstr>
      <vt:lpstr>Hello, Java</vt:lpstr>
      <vt:lpstr>Hello, Java</vt:lpstr>
      <vt:lpstr>Primitive Type</vt:lpstr>
      <vt:lpstr>Variable / Operation</vt:lpstr>
      <vt:lpstr>String</vt:lpstr>
      <vt:lpstr>Input/Output</vt:lpstr>
      <vt:lpstr>Flow Control</vt:lpstr>
      <vt:lpstr>Array</vt:lpstr>
      <vt:lpstr>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현창종</cp:lastModifiedBy>
  <cp:revision>1175</cp:revision>
  <cp:lastPrinted>2016-10-05T05:10:30Z</cp:lastPrinted>
  <dcterms:created xsi:type="dcterms:W3CDTF">2014-05-21T15:45:45Z</dcterms:created>
  <dcterms:modified xsi:type="dcterms:W3CDTF">2018-09-10T05:54:10Z</dcterms:modified>
</cp:coreProperties>
</file>