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F7AFF-0F6C-4956-A512-9D228F14F5B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2F24D3E-B6C5-426C-8657-7C0D0945FB5F}">
      <dgm:prSet phldrT="[Text]" custT="1"/>
      <dgm:spPr/>
      <dgm:t>
        <a:bodyPr/>
        <a:lstStyle/>
        <a:p>
          <a:r>
            <a:rPr lang="en-US" sz="2400" dirty="0" smtClean="0"/>
            <a:t>Design</a:t>
          </a:r>
        </a:p>
        <a:p>
          <a:r>
            <a:rPr lang="en-US" sz="2400" dirty="0" smtClean="0"/>
            <a:t>(~Sept.30)</a:t>
          </a:r>
          <a:endParaRPr lang="en-US" sz="2400" dirty="0"/>
        </a:p>
      </dgm:t>
    </dgm:pt>
    <dgm:pt modelId="{47BB59DA-DF43-4824-AF49-958AA2CEA8A9}" type="parTrans" cxnId="{B1861D41-0B85-4228-ACC5-9FE4C85C03B9}">
      <dgm:prSet/>
      <dgm:spPr/>
      <dgm:t>
        <a:bodyPr/>
        <a:lstStyle/>
        <a:p>
          <a:endParaRPr lang="en-US"/>
        </a:p>
      </dgm:t>
    </dgm:pt>
    <dgm:pt modelId="{26196E2D-DDDE-4EC7-8592-5A6E451B6BFC}" type="sibTrans" cxnId="{B1861D41-0B85-4228-ACC5-9FE4C85C03B9}">
      <dgm:prSet/>
      <dgm:spPr/>
      <dgm:t>
        <a:bodyPr/>
        <a:lstStyle/>
        <a:p>
          <a:endParaRPr lang="en-US"/>
        </a:p>
      </dgm:t>
    </dgm:pt>
    <dgm:pt modelId="{1343C444-C167-48A5-B474-B556F6222FA1}">
      <dgm:prSet phldrT="[Text]" custT="1"/>
      <dgm:spPr/>
      <dgm:t>
        <a:bodyPr/>
        <a:lstStyle/>
        <a:p>
          <a:r>
            <a:rPr lang="en-US" sz="2400" dirty="0" smtClean="0"/>
            <a:t>Implementation</a:t>
          </a:r>
        </a:p>
        <a:p>
          <a:r>
            <a:rPr lang="en-US" sz="2400" smtClean="0"/>
            <a:t>(Oct.1 – Nov.15)</a:t>
          </a:r>
          <a:endParaRPr lang="en-US" sz="2400" dirty="0"/>
        </a:p>
      </dgm:t>
    </dgm:pt>
    <dgm:pt modelId="{101756D3-0443-4602-ACDB-01B91D00409B}" type="parTrans" cxnId="{CCA838B7-5B36-4E13-8BF5-DD1F389DD072}">
      <dgm:prSet/>
      <dgm:spPr/>
      <dgm:t>
        <a:bodyPr/>
        <a:lstStyle/>
        <a:p>
          <a:endParaRPr lang="en-US"/>
        </a:p>
      </dgm:t>
    </dgm:pt>
    <dgm:pt modelId="{D37FD1B8-AA58-42D4-AE00-AB48C167B21C}" type="sibTrans" cxnId="{CCA838B7-5B36-4E13-8BF5-DD1F389DD072}">
      <dgm:prSet/>
      <dgm:spPr/>
      <dgm:t>
        <a:bodyPr/>
        <a:lstStyle/>
        <a:p>
          <a:endParaRPr lang="en-US"/>
        </a:p>
      </dgm:t>
    </dgm:pt>
    <dgm:pt modelId="{04159C49-97E0-43B6-AC38-0B0912EC9868}">
      <dgm:prSet phldrT="[Text]" custT="1"/>
      <dgm:spPr/>
      <dgm:t>
        <a:bodyPr/>
        <a:lstStyle/>
        <a:p>
          <a:r>
            <a:rPr lang="en-US" sz="2400" dirty="0" smtClean="0"/>
            <a:t>Refinement</a:t>
          </a:r>
        </a:p>
        <a:p>
          <a:r>
            <a:rPr lang="en-US" sz="2400" dirty="0" smtClean="0"/>
            <a:t>(~end)</a:t>
          </a:r>
          <a:endParaRPr lang="en-US" sz="2400" dirty="0"/>
        </a:p>
      </dgm:t>
    </dgm:pt>
    <dgm:pt modelId="{5CE38D8D-B209-4A51-8BBD-4A3FDF1211F6}" type="parTrans" cxnId="{4CA3E73C-2435-4695-888D-48A1AB568FE0}">
      <dgm:prSet/>
      <dgm:spPr/>
      <dgm:t>
        <a:bodyPr/>
        <a:lstStyle/>
        <a:p>
          <a:endParaRPr lang="en-US"/>
        </a:p>
      </dgm:t>
    </dgm:pt>
    <dgm:pt modelId="{6D80F087-B032-4BE7-86B4-06F05F4BCDE7}" type="sibTrans" cxnId="{4CA3E73C-2435-4695-888D-48A1AB568FE0}">
      <dgm:prSet/>
      <dgm:spPr/>
      <dgm:t>
        <a:bodyPr/>
        <a:lstStyle/>
        <a:p>
          <a:endParaRPr lang="en-US"/>
        </a:p>
      </dgm:t>
    </dgm:pt>
    <dgm:pt modelId="{5B442488-4234-460A-A222-6EEEDD20426C}" type="pres">
      <dgm:prSet presAssocID="{8DEF7AFF-0F6C-4956-A512-9D228F14F5BE}" presName="Name0" presStyleCnt="0">
        <dgm:presLayoutVars>
          <dgm:dir/>
          <dgm:resizeHandles val="exact"/>
        </dgm:presLayoutVars>
      </dgm:prSet>
      <dgm:spPr/>
    </dgm:pt>
    <dgm:pt modelId="{D43D2043-F7D4-4244-8D8D-B43D306CE80C}" type="pres">
      <dgm:prSet presAssocID="{22F24D3E-B6C5-426C-8657-7C0D0945FB5F}" presName="parTxOnly" presStyleLbl="node1" presStyleIdx="0" presStyleCnt="3" custScaleX="6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7E6D4-6E54-4B0D-8BDF-8203E82A8C7E}" type="pres">
      <dgm:prSet presAssocID="{26196E2D-DDDE-4EC7-8592-5A6E451B6BFC}" presName="parSpace" presStyleCnt="0"/>
      <dgm:spPr/>
    </dgm:pt>
    <dgm:pt modelId="{BD4BA4B6-59CC-4885-8261-7D48BAB773BB}" type="pres">
      <dgm:prSet presAssocID="{1343C444-C167-48A5-B474-B556F6222FA1}" presName="parTxOnly" presStyleLbl="node1" presStyleIdx="1" presStyleCnt="3" custScaleX="159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D0883-DD49-4CF8-816A-28A02AD020FA}" type="pres">
      <dgm:prSet presAssocID="{D37FD1B8-AA58-42D4-AE00-AB48C167B21C}" presName="parSpace" presStyleCnt="0"/>
      <dgm:spPr/>
    </dgm:pt>
    <dgm:pt modelId="{0E1499B9-CEE4-42CB-ABA5-0E355DE7A787}" type="pres">
      <dgm:prSet presAssocID="{04159C49-97E0-43B6-AC38-0B0912EC9868}" presName="parTxOnly" presStyleLbl="node1" presStyleIdx="2" presStyleCnt="3" custScaleX="104570" custLinFactNeighborX="81" custLinFactNeighborY="-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A3E73C-2435-4695-888D-48A1AB568FE0}" srcId="{8DEF7AFF-0F6C-4956-A512-9D228F14F5BE}" destId="{04159C49-97E0-43B6-AC38-0B0912EC9868}" srcOrd="2" destOrd="0" parTransId="{5CE38D8D-B209-4A51-8BBD-4A3FDF1211F6}" sibTransId="{6D80F087-B032-4BE7-86B4-06F05F4BCDE7}"/>
    <dgm:cxn modelId="{901AA80C-4C1D-4158-AB9F-6E0E70D7F0F6}" type="presOf" srcId="{8DEF7AFF-0F6C-4956-A512-9D228F14F5BE}" destId="{5B442488-4234-460A-A222-6EEEDD20426C}" srcOrd="0" destOrd="0" presId="urn:microsoft.com/office/officeart/2005/8/layout/hChevron3"/>
    <dgm:cxn modelId="{CCA838B7-5B36-4E13-8BF5-DD1F389DD072}" srcId="{8DEF7AFF-0F6C-4956-A512-9D228F14F5BE}" destId="{1343C444-C167-48A5-B474-B556F6222FA1}" srcOrd="1" destOrd="0" parTransId="{101756D3-0443-4602-ACDB-01B91D00409B}" sibTransId="{D37FD1B8-AA58-42D4-AE00-AB48C167B21C}"/>
    <dgm:cxn modelId="{537005F0-2167-423E-9022-223C848DEFC7}" type="presOf" srcId="{1343C444-C167-48A5-B474-B556F6222FA1}" destId="{BD4BA4B6-59CC-4885-8261-7D48BAB773BB}" srcOrd="0" destOrd="0" presId="urn:microsoft.com/office/officeart/2005/8/layout/hChevron3"/>
    <dgm:cxn modelId="{FA11D8DB-EC30-4795-A50F-4B1C9FD6C314}" type="presOf" srcId="{22F24D3E-B6C5-426C-8657-7C0D0945FB5F}" destId="{D43D2043-F7D4-4244-8D8D-B43D306CE80C}" srcOrd="0" destOrd="0" presId="urn:microsoft.com/office/officeart/2005/8/layout/hChevron3"/>
    <dgm:cxn modelId="{1D8CB005-C398-434D-88AC-83656BCA970B}" type="presOf" srcId="{04159C49-97E0-43B6-AC38-0B0912EC9868}" destId="{0E1499B9-CEE4-42CB-ABA5-0E355DE7A787}" srcOrd="0" destOrd="0" presId="urn:microsoft.com/office/officeart/2005/8/layout/hChevron3"/>
    <dgm:cxn modelId="{B1861D41-0B85-4228-ACC5-9FE4C85C03B9}" srcId="{8DEF7AFF-0F6C-4956-A512-9D228F14F5BE}" destId="{22F24D3E-B6C5-426C-8657-7C0D0945FB5F}" srcOrd="0" destOrd="0" parTransId="{47BB59DA-DF43-4824-AF49-958AA2CEA8A9}" sibTransId="{26196E2D-DDDE-4EC7-8592-5A6E451B6BFC}"/>
    <dgm:cxn modelId="{7EE5DFB5-EB8E-4322-A476-A1FE88D36454}" type="presParOf" srcId="{5B442488-4234-460A-A222-6EEEDD20426C}" destId="{D43D2043-F7D4-4244-8D8D-B43D306CE80C}" srcOrd="0" destOrd="0" presId="urn:microsoft.com/office/officeart/2005/8/layout/hChevron3"/>
    <dgm:cxn modelId="{45B07E2B-90D7-4D4C-B049-68CF4B281914}" type="presParOf" srcId="{5B442488-4234-460A-A222-6EEEDD20426C}" destId="{7D87E6D4-6E54-4B0D-8BDF-8203E82A8C7E}" srcOrd="1" destOrd="0" presId="urn:microsoft.com/office/officeart/2005/8/layout/hChevron3"/>
    <dgm:cxn modelId="{2D2A6132-C931-4D8D-9B85-7D85153F35F0}" type="presParOf" srcId="{5B442488-4234-460A-A222-6EEEDD20426C}" destId="{BD4BA4B6-59CC-4885-8261-7D48BAB773BB}" srcOrd="2" destOrd="0" presId="urn:microsoft.com/office/officeart/2005/8/layout/hChevron3"/>
    <dgm:cxn modelId="{2ED12F06-38CD-4686-87ED-A3737E26B410}" type="presParOf" srcId="{5B442488-4234-460A-A222-6EEEDD20426C}" destId="{09BD0883-DD49-4CF8-816A-28A02AD020FA}" srcOrd="3" destOrd="0" presId="urn:microsoft.com/office/officeart/2005/8/layout/hChevron3"/>
    <dgm:cxn modelId="{B4E692E6-DFD9-41EB-97CA-3201EE940375}" type="presParOf" srcId="{5B442488-4234-460A-A222-6EEEDD20426C}" destId="{0E1499B9-CEE4-42CB-ABA5-0E355DE7A78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D2043-F7D4-4244-8D8D-B43D306CE80C}">
      <dsp:nvSpPr>
        <dsp:cNvPr id="0" name=""/>
        <dsp:cNvSpPr/>
      </dsp:nvSpPr>
      <dsp:spPr>
        <a:xfrm>
          <a:off x="219" y="1294603"/>
          <a:ext cx="2075384" cy="11890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(~Sept.30)</a:t>
          </a:r>
          <a:endParaRPr lang="en-US" sz="2400" kern="1200" dirty="0"/>
        </a:p>
      </dsp:txBody>
      <dsp:txXfrm>
        <a:off x="219" y="1294603"/>
        <a:ext cx="1778124" cy="1189042"/>
      </dsp:txXfrm>
    </dsp:sp>
    <dsp:sp modelId="{BD4BA4B6-59CC-4885-8261-7D48BAB773BB}">
      <dsp:nvSpPr>
        <dsp:cNvPr id="0" name=""/>
        <dsp:cNvSpPr/>
      </dsp:nvSpPr>
      <dsp:spPr>
        <a:xfrm>
          <a:off x="1481082" y="1294603"/>
          <a:ext cx="4726681" cy="1189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(Oct.1 – Nov.15)</a:t>
          </a:r>
          <a:endParaRPr lang="en-US" sz="2400" kern="1200" dirty="0"/>
        </a:p>
      </dsp:txBody>
      <dsp:txXfrm>
        <a:off x="2075603" y="1294603"/>
        <a:ext cx="3537639" cy="1189042"/>
      </dsp:txXfrm>
    </dsp:sp>
    <dsp:sp modelId="{0E1499B9-CEE4-42CB-ABA5-0E355DE7A787}">
      <dsp:nvSpPr>
        <dsp:cNvPr id="0" name=""/>
        <dsp:cNvSpPr/>
      </dsp:nvSpPr>
      <dsp:spPr>
        <a:xfrm>
          <a:off x="5613461" y="1285793"/>
          <a:ext cx="3108453" cy="1189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Refinement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(~end)</a:t>
          </a:r>
          <a:endParaRPr lang="en-US" sz="2400" kern="1200" dirty="0"/>
        </a:p>
      </dsp:txBody>
      <dsp:txXfrm>
        <a:off x="6207982" y="1285793"/>
        <a:ext cx="1919411" cy="118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67FA-6CD2-47B7-8CA5-C88852AEBAD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28D43-683A-4596-802A-FC9EFF53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Joule,</a:t>
            </a:r>
            <a:r>
              <a:rPr lang="en-US" baseline="0" dirty="0" smtClean="0"/>
              <a:t> the SI unit of work or energy…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8D43-683A-4596-802A-FC9EFF538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97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91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FF94-08CA-439B-B33E-9DD7582DC229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006F46-B16D-4771-857C-07229FC8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Mobile System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07898"/>
              </p:ext>
            </p:extLst>
          </p:nvPr>
        </p:nvGraphicFramePr>
        <p:xfrm>
          <a:off x="2415477" y="1301496"/>
          <a:ext cx="8721915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3432" y="4078224"/>
            <a:ext cx="9290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Details: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: current ~ Sept.30</a:t>
            </a:r>
            <a:r>
              <a:rPr lang="en-US" baseline="30000" dirty="0" smtClean="0"/>
              <a:t>th,</a:t>
            </a:r>
            <a:r>
              <a:rPr lang="en-US" dirty="0" smtClean="0"/>
              <a:t> includes:</a:t>
            </a:r>
          </a:p>
          <a:p>
            <a:r>
              <a:rPr lang="en-US" dirty="0" smtClean="0"/>
              <a:t>	1. feature selection, comparison standard, evaluate tools</a:t>
            </a:r>
          </a:p>
          <a:p>
            <a:r>
              <a:rPr lang="en-US" dirty="0"/>
              <a:t>	</a:t>
            </a:r>
            <a:r>
              <a:rPr lang="en-US" dirty="0" smtClean="0"/>
              <a:t>2. system architecture, platform tools and development language(for example, android and java …)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/>
              <a:t>:  Oct.1th ~ Nov.15</a:t>
            </a:r>
            <a:r>
              <a:rPr lang="en-US" baseline="30000" dirty="0" smtClean="0"/>
              <a:t>th</a:t>
            </a:r>
            <a:r>
              <a:rPr lang="en-US" dirty="0" smtClean="0"/>
              <a:t>, includes:</a:t>
            </a:r>
            <a:r>
              <a:rPr lang="en-US" dirty="0"/>
              <a:t> </a:t>
            </a:r>
            <a:r>
              <a:rPr lang="en-US" dirty="0" smtClean="0"/>
              <a:t>programming, experimenting etc…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Refinement</a:t>
            </a:r>
            <a:r>
              <a:rPr lang="en-US" dirty="0" smtClean="0"/>
              <a:t>: Nov.15th ~ Dec.10</a:t>
            </a:r>
            <a:r>
              <a:rPr lang="en-US" baseline="30000" dirty="0" smtClean="0"/>
              <a:t>th</a:t>
            </a:r>
            <a:r>
              <a:rPr lang="en-US" dirty="0" smtClean="0"/>
              <a:t>, includes:</a:t>
            </a:r>
          </a:p>
          <a:p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 smtClean="0"/>
              <a:t>. analyze the experiment result</a:t>
            </a:r>
          </a:p>
          <a:p>
            <a:r>
              <a:rPr lang="en-US" dirty="0"/>
              <a:t>	</a:t>
            </a:r>
            <a:r>
              <a:rPr lang="en-US" dirty="0" smtClean="0"/>
              <a:t>2. summarize and make conclusion, writing paper etc…</a:t>
            </a:r>
          </a:p>
        </p:txBody>
      </p:sp>
    </p:spTree>
    <p:extLst>
      <p:ext uri="{BB962C8B-B14F-4D97-AF65-F5344CB8AC3E}">
        <p14:creationId xmlns:p14="http://schemas.microsoft.com/office/powerpoint/2010/main" val="10528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as the development of hardware and software, content-based multimedia services have become more and more feasible on smartphones and tables.</a:t>
            </a:r>
          </a:p>
          <a:p>
            <a:r>
              <a:rPr lang="en-US" dirty="0" smtClean="0"/>
              <a:t>However, the same technology that supports recognition system doesn’t apply to the mobile due to the resource constrain on mobile devices. The client-server framework for mobile puts more challenges forward.</a:t>
            </a:r>
          </a:p>
          <a:p>
            <a:r>
              <a:rPr lang="en-US" dirty="0" smtClean="0"/>
              <a:t>Currently, for this kind of system, </a:t>
            </a:r>
            <a:r>
              <a:rPr lang="en-US" dirty="0" smtClean="0">
                <a:solidFill>
                  <a:srgbClr val="FF0000"/>
                </a:solidFill>
              </a:rPr>
              <a:t>response time,  power consumption </a:t>
            </a:r>
            <a:r>
              <a:rPr lang="en-US" dirty="0" smtClean="0"/>
              <a:t>are the two major factors that will affect user’s satisfaction, and </a:t>
            </a:r>
            <a:r>
              <a:rPr lang="en-US" dirty="0" smtClean="0">
                <a:solidFill>
                  <a:srgbClr val="FF0000"/>
                </a:solidFill>
              </a:rPr>
              <a:t>accuracy and throughout</a:t>
            </a:r>
            <a:r>
              <a:rPr lang="en-US" dirty="0" smtClean="0"/>
              <a:t> are two criterions for a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target is to improve user experience by reducing response time and power consumption under the same or reasonable accuracy.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791" y="1959864"/>
            <a:ext cx="59817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377" y="5614416"/>
            <a:ext cx="65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Figure1: a typical CS-based framework for mobile system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2157984" y="2157984"/>
            <a:ext cx="2532888" cy="12618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latency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1856232" y="3886200"/>
            <a:ext cx="3051048" cy="14142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9928"/>
            <a:ext cx="8915400" cy="49011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Popularity of mobile devices, including smartphone, tablets, smartwatch, wearable health-monitoring devices</a:t>
            </a:r>
          </a:p>
          <a:p>
            <a:pPr lvl="1"/>
            <a:r>
              <a:rPr lang="en-US" dirty="0" smtClean="0"/>
              <a:t>Software facility, for example, easier access to internet</a:t>
            </a:r>
          </a:p>
          <a:p>
            <a:pPr lvl="1"/>
            <a:r>
              <a:rPr lang="en-US" dirty="0" smtClean="0"/>
              <a:t>Hardware improvement, for example, high resolution camera</a:t>
            </a:r>
            <a:endParaRPr lang="en-US" dirty="0"/>
          </a:p>
          <a:p>
            <a:r>
              <a:rPr lang="en-US" dirty="0" smtClean="0"/>
              <a:t>Strict restriction on mobile devices, especially the power, computing ability and network bandwidth.</a:t>
            </a:r>
          </a:p>
          <a:p>
            <a:pPr lvl="1"/>
            <a:r>
              <a:rPr lang="en-US" dirty="0" smtClean="0"/>
              <a:t>Limited computing power</a:t>
            </a:r>
          </a:p>
          <a:p>
            <a:pPr lvl="1"/>
            <a:r>
              <a:rPr lang="en-US" dirty="0" smtClean="0"/>
              <a:t>Limited storage</a:t>
            </a:r>
          </a:p>
          <a:p>
            <a:pPr lvl="1"/>
            <a:r>
              <a:rPr lang="en-US" dirty="0" smtClean="0"/>
              <a:t>Limited network bandwidth</a:t>
            </a:r>
          </a:p>
          <a:p>
            <a:pPr lvl="1"/>
            <a:r>
              <a:rPr lang="en-US" dirty="0" smtClean="0"/>
              <a:t>Limited power/battery</a:t>
            </a:r>
            <a:endParaRPr lang="en-US" dirty="0"/>
          </a:p>
          <a:p>
            <a:r>
              <a:rPr lang="en-US" dirty="0" smtClean="0"/>
              <a:t>Bright future of the emerging applications in mobile, leading research field and promising business opportunity.</a:t>
            </a:r>
          </a:p>
          <a:p>
            <a:pPr lvl="1"/>
            <a:r>
              <a:rPr lang="en-US" dirty="0" smtClean="0"/>
              <a:t>Big data analysis in health-monitoring devices, mobile multimedia system etc…</a:t>
            </a:r>
          </a:p>
          <a:p>
            <a:pPr lvl="1"/>
            <a:r>
              <a:rPr lang="en-US" dirty="0" smtClean="0"/>
              <a:t>Google Goggles, </a:t>
            </a:r>
            <a:r>
              <a:rPr lang="en-US" dirty="0"/>
              <a:t>Amazon </a:t>
            </a:r>
            <a:r>
              <a:rPr lang="en-US" dirty="0" err="1"/>
              <a:t>Snaptell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Bernd </a:t>
            </a:r>
            <a:r>
              <a:rPr lang="en-US" dirty="0" err="1" smtClean="0"/>
              <a:t>Girod</a:t>
            </a:r>
            <a:r>
              <a:rPr lang="en-US" dirty="0" smtClean="0"/>
              <a:t> et al, “mobile visual search”, gives an approach to this client-server based system and evaluation of its system latency, power consumption, especially the details about the system design</a:t>
            </a:r>
          </a:p>
          <a:p>
            <a:r>
              <a:rPr lang="en-US" dirty="0" smtClean="0"/>
              <a:t>Yu-</a:t>
            </a:r>
            <a:r>
              <a:rPr lang="en-US" dirty="0" err="1" smtClean="0"/>
              <a:t>chuan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et al, “Enabling low bitrate mobile visual recognition – A performance versus Bandwidth Evaluation”, proposes a new terminology – “recognition bitrate” and gives evaluations of all the sub-process and comparison between the mainstream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>
              <a:buAutoNum type="arabicPeriod"/>
            </a:pPr>
            <a:r>
              <a:rPr lang="en-US" dirty="0" smtClean="0"/>
              <a:t>Most of the research focus only on improvement of one specific area, but can’t give an overall quantity evaluation of the system.</a:t>
            </a:r>
          </a:p>
          <a:p>
            <a:pPr>
              <a:buAutoNum type="arabicPeriod"/>
            </a:pPr>
            <a:r>
              <a:rPr lang="en-US" dirty="0" smtClean="0"/>
              <a:t>Multiple factors will affect latency and power consumption, their relationship is very complicated and sometimes co-related.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475" y="4914900"/>
            <a:ext cx="5343525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984" y="1444752"/>
            <a:ext cx="93466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Comparing global and local features with descriptor’s latency and power consumption.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Global feature: color histogram, color moment, </a:t>
            </a:r>
            <a:r>
              <a:rPr lang="en-US" dirty="0" err="1" smtClean="0"/>
              <a:t>gabor</a:t>
            </a:r>
            <a:r>
              <a:rPr lang="en-US" dirty="0" smtClean="0"/>
              <a:t> etc.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Local feature: Hessian Affine(HA), Difference of Gaussian(</a:t>
            </a:r>
            <a:r>
              <a:rPr lang="en-US" dirty="0" err="1" smtClean="0"/>
              <a:t>DoG</a:t>
            </a:r>
            <a:r>
              <a:rPr lang="en-US" dirty="0" smtClean="0"/>
              <a:t>) etc.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Descriptor: Locality constraint linear coding(LLC), Vector of locally aggregated descriptor(VLAD)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source software: </a:t>
            </a:r>
            <a:r>
              <a:rPr lang="en-US" dirty="0" err="1" smtClean="0"/>
              <a:t>OpenIMAJ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Vlfeat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Selecting features and classifier with </a:t>
            </a:r>
            <a:r>
              <a:rPr lang="en-US" dirty="0" smtClean="0"/>
              <a:t>better </a:t>
            </a:r>
            <a:r>
              <a:rPr lang="en-US" dirty="0" smtClean="0"/>
              <a:t>performance, then re-conducting experiment with different images, transferring different image will lead to different latency and power consumption, figure out the relation between accuracy and latency in different features.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Select best approach of deploying system, including feature selection, computing partitioning etc.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Refine some approach by combining</a:t>
            </a:r>
          </a:p>
          <a:p>
            <a:pPr lvl="1"/>
            <a:r>
              <a:rPr lang="en-US" dirty="0" smtClean="0"/>
              <a:t>multiple strategy.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7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808" y="3320732"/>
            <a:ext cx="5886450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399032"/>
            <a:ext cx="9592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each strategy(feature, classifier), we could draw a line as below, showing the relationship between system latency and accuracy, power consumption and accuracy.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X-ray indicate the factor we want to change, system latency or power consumption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Y-ray indicate the determining standard for a system, for visual recognition, accuracy is most important.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10512" y="3448748"/>
                <a:ext cx="4325112" cy="343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2. For taking both latency and power consumption into consideration, we should add some weight for each factor, calculating the average value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 =  latency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+ power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3. According to experiment result, select best strategy, deploy different calculating part in smartphone or server.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12" y="3448748"/>
                <a:ext cx="4325112" cy="3437736"/>
              </a:xfrm>
              <a:prstGeom prst="rect">
                <a:avLst/>
              </a:prstGeom>
              <a:blipFill rotWithShape="0">
                <a:blip r:embed="rId3"/>
                <a:stretch>
                  <a:fillRect l="-1127" r="-1831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95" y="1590611"/>
            <a:ext cx="5934075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664" y="1737360"/>
            <a:ext cx="4261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deployment: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lient: image scaling, feature extraction, signature generation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Server: multi-feature extraction/classification, multi-modal fusion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6192" y="4261104"/>
            <a:ext cx="9968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 policy: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Computation intensity vs. wireless transmission.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Computing on mobile is time-consuming and power-consuming,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Computing in cloud server requires high bandwidth, while transmitting large data is also time-consuming and power-consuming.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Accuracy vs. optimization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Reducing latency and power consumption will decrease accuracy in some degree.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To what degree should we think an optimization is acceptable </a:t>
            </a:r>
          </a:p>
        </p:txBody>
      </p:sp>
    </p:spTree>
    <p:extLst>
      <p:ext uri="{BB962C8B-B14F-4D97-AF65-F5344CB8AC3E}">
        <p14:creationId xmlns:p14="http://schemas.microsoft.com/office/powerpoint/2010/main" val="22323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criteria: system latency and power consumption</a:t>
            </a:r>
          </a:p>
          <a:p>
            <a:pPr lvl="1"/>
            <a:r>
              <a:rPr lang="en-US" dirty="0"/>
              <a:t>System latency could be calculated by time, include:</a:t>
            </a:r>
          </a:p>
          <a:p>
            <a:pPr lvl="2"/>
            <a:r>
              <a:rPr lang="en-US" dirty="0"/>
              <a:t>Local device computing time (varies in different features)</a:t>
            </a:r>
          </a:p>
          <a:p>
            <a:pPr lvl="2"/>
            <a:r>
              <a:rPr lang="en-US" dirty="0"/>
              <a:t>Network transmitting time under the same bandwidth</a:t>
            </a:r>
          </a:p>
          <a:p>
            <a:pPr lvl="2"/>
            <a:r>
              <a:rPr lang="en-US" dirty="0"/>
              <a:t>Server computing time(varies by different deployment)</a:t>
            </a:r>
          </a:p>
          <a:p>
            <a:pPr lvl="1"/>
            <a:r>
              <a:rPr lang="en-US" dirty="0"/>
              <a:t>Power consumption is ONLY evaluated </a:t>
            </a:r>
            <a:r>
              <a:rPr lang="en-US" dirty="0" smtClean="0"/>
              <a:t>locally,  </a:t>
            </a:r>
            <a:r>
              <a:rPr lang="en-US" dirty="0"/>
              <a:t>cloud server’s consumption only differs little.</a:t>
            </a:r>
          </a:p>
          <a:p>
            <a:pPr lvl="2"/>
            <a:r>
              <a:rPr lang="en-US" dirty="0" err="1"/>
              <a:t>PowerTutor</a:t>
            </a:r>
            <a:r>
              <a:rPr lang="en-US" dirty="0"/>
              <a:t>: a power monitor for android-based mobile platforms</a:t>
            </a:r>
          </a:p>
          <a:p>
            <a:pPr lvl="2"/>
            <a:r>
              <a:rPr lang="en-US" dirty="0"/>
              <a:t>Battery life Pro: monitor the system </a:t>
            </a:r>
            <a:r>
              <a:rPr lang="en-US" dirty="0" smtClean="0"/>
              <a:t>status for iOS devices.</a:t>
            </a:r>
          </a:p>
          <a:p>
            <a:r>
              <a:rPr lang="en-US" dirty="0" smtClean="0"/>
              <a:t>Compare our strategy’s latency and consumption with traditional method respectively, evaluate the precision and correctness of the strategy.</a:t>
            </a:r>
          </a:p>
        </p:txBody>
      </p:sp>
    </p:spTree>
    <p:extLst>
      <p:ext uri="{BB962C8B-B14F-4D97-AF65-F5344CB8AC3E}">
        <p14:creationId xmlns:p14="http://schemas.microsoft.com/office/powerpoint/2010/main" val="2069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</TotalTime>
  <Words>782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幼圆</vt:lpstr>
      <vt:lpstr>Arial</vt:lpstr>
      <vt:lpstr>Calibri</vt:lpstr>
      <vt:lpstr>Cambria Math</vt:lpstr>
      <vt:lpstr>Century Gothic</vt:lpstr>
      <vt:lpstr>Wingdings 3</vt:lpstr>
      <vt:lpstr>Wisp</vt:lpstr>
      <vt:lpstr>Mobile System Optimization</vt:lpstr>
      <vt:lpstr>Introduction</vt:lpstr>
      <vt:lpstr>Introduction</vt:lpstr>
      <vt:lpstr>Motivation</vt:lpstr>
      <vt:lpstr>Related work</vt:lpstr>
      <vt:lpstr>Proposed approach</vt:lpstr>
      <vt:lpstr>Proposed approach</vt:lpstr>
      <vt:lpstr>Proposed approach</vt:lpstr>
      <vt:lpstr>Evaluation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54</cp:revision>
  <dcterms:created xsi:type="dcterms:W3CDTF">2014-09-24T14:34:30Z</dcterms:created>
  <dcterms:modified xsi:type="dcterms:W3CDTF">2014-09-24T21:21:11Z</dcterms:modified>
</cp:coreProperties>
</file>