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E3AC-698B-468B-B45B-8747090372F1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8B42A-1D17-45BC-BE84-ED0A84297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886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E3AC-698B-468B-B45B-8747090372F1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8B42A-1D17-45BC-BE84-ED0A84297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843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E3AC-698B-468B-B45B-8747090372F1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8B42A-1D17-45BC-BE84-ED0A84297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2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E3AC-698B-468B-B45B-8747090372F1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8B42A-1D17-45BC-BE84-ED0A84297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677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E3AC-698B-468B-B45B-8747090372F1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8B42A-1D17-45BC-BE84-ED0A84297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327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E3AC-698B-468B-B45B-8747090372F1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8B42A-1D17-45BC-BE84-ED0A84297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48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E3AC-698B-468B-B45B-8747090372F1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8B42A-1D17-45BC-BE84-ED0A84297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13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E3AC-698B-468B-B45B-8747090372F1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8B42A-1D17-45BC-BE84-ED0A84297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518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E3AC-698B-468B-B45B-8747090372F1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8B42A-1D17-45BC-BE84-ED0A84297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94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E3AC-698B-468B-B45B-8747090372F1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8B42A-1D17-45BC-BE84-ED0A84297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825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E3AC-698B-468B-B45B-8747090372F1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8B42A-1D17-45BC-BE84-ED0A84297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846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0E3AC-698B-468B-B45B-8747090372F1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8B42A-1D17-45BC-BE84-ED0A84297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54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7109" y="2477192"/>
            <a:ext cx="86369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smtClean="0"/>
              <a:t>String Method Review</a:t>
            </a:r>
            <a:endParaRPr lang="ko-KR" altLang="en-US" sz="6600" dirty="0"/>
          </a:p>
        </p:txBody>
      </p:sp>
      <p:sp>
        <p:nvSpPr>
          <p:cNvPr id="5" name="TextBox 4"/>
          <p:cNvSpPr txBox="1"/>
          <p:nvPr/>
        </p:nvSpPr>
        <p:spPr>
          <a:xfrm>
            <a:off x="5694216" y="4871259"/>
            <a:ext cx="922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김선민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6182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030798"/>
              </p:ext>
            </p:extLst>
          </p:nvPr>
        </p:nvGraphicFramePr>
        <p:xfrm>
          <a:off x="2845777" y="690538"/>
          <a:ext cx="88834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174">
                  <a:extLst>
                    <a:ext uri="{9D8B030D-6E8A-4147-A177-3AD203B41FA5}">
                      <a16:colId xmlns:a16="http://schemas.microsoft.com/office/drawing/2014/main" val="2779143768"/>
                    </a:ext>
                  </a:extLst>
                </a:gridCol>
                <a:gridCol w="444174">
                  <a:extLst>
                    <a:ext uri="{9D8B030D-6E8A-4147-A177-3AD203B41FA5}">
                      <a16:colId xmlns:a16="http://schemas.microsoft.com/office/drawing/2014/main" val="4086106643"/>
                    </a:ext>
                  </a:extLst>
                </a:gridCol>
                <a:gridCol w="444174">
                  <a:extLst>
                    <a:ext uri="{9D8B030D-6E8A-4147-A177-3AD203B41FA5}">
                      <a16:colId xmlns:a16="http://schemas.microsoft.com/office/drawing/2014/main" val="422399471"/>
                    </a:ext>
                  </a:extLst>
                </a:gridCol>
                <a:gridCol w="444174">
                  <a:extLst>
                    <a:ext uri="{9D8B030D-6E8A-4147-A177-3AD203B41FA5}">
                      <a16:colId xmlns:a16="http://schemas.microsoft.com/office/drawing/2014/main" val="2754804498"/>
                    </a:ext>
                  </a:extLst>
                </a:gridCol>
                <a:gridCol w="444174">
                  <a:extLst>
                    <a:ext uri="{9D8B030D-6E8A-4147-A177-3AD203B41FA5}">
                      <a16:colId xmlns:a16="http://schemas.microsoft.com/office/drawing/2014/main" val="1860941816"/>
                    </a:ext>
                  </a:extLst>
                </a:gridCol>
                <a:gridCol w="444174">
                  <a:extLst>
                    <a:ext uri="{9D8B030D-6E8A-4147-A177-3AD203B41FA5}">
                      <a16:colId xmlns:a16="http://schemas.microsoft.com/office/drawing/2014/main" val="2740022667"/>
                    </a:ext>
                  </a:extLst>
                </a:gridCol>
                <a:gridCol w="444174">
                  <a:extLst>
                    <a:ext uri="{9D8B030D-6E8A-4147-A177-3AD203B41FA5}">
                      <a16:colId xmlns:a16="http://schemas.microsoft.com/office/drawing/2014/main" val="2133230576"/>
                    </a:ext>
                  </a:extLst>
                </a:gridCol>
                <a:gridCol w="444174">
                  <a:extLst>
                    <a:ext uri="{9D8B030D-6E8A-4147-A177-3AD203B41FA5}">
                      <a16:colId xmlns:a16="http://schemas.microsoft.com/office/drawing/2014/main" val="3419174968"/>
                    </a:ext>
                  </a:extLst>
                </a:gridCol>
                <a:gridCol w="444174">
                  <a:extLst>
                    <a:ext uri="{9D8B030D-6E8A-4147-A177-3AD203B41FA5}">
                      <a16:colId xmlns:a16="http://schemas.microsoft.com/office/drawing/2014/main" val="611199283"/>
                    </a:ext>
                  </a:extLst>
                </a:gridCol>
                <a:gridCol w="444174">
                  <a:extLst>
                    <a:ext uri="{9D8B030D-6E8A-4147-A177-3AD203B41FA5}">
                      <a16:colId xmlns:a16="http://schemas.microsoft.com/office/drawing/2014/main" val="4038986910"/>
                    </a:ext>
                  </a:extLst>
                </a:gridCol>
                <a:gridCol w="444174">
                  <a:extLst>
                    <a:ext uri="{9D8B030D-6E8A-4147-A177-3AD203B41FA5}">
                      <a16:colId xmlns:a16="http://schemas.microsoft.com/office/drawing/2014/main" val="4205386062"/>
                    </a:ext>
                  </a:extLst>
                </a:gridCol>
                <a:gridCol w="444174">
                  <a:extLst>
                    <a:ext uri="{9D8B030D-6E8A-4147-A177-3AD203B41FA5}">
                      <a16:colId xmlns:a16="http://schemas.microsoft.com/office/drawing/2014/main" val="294248193"/>
                    </a:ext>
                  </a:extLst>
                </a:gridCol>
                <a:gridCol w="444174">
                  <a:extLst>
                    <a:ext uri="{9D8B030D-6E8A-4147-A177-3AD203B41FA5}">
                      <a16:colId xmlns:a16="http://schemas.microsoft.com/office/drawing/2014/main" val="4002687935"/>
                    </a:ext>
                  </a:extLst>
                </a:gridCol>
                <a:gridCol w="444174">
                  <a:extLst>
                    <a:ext uri="{9D8B030D-6E8A-4147-A177-3AD203B41FA5}">
                      <a16:colId xmlns:a16="http://schemas.microsoft.com/office/drawing/2014/main" val="3627954424"/>
                    </a:ext>
                  </a:extLst>
                </a:gridCol>
                <a:gridCol w="444174">
                  <a:extLst>
                    <a:ext uri="{9D8B030D-6E8A-4147-A177-3AD203B41FA5}">
                      <a16:colId xmlns:a16="http://schemas.microsoft.com/office/drawing/2014/main" val="1843541356"/>
                    </a:ext>
                  </a:extLst>
                </a:gridCol>
                <a:gridCol w="444174">
                  <a:extLst>
                    <a:ext uri="{9D8B030D-6E8A-4147-A177-3AD203B41FA5}">
                      <a16:colId xmlns:a16="http://schemas.microsoft.com/office/drawing/2014/main" val="2609258454"/>
                    </a:ext>
                  </a:extLst>
                </a:gridCol>
                <a:gridCol w="444174">
                  <a:extLst>
                    <a:ext uri="{9D8B030D-6E8A-4147-A177-3AD203B41FA5}">
                      <a16:colId xmlns:a16="http://schemas.microsoft.com/office/drawing/2014/main" val="1718771360"/>
                    </a:ext>
                  </a:extLst>
                </a:gridCol>
                <a:gridCol w="444174">
                  <a:extLst>
                    <a:ext uri="{9D8B030D-6E8A-4147-A177-3AD203B41FA5}">
                      <a16:colId xmlns:a16="http://schemas.microsoft.com/office/drawing/2014/main" val="4266562206"/>
                    </a:ext>
                  </a:extLst>
                </a:gridCol>
                <a:gridCol w="444174">
                  <a:extLst>
                    <a:ext uri="{9D8B030D-6E8A-4147-A177-3AD203B41FA5}">
                      <a16:colId xmlns:a16="http://schemas.microsoft.com/office/drawing/2014/main" val="1078460358"/>
                    </a:ext>
                  </a:extLst>
                </a:gridCol>
                <a:gridCol w="444174">
                  <a:extLst>
                    <a:ext uri="{9D8B030D-6E8A-4147-A177-3AD203B41FA5}">
                      <a16:colId xmlns:a16="http://schemas.microsoft.com/office/drawing/2014/main" val="303465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의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555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84104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578747"/>
              </p:ext>
            </p:extLst>
          </p:nvPr>
        </p:nvGraphicFramePr>
        <p:xfrm>
          <a:off x="806334" y="1784586"/>
          <a:ext cx="10922924" cy="404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133">
                  <a:extLst>
                    <a:ext uri="{9D8B030D-6E8A-4147-A177-3AD203B41FA5}">
                      <a16:colId xmlns:a16="http://schemas.microsoft.com/office/drawing/2014/main" val="1891390797"/>
                    </a:ext>
                  </a:extLst>
                </a:gridCol>
                <a:gridCol w="4117989">
                  <a:extLst>
                    <a:ext uri="{9D8B030D-6E8A-4147-A177-3AD203B41FA5}">
                      <a16:colId xmlns:a16="http://schemas.microsoft.com/office/drawing/2014/main" val="2703766453"/>
                    </a:ext>
                  </a:extLst>
                </a:gridCol>
                <a:gridCol w="5347802">
                  <a:extLst>
                    <a:ext uri="{9D8B030D-6E8A-4147-A177-3AD203B41FA5}">
                      <a16:colId xmlns:a16="http://schemas.microsoft.com/office/drawing/2014/main" val="2097952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Return</a:t>
                      </a:r>
                      <a:r>
                        <a:rPr lang="en-US" altLang="ko-KR" baseline="0" dirty="0" smtClean="0"/>
                        <a:t> 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Method 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234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data.length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총 길이를 </a:t>
                      </a:r>
                      <a:r>
                        <a:rPr lang="en-US" altLang="ko-KR" dirty="0" smtClean="0"/>
                        <a:t>return</a:t>
                      </a:r>
                      <a:r>
                        <a:rPr lang="ko-KR" altLang="en-US" dirty="0" smtClean="0"/>
                        <a:t>함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286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data.substring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en-US" altLang="ko-KR" dirty="0" err="1" smtClean="0"/>
                        <a:t>beginIndex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Index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값을 입력하면 그 값을 포함하여 마지막 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index</a:t>
                      </a:r>
                      <a:r>
                        <a:rPr lang="ko-KR" altLang="en-US" baseline="0" dirty="0" smtClean="0"/>
                        <a:t>까지를 </a:t>
                      </a:r>
                      <a:r>
                        <a:rPr lang="en-US" altLang="ko-KR" baseline="0" dirty="0" smtClean="0"/>
                        <a:t>String</a:t>
                      </a:r>
                      <a:r>
                        <a:rPr lang="ko-KR" altLang="en-US" baseline="0" dirty="0" smtClean="0"/>
                        <a:t>으로 </a:t>
                      </a:r>
                      <a:r>
                        <a:rPr lang="en-US" altLang="ko-KR" baseline="0" dirty="0" smtClean="0"/>
                        <a:t>return</a:t>
                      </a:r>
                      <a:r>
                        <a:rPr lang="ko-KR" altLang="en-US" baseline="0" dirty="0" smtClean="0"/>
                        <a:t>함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469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data.substring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en-US" altLang="ko-KR" dirty="0" err="1" smtClean="0"/>
                        <a:t>begin,int</a:t>
                      </a:r>
                      <a:r>
                        <a:rPr lang="en-US" altLang="ko-KR" dirty="0" smtClean="0"/>
                        <a:t> end)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Begin</a:t>
                      </a:r>
                      <a:r>
                        <a:rPr lang="ko-KR" altLang="en-US" dirty="0" smtClean="0"/>
                        <a:t>을 포함 </a:t>
                      </a:r>
                      <a:r>
                        <a:rPr lang="en-US" altLang="ko-KR" dirty="0" smtClean="0"/>
                        <a:t>end</a:t>
                      </a:r>
                      <a:r>
                        <a:rPr lang="ko-KR" altLang="en-US" dirty="0" smtClean="0"/>
                        <a:t>는 </a:t>
                      </a:r>
                      <a:r>
                        <a:rPr lang="ko-KR" altLang="en-US" dirty="0" err="1" smtClean="0"/>
                        <a:t>미포함하여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err="1" smtClean="0"/>
                        <a:t>str</a:t>
                      </a:r>
                      <a:r>
                        <a:rPr lang="ko-KR" altLang="en-US" dirty="0" smtClean="0"/>
                        <a:t>의 구간을 </a:t>
                      </a:r>
                      <a:r>
                        <a:rPr lang="en-US" altLang="ko-KR" dirty="0" smtClean="0"/>
                        <a:t>String</a:t>
                      </a:r>
                      <a:r>
                        <a:rPr lang="en-US" altLang="ko-KR" baseline="0" dirty="0" smtClean="0"/>
                        <a:t> type</a:t>
                      </a:r>
                      <a:r>
                        <a:rPr lang="ko-KR" altLang="en-US" baseline="0" dirty="0" smtClean="0"/>
                        <a:t>으로 </a:t>
                      </a:r>
                      <a:r>
                        <a:rPr lang="en-US" altLang="ko-KR" baseline="0" dirty="0" smtClean="0"/>
                        <a:t>return</a:t>
                      </a:r>
                      <a:r>
                        <a:rPr lang="ko-KR" altLang="en-US" baseline="0" dirty="0" smtClean="0"/>
                        <a:t>함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567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data.concat</a:t>
                      </a:r>
                      <a:r>
                        <a:rPr lang="en-US" altLang="ko-KR" dirty="0" smtClean="0"/>
                        <a:t>(String </a:t>
                      </a:r>
                      <a:r>
                        <a:rPr lang="en-US" altLang="ko-KR" dirty="0" err="1" smtClean="0"/>
                        <a:t>str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그냥 </a:t>
                      </a:r>
                      <a:r>
                        <a:rPr lang="en-US" altLang="ko-KR" dirty="0" smtClean="0"/>
                        <a:t>data</a:t>
                      </a:r>
                      <a:r>
                        <a:rPr lang="ko-KR" altLang="en-US" dirty="0" smtClean="0"/>
                        <a:t>에 </a:t>
                      </a:r>
                      <a:r>
                        <a:rPr lang="en-US" altLang="ko-KR" dirty="0" err="1" smtClean="0"/>
                        <a:t>str</a:t>
                      </a:r>
                      <a:r>
                        <a:rPr lang="ko-KR" altLang="en-US" dirty="0" smtClean="0"/>
                        <a:t>을 붙여서 </a:t>
                      </a:r>
                      <a:r>
                        <a:rPr lang="en-US" altLang="ko-KR" dirty="0" smtClean="0"/>
                        <a:t>string type</a:t>
                      </a:r>
                      <a:r>
                        <a:rPr lang="ko-KR" altLang="en-US" dirty="0" smtClean="0"/>
                        <a:t>으로 </a:t>
                      </a:r>
                      <a:r>
                        <a:rPr lang="en-US" altLang="ko-KR" dirty="0" smtClean="0"/>
                        <a:t>return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880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String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data.replace</a:t>
                      </a:r>
                      <a:r>
                        <a:rPr lang="en-US" altLang="ko-KR" dirty="0" smtClean="0"/>
                        <a:t>(String old,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Strinfg</a:t>
                      </a:r>
                      <a:r>
                        <a:rPr lang="en-US" altLang="ko-KR" baseline="0" dirty="0" smtClean="0"/>
                        <a:t> new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</a:t>
                      </a:r>
                      <a:r>
                        <a:rPr lang="ko-KR" altLang="en-US" dirty="0" smtClean="0"/>
                        <a:t>에서 </a:t>
                      </a:r>
                      <a:r>
                        <a:rPr lang="en-US" altLang="ko-KR" dirty="0" smtClean="0"/>
                        <a:t>old</a:t>
                      </a:r>
                      <a:r>
                        <a:rPr lang="ko-KR" altLang="en-US" dirty="0" smtClean="0"/>
                        <a:t>에 해당하는 글자를 </a:t>
                      </a:r>
                      <a:r>
                        <a:rPr lang="en-US" altLang="ko-KR" dirty="0" smtClean="0"/>
                        <a:t>new</a:t>
                      </a:r>
                      <a:r>
                        <a:rPr lang="ko-KR" altLang="en-US" dirty="0" smtClean="0"/>
                        <a:t>에 해당하는 글자로 바꾸어서 </a:t>
                      </a:r>
                      <a:r>
                        <a:rPr lang="en-US" altLang="ko-KR" dirty="0" smtClean="0"/>
                        <a:t>String type</a:t>
                      </a:r>
                      <a:r>
                        <a:rPr lang="ko-KR" altLang="en-US" dirty="0" smtClean="0"/>
                        <a:t>으로 </a:t>
                      </a:r>
                      <a:r>
                        <a:rPr lang="en-US" altLang="ko-KR" dirty="0" smtClean="0"/>
                        <a:t>return</a:t>
                      </a:r>
                      <a:r>
                        <a:rPr lang="ko-KR" altLang="en-US" dirty="0" smtClean="0"/>
                        <a:t>함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198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data.toLowerCase</a:t>
                      </a:r>
                      <a:r>
                        <a:rPr lang="en-US" altLang="ko-KR" dirty="0" smtClean="0"/>
                        <a:t>(String </a:t>
                      </a:r>
                      <a:r>
                        <a:rPr lang="en-US" altLang="ko-KR" dirty="0" err="1" smtClean="0"/>
                        <a:t>str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</a:t>
                      </a:r>
                      <a:r>
                        <a:rPr lang="ko-KR" altLang="en-US" dirty="0" smtClean="0"/>
                        <a:t>를 모두 소문자로 바꾸어 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540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data.toUpperCase</a:t>
                      </a:r>
                      <a:r>
                        <a:rPr lang="en-US" altLang="ko-KR" dirty="0" smtClean="0"/>
                        <a:t>(String </a:t>
                      </a:r>
                      <a:r>
                        <a:rPr lang="en-US" altLang="ko-KR" dirty="0" err="1" smtClean="0"/>
                        <a:t>str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</a:t>
                      </a:r>
                      <a:r>
                        <a:rPr lang="ko-KR" altLang="en-US" dirty="0" smtClean="0"/>
                        <a:t>를 모두 대문자로 바꾸어 줌</a:t>
                      </a:r>
                      <a:r>
                        <a:rPr lang="en-US" altLang="ko-KR" dirty="0" smtClean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663178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806334" y="830545"/>
            <a:ext cx="2039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String data =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17537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2845777" y="690538"/>
          <a:ext cx="88834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174">
                  <a:extLst>
                    <a:ext uri="{9D8B030D-6E8A-4147-A177-3AD203B41FA5}">
                      <a16:colId xmlns:a16="http://schemas.microsoft.com/office/drawing/2014/main" val="2779143768"/>
                    </a:ext>
                  </a:extLst>
                </a:gridCol>
                <a:gridCol w="444174">
                  <a:extLst>
                    <a:ext uri="{9D8B030D-6E8A-4147-A177-3AD203B41FA5}">
                      <a16:colId xmlns:a16="http://schemas.microsoft.com/office/drawing/2014/main" val="4086106643"/>
                    </a:ext>
                  </a:extLst>
                </a:gridCol>
                <a:gridCol w="444174">
                  <a:extLst>
                    <a:ext uri="{9D8B030D-6E8A-4147-A177-3AD203B41FA5}">
                      <a16:colId xmlns:a16="http://schemas.microsoft.com/office/drawing/2014/main" val="422399471"/>
                    </a:ext>
                  </a:extLst>
                </a:gridCol>
                <a:gridCol w="444174">
                  <a:extLst>
                    <a:ext uri="{9D8B030D-6E8A-4147-A177-3AD203B41FA5}">
                      <a16:colId xmlns:a16="http://schemas.microsoft.com/office/drawing/2014/main" val="2754804498"/>
                    </a:ext>
                  </a:extLst>
                </a:gridCol>
                <a:gridCol w="444174">
                  <a:extLst>
                    <a:ext uri="{9D8B030D-6E8A-4147-A177-3AD203B41FA5}">
                      <a16:colId xmlns:a16="http://schemas.microsoft.com/office/drawing/2014/main" val="1860941816"/>
                    </a:ext>
                  </a:extLst>
                </a:gridCol>
                <a:gridCol w="444174">
                  <a:extLst>
                    <a:ext uri="{9D8B030D-6E8A-4147-A177-3AD203B41FA5}">
                      <a16:colId xmlns:a16="http://schemas.microsoft.com/office/drawing/2014/main" val="2740022667"/>
                    </a:ext>
                  </a:extLst>
                </a:gridCol>
                <a:gridCol w="444174">
                  <a:extLst>
                    <a:ext uri="{9D8B030D-6E8A-4147-A177-3AD203B41FA5}">
                      <a16:colId xmlns:a16="http://schemas.microsoft.com/office/drawing/2014/main" val="2133230576"/>
                    </a:ext>
                  </a:extLst>
                </a:gridCol>
                <a:gridCol w="444174">
                  <a:extLst>
                    <a:ext uri="{9D8B030D-6E8A-4147-A177-3AD203B41FA5}">
                      <a16:colId xmlns:a16="http://schemas.microsoft.com/office/drawing/2014/main" val="3419174968"/>
                    </a:ext>
                  </a:extLst>
                </a:gridCol>
                <a:gridCol w="444174">
                  <a:extLst>
                    <a:ext uri="{9D8B030D-6E8A-4147-A177-3AD203B41FA5}">
                      <a16:colId xmlns:a16="http://schemas.microsoft.com/office/drawing/2014/main" val="611199283"/>
                    </a:ext>
                  </a:extLst>
                </a:gridCol>
                <a:gridCol w="444174">
                  <a:extLst>
                    <a:ext uri="{9D8B030D-6E8A-4147-A177-3AD203B41FA5}">
                      <a16:colId xmlns:a16="http://schemas.microsoft.com/office/drawing/2014/main" val="4038986910"/>
                    </a:ext>
                  </a:extLst>
                </a:gridCol>
                <a:gridCol w="444174">
                  <a:extLst>
                    <a:ext uri="{9D8B030D-6E8A-4147-A177-3AD203B41FA5}">
                      <a16:colId xmlns:a16="http://schemas.microsoft.com/office/drawing/2014/main" val="4205386062"/>
                    </a:ext>
                  </a:extLst>
                </a:gridCol>
                <a:gridCol w="444174">
                  <a:extLst>
                    <a:ext uri="{9D8B030D-6E8A-4147-A177-3AD203B41FA5}">
                      <a16:colId xmlns:a16="http://schemas.microsoft.com/office/drawing/2014/main" val="294248193"/>
                    </a:ext>
                  </a:extLst>
                </a:gridCol>
                <a:gridCol w="444174">
                  <a:extLst>
                    <a:ext uri="{9D8B030D-6E8A-4147-A177-3AD203B41FA5}">
                      <a16:colId xmlns:a16="http://schemas.microsoft.com/office/drawing/2014/main" val="4002687935"/>
                    </a:ext>
                  </a:extLst>
                </a:gridCol>
                <a:gridCol w="444174">
                  <a:extLst>
                    <a:ext uri="{9D8B030D-6E8A-4147-A177-3AD203B41FA5}">
                      <a16:colId xmlns:a16="http://schemas.microsoft.com/office/drawing/2014/main" val="3627954424"/>
                    </a:ext>
                  </a:extLst>
                </a:gridCol>
                <a:gridCol w="444174">
                  <a:extLst>
                    <a:ext uri="{9D8B030D-6E8A-4147-A177-3AD203B41FA5}">
                      <a16:colId xmlns:a16="http://schemas.microsoft.com/office/drawing/2014/main" val="1843541356"/>
                    </a:ext>
                  </a:extLst>
                </a:gridCol>
                <a:gridCol w="444174">
                  <a:extLst>
                    <a:ext uri="{9D8B030D-6E8A-4147-A177-3AD203B41FA5}">
                      <a16:colId xmlns:a16="http://schemas.microsoft.com/office/drawing/2014/main" val="2609258454"/>
                    </a:ext>
                  </a:extLst>
                </a:gridCol>
                <a:gridCol w="444174">
                  <a:extLst>
                    <a:ext uri="{9D8B030D-6E8A-4147-A177-3AD203B41FA5}">
                      <a16:colId xmlns:a16="http://schemas.microsoft.com/office/drawing/2014/main" val="1718771360"/>
                    </a:ext>
                  </a:extLst>
                </a:gridCol>
                <a:gridCol w="444174">
                  <a:extLst>
                    <a:ext uri="{9D8B030D-6E8A-4147-A177-3AD203B41FA5}">
                      <a16:colId xmlns:a16="http://schemas.microsoft.com/office/drawing/2014/main" val="4266562206"/>
                    </a:ext>
                  </a:extLst>
                </a:gridCol>
                <a:gridCol w="444174">
                  <a:extLst>
                    <a:ext uri="{9D8B030D-6E8A-4147-A177-3AD203B41FA5}">
                      <a16:colId xmlns:a16="http://schemas.microsoft.com/office/drawing/2014/main" val="1078460358"/>
                    </a:ext>
                  </a:extLst>
                </a:gridCol>
                <a:gridCol w="444174">
                  <a:extLst>
                    <a:ext uri="{9D8B030D-6E8A-4147-A177-3AD203B41FA5}">
                      <a16:colId xmlns:a16="http://schemas.microsoft.com/office/drawing/2014/main" val="303465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의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555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84104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705430"/>
              </p:ext>
            </p:extLst>
          </p:nvPr>
        </p:nvGraphicFramePr>
        <p:xfrm>
          <a:off x="806334" y="1784586"/>
          <a:ext cx="10922924" cy="404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133">
                  <a:extLst>
                    <a:ext uri="{9D8B030D-6E8A-4147-A177-3AD203B41FA5}">
                      <a16:colId xmlns:a16="http://schemas.microsoft.com/office/drawing/2014/main" val="1891390797"/>
                    </a:ext>
                  </a:extLst>
                </a:gridCol>
                <a:gridCol w="4117989">
                  <a:extLst>
                    <a:ext uri="{9D8B030D-6E8A-4147-A177-3AD203B41FA5}">
                      <a16:colId xmlns:a16="http://schemas.microsoft.com/office/drawing/2014/main" val="2703766453"/>
                    </a:ext>
                  </a:extLst>
                </a:gridCol>
                <a:gridCol w="5347802">
                  <a:extLst>
                    <a:ext uri="{9D8B030D-6E8A-4147-A177-3AD203B41FA5}">
                      <a16:colId xmlns:a16="http://schemas.microsoft.com/office/drawing/2014/main" val="2097952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Return</a:t>
                      </a:r>
                      <a:r>
                        <a:rPr lang="en-US" altLang="ko-KR" baseline="0" dirty="0" smtClean="0"/>
                        <a:t> 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Method 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234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data.indexOf</a:t>
                      </a:r>
                      <a:r>
                        <a:rPr lang="en-US" altLang="ko-KR" dirty="0" smtClean="0"/>
                        <a:t>(String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str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Str</a:t>
                      </a:r>
                      <a:r>
                        <a:rPr lang="ko-KR" altLang="en-US" dirty="0" smtClean="0"/>
                        <a:t>이 </a:t>
                      </a:r>
                      <a:r>
                        <a:rPr lang="en-US" altLang="ko-KR" dirty="0" smtClean="0"/>
                        <a:t>data</a:t>
                      </a:r>
                      <a:r>
                        <a:rPr lang="ko-KR" altLang="en-US" dirty="0" smtClean="0"/>
                        <a:t>안에 있으면 </a:t>
                      </a:r>
                      <a:r>
                        <a:rPr lang="en-US" altLang="ko-KR" dirty="0" err="1" smtClean="0"/>
                        <a:t>str</a:t>
                      </a:r>
                      <a:r>
                        <a:rPr lang="ko-KR" altLang="en-US" dirty="0" smtClean="0"/>
                        <a:t>에 해당하는 </a:t>
                      </a:r>
                      <a:r>
                        <a:rPr lang="en-US" altLang="ko-KR" dirty="0" smtClean="0"/>
                        <a:t>index</a:t>
                      </a:r>
                      <a:r>
                        <a:rPr lang="ko-KR" altLang="en-US" dirty="0" smtClean="0"/>
                        <a:t>를 </a:t>
                      </a:r>
                      <a:r>
                        <a:rPr lang="en-US" altLang="ko-KR" dirty="0" smtClean="0"/>
                        <a:t>return </a:t>
                      </a:r>
                      <a:r>
                        <a:rPr lang="ko-KR" altLang="en-US" dirty="0" smtClean="0"/>
                        <a:t>함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없으면 </a:t>
                      </a:r>
                      <a:r>
                        <a:rPr lang="en-US" altLang="ko-KR" dirty="0" smtClean="0"/>
                        <a:t>-1</a:t>
                      </a:r>
                      <a:r>
                        <a:rPr lang="ko-KR" altLang="en-US" dirty="0" smtClean="0"/>
                        <a:t>을 </a:t>
                      </a:r>
                      <a:r>
                        <a:rPr lang="en-US" altLang="ko-KR" dirty="0" smtClean="0"/>
                        <a:t>return</a:t>
                      </a:r>
                      <a:r>
                        <a:rPr lang="ko-KR" altLang="en-US" dirty="0" smtClean="0"/>
                        <a:t>함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286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data.length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총 길이를 </a:t>
                      </a:r>
                      <a:r>
                        <a:rPr lang="en-US" altLang="ko-KR" dirty="0" smtClean="0"/>
                        <a:t>return</a:t>
                      </a:r>
                      <a:r>
                        <a:rPr lang="ko-KR" altLang="en-US" dirty="0" smtClean="0"/>
                        <a:t>함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469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Boolean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data.contains</a:t>
                      </a:r>
                      <a:r>
                        <a:rPr lang="en-US" altLang="ko-KR" dirty="0" smtClean="0"/>
                        <a:t>(String </a:t>
                      </a:r>
                      <a:r>
                        <a:rPr lang="en-US" altLang="ko-KR" dirty="0" err="1" smtClean="0"/>
                        <a:t>str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Str</a:t>
                      </a:r>
                      <a:r>
                        <a:rPr lang="ko-KR" altLang="en-US" dirty="0" smtClean="0"/>
                        <a:t>이 </a:t>
                      </a:r>
                      <a:r>
                        <a:rPr lang="en-US" altLang="ko-KR" dirty="0" smtClean="0"/>
                        <a:t>data</a:t>
                      </a:r>
                      <a:r>
                        <a:rPr lang="ko-KR" altLang="en-US" dirty="0" smtClean="0"/>
                        <a:t>안에 있으면 </a:t>
                      </a:r>
                      <a:r>
                        <a:rPr lang="en-US" altLang="ko-KR" dirty="0" err="1" smtClean="0"/>
                        <a:t>ture</a:t>
                      </a:r>
                      <a:r>
                        <a:rPr lang="ko-KR" altLang="en-US" dirty="0" smtClean="0"/>
                        <a:t>를 </a:t>
                      </a:r>
                      <a:r>
                        <a:rPr lang="en-US" altLang="ko-KR" dirty="0" smtClean="0"/>
                        <a:t>return</a:t>
                      </a:r>
                      <a:r>
                        <a:rPr lang="ko-KR" altLang="en-US" dirty="0" smtClean="0"/>
                        <a:t>하고 없으면 </a:t>
                      </a:r>
                      <a:r>
                        <a:rPr lang="en-US" altLang="ko-KR" dirty="0" smtClean="0"/>
                        <a:t>false</a:t>
                      </a:r>
                      <a:r>
                        <a:rPr lang="ko-KR" altLang="en-US" dirty="0" smtClean="0"/>
                        <a:t>를 </a:t>
                      </a:r>
                      <a:r>
                        <a:rPr lang="en-US" altLang="ko-KR" dirty="0" smtClean="0"/>
                        <a:t>return</a:t>
                      </a:r>
                      <a:r>
                        <a:rPr lang="ko-KR" altLang="en-US" dirty="0" smtClean="0"/>
                        <a:t>함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567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Boolean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data.equals</a:t>
                      </a:r>
                      <a:r>
                        <a:rPr lang="en-US" altLang="ko-KR" dirty="0" smtClean="0"/>
                        <a:t>(Object </a:t>
                      </a:r>
                      <a:r>
                        <a:rPr lang="en-US" altLang="ko-KR" dirty="0" err="1" smtClean="0"/>
                        <a:t>obj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</a:t>
                      </a:r>
                      <a:r>
                        <a:rPr lang="ko-KR" altLang="en-US" dirty="0" smtClean="0"/>
                        <a:t>와 </a:t>
                      </a:r>
                      <a:r>
                        <a:rPr lang="en-US" altLang="ko-KR" dirty="0" err="1" smtClean="0"/>
                        <a:t>obj</a:t>
                      </a:r>
                      <a:r>
                        <a:rPr lang="ko-KR" altLang="en-US" dirty="0" smtClean="0"/>
                        <a:t>에 해당하는 문자와 같을 때는 </a:t>
                      </a:r>
                      <a:r>
                        <a:rPr lang="en-US" altLang="ko-KR" dirty="0" smtClean="0"/>
                        <a:t>true, </a:t>
                      </a:r>
                      <a:r>
                        <a:rPr lang="ko-KR" altLang="en-US" dirty="0" smtClean="0"/>
                        <a:t>틀리면 </a:t>
                      </a:r>
                      <a:r>
                        <a:rPr lang="en-US" altLang="ko-KR" dirty="0" smtClean="0"/>
                        <a:t>false type</a:t>
                      </a:r>
                      <a:r>
                        <a:rPr lang="ko-KR" altLang="en-US" dirty="0" smtClean="0"/>
                        <a:t>구분도 함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880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Boolean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data.isEmpty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비어있으면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true,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뭐라도 있으면 </a:t>
                      </a:r>
                      <a:r>
                        <a:rPr lang="en-US" altLang="ko-KR" baseline="0" dirty="0" smtClean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198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540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663178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806334" y="830545"/>
            <a:ext cx="2039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String data =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24207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2845777" y="690538"/>
          <a:ext cx="88834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174">
                  <a:extLst>
                    <a:ext uri="{9D8B030D-6E8A-4147-A177-3AD203B41FA5}">
                      <a16:colId xmlns:a16="http://schemas.microsoft.com/office/drawing/2014/main" val="2779143768"/>
                    </a:ext>
                  </a:extLst>
                </a:gridCol>
                <a:gridCol w="444174">
                  <a:extLst>
                    <a:ext uri="{9D8B030D-6E8A-4147-A177-3AD203B41FA5}">
                      <a16:colId xmlns:a16="http://schemas.microsoft.com/office/drawing/2014/main" val="4086106643"/>
                    </a:ext>
                  </a:extLst>
                </a:gridCol>
                <a:gridCol w="444174">
                  <a:extLst>
                    <a:ext uri="{9D8B030D-6E8A-4147-A177-3AD203B41FA5}">
                      <a16:colId xmlns:a16="http://schemas.microsoft.com/office/drawing/2014/main" val="422399471"/>
                    </a:ext>
                  </a:extLst>
                </a:gridCol>
                <a:gridCol w="444174">
                  <a:extLst>
                    <a:ext uri="{9D8B030D-6E8A-4147-A177-3AD203B41FA5}">
                      <a16:colId xmlns:a16="http://schemas.microsoft.com/office/drawing/2014/main" val="2754804498"/>
                    </a:ext>
                  </a:extLst>
                </a:gridCol>
                <a:gridCol w="444174">
                  <a:extLst>
                    <a:ext uri="{9D8B030D-6E8A-4147-A177-3AD203B41FA5}">
                      <a16:colId xmlns:a16="http://schemas.microsoft.com/office/drawing/2014/main" val="1860941816"/>
                    </a:ext>
                  </a:extLst>
                </a:gridCol>
                <a:gridCol w="444174">
                  <a:extLst>
                    <a:ext uri="{9D8B030D-6E8A-4147-A177-3AD203B41FA5}">
                      <a16:colId xmlns:a16="http://schemas.microsoft.com/office/drawing/2014/main" val="2740022667"/>
                    </a:ext>
                  </a:extLst>
                </a:gridCol>
                <a:gridCol w="444174">
                  <a:extLst>
                    <a:ext uri="{9D8B030D-6E8A-4147-A177-3AD203B41FA5}">
                      <a16:colId xmlns:a16="http://schemas.microsoft.com/office/drawing/2014/main" val="2133230576"/>
                    </a:ext>
                  </a:extLst>
                </a:gridCol>
                <a:gridCol w="444174">
                  <a:extLst>
                    <a:ext uri="{9D8B030D-6E8A-4147-A177-3AD203B41FA5}">
                      <a16:colId xmlns:a16="http://schemas.microsoft.com/office/drawing/2014/main" val="3419174968"/>
                    </a:ext>
                  </a:extLst>
                </a:gridCol>
                <a:gridCol w="444174">
                  <a:extLst>
                    <a:ext uri="{9D8B030D-6E8A-4147-A177-3AD203B41FA5}">
                      <a16:colId xmlns:a16="http://schemas.microsoft.com/office/drawing/2014/main" val="611199283"/>
                    </a:ext>
                  </a:extLst>
                </a:gridCol>
                <a:gridCol w="444174">
                  <a:extLst>
                    <a:ext uri="{9D8B030D-6E8A-4147-A177-3AD203B41FA5}">
                      <a16:colId xmlns:a16="http://schemas.microsoft.com/office/drawing/2014/main" val="4038986910"/>
                    </a:ext>
                  </a:extLst>
                </a:gridCol>
                <a:gridCol w="444174">
                  <a:extLst>
                    <a:ext uri="{9D8B030D-6E8A-4147-A177-3AD203B41FA5}">
                      <a16:colId xmlns:a16="http://schemas.microsoft.com/office/drawing/2014/main" val="4205386062"/>
                    </a:ext>
                  </a:extLst>
                </a:gridCol>
                <a:gridCol w="444174">
                  <a:extLst>
                    <a:ext uri="{9D8B030D-6E8A-4147-A177-3AD203B41FA5}">
                      <a16:colId xmlns:a16="http://schemas.microsoft.com/office/drawing/2014/main" val="294248193"/>
                    </a:ext>
                  </a:extLst>
                </a:gridCol>
                <a:gridCol w="444174">
                  <a:extLst>
                    <a:ext uri="{9D8B030D-6E8A-4147-A177-3AD203B41FA5}">
                      <a16:colId xmlns:a16="http://schemas.microsoft.com/office/drawing/2014/main" val="4002687935"/>
                    </a:ext>
                  </a:extLst>
                </a:gridCol>
                <a:gridCol w="444174">
                  <a:extLst>
                    <a:ext uri="{9D8B030D-6E8A-4147-A177-3AD203B41FA5}">
                      <a16:colId xmlns:a16="http://schemas.microsoft.com/office/drawing/2014/main" val="3627954424"/>
                    </a:ext>
                  </a:extLst>
                </a:gridCol>
                <a:gridCol w="444174">
                  <a:extLst>
                    <a:ext uri="{9D8B030D-6E8A-4147-A177-3AD203B41FA5}">
                      <a16:colId xmlns:a16="http://schemas.microsoft.com/office/drawing/2014/main" val="1843541356"/>
                    </a:ext>
                  </a:extLst>
                </a:gridCol>
                <a:gridCol w="444174">
                  <a:extLst>
                    <a:ext uri="{9D8B030D-6E8A-4147-A177-3AD203B41FA5}">
                      <a16:colId xmlns:a16="http://schemas.microsoft.com/office/drawing/2014/main" val="2609258454"/>
                    </a:ext>
                  </a:extLst>
                </a:gridCol>
                <a:gridCol w="444174">
                  <a:extLst>
                    <a:ext uri="{9D8B030D-6E8A-4147-A177-3AD203B41FA5}">
                      <a16:colId xmlns:a16="http://schemas.microsoft.com/office/drawing/2014/main" val="1718771360"/>
                    </a:ext>
                  </a:extLst>
                </a:gridCol>
                <a:gridCol w="444174">
                  <a:extLst>
                    <a:ext uri="{9D8B030D-6E8A-4147-A177-3AD203B41FA5}">
                      <a16:colId xmlns:a16="http://schemas.microsoft.com/office/drawing/2014/main" val="4266562206"/>
                    </a:ext>
                  </a:extLst>
                </a:gridCol>
                <a:gridCol w="444174">
                  <a:extLst>
                    <a:ext uri="{9D8B030D-6E8A-4147-A177-3AD203B41FA5}">
                      <a16:colId xmlns:a16="http://schemas.microsoft.com/office/drawing/2014/main" val="1078460358"/>
                    </a:ext>
                  </a:extLst>
                </a:gridCol>
                <a:gridCol w="444174">
                  <a:extLst>
                    <a:ext uri="{9D8B030D-6E8A-4147-A177-3AD203B41FA5}">
                      <a16:colId xmlns:a16="http://schemas.microsoft.com/office/drawing/2014/main" val="303465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의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555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84104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79975"/>
              </p:ext>
            </p:extLst>
          </p:nvPr>
        </p:nvGraphicFramePr>
        <p:xfrm>
          <a:off x="806334" y="1784586"/>
          <a:ext cx="10922924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133">
                  <a:extLst>
                    <a:ext uri="{9D8B030D-6E8A-4147-A177-3AD203B41FA5}">
                      <a16:colId xmlns:a16="http://schemas.microsoft.com/office/drawing/2014/main" val="1891390797"/>
                    </a:ext>
                  </a:extLst>
                </a:gridCol>
                <a:gridCol w="4117989">
                  <a:extLst>
                    <a:ext uri="{9D8B030D-6E8A-4147-A177-3AD203B41FA5}">
                      <a16:colId xmlns:a16="http://schemas.microsoft.com/office/drawing/2014/main" val="2703766453"/>
                    </a:ext>
                  </a:extLst>
                </a:gridCol>
                <a:gridCol w="5347802">
                  <a:extLst>
                    <a:ext uri="{9D8B030D-6E8A-4147-A177-3AD203B41FA5}">
                      <a16:colId xmlns:a16="http://schemas.microsoft.com/office/drawing/2014/main" val="2097952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Return</a:t>
                      </a:r>
                      <a:r>
                        <a:rPr lang="en-US" altLang="ko-KR" baseline="0" dirty="0" smtClean="0"/>
                        <a:t> 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Method 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234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Static</a:t>
                      </a:r>
                      <a:r>
                        <a:rPr lang="en-US" altLang="ko-KR" baseline="0" dirty="0" smtClean="0"/>
                        <a:t> 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String</a:t>
                      </a:r>
                      <a:r>
                        <a:rPr lang="en-US" altLang="ko-KR" baseline="0" dirty="0" err="1" smtClean="0"/>
                        <a:t>.format</a:t>
                      </a:r>
                      <a:r>
                        <a:rPr lang="en-US" altLang="ko-KR" baseline="0" dirty="0" smtClean="0"/>
                        <a:t>(String </a:t>
                      </a:r>
                      <a:r>
                        <a:rPr lang="en-US" altLang="ko-KR" baseline="0" dirty="0" err="1" smtClean="0"/>
                        <a:t>str%s</a:t>
                      </a:r>
                      <a:r>
                        <a:rPr lang="en-US" altLang="ko-KR" baseline="0" dirty="0" smtClean="0"/>
                        <a:t> , ”ok”)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%s</a:t>
                      </a:r>
                      <a:r>
                        <a:rPr lang="ko-KR" altLang="en-US" dirty="0" smtClean="0"/>
                        <a:t>에 </a:t>
                      </a:r>
                      <a:r>
                        <a:rPr lang="en-US" altLang="ko-KR" dirty="0" smtClean="0"/>
                        <a:t>“OK”</a:t>
                      </a:r>
                      <a:r>
                        <a:rPr lang="ko-KR" altLang="en-US" dirty="0" smtClean="0"/>
                        <a:t>를 대입한 </a:t>
                      </a:r>
                      <a:r>
                        <a:rPr lang="en-US" altLang="ko-KR" dirty="0" smtClean="0"/>
                        <a:t>String type</a:t>
                      </a:r>
                      <a:r>
                        <a:rPr lang="ko-KR" altLang="en-US" dirty="0" smtClean="0"/>
                        <a:t>의 문자열을 </a:t>
                      </a:r>
                      <a:r>
                        <a:rPr lang="en-US" altLang="ko-KR" dirty="0" smtClean="0"/>
                        <a:t>return</a:t>
                      </a:r>
                      <a:r>
                        <a:rPr lang="ko-KR" altLang="en-US" dirty="0" smtClean="0"/>
                        <a:t>함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286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Static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String.join</a:t>
                      </a:r>
                      <a:r>
                        <a:rPr lang="en-US" altLang="ko-KR" dirty="0" smtClean="0"/>
                        <a:t>(“</a:t>
                      </a:r>
                      <a:r>
                        <a:rPr lang="ko-KR" altLang="en-US" dirty="0" err="1" smtClean="0"/>
                        <a:t>구분자</a:t>
                      </a:r>
                      <a:r>
                        <a:rPr lang="en-US" altLang="ko-KR" dirty="0" smtClean="0"/>
                        <a:t>”,”A”,”B”,”C”,…)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r>
                        <a:rPr lang="ko-KR" altLang="en-US" dirty="0" err="1" smtClean="0"/>
                        <a:t>구분자</a:t>
                      </a:r>
                      <a:r>
                        <a:rPr lang="en-US" altLang="ko-KR" dirty="0" smtClean="0"/>
                        <a:t>B</a:t>
                      </a:r>
                      <a:r>
                        <a:rPr lang="ko-KR" altLang="en-US" dirty="0" err="1" smtClean="0"/>
                        <a:t>구분자</a:t>
                      </a:r>
                      <a:r>
                        <a:rPr lang="en-US" altLang="ko-KR" dirty="0" smtClean="0"/>
                        <a:t>C</a:t>
                      </a:r>
                      <a:r>
                        <a:rPr lang="ko-KR" altLang="en-US" dirty="0" err="1" smtClean="0"/>
                        <a:t>구분자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… </a:t>
                      </a:r>
                      <a:r>
                        <a:rPr lang="ko-KR" altLang="en-US" dirty="0" smtClean="0"/>
                        <a:t>형식으로 </a:t>
                      </a:r>
                      <a:r>
                        <a:rPr lang="en-US" altLang="ko-KR" dirty="0" smtClean="0"/>
                        <a:t>return</a:t>
                      </a:r>
                      <a:r>
                        <a:rPr lang="ko-KR" altLang="en-US" dirty="0" smtClean="0"/>
                        <a:t>함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469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Static</a:t>
                      </a:r>
                      <a:r>
                        <a:rPr lang="en-US" altLang="ko-KR" baseline="0" dirty="0" smtClean="0"/>
                        <a:t> 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Data.equalsIgnoreCase</a:t>
                      </a:r>
                      <a:r>
                        <a:rPr lang="en-US" altLang="ko-KR" dirty="0" smtClean="0"/>
                        <a:t>(String </a:t>
                      </a:r>
                      <a:r>
                        <a:rPr lang="en-US" altLang="ko-KR" dirty="0" err="1" smtClean="0"/>
                        <a:t>str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대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소문자 구분없이 같음을 판별함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567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Static 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String</a:t>
                      </a:r>
                      <a:r>
                        <a:rPr lang="en-US" altLang="ko-KR" baseline="0" dirty="0" err="1" smtClean="0"/>
                        <a:t>.valueOf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en-US" altLang="ko-KR" baseline="0" dirty="0" err="1" smtClean="0"/>
                        <a:t>int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num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Num</a:t>
                      </a:r>
                      <a:r>
                        <a:rPr lang="ko-KR" altLang="en-US" dirty="0" smtClean="0"/>
                        <a:t>을 </a:t>
                      </a:r>
                      <a:r>
                        <a:rPr lang="en-US" altLang="ko-KR" dirty="0" smtClean="0"/>
                        <a:t>String type</a:t>
                      </a:r>
                      <a:r>
                        <a:rPr lang="ko-KR" altLang="en-US" dirty="0" smtClean="0"/>
                        <a:t>으로 </a:t>
                      </a:r>
                      <a:r>
                        <a:rPr lang="ko-KR" altLang="en-US" dirty="0" err="1" smtClean="0"/>
                        <a:t>바꾸어줌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880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String[]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Data.split</a:t>
                      </a:r>
                      <a:r>
                        <a:rPr lang="en-US" altLang="ko-KR" dirty="0" smtClean="0"/>
                        <a:t>(“ </a:t>
                      </a:r>
                      <a:r>
                        <a:rPr lang="ko-KR" altLang="en-US" dirty="0" err="1" smtClean="0"/>
                        <a:t>구분자</a:t>
                      </a:r>
                      <a:r>
                        <a:rPr lang="en-US" altLang="ko-KR" dirty="0" smtClean="0"/>
                        <a:t>”)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구분자를</a:t>
                      </a:r>
                      <a:r>
                        <a:rPr lang="ko-KR" altLang="en-US" dirty="0" smtClean="0"/>
                        <a:t> 기준으로 </a:t>
                      </a:r>
                      <a:r>
                        <a:rPr lang="en-US" altLang="ko-KR" dirty="0" smtClean="0"/>
                        <a:t>String array</a:t>
                      </a:r>
                      <a:r>
                        <a:rPr lang="ko-KR" altLang="en-US" dirty="0" smtClean="0"/>
                        <a:t>를 </a:t>
                      </a:r>
                      <a:r>
                        <a:rPr lang="ko-KR" altLang="en-US" dirty="0" err="1" smtClean="0"/>
                        <a:t>만들어줌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198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540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663178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806334" y="830545"/>
            <a:ext cx="2039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String data =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17880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397</Words>
  <Application>Microsoft Office PowerPoint</Application>
  <PresentationFormat>와이드스크린</PresentationFormat>
  <Paragraphs>177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선민</dc:creator>
  <cp:lastModifiedBy>김 선민</cp:lastModifiedBy>
  <cp:revision>35</cp:revision>
  <dcterms:created xsi:type="dcterms:W3CDTF">2019-03-17T04:36:19Z</dcterms:created>
  <dcterms:modified xsi:type="dcterms:W3CDTF">2019-03-18T11:49:40Z</dcterms:modified>
</cp:coreProperties>
</file>