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59" r:id="rId7"/>
    <p:sldId id="286" r:id="rId8"/>
    <p:sldId id="270" r:id="rId9"/>
    <p:sldId id="288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89" r:id="rId18"/>
    <p:sldId id="290" r:id="rId19"/>
    <p:sldId id="273" r:id="rId20"/>
    <p:sldId id="277" r:id="rId21"/>
    <p:sldId id="278" r:id="rId22"/>
    <p:sldId id="279" r:id="rId23"/>
    <p:sldId id="282" r:id="rId24"/>
    <p:sldId id="263" r:id="rId25"/>
    <p:sldId id="284" r:id="rId26"/>
    <p:sldId id="280" r:id="rId27"/>
    <p:sldId id="285" r:id="rId28"/>
    <p:sldId id="274" r:id="rId29"/>
    <p:sldId id="283" r:id="rId30"/>
    <p:sldId id="27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28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0534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5167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84219" y="2919309"/>
            <a:ext cx="10422070" cy="957706"/>
          </a:xfrm>
        </p:spPr>
        <p:txBody>
          <a:bodyPr/>
          <a:lstStyle/>
          <a:p>
            <a:pPr>
              <a:defRPr/>
            </a:pPr>
            <a:r>
              <a:rPr lang="ko-KR" altLang="en-US" sz="4500"/>
              <a:t>멀티스레드 환경에서의 RocksDB 성능 분석</a:t>
            </a:r>
            <a:endParaRPr lang="ko-KR" altLang="en-US" sz="4500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cs typeface="Arial"/>
              </a:rPr>
              <a:t>김윤재</a:t>
            </a:r>
            <a:r>
              <a:rPr lang="en-US" altLang="ko-KR"/>
              <a:t>(32200921),</a:t>
            </a:r>
            <a:r>
              <a:rPr lang="ko-KR" altLang="en-US"/>
              <a:t> 이승찬</a:t>
            </a:r>
            <a:r>
              <a:rPr lang="en-US" altLang="ko-KR"/>
              <a:t>(32203282)</a:t>
            </a:r>
            <a:endParaRPr xmlns:mc="http://schemas.openxmlformats.org/markup-compatibility/2006" xmlns:hp="http://schemas.haansoft.com/office/presentation/8.0" lang="EN-US" b="0" i="0" u="none" strike="noStrike" baseline="0" mc:Ignorable="hp" hp:hslEmbossed="0">
              <a:solidFill>
                <a:srgbClr val="000000"/>
              </a:solidFill>
              <a:ea typeface="함초롬바탕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 sz="1700"/>
              <a:t>void progress_printer(int num_threads, int data_size) {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const int barWidth = 30;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while (!printing_done) {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cout &lt;&lt; "\rData: " &lt;&lt; format_data_size(data_size) &lt;&lt; " ";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for (int t = 0; t &lt; num_threads; ++t) {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int percent = progresses[t].load();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cout &lt;&lt; "[T" &lt;&lt; t &lt;&lt; ": [";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int pos = barWidth * percent / 100;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for (int i = 0; i &lt; barWidth; ++i) {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    if (i &lt; pos) cout &lt;&lt; "=";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    else if (i == pos) cout &lt;&lt; "&gt;";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    else cout &lt;&lt; " ";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}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    cout &lt;&lt; "] " &lt;&lt; percent &lt;&lt; "%] ";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}</a:t>
            </a:r>
            <a:endParaRPr lang="en-US" altLang="ko-KR" sz="1700"/>
          </a:p>
          <a:p>
            <a:pPr marL="0" lvl="0" indent="0">
              <a:buNone/>
              <a:defRPr/>
            </a:pPr>
            <a:r>
              <a:rPr lang="en-US" altLang="ko-KR" sz="1700"/>
              <a:t>        cout &lt;&lt; flush;</a:t>
            </a:r>
            <a:endParaRPr lang="en-US" altLang="ko-KR" sz="1100"/>
          </a:p>
          <a:p>
            <a:pPr marL="0" lvl="0" indent="0">
              <a:buNone/>
              <a:defRPr/>
            </a:pPr>
            <a:r>
              <a:rPr lang="en-US" altLang="ko-KR" sz="1100"/>
              <a:t>    </a:t>
            </a:r>
            <a:endParaRPr lang="en-US" altLang="ko-KR" sz="1100"/>
          </a:p>
        </p:txBody>
      </p:sp>
      <p:sp>
        <p:nvSpPr>
          <p:cNvPr id="4" name="가로 글상자 3"/>
          <p:cNvSpPr txBox="1"/>
          <p:nvPr/>
        </p:nvSpPr>
        <p:spPr>
          <a:xfrm>
            <a:off x="6411594" y="5950851"/>
            <a:ext cx="5780406" cy="907149"/>
          </a:xfrm>
          <a:prstGeom prst="rect">
            <a:avLst/>
          </a:prstGeom>
        </p:spPr>
        <p:txBody>
          <a:bodyPr wrap="non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진행률 바를 출력하는 스레드 함수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모든 쓰레드의 진행률을 0.1초 간격으로 콘솔에 갱신 출력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31799" y="1063586"/>
            <a:ext cx="2469516" cy="36435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progress_printer(...)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6255133" y="1063586"/>
            <a:ext cx="5936867" cy="50235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  </a:t>
            </a:r>
            <a:r>
              <a:rPr lang="en-US" altLang="ko-KR">
                <a:solidFill>
                  <a:srgbClr val="000000"/>
                </a:solidFill>
              </a:rPr>
              <a:t>  this_thread::sleep_for(chrono::milliseconds(100));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}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// 마지막 상태 출력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cout &lt;&lt; "\rData: " &lt;&lt; format_data_size(data_size) &lt;&lt; " ";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for (int t = 0; t &lt; num_threads; ++t) {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int percent = progresses[t].load();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cout &lt;&lt; "[T" &lt;&lt; t &lt;&lt; ": [";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int pos = barWidth * percent / 100;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for (int i = 0; i &lt; barWidth; ++i) {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    if (i &lt; pos) cout &lt;&lt; "=";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    else if (i == pos) cout &lt;&lt; "&gt;";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    else cout &lt;&lt; " ";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}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cout &lt;&lt; "] " &lt;&lt; percent &lt;&lt; "%] ";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}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cout &lt;&lt; endl;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}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43966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 sz="2100"/>
              <a:t>int main() { ... }</a:t>
            </a:r>
            <a:endParaRPr lang="en-US" altLang="ko-KR" sz="2100"/>
          </a:p>
          <a:p>
            <a:pPr marL="0" lvl="0" indent="0">
              <a:buNone/>
              <a:defRPr/>
            </a:pP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system("mkdir -p data");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vector&lt;int&gt; thread_counts = {1, 2, 4, 8};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vector&lt;int&gt; data_sizes = {10000, 50000, 100000, 200000, 300000, 400000};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const int num_runs = 10;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ofstream csv("benchmark_results.csv");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csv &lt;&lt; "Threads,DataSize,AvgTime(ms),AvgMemory(Bytes)\n";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ofstream csv_runs("benchmark_results_runs.csv");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csv_runs &lt;&lt; "Threads,DataSize,Run,Time(ms),Memory(Bytes)\n";</a:t>
            </a:r>
            <a:endParaRPr lang="en-US" altLang="ko-KR" sz="2100"/>
          </a:p>
        </p:txBody>
      </p:sp>
      <p:sp>
        <p:nvSpPr>
          <p:cNvPr id="4" name="직사각형 3"/>
          <p:cNvSpPr/>
          <p:nvPr/>
        </p:nvSpPr>
        <p:spPr>
          <a:xfrm>
            <a:off x="379606" y="993622"/>
            <a:ext cx="1395426" cy="3661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dk1"/>
                </a:solidFill>
                <a:latin typeface="한컴 윤고딕 230"/>
              </a:rPr>
              <a:t>3.main()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dk1"/>
              </a:solidFill>
              <a:latin typeface="한컴 윤고딕 23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47947" y="1359739"/>
            <a:ext cx="32689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주요 역할: 전체 벤치마크 실행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6962" y="5121017"/>
            <a:ext cx="8015038" cy="16398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57040" lvl="0" indent="-25704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mkdir -p data: RocksDB 데이터 저장을 위한 디렉토리 생성.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marL="257040" lvl="0" indent="-25704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thread_counts: 테스트할 쓰레드 개수들.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marL="257040" lvl="0" indent="-25704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data_sizes: 테스트할 데이터 개수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marL="257040" lvl="0" indent="-25704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num_runs: 각 조건 조합별 테스트 반복 횟수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marL="257040" lvl="0" indent="-25704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csv: 최종 요약 결과 저장용.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marL="257040" lvl="0" indent="-25704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csv_runs: 개별 실행 기록 저장용</a:t>
            </a:r>
            <a:endParaRPr xmlns:mc="http://schemas.openxmlformats.org/markup-compatibility/2006" xmlns:hp="http://schemas.haansoft.com/office/presentation/8.0" lang="en-US" altLang="ko-KR" sz="17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83321" y="1820153"/>
            <a:ext cx="3196459" cy="3614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[1]</a:t>
            </a:r>
            <a:r>
              <a:rPr lang="ko-KR" altLang="en-US"/>
              <a:t> 초기 설정 및 결과 파일 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652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en-US" altLang="ko-KR" sz="2000"/>
              <a:t>   for (int threads : thread_counts) {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for (int data_size : data_sizes) {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    long total_time = 0;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    long total_memory = 0;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    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    for (int run = 0; run &lt; num_runs; ++run) {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        string db_path = "data/rocksdb_t" + to_string(threads) + 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                       "_d" + to_string(data_size) + "_r" + to_string(run);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        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        system(("rm -rf " + db_path).c_str());</a:t>
            </a:r>
            <a:endParaRPr lang="en-US" altLang="ko-KR" sz="2000"/>
          </a:p>
        </p:txBody>
      </p:sp>
      <p:sp>
        <p:nvSpPr>
          <p:cNvPr id="4" name="직사각형 3"/>
          <p:cNvSpPr/>
          <p:nvPr/>
        </p:nvSpPr>
        <p:spPr>
          <a:xfrm>
            <a:off x="492194" y="987872"/>
            <a:ext cx="5773142" cy="362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[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2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] 2중 for 루프로 모든 조건 조합 테스트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&amp;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10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번 반복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5410984" y="1666918"/>
            <a:ext cx="6173870" cy="6426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threads와 data_size를 조합해서 성능 측정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각 조합마다 10번씩(num_runs) 반복 수행 → 평균값을 계산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6402627" y="4564170"/>
            <a:ext cx="5641643" cy="638098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반복 실행 시마다 DB를 새로 생성 (rm -rf로 기존 삭제)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db_path는 어떤 조건에서 몇 번째 실행인지 나타냄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6211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 sz="2100"/>
              <a:t>Options options;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options.create_if_missing = true;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options.IncreaseParallelism(threads);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options.OptimizeLevelStyleCompaction();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DB* db;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DB::Open(options, db_path, &amp;db);</a:t>
            </a:r>
            <a:endParaRPr lang="en-US" altLang="ko-KR" sz="2100"/>
          </a:p>
          <a:p>
            <a:pPr marL="0" lvl="0" indent="0">
              <a:buNone/>
              <a:defRPr/>
            </a:pP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auto start = chrono::high_resolution_clock::now();</a:t>
            </a:r>
            <a:endParaRPr lang="en-US" altLang="ko-KR" sz="2100"/>
          </a:p>
          <a:p>
            <a:pPr marL="0" lvl="0" indent="0">
              <a:buNone/>
              <a:defRPr/>
            </a:pPr>
            <a:endParaRPr lang="en-US" altLang="ko-KR" sz="2100"/>
          </a:p>
        </p:txBody>
      </p:sp>
      <p:sp>
        <p:nvSpPr>
          <p:cNvPr id="5" name="직사각형 4"/>
          <p:cNvSpPr/>
          <p:nvPr/>
        </p:nvSpPr>
        <p:spPr>
          <a:xfrm>
            <a:off x="431799" y="940435"/>
            <a:ext cx="8162741" cy="3625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[3]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RocksDB 옵션 설정 및 DB 오픈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&amp;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작업 시작 시간 기록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5911267" y="2974676"/>
            <a:ext cx="6280733" cy="908647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create_if_missing: 없으면 새로 생성.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IncreaseParallelism: 내부적으로 병렬 작업 가능하도록 설정.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OptimizeLevelStyleCompaction: 성능 좋은 압축 방식 선택.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1711134" y="4844701"/>
            <a:ext cx="4384866" cy="363569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쓰기 작업 성능 측정을 위한 타이머 시작.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5649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 sz="1600"/>
              <a:t>vector&lt;thread&gt; workers;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int per_thread = data_size / threads;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progresses = vector&lt;atomic&lt;int&gt;&gt;(threads);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for (int t = 0; t &lt; threads; ++t) progresses[t] = 0;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printing_done = false;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thread printer(progress_printer, threads, data_size);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long max_memory = 0;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atomic&lt;bool&gt; measuring(true);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thread memory_monitor([&amp;]() {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    while (measuring) {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        max_memory = max(max_memory, get_memory_usage());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        this_thread::sleep_for(chrono::milliseconds(10));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    }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                });</a:t>
            </a:r>
            <a:endParaRPr lang="en-US" altLang="ko-KR" sz="1600"/>
          </a:p>
        </p:txBody>
      </p:sp>
      <p:sp>
        <p:nvSpPr>
          <p:cNvPr id="4" name="직사각형 3"/>
          <p:cNvSpPr/>
          <p:nvPr/>
        </p:nvSpPr>
        <p:spPr>
          <a:xfrm>
            <a:off x="431799" y="1063586"/>
            <a:ext cx="6064631" cy="3632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[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4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] 프로그래스 및 메모리 모니터링 스레드 준비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5026066" y="3494944"/>
            <a:ext cx="7165933" cy="90722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작업자 스레드 수만큼 progresses 벡터 초기화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진행률 실시간 표시용 printer 스레드 실행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메모리 사용량 감시 스레드 실행 (get_memory_usage() 함수 반복 호출)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5783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 sz="2100" b="0"/>
              <a:t>for (int t = 0; t &lt; threads; ++t) {</a:t>
            </a:r>
            <a:endParaRPr lang="en-US" altLang="ko-KR" sz="2100" b="0"/>
          </a:p>
          <a:p>
            <a:pPr marL="0" lvl="0" indent="0">
              <a:buNone/>
              <a:defRPr/>
            </a:pPr>
            <a:r>
              <a:rPr lang="en-US" altLang="ko-KR" sz="2100" b="0"/>
              <a:t>                    int start_idx = t * per_thread;</a:t>
            </a:r>
            <a:endParaRPr lang="en-US" altLang="ko-KR" sz="2100" b="0"/>
          </a:p>
          <a:p>
            <a:pPr marL="0" lvl="0" indent="0">
              <a:buNone/>
              <a:defRPr/>
            </a:pPr>
            <a:r>
              <a:rPr lang="en-US" altLang="ko-KR" sz="2100" b="0"/>
              <a:t>                    int end_idx = (t == threads-1) ? data_size : start_idx + per_thread;</a:t>
            </a:r>
            <a:endParaRPr lang="en-US" altLang="ko-KR" sz="2100" b="0"/>
          </a:p>
          <a:p>
            <a:pPr marL="0" lvl="0" indent="0">
              <a:buNone/>
              <a:defRPr/>
            </a:pPr>
            <a:r>
              <a:rPr lang="en-US" altLang="ko-KR" sz="2100" b="0"/>
              <a:t>                    workers.emplace_back(write_worker, db, start_idx, end_idx, t, data_size);</a:t>
            </a:r>
            <a:endParaRPr lang="en-US" altLang="ko-KR" sz="2100" b="0"/>
          </a:p>
          <a:p>
            <a:pPr marL="0" lvl="0" indent="0">
              <a:buNone/>
              <a:defRPr/>
            </a:pPr>
            <a:r>
              <a:rPr lang="en-US" altLang="ko-KR" sz="2100" b="0"/>
              <a:t>                }</a:t>
            </a:r>
            <a:endParaRPr lang="en-US" altLang="ko-KR" sz="2100" b="0"/>
          </a:p>
          <a:p>
            <a:pPr marL="0" lvl="0" indent="0">
              <a:buNone/>
              <a:defRPr/>
            </a:pPr>
            <a:endParaRPr lang="en-US" altLang="ko-KR" sz="2100" b="0"/>
          </a:p>
          <a:p>
            <a:pPr marL="0" lvl="0" indent="0">
              <a:buNone/>
              <a:defRPr/>
            </a:pPr>
            <a:r>
              <a:rPr lang="en-US" altLang="ko-KR" sz="2100" b="0"/>
              <a:t>                for (auto&amp; th : workers) th.join();</a:t>
            </a:r>
            <a:endParaRPr lang="en-US" altLang="ko-KR" sz="2100" b="0"/>
          </a:p>
          <a:p>
            <a:pPr marL="0" lvl="0" indent="0">
              <a:buNone/>
              <a:defRPr/>
            </a:pPr>
            <a:r>
              <a:rPr lang="en-US" altLang="ko-KR" sz="2100" b="0"/>
              <a:t>                measuring = false;</a:t>
            </a:r>
            <a:endParaRPr lang="en-US" altLang="ko-KR" sz="2100" b="0"/>
          </a:p>
          <a:p>
            <a:pPr marL="0" lvl="0" indent="0">
              <a:buNone/>
              <a:defRPr/>
            </a:pPr>
            <a:r>
              <a:rPr lang="en-US" altLang="ko-KR" sz="2100" b="0"/>
              <a:t>                memory_monitor.join();</a:t>
            </a:r>
            <a:endParaRPr lang="en-US" altLang="ko-KR" sz="2100" b="0"/>
          </a:p>
          <a:p>
            <a:pPr marL="0" lvl="0" indent="0">
              <a:buNone/>
              <a:defRPr/>
            </a:pPr>
            <a:endParaRPr lang="en-US" altLang="ko-KR" sz="2100" b="0"/>
          </a:p>
          <a:p>
            <a:pPr marL="0" lvl="0" indent="0">
              <a:buNone/>
              <a:defRPr/>
            </a:pPr>
            <a:r>
              <a:rPr lang="en-US" altLang="ko-KR" sz="2100" b="0"/>
              <a:t>                printing_done = true;</a:t>
            </a:r>
            <a:endParaRPr lang="en-US" altLang="ko-KR" sz="2100" b="0"/>
          </a:p>
          <a:p>
            <a:pPr marL="0" lvl="0" indent="0">
              <a:buNone/>
              <a:defRPr/>
            </a:pPr>
            <a:r>
              <a:rPr lang="en-US" altLang="ko-KR" sz="2100" b="0"/>
              <a:t>                printer.join();</a:t>
            </a:r>
            <a:endParaRPr lang="en-US" altLang="ko-KR" sz="2100" b="0"/>
          </a:p>
        </p:txBody>
      </p:sp>
      <p:sp>
        <p:nvSpPr>
          <p:cNvPr id="4" name="직사각형 3"/>
          <p:cNvSpPr/>
          <p:nvPr/>
        </p:nvSpPr>
        <p:spPr>
          <a:xfrm>
            <a:off x="431799" y="1063586"/>
            <a:ext cx="3973569" cy="3632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[5]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데이터 쓰기 작업자 스레드 실행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1985898" y="2854889"/>
            <a:ext cx="9173592" cy="640968"/>
          </a:xfrm>
          <a:prstGeom prst="rect">
            <a:avLst/>
          </a:prstGeom>
        </p:spPr>
        <p:txBody>
          <a:bodyPr wrap="non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각 스레드는 자신만의 구간(start ~ end)을 맡아서 RocksDB에 데이터 쓰기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마지막 스레드는 남은 구간까지 전부 담당 (데이터 개수가 threads로 안 나눠떨어질 경우 대비)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5626274" y="4498930"/>
            <a:ext cx="4387346" cy="642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모든 쓰기 스레드 완료 대기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메모리 측정 및 프린터 종료 신호 후 join()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70581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2100"/>
              <a:t>        </a:t>
            </a:r>
            <a:r>
              <a:rPr lang="en-US" altLang="ko-KR" sz="2100"/>
              <a:t>auto end = chrono::high_resolution_clock::now();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long duration = chrono::duration_cast&lt;chrono::milliseconds&gt;(end - start).count();</a:t>
            </a:r>
            <a:endParaRPr lang="en-US" altLang="ko-KR" sz="2100"/>
          </a:p>
          <a:p>
            <a:pPr marL="0" lvl="0" indent="0">
              <a:buNone/>
              <a:defRPr/>
            </a:pP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total_time += duration;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total_memory += max_memory;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total_time += duration;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total_memory += max_memory;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csv_runs &lt;&lt; threads &lt;&lt; "," &lt;&lt; data_size &lt;&lt; "," &lt;&lt; run &lt;&lt; "," 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        &lt;&lt; duration &lt;&lt; "," &lt;&lt; max_memory &lt;&lt; "\n";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        delete db;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}</a:t>
            </a:r>
            <a:endParaRPr lang="en-US" altLang="ko-KR" sz="2100"/>
          </a:p>
        </p:txBody>
      </p:sp>
      <p:sp>
        <p:nvSpPr>
          <p:cNvPr id="4" name="가로 글상자 3"/>
          <p:cNvSpPr txBox="1"/>
          <p:nvPr/>
        </p:nvSpPr>
        <p:spPr>
          <a:xfrm>
            <a:off x="431799" y="943749"/>
            <a:ext cx="2640966" cy="36435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[6]</a:t>
            </a:r>
            <a:r>
              <a:rPr lang="ko-KR" altLang="en-US"/>
              <a:t> 시간 측정 및 자원 정리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8275006" y="2662694"/>
            <a:ext cx="3723204" cy="1183501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실행 시간 측정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최고 메모리 사용량 기록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csv_runs에 개별 실행 결과 기록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RocksDB 인스턴스 해제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7980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           double avg_time = static_cast&lt;double&gt;(total_time) / num_runs;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double avg_memory = static_cast&lt;double&gt;(total_memory) / num_runs;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csv &lt;&lt; threads &lt;&lt; "," &lt;&lt; data_size &lt;&lt; ","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    &lt;&lt; avg_time &lt;&lt; "," &lt;&lt; avg_memory &lt;&lt; "\n";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}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csv.close();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cout &lt;&lt; "Benchmark complete! Results saved to benchmark_results.csv" &lt;&lt; endl;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return 0;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431799" y="1063586"/>
            <a:ext cx="3962112" cy="36591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[7]</a:t>
            </a:r>
            <a:r>
              <a:rPr lang="ko-KR" altLang="en-US"/>
              <a:t> 평균 계산 후 csv 저장 </a:t>
            </a:r>
            <a:r>
              <a:rPr lang="en-US" altLang="ko-KR"/>
              <a:t>&amp;</a:t>
            </a:r>
            <a:r>
              <a:rPr lang="ko-KR" altLang="en-US"/>
              <a:t> 마무리 출력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3153688" y="3298520"/>
            <a:ext cx="8668637" cy="364743"/>
          </a:xfrm>
          <a:prstGeom prst="rect">
            <a:avLst/>
          </a:prstGeom>
        </p:spPr>
        <p:txBody>
          <a:bodyPr wrap="non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반복 실행한 결과의 평균 시간/메모리 사용량을 계산 후 benchmark_results.csv에 저장.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381567" y="5769511"/>
            <a:ext cx="4212879" cy="640344"/>
          </a:xfrm>
          <a:prstGeom prst="rect">
            <a:avLst/>
          </a:prstGeom>
        </p:spPr>
        <p:txBody>
          <a:bodyPr wrap="non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모든 조건 테스트 후 종료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결과 CSV 파일로 저장 완료 메시지 출력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0361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실험 결과</a:t>
            </a:r>
            <a:r>
              <a:rPr lang="en-US" altLang="ko-KR"/>
              <a:t>(1)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8" y="1308100"/>
            <a:ext cx="11302999" cy="49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47836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실험 결과</a:t>
            </a:r>
            <a:r>
              <a:rPr lang="en-US" altLang="ko-KR"/>
              <a:t>(2)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44553" y="1063586"/>
            <a:ext cx="11302893" cy="52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2696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/>
              <a:t>실험 동기</a:t>
            </a:r>
            <a:endParaRPr lang="ko-KR" altLang="en-US" sz="4400"/>
          </a:p>
          <a:p>
            <a:pPr lvl="0">
              <a:defRPr/>
            </a:pPr>
            <a:r>
              <a:rPr lang="ko-KR" altLang="en-US" sz="4400"/>
              <a:t>실험 설계</a:t>
            </a:r>
            <a:endParaRPr lang="ko-KR" altLang="en-US" sz="4400"/>
          </a:p>
          <a:p>
            <a:pPr lvl="0">
              <a:defRPr/>
            </a:pPr>
            <a:r>
              <a:rPr lang="ko-KR" altLang="en-US" sz="4400"/>
              <a:t>실험 환경</a:t>
            </a:r>
            <a:endParaRPr lang="ko-KR" altLang="en-US" sz="4400"/>
          </a:p>
          <a:p>
            <a:pPr lvl="0">
              <a:defRPr/>
            </a:pPr>
            <a:r>
              <a:rPr lang="ko-KR" altLang="en-US" sz="4400"/>
              <a:t>코드 설명</a:t>
            </a:r>
            <a:endParaRPr lang="ko-KR" altLang="en-US" sz="4400"/>
          </a:p>
          <a:p>
            <a:pPr lvl="0">
              <a:defRPr/>
            </a:pPr>
            <a:r>
              <a:rPr lang="ko-KR" altLang="en-US" sz="4400"/>
              <a:t>실험 결과</a:t>
            </a:r>
            <a:endParaRPr lang="ko-KR" altLang="en-US" sz="4400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실험 결과</a:t>
            </a:r>
            <a:r>
              <a:rPr lang="en-US" altLang="ko-KR"/>
              <a:t>(3)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387" y="1308100"/>
            <a:ext cx="11301410" cy="49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023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실험 결과</a:t>
            </a:r>
            <a:r>
              <a:rPr lang="en-US" altLang="ko-KR"/>
              <a:t>(4)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8" y="1308100"/>
            <a:ext cx="11303000" cy="49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89145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실험 결과</a:t>
            </a:r>
            <a:r>
              <a:rPr lang="en-US" altLang="ko-KR"/>
              <a:t>(5)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8" y="1308100"/>
            <a:ext cx="11302999" cy="49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23095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실험 결과</a:t>
            </a:r>
            <a:r>
              <a:rPr lang="en-US" altLang="ko-KR"/>
              <a:t>(6)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8" y="1308099"/>
            <a:ext cx="11302999" cy="49609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실험 결과</a:t>
            </a:r>
            <a:r>
              <a:rPr lang="en-US" altLang="ko-KR"/>
              <a:t>(7)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8" y="1308100"/>
            <a:ext cx="11302999" cy="49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15191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실험 결과</a:t>
            </a:r>
            <a:r>
              <a:rPr lang="en-US" altLang="ko-KR"/>
              <a:t>(8)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388" y="1308100"/>
            <a:ext cx="11301410" cy="4960939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433388" y="944840"/>
            <a:ext cx="1762753" cy="3632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코어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16</a:t>
            </a:r>
            <a:r>
              <a:rPr lang="ko-KR" altLang="en-US"/>
              <a:t>코어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80697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실험 결과</a:t>
            </a:r>
            <a:r>
              <a:rPr lang="en-US" altLang="ko-KR"/>
              <a:t>(9)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9812" y="1071562"/>
            <a:ext cx="7572374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82054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0" y="870994"/>
            <a:ext cx="12192000" cy="5987005"/>
          </a:xfrm>
        </p:spPr>
        <p:txBody>
          <a:bodyPr/>
          <a:p>
            <a:pPr marL="444000" lvl="0" indent="-444000">
              <a:buAutoNum type="arabicPeriod"/>
              <a:defRPr/>
            </a:pPr>
            <a:r>
              <a:rPr lang="ko-KR" altLang="en-US" sz="2700"/>
              <a:t>스레드 수 증가 ≠ 항상 성능 향상</a:t>
            </a:r>
            <a:endParaRPr lang="ko-KR" altLang="en-US" sz="2700"/>
          </a:p>
          <a:p>
            <a:pPr marL="624975" lvl="1" indent="-444000">
              <a:buFont typeface="Arial"/>
              <a:buChar char="•"/>
              <a:defRPr/>
            </a:pPr>
            <a:r>
              <a:rPr lang="ko-KR" altLang="en-US" sz="2700"/>
              <a:t>데이터가 작을 경우 과도한 스레드 사용은 효율 감소</a:t>
            </a:r>
            <a:endParaRPr lang="ko-KR" altLang="en-US" sz="2700"/>
          </a:p>
          <a:p>
            <a:pPr marL="624975" lvl="1" indent="-444000">
              <a:buFont typeface="Arial"/>
              <a:buChar char="•"/>
              <a:defRPr/>
            </a:pPr>
            <a:r>
              <a:rPr lang="ko-KR" altLang="en-US" sz="2700"/>
              <a:t>코어 수에 비례하여 쓰레드 수가 늘어날 수록 효율 증가</a:t>
            </a:r>
            <a:endParaRPr lang="ko-KR" altLang="en-US" sz="2700"/>
          </a:p>
          <a:p>
            <a:pPr marL="624975" lvl="1" indent="-444000">
              <a:buFont typeface="Arial"/>
              <a:buChar char="•"/>
              <a:defRPr/>
            </a:pPr>
            <a:endParaRPr lang="ko-KR" altLang="en-US" sz="2700"/>
          </a:p>
          <a:p>
            <a:pPr marL="444000" lvl="0" indent="-444000">
              <a:buAutoNum type="arabicPeriod"/>
              <a:defRPr/>
            </a:pPr>
            <a:r>
              <a:rPr lang="ko-KR" altLang="en-US" sz="2700"/>
              <a:t>코어의 수 ≠ 쓰레드 수</a:t>
            </a:r>
            <a:endParaRPr lang="ko-KR" altLang="en-US" sz="2700"/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 sz="2300"/>
              <a:t>메모리 사용량은 데이터 크기와 쓰레드 수에 비례하여 증가</a:t>
            </a:r>
            <a:endParaRPr lang="ko-KR" altLang="en-US" sz="2300"/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 sz="2300"/>
              <a:t>데이터 양에 따라 최선이 아닐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180975" lvl="1" indent="0" algn="ctr">
              <a:buNone/>
              <a:defRPr/>
            </a:pPr>
            <a:endParaRPr lang="ko-KR" altLang="en-US" sz="2400"/>
          </a:p>
          <a:p>
            <a:pPr marL="180975" lvl="1" indent="0" algn="ctr">
              <a:buNone/>
              <a:defRPr/>
            </a:pPr>
            <a:r>
              <a:rPr lang="ko-KR" altLang="en-US" sz="2400"/>
              <a:t>데이터 크기와 시스템 자원을 고려하여 적절한 스레드 수 조절이 필요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774659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아쉬운 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쓰기 패턴이 "순차 쓰기"로만 제한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읽기(Read) 성능에 대한 측정 부재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다양한 Key/Value 크기에 대한 실험 부족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>
                <a:latin typeface="한컴 윤고딕 230"/>
              </a:rPr>
              <a:t>다음 실험 계획</a:t>
            </a:r>
            <a:endParaRPr xmlns:mc="http://schemas.openxmlformats.org/markup-compatibility/2006" xmlns:hp="http://schemas.haansoft.com/office/presentation/8.0" lang="EN-US" b="0" i="0" u="none" strike="noStrike" baseline="0" mc:Ignorable="hp" hp:hslEmbossed="0">
              <a:latin typeface="한컴 윤고딕 230"/>
              <a:ea typeface="한컴 윤고딕 230"/>
              <a:cs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latin typeface="한컴 윤고딕 230"/>
                <a:ea typeface="한컴 윤고딕 230"/>
                <a:cs typeface="맑은 고딕"/>
              </a:rPr>
              <a:t>rocksdb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latin typeface="한컴 윤고딕 230"/>
                <a:cs typeface="맑은 고딕"/>
              </a:rPr>
              <a:t>의 여러 압축 방법에 따른 수행 시간과 성능</a:t>
            </a:r>
            <a:endParaRPr lang="ko-KR" altLang="en-US">
              <a:latin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181861035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884965" y="2950147"/>
            <a:ext cx="10422070" cy="95770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500"/>
              <a:t>감사합니다</a:t>
            </a:r>
            <a:endParaRPr lang="ko-KR" altLang="en-US" sz="4500"/>
          </a:p>
        </p:txBody>
      </p:sp>
    </p:spTree>
    <p:extLst>
      <p:ext uri="{BB962C8B-B14F-4D97-AF65-F5344CB8AC3E}">
        <p14:creationId xmlns:p14="http://schemas.microsoft.com/office/powerpoint/2010/main" val="362649444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실험 동기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7236302" y="2534605"/>
            <a:ext cx="4602879" cy="2781933"/>
          </a:xfrm>
        </p:spPr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실험의 주된 목표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RocksDB의 병렬성 처리 능력과 데이터량 증가에 따른 확장성을 분석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1144" y="1252066"/>
            <a:ext cx="6569027" cy="46996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1144" y="2143777"/>
            <a:ext cx="6569027" cy="508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실험 설계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000" lvl="0" indent="-444000">
              <a:buAutoNum type="arabicPeriod"/>
              <a:defRPr/>
            </a:pPr>
            <a:r>
              <a:rPr lang="ko-KR" altLang="en-US">
                <a:solidFill>
                  <a:srgbClr val="000000"/>
                </a:solidFill>
              </a:rPr>
              <a:t>실험 목적</a:t>
            </a:r>
            <a:endParaRPr lang="ko-KR" altLang="en-US">
              <a:solidFill>
                <a:srgbClr val="000000"/>
              </a:solidFill>
            </a:endParaRPr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>
                <a:solidFill>
                  <a:schemeClr val="tx1"/>
                </a:solidFill>
              </a:rPr>
              <a:t>RocksDB의 멀티 쓰레드 성능을 검증</a:t>
            </a:r>
            <a:endParaRPr lang="ko-KR" altLang="en-US">
              <a:solidFill>
                <a:schemeClr val="tx1"/>
              </a:solidFill>
            </a:endParaRPr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>
                <a:solidFill>
                  <a:schemeClr val="tx1"/>
                </a:solidFill>
              </a:rPr>
              <a:t>쓰레드 수와 데이터량이 RocksDB의 쓰기 속도와 메모리 사용량에 미치는 영향을 측정</a:t>
            </a:r>
            <a:endParaRPr lang="ko-KR" altLang="en-US">
              <a:solidFill>
                <a:schemeClr val="tx1"/>
              </a:solidFill>
            </a:endParaRPr>
          </a:p>
          <a:p>
            <a:pPr marL="444000" lvl="0" indent="-444000">
              <a:buAutoNum type="arabicPeriod" startAt="2"/>
              <a:defRPr/>
            </a:pPr>
            <a:r>
              <a:rPr lang="ko-KR" altLang="en-US">
                <a:solidFill>
                  <a:srgbClr val="000000"/>
                </a:solidFill>
              </a:rPr>
              <a:t>주요 변수</a:t>
            </a:r>
            <a:endParaRPr lang="ko-KR" altLang="en-US">
              <a:solidFill>
                <a:schemeClr val="tx1"/>
              </a:solidFill>
            </a:endParaRPr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>
                <a:solidFill>
                  <a:schemeClr val="tx1"/>
                </a:solidFill>
              </a:rPr>
              <a:t>독립 변수: 쓰레드 수 (1, 2, 4, 8), 데이터 크기 (10,000 ~ 400,000)</a:t>
            </a:r>
            <a:endParaRPr lang="ko-KR" altLang="en-US">
              <a:solidFill>
                <a:schemeClr val="tx1"/>
              </a:solidFill>
            </a:endParaRPr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>
                <a:solidFill>
                  <a:schemeClr val="tx1"/>
                </a:solidFill>
              </a:rPr>
              <a:t>종속 변수: 평균 쓰기 시간 (ms), 평균 메모리 사용량 (Bytes)</a:t>
            </a:r>
            <a:endParaRPr lang="ko-KR" altLang="en-US">
              <a:solidFill>
                <a:schemeClr val="tx1"/>
              </a:solidFill>
            </a:endParaRPr>
          </a:p>
          <a:p>
            <a:pPr marL="444000" lvl="0" indent="-444000">
              <a:buAutoNum type="arabicPeriod" startAt="3"/>
              <a:defRPr/>
            </a:pPr>
            <a:r>
              <a:rPr lang="ko-KR" altLang="en-US">
                <a:solidFill>
                  <a:srgbClr val="000000"/>
                </a:solidFill>
              </a:rPr>
              <a:t>실험 방식</a:t>
            </a:r>
            <a:endParaRPr lang="ko-KR" altLang="en-US">
              <a:solidFill>
                <a:schemeClr val="tx1"/>
              </a:solidFill>
            </a:endParaRPr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>
                <a:solidFill>
                  <a:schemeClr val="tx1"/>
                </a:solidFill>
              </a:rPr>
              <a:t>쓰레드 수 및 데이터량 조합에 따라 총 24가지 케이스 실행</a:t>
            </a:r>
            <a:endParaRPr lang="ko-KR" altLang="en-US">
              <a:solidFill>
                <a:schemeClr val="tx1"/>
              </a:solidFill>
            </a:endParaRPr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>
                <a:solidFill>
                  <a:schemeClr val="tx1"/>
                </a:solidFill>
              </a:rPr>
              <a:t>각 케이스당 10회 반복하여 평균 시간과 메모리 측정</a:t>
            </a:r>
            <a:endParaRPr lang="ko-KR" altLang="en-US">
              <a:solidFill>
                <a:schemeClr val="tx1"/>
              </a:solidFill>
            </a:endParaRPr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>
                <a:solidFill>
                  <a:schemeClr val="tx1"/>
                </a:solidFill>
              </a:rPr>
              <a:t>각 케이스마다 새로운 RocksDB 디렉터리 생성하여 테스트의 독립성 유지</a:t>
            </a:r>
            <a:endParaRPr lang="ko-KR" altLang="en-US">
              <a:solidFill>
                <a:schemeClr val="tx1"/>
              </a:solidFill>
            </a:endParaRPr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>
                <a:solidFill>
                  <a:schemeClr val="tx1"/>
                </a:solidFill>
              </a:rPr>
              <a:t>결과는 CSV 파일로 저장하여 이후 그래프 분석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실험 환경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000" lvl="0" indent="-444000">
              <a:buAutoNum type="arabicPeriod"/>
              <a:defRPr/>
            </a:pPr>
            <a:r>
              <a:rPr lang="ko-KR" altLang="en-US"/>
              <a:t>CPU 사양:</a:t>
            </a:r>
            <a:endParaRPr lang="ko-KR" altLang="en-US"/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/>
              <a:t>모델: AMD Ryzen 7 7800X3D 8-Core Processor</a:t>
            </a:r>
            <a:endParaRPr lang="ko-KR" altLang="en-US"/>
          </a:p>
          <a:p>
            <a:pPr marL="447675" lvl="1" indent="-306700">
              <a:buFont typeface="Arial"/>
              <a:buChar char="•"/>
              <a:defRPr/>
            </a:pPr>
            <a:r>
              <a:rPr lang="ko-KR" altLang="en-US"/>
              <a:t>CPU 아키텍처: x86_64 (64-bit)</a:t>
            </a:r>
            <a:endParaRPr lang="ko-KR" altLang="en-US"/>
          </a:p>
          <a:p>
            <a:pPr marL="447675" lvl="1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/>
              <a:buChar char="•"/>
              <a:defRPr/>
            </a:pPr>
            <a:r>
              <a:rPr lang="ko-KR" altLang="en-US"/>
              <a:t>코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c6c6c"/>
                </a:solidFill>
                <a:latin typeface="Arial"/>
                <a:ea typeface="한컴 윤고딕 230"/>
                <a:cs typeface="한컴 윤고딕 230"/>
              </a:rPr>
              <a:t> 수: 8 (1스레드당 1개의 스레드)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c6c6c"/>
              </a:solidFill>
              <a:latin typeface="Arial"/>
              <a:ea typeface="한컴 윤고딕 230"/>
              <a:cs typeface="한컴 윤고딕 230"/>
            </a:endParaRPr>
          </a:p>
          <a:p>
            <a:pPr marL="447675" lvl="1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c6c6c"/>
                </a:solidFill>
                <a:latin typeface="Arial"/>
                <a:ea typeface="한컴 윤고딕 230"/>
                <a:cs typeface="한컴 윤고딕 230"/>
              </a:rPr>
              <a:t>CPU 속도 및 성능: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c6c6c"/>
              </a:solidFill>
              <a:latin typeface="Arial"/>
              <a:ea typeface="한컴 윤고딕 230"/>
              <a:cs typeface="한컴 윤고딕 230"/>
            </a:endParaRPr>
          </a:p>
          <a:p>
            <a:pPr marL="628650" lvl="2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한컴산뜻돋움"/>
              <a:buChar char="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c6c"/>
                </a:solidFill>
                <a:latin typeface="Arial"/>
                <a:ea typeface="한컴 윤고딕 230"/>
                <a:cs typeface="한컴 윤고딕 230"/>
              </a:rPr>
              <a:t>BogoMIPS: 8384.26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c6c6c"/>
              </a:solidFill>
              <a:latin typeface="Arial"/>
              <a:ea typeface="한컴 윤고딕 230"/>
              <a:cs typeface="한컴 윤고딕 230"/>
            </a:endParaRPr>
          </a:p>
          <a:p>
            <a:pPr marL="628650" lvl="2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한컴산뜻돋움"/>
              <a:buChar char="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6c6c6c"/>
                </a:solidFill>
                <a:latin typeface="Arial"/>
                <a:ea typeface="한컴 윤고딕 230"/>
                <a:cs typeface="한컴 윤고딕 230"/>
              </a:rPr>
              <a:t>다양한 고급 명령어 집합 지원 (AVX, AVX2, AES, FMA 등)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6c6c6c"/>
              </a:solidFill>
              <a:latin typeface="Arial"/>
              <a:ea typeface="한컴 윤고딕 230"/>
              <a:cs typeface="한컴 윤고딕 230"/>
            </a:endParaRPr>
          </a:p>
          <a:p>
            <a:pPr marL="444000" lvl="0" indent="-4440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AutoNum type="arabicPeriod" startAt="2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캐시 정보: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447675" lvl="1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c6c6c"/>
                </a:solidFill>
                <a:latin typeface="Arial"/>
                <a:ea typeface="한컴 윤고딕 230"/>
                <a:cs typeface="한컴 윤고딕 230"/>
              </a:rPr>
              <a:t>L1d Cache: 256 KiB (각각 8개 인스턴스)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c6c6c"/>
              </a:solidFill>
              <a:latin typeface="Arial"/>
              <a:ea typeface="한컴 윤고딕 230"/>
              <a:cs typeface="한컴 윤고딕 230"/>
            </a:endParaRPr>
          </a:p>
          <a:p>
            <a:pPr marL="447675" lvl="1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c6c6c"/>
                </a:solidFill>
                <a:latin typeface="Arial"/>
                <a:ea typeface="한컴 윤고딕 230"/>
                <a:cs typeface="한컴 윤고딕 230"/>
              </a:rPr>
              <a:t>L1i Cache: 256 KiB (각각 8개 인스턴스)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c6c6c"/>
              </a:solidFill>
              <a:latin typeface="Arial"/>
              <a:ea typeface="한컴 윤고딕 230"/>
              <a:cs typeface="한컴 윤고딕 230"/>
            </a:endParaRPr>
          </a:p>
          <a:p>
            <a:pPr marL="447675" lvl="1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c6c6c"/>
                </a:solidFill>
                <a:latin typeface="Arial"/>
                <a:ea typeface="한컴 윤고딕 230"/>
                <a:cs typeface="한컴 윤고딕 230"/>
              </a:rPr>
              <a:t>L2 Cache: 8 MiB (각각 8개 인스턴스)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c6c6c"/>
              </a:solidFill>
              <a:latin typeface="Arial"/>
              <a:ea typeface="한컴 윤고딕 230"/>
              <a:cs typeface="한컴 윤고딕 230"/>
            </a:endParaRPr>
          </a:p>
          <a:p>
            <a:pPr marL="447675" lvl="1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c6c6c"/>
                </a:solidFill>
                <a:latin typeface="Arial"/>
                <a:ea typeface="한컴 윤고딕 230"/>
                <a:cs typeface="한컴 윤고딕 230"/>
              </a:rPr>
              <a:t>L3 Cache: 768 MiB (8개 인스턴스)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c6c6c"/>
              </a:solidFill>
              <a:latin typeface="Arial"/>
              <a:ea typeface="한컴 윤고딕 230"/>
              <a:cs typeface="한컴 윤고딕 230"/>
            </a:endParaRPr>
          </a:p>
          <a:p>
            <a:pPr marL="444000" lvl="0" indent="-4440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AutoNum type="arabicPeriod" startAt="3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가상화 환경: KVM (Full virtualization)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101" y="2557169"/>
            <a:ext cx="3200146" cy="1309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5839" y="2557169"/>
            <a:ext cx="3247373" cy="13192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실험 결과 예측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 sz="3100"/>
              <a:t>쓰레드가 늘어남에 따라 운용 시간 감소</a:t>
            </a:r>
            <a:endParaRPr lang="ko-KR" altLang="en-US" sz="3100"/>
          </a:p>
          <a:p>
            <a:pPr lvl="0">
              <a:defRPr/>
            </a:pPr>
            <a:endParaRPr lang="ko-KR" altLang="en-US" sz="3100"/>
          </a:p>
          <a:p>
            <a:pPr marL="0" lvl="0" indent="0">
              <a:buNone/>
              <a:defRPr/>
            </a:pPr>
            <a:endParaRPr lang="ko-KR" altLang="en-US" sz="3100"/>
          </a:p>
          <a:p>
            <a:pPr lvl="0">
              <a:defRPr/>
            </a:pPr>
            <a:r>
              <a:rPr lang="ko-KR" altLang="en-US" sz="3100"/>
              <a:t>실행 코어 수와 쓰레드 수가 같아질 수록 효율 상승</a:t>
            </a:r>
            <a:endParaRPr lang="ko-KR" altLang="en-US" sz="3100"/>
          </a:p>
        </p:txBody>
      </p:sp>
    </p:spTree>
    <p:extLst>
      <p:ext uri="{BB962C8B-B14F-4D97-AF65-F5344CB8AC3E}">
        <p14:creationId xmlns:p14="http://schemas.microsoft.com/office/powerpoint/2010/main" val="150922023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전체 코드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1000"/>
              <a:t/>
            </a:r>
            <a:endParaRPr lang="ko-KR" altLang="en-US" sz="1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3586"/>
            <a:ext cx="3006532" cy="53149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06532" y="1063586"/>
            <a:ext cx="2809895" cy="43720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16427" y="1063586"/>
            <a:ext cx="3270754" cy="57944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87182" y="1063586"/>
            <a:ext cx="3104819" cy="54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111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0" y="1321148"/>
            <a:ext cx="11302999" cy="4960939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 sz="2100"/>
              <a:t>string format_data_size(int bytes) {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if (bytes &lt; 1024) 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return to_string(bytes) + " B";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else if (bytes &lt; 1024 * 1024) 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return to_string(bytes / 1024) + " KB";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else 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        return to_string(bytes / (1024 * 1024)) + " MB";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 sz="2100"/>
              <a:t>}</a:t>
            </a:r>
            <a:endParaRPr lang="en-US" altLang="ko-KR" sz="2100"/>
          </a:p>
          <a:p>
            <a:pPr marL="0" lvl="0" indent="0">
              <a:buNone/>
              <a:defRPr/>
            </a:pPr>
            <a:endParaRPr lang="en-US" altLang="ko-KR" sz="2100" b="1"/>
          </a:p>
        </p:txBody>
      </p:sp>
      <p:sp>
        <p:nvSpPr>
          <p:cNvPr id="4" name="가로 글상자 3"/>
          <p:cNvSpPr txBox="1"/>
          <p:nvPr/>
        </p:nvSpPr>
        <p:spPr>
          <a:xfrm>
            <a:off x="6638924" y="1321147"/>
            <a:ext cx="5553076" cy="41061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long get_memory_usage() {</a:t>
            </a:r>
            <a:endParaRPr lang="en-US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    ifstream status("/proc/self/status");</a:t>
            </a:r>
            <a:endParaRPr lang="en-US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    string line;</a:t>
            </a:r>
            <a:endParaRPr lang="en-US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    while (getline(status, line)) {</a:t>
            </a:r>
            <a:endParaRPr lang="en-US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        if (line.compare(0, 6, "VmRSS:") == 0) {</a:t>
            </a:r>
            <a:endParaRPr lang="en-US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            return stol(line.substr(7)) * 1024; // KB → Bytes</a:t>
            </a:r>
            <a:endParaRPr lang="en-US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        }</a:t>
            </a:r>
            <a:endParaRPr lang="en-US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    }</a:t>
            </a:r>
            <a:endParaRPr lang="en-US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    return 0;</a:t>
            </a:r>
            <a:endParaRPr lang="en-US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en-US" sz="2200">
                <a:solidFill>
                  <a:srgbClr val="000000"/>
                </a:solidFill>
              </a:rPr>
              <a:t>}</a:t>
            </a:r>
            <a:endParaRPr lang="en-US" altLang="en-US" sz="2200">
              <a:solidFill>
                <a:srgbClr val="000000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6638924" y="1063586"/>
            <a:ext cx="2749907" cy="3632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get_memory_usage()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87421" y="1063586"/>
            <a:ext cx="3223468" cy="36487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format_data_size(int bytes)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87421" y="5621054"/>
            <a:ext cx="4356943" cy="367613"/>
          </a:xfrm>
          <a:prstGeom prst="rect">
            <a:avLst/>
          </a:prstGeom>
        </p:spPr>
        <p:txBody>
          <a:bodyPr wrap="non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바이트 수를 사람이 읽기 쉬운 단위로 포맷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6741872" y="5621054"/>
            <a:ext cx="5293918" cy="364221"/>
          </a:xfrm>
          <a:prstGeom prst="rect">
            <a:avLst/>
          </a:prstGeom>
        </p:spPr>
        <p:txBody>
          <a:bodyPr wrap="non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/proc/self/status에서 메모리 사용량(VmRSS) 추출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0321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127125"/>
            <a:ext cx="11302999" cy="483046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100"/>
              <a:t>void write_worker(DB* db, int start, int end, int thread_id, int data_size) {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int total = end - start;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for (int i = start; i &lt; end; ++i) {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    string key = "key_t" + to_string(thread_id) + "_" + to_string(i);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    string value = "value_" + to_string(i);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    db-&gt;Put(WriteOptions(), key, value);</a:t>
            </a:r>
            <a:endParaRPr lang="ko-KR" altLang="en-US" sz="2100"/>
          </a:p>
          <a:p>
            <a:pPr marL="0" lvl="0" indent="0">
              <a:buNone/>
              <a:defRPr/>
            </a:pP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    // 진행률 갱신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    int percent = ((i - start + 1) * 100) / total;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    progresses[thread_id] = percent;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}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progresses[thread_id] = 100; 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}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431799" y="883302"/>
            <a:ext cx="250191" cy="36256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688670" y="4776234"/>
            <a:ext cx="6503330" cy="1460736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각 쓰레드가 특정 범위의 key-value 데이터를 DB에 저장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쓰기 진행률을 progresses[thread_id]에 저장하여 실시간 표시 가능</a:t>
            </a: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04954" y="883302"/>
            <a:ext cx="2188898" cy="3625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write_worker(...)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1183</ep:Words>
  <ep:PresentationFormat/>
  <ep:Paragraphs>300</ep:Paragraphs>
  <ep:Slides>29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교차</vt:lpstr>
      <vt:lpstr>멀티스레드 환경에서의 RocksDB 성능 분석</vt:lpstr>
      <vt:lpstr>목차</vt:lpstr>
      <vt:lpstr>실험 동기</vt:lpstr>
      <vt:lpstr>실험 설계</vt:lpstr>
      <vt:lpstr>실험 환경</vt:lpstr>
      <vt:lpstr>실험 결과 예측</vt:lpstr>
      <vt:lpstr>전체 코드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실험 결과(1)</vt:lpstr>
      <vt:lpstr>실험 결과(2)</vt:lpstr>
      <vt:lpstr>실험 결과(3)</vt:lpstr>
      <vt:lpstr>실험 결과(4)</vt:lpstr>
      <vt:lpstr>실험 결과(5)</vt:lpstr>
      <vt:lpstr>실험 결과(6)</vt:lpstr>
      <vt:lpstr>실험 결과(7)</vt:lpstr>
      <vt:lpstr>실험 결과(8)</vt:lpstr>
      <vt:lpstr>실험 결과(9)</vt:lpstr>
      <vt:lpstr>결론</vt:lpstr>
      <vt:lpstr>슬라이드 28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sht08</cp:lastModifiedBy>
  <dcterms:modified xsi:type="dcterms:W3CDTF">2025-04-22T14:29:06.563</dcterms:modified>
  <cp:revision>80</cp:revision>
  <dc:title>멀티스레드 환경에서의 RocksDB 성능 분석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