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4" r:id="rId6"/>
    <p:sldId id="265" r:id="rId7"/>
    <p:sldId id="266" r:id="rId8"/>
    <p:sldId id="267" r:id="rId9"/>
    <p:sldId id="268" r:id="rId10"/>
    <p:sldId id="260" r:id="rId11"/>
    <p:sldId id="261" r:id="rId12"/>
    <p:sldId id="262" r:id="rId13"/>
    <p:sldId id="263"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anva Sans 2" panose="020B0604020202020204" charset="0"/>
      <p:regular r:id="rId19"/>
    </p:embeddedFont>
    <p:embeddedFont>
      <p:font typeface="Canva Sans 2 Bold" panose="020B0604020202020204" charset="0"/>
      <p:regular r:id="rId20"/>
    </p:embeddedFont>
    <p:embeddedFont>
      <p:font typeface="DM Sans" panose="020B0604020202020204" charset="0"/>
      <p:regular r:id="rId21"/>
    </p:embeddedFont>
    <p:embeddedFont>
      <p:font typeface="DM Sans Bold" panose="020B0604020202020204" charset="0"/>
      <p:regular r:id="rId22"/>
    </p:embeddedFont>
    <p:embeddedFont>
      <p:font typeface="DM Sans Italics" panose="020B0604020202020204" charset="0"/>
      <p:regular r:id="rId23"/>
    </p:embeddedFont>
    <p:embeddedFont>
      <p:font typeface="Gagalin" panose="020B0604020202020204" charset="0"/>
      <p:regular r:id="rId24"/>
    </p:embeddedFont>
    <p:embeddedFont>
      <p:font typeface="IBM Plex Sans Bold" panose="020B0604020202020204" charset="0"/>
      <p:regular r:id="rId25"/>
    </p:embeddedFont>
    <p:embeddedFont>
      <p:font typeface="Kollektif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4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hyperlink" Target="https://github.com/applehx7" TargetMode="External"/><Relationship Id="rId5" Type="http://schemas.openxmlformats.org/officeDocument/2006/relationships/image" Target="../media/image4.svg"/><Relationship Id="rId10" Type="http://schemas.openxmlformats.org/officeDocument/2006/relationships/hyperlink" Target="https://bd.linkedin.com/in/applehx7" TargetMode="External"/><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3784200" y="6515894"/>
            <a:ext cx="10719600" cy="419100"/>
          </a:xfrm>
          <a:prstGeom prst="rect">
            <a:avLst/>
          </a:prstGeom>
        </p:spPr>
        <p:txBody>
          <a:bodyPr lIns="0" tIns="0" rIns="0" bIns="0" rtlCol="0" anchor="t">
            <a:spAutoFit/>
          </a:bodyPr>
          <a:lstStyle/>
          <a:p>
            <a:pPr algn="ctr">
              <a:lnSpc>
                <a:spcPts val="3360"/>
              </a:lnSpc>
            </a:pPr>
            <a:r>
              <a:rPr lang="en-US" sz="2800">
                <a:solidFill>
                  <a:srgbClr val="545454"/>
                </a:solidFill>
                <a:latin typeface="DM Sans"/>
              </a:rPr>
              <a:t>Empowering Consumers with Informed Decision-Making</a:t>
            </a:r>
          </a:p>
        </p:txBody>
      </p:sp>
      <p:sp>
        <p:nvSpPr>
          <p:cNvPr id="11" name="TextBox 11"/>
          <p:cNvSpPr txBox="1"/>
          <p:nvPr/>
        </p:nvSpPr>
        <p:spPr>
          <a:xfrm>
            <a:off x="2302094" y="3001805"/>
            <a:ext cx="12866041" cy="3211205"/>
          </a:xfrm>
          <a:prstGeom prst="rect">
            <a:avLst/>
          </a:prstGeom>
        </p:spPr>
        <p:txBody>
          <a:bodyPr lIns="0" tIns="0" rIns="0" bIns="0" rtlCol="0" anchor="t">
            <a:spAutoFit/>
          </a:bodyPr>
          <a:lstStyle/>
          <a:p>
            <a:pPr algn="ctr">
              <a:lnSpc>
                <a:spcPts val="8300"/>
              </a:lnSpc>
            </a:pPr>
            <a:r>
              <a:rPr lang="en-US" sz="8300" dirty="0">
                <a:solidFill>
                  <a:srgbClr val="227C9D"/>
                </a:solidFill>
                <a:latin typeface="Kollektif Bold"/>
              </a:rPr>
              <a:t>MOBILE PRICE CLASSIFICATION USING MACHINE LEARNING</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13" name="TextBox 13"/>
          <p:cNvSpPr txBox="1"/>
          <p:nvPr/>
        </p:nvSpPr>
        <p:spPr>
          <a:xfrm>
            <a:off x="-625732" y="3692275"/>
            <a:ext cx="8447372" cy="2759574"/>
          </a:xfrm>
          <a:prstGeom prst="rect">
            <a:avLst/>
          </a:prstGeom>
        </p:spPr>
        <p:txBody>
          <a:bodyPr lIns="0" tIns="0" rIns="0" bIns="0" rtlCol="0" anchor="t">
            <a:spAutoFit/>
          </a:bodyPr>
          <a:lstStyle/>
          <a:p>
            <a:pPr algn="ctr">
              <a:lnSpc>
                <a:spcPts val="11144"/>
              </a:lnSpc>
            </a:pPr>
            <a:r>
              <a:rPr lang="en-US" sz="7960">
                <a:solidFill>
                  <a:srgbClr val="FE6D73"/>
                </a:solidFill>
                <a:latin typeface="Canva Sans 2 Bold"/>
              </a:rPr>
              <a:t>Dataset Description</a:t>
            </a:r>
          </a:p>
        </p:txBody>
      </p:sp>
      <p:sp>
        <p:nvSpPr>
          <p:cNvPr id="14" name="TextBox 14"/>
          <p:cNvSpPr txBox="1"/>
          <p:nvPr/>
        </p:nvSpPr>
        <p:spPr>
          <a:xfrm>
            <a:off x="6567790" y="181052"/>
            <a:ext cx="11555427" cy="10071099"/>
          </a:xfrm>
          <a:prstGeom prst="rect">
            <a:avLst/>
          </a:prstGeom>
        </p:spPr>
        <p:txBody>
          <a:bodyPr lIns="0" tIns="0" rIns="0" bIns="0" rtlCol="0" anchor="t">
            <a:spAutoFit/>
          </a:bodyPr>
          <a:lstStyle/>
          <a:p>
            <a:pPr marL="539754" lvl="1" indent="-269877" algn="ctr">
              <a:lnSpc>
                <a:spcPts val="3500"/>
              </a:lnSpc>
              <a:buFont typeface="Arial"/>
              <a:buChar char="•"/>
            </a:pPr>
            <a:r>
              <a:rPr lang="en-US" sz="2500">
                <a:solidFill>
                  <a:srgbClr val="000000"/>
                </a:solidFill>
                <a:latin typeface="Canva Sans 2"/>
              </a:rPr>
              <a:t>battery_power: Total energy stored in mAh.</a:t>
            </a:r>
          </a:p>
          <a:p>
            <a:pPr marL="539754" lvl="1" indent="-269877" algn="ctr">
              <a:lnSpc>
                <a:spcPts val="3500"/>
              </a:lnSpc>
              <a:buFont typeface="Arial"/>
              <a:buChar char="•"/>
            </a:pPr>
            <a:r>
              <a:rPr lang="en-US" sz="2500">
                <a:solidFill>
                  <a:srgbClr val="000000"/>
                </a:solidFill>
                <a:latin typeface="Canva Sans 2"/>
              </a:rPr>
              <a:t>blue: Bluetooth availability (1 for yes, 0 for no).</a:t>
            </a:r>
          </a:p>
          <a:p>
            <a:pPr marL="539754" lvl="1" indent="-269877" algn="ctr">
              <a:lnSpc>
                <a:spcPts val="3500"/>
              </a:lnSpc>
              <a:buFont typeface="Arial"/>
              <a:buChar char="•"/>
            </a:pPr>
            <a:r>
              <a:rPr lang="en-US" sz="2500">
                <a:solidFill>
                  <a:srgbClr val="000000"/>
                </a:solidFill>
                <a:latin typeface="Canva Sans 2"/>
              </a:rPr>
              <a:t>clock_speed: Microprocessor execution speed.</a:t>
            </a:r>
          </a:p>
          <a:p>
            <a:pPr marL="539754" lvl="1" indent="-269877" algn="ctr">
              <a:lnSpc>
                <a:spcPts val="3500"/>
              </a:lnSpc>
              <a:buFont typeface="Arial"/>
              <a:buChar char="•"/>
            </a:pPr>
            <a:r>
              <a:rPr lang="en-US" sz="2500">
                <a:solidFill>
                  <a:srgbClr val="000000"/>
                </a:solidFill>
                <a:latin typeface="Canva Sans 2"/>
              </a:rPr>
              <a:t>dual_sim: Dual SIM support (1 for yes, 0 for no).</a:t>
            </a:r>
          </a:p>
          <a:p>
            <a:pPr marL="539754" lvl="1" indent="-269877" algn="ctr">
              <a:lnSpc>
                <a:spcPts val="3500"/>
              </a:lnSpc>
              <a:buFont typeface="Arial"/>
              <a:buChar char="•"/>
            </a:pPr>
            <a:r>
              <a:rPr lang="en-US" sz="2500">
                <a:solidFill>
                  <a:srgbClr val="000000"/>
                </a:solidFill>
                <a:latin typeface="Canva Sans 2"/>
              </a:rPr>
              <a:t>fc: Front Camera resolution in megapixels.</a:t>
            </a:r>
          </a:p>
          <a:p>
            <a:pPr marL="539754" lvl="1" indent="-269877" algn="ctr">
              <a:lnSpc>
                <a:spcPts val="3500"/>
              </a:lnSpc>
              <a:buFont typeface="Arial"/>
              <a:buChar char="•"/>
            </a:pPr>
            <a:r>
              <a:rPr lang="en-US" sz="2500">
                <a:solidFill>
                  <a:srgbClr val="000000"/>
                </a:solidFill>
                <a:latin typeface="Canva Sans 2"/>
              </a:rPr>
              <a:t>four_g: 4G network support (1 for yes, 0 for no).</a:t>
            </a:r>
          </a:p>
          <a:p>
            <a:pPr marL="539754" lvl="1" indent="-269877" algn="ctr">
              <a:lnSpc>
                <a:spcPts val="3500"/>
              </a:lnSpc>
              <a:buFont typeface="Arial"/>
              <a:buChar char="•"/>
            </a:pPr>
            <a:r>
              <a:rPr lang="en-US" sz="2500">
                <a:solidFill>
                  <a:srgbClr val="000000"/>
                </a:solidFill>
                <a:latin typeface="Canva Sans 2"/>
              </a:rPr>
              <a:t>int_memory: Internal Memory capacity in gigabytes.</a:t>
            </a:r>
          </a:p>
          <a:p>
            <a:pPr marL="539754" lvl="1" indent="-269877" algn="ctr">
              <a:lnSpc>
                <a:spcPts val="3500"/>
              </a:lnSpc>
              <a:buFont typeface="Arial"/>
              <a:buChar char="•"/>
            </a:pPr>
            <a:r>
              <a:rPr lang="en-US" sz="2500">
                <a:solidFill>
                  <a:srgbClr val="000000"/>
                </a:solidFill>
                <a:latin typeface="Canva Sans 2"/>
              </a:rPr>
              <a:t>m_dep: Mobile Depth in centimeters.</a:t>
            </a:r>
          </a:p>
          <a:p>
            <a:pPr marL="539754" lvl="1" indent="-269877" algn="ctr">
              <a:lnSpc>
                <a:spcPts val="3500"/>
              </a:lnSpc>
              <a:buFont typeface="Arial"/>
              <a:buChar char="•"/>
            </a:pPr>
            <a:r>
              <a:rPr lang="en-US" sz="2500">
                <a:solidFill>
                  <a:srgbClr val="000000"/>
                </a:solidFill>
                <a:latin typeface="Canva Sans 2"/>
              </a:rPr>
              <a:t>mobile_wt: Weight of the mobile phone.</a:t>
            </a:r>
          </a:p>
          <a:p>
            <a:pPr marL="539754" lvl="1" indent="-269877" algn="ctr">
              <a:lnSpc>
                <a:spcPts val="3500"/>
              </a:lnSpc>
              <a:buFont typeface="Arial"/>
              <a:buChar char="•"/>
            </a:pPr>
            <a:r>
              <a:rPr lang="en-US" sz="2500">
                <a:solidFill>
                  <a:srgbClr val="000000"/>
                </a:solidFill>
                <a:latin typeface="Canva Sans 2"/>
              </a:rPr>
              <a:t>n_cores: Number of processor cores.</a:t>
            </a:r>
          </a:p>
          <a:p>
            <a:pPr marL="539754" lvl="1" indent="-269877" algn="ctr">
              <a:lnSpc>
                <a:spcPts val="3500"/>
              </a:lnSpc>
              <a:buFont typeface="Arial"/>
              <a:buChar char="•"/>
            </a:pPr>
            <a:r>
              <a:rPr lang="en-US" sz="2500">
                <a:solidFill>
                  <a:srgbClr val="000000"/>
                </a:solidFill>
                <a:latin typeface="Canva Sans 2"/>
              </a:rPr>
              <a:t>pc: Primary Camera resolution in megapixels.</a:t>
            </a:r>
          </a:p>
          <a:p>
            <a:pPr marL="539754" lvl="1" indent="-269877" algn="ctr">
              <a:lnSpc>
                <a:spcPts val="3500"/>
              </a:lnSpc>
              <a:buFont typeface="Arial"/>
              <a:buChar char="•"/>
            </a:pPr>
            <a:r>
              <a:rPr lang="en-US" sz="2500">
                <a:solidFill>
                  <a:srgbClr val="000000"/>
                </a:solidFill>
                <a:latin typeface="Canva Sans 2"/>
              </a:rPr>
              <a:t>px_height: Pixel Resolution Height.</a:t>
            </a:r>
          </a:p>
          <a:p>
            <a:pPr marL="539754" lvl="1" indent="-269877" algn="ctr">
              <a:lnSpc>
                <a:spcPts val="3500"/>
              </a:lnSpc>
              <a:buFont typeface="Arial"/>
              <a:buChar char="•"/>
            </a:pPr>
            <a:r>
              <a:rPr lang="en-US" sz="2500">
                <a:solidFill>
                  <a:srgbClr val="000000"/>
                </a:solidFill>
                <a:latin typeface="Canva Sans 2"/>
              </a:rPr>
              <a:t>px_width: Pixel Resolution Width.</a:t>
            </a:r>
          </a:p>
          <a:p>
            <a:pPr marL="539754" lvl="1" indent="-269877" algn="ctr">
              <a:lnSpc>
                <a:spcPts val="3500"/>
              </a:lnSpc>
              <a:buFont typeface="Arial"/>
              <a:buChar char="•"/>
            </a:pPr>
            <a:r>
              <a:rPr lang="en-US" sz="2500">
                <a:solidFill>
                  <a:srgbClr val="000000"/>
                </a:solidFill>
                <a:latin typeface="Canva Sans 2"/>
              </a:rPr>
              <a:t>ram: Random Access Memory capacity in megabytes.</a:t>
            </a:r>
          </a:p>
          <a:p>
            <a:pPr marL="539754" lvl="1" indent="-269877" algn="ctr">
              <a:lnSpc>
                <a:spcPts val="3500"/>
              </a:lnSpc>
              <a:buFont typeface="Arial"/>
              <a:buChar char="•"/>
            </a:pPr>
            <a:r>
              <a:rPr lang="en-US" sz="2500">
                <a:solidFill>
                  <a:srgbClr val="000000"/>
                </a:solidFill>
                <a:latin typeface="Canva Sans 2"/>
              </a:rPr>
              <a:t>sc_h: Screen Height of mobile in centimeters.</a:t>
            </a:r>
          </a:p>
          <a:p>
            <a:pPr marL="539754" lvl="1" indent="-269877" algn="ctr">
              <a:lnSpc>
                <a:spcPts val="3500"/>
              </a:lnSpc>
              <a:buFont typeface="Arial"/>
              <a:buChar char="•"/>
            </a:pPr>
            <a:r>
              <a:rPr lang="en-US" sz="2500">
                <a:solidFill>
                  <a:srgbClr val="000000"/>
                </a:solidFill>
                <a:latin typeface="Canva Sans 2"/>
              </a:rPr>
              <a:t>sc_w: Screen Width of mobile in centimeters.</a:t>
            </a:r>
          </a:p>
          <a:p>
            <a:pPr marL="539754" lvl="1" indent="-269877" algn="ctr">
              <a:lnSpc>
                <a:spcPts val="3500"/>
              </a:lnSpc>
              <a:buFont typeface="Arial"/>
              <a:buChar char="•"/>
            </a:pPr>
            <a:r>
              <a:rPr lang="en-US" sz="2500">
                <a:solidFill>
                  <a:srgbClr val="000000"/>
                </a:solidFill>
                <a:latin typeface="Canva Sans 2"/>
              </a:rPr>
              <a:t>talk_time: Longest talk time on a single battery charge.</a:t>
            </a:r>
          </a:p>
          <a:p>
            <a:pPr marL="539754" lvl="1" indent="-269877" algn="ctr">
              <a:lnSpc>
                <a:spcPts val="3500"/>
              </a:lnSpc>
              <a:buFont typeface="Arial"/>
              <a:buChar char="•"/>
            </a:pPr>
            <a:r>
              <a:rPr lang="en-US" sz="2500">
                <a:solidFill>
                  <a:srgbClr val="000000"/>
                </a:solidFill>
                <a:latin typeface="Canva Sans 2"/>
              </a:rPr>
              <a:t>three_g: 3G network support (1 for yes, 0 for no).</a:t>
            </a:r>
          </a:p>
          <a:p>
            <a:pPr marL="539754" lvl="1" indent="-269877" algn="ctr">
              <a:lnSpc>
                <a:spcPts val="3500"/>
              </a:lnSpc>
              <a:buFont typeface="Arial"/>
              <a:buChar char="•"/>
            </a:pPr>
            <a:r>
              <a:rPr lang="en-US" sz="2500">
                <a:solidFill>
                  <a:srgbClr val="000000"/>
                </a:solidFill>
                <a:latin typeface="Canva Sans 2"/>
              </a:rPr>
              <a:t>touch_screen: Touch screen support (1 for yes, 0 for no).</a:t>
            </a:r>
          </a:p>
          <a:p>
            <a:pPr marL="539754" lvl="1" indent="-269877" algn="ctr">
              <a:lnSpc>
                <a:spcPts val="3500"/>
              </a:lnSpc>
              <a:buFont typeface="Arial"/>
              <a:buChar char="•"/>
            </a:pPr>
            <a:r>
              <a:rPr lang="en-US" sz="2500">
                <a:solidFill>
                  <a:srgbClr val="000000"/>
                </a:solidFill>
                <a:latin typeface="Canva Sans 2"/>
              </a:rPr>
              <a:t>wifi: Wifi connectivity (1 for yes, 0 for no).</a:t>
            </a:r>
          </a:p>
          <a:p>
            <a:pPr marL="539754" lvl="1" indent="-269877" algn="ctr">
              <a:lnSpc>
                <a:spcPts val="3500"/>
              </a:lnSpc>
              <a:buFont typeface="Arial"/>
              <a:buChar char="•"/>
            </a:pPr>
            <a:r>
              <a:rPr lang="en-US" sz="2500">
                <a:solidFill>
                  <a:srgbClr val="000000"/>
                </a:solidFill>
                <a:latin typeface="Canva Sans 2"/>
              </a:rPr>
              <a:t>price_range: Price range of the mobile phone (0 for low cost, 1 for medium cost, 2 for high cost, 3 for very high cost).</a:t>
            </a:r>
          </a:p>
          <a:p>
            <a:pPr algn="ctr">
              <a:lnSpc>
                <a:spcPts val="3500"/>
              </a:lnSpc>
            </a:pPr>
            <a:endParaRPr lang="en-US" sz="2500">
              <a:solidFill>
                <a:srgbClr val="000000"/>
              </a:solidFill>
              <a:latin typeface="Canva Sans 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3040" y="1903292"/>
            <a:ext cx="1811373" cy="181137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sp>
      </p:grpSp>
      <p:sp>
        <p:nvSpPr>
          <p:cNvPr id="4" name="TextBox 4"/>
          <p:cNvSpPr txBox="1"/>
          <p:nvPr/>
        </p:nvSpPr>
        <p:spPr>
          <a:xfrm>
            <a:off x="253040" y="2481932"/>
            <a:ext cx="1811373" cy="587458"/>
          </a:xfrm>
          <a:prstGeom prst="rect">
            <a:avLst/>
          </a:prstGeom>
        </p:spPr>
        <p:txBody>
          <a:bodyPr lIns="0" tIns="0" rIns="0" bIns="0" rtlCol="0" anchor="t">
            <a:spAutoFit/>
          </a:bodyPr>
          <a:lstStyle/>
          <a:p>
            <a:pPr algn="ctr">
              <a:lnSpc>
                <a:spcPts val="4812"/>
              </a:lnSpc>
            </a:pPr>
            <a:r>
              <a:rPr lang="en-US" sz="3437">
                <a:solidFill>
                  <a:srgbClr val="FFFFFF"/>
                </a:solidFill>
                <a:latin typeface="IBM Plex Sans Bold"/>
              </a:rPr>
              <a:t>01</a:t>
            </a:r>
          </a:p>
        </p:txBody>
      </p:sp>
      <p:grpSp>
        <p:nvGrpSpPr>
          <p:cNvPr id="5" name="Group 5"/>
          <p:cNvGrpSpPr/>
          <p:nvPr/>
        </p:nvGrpSpPr>
        <p:grpSpPr>
          <a:xfrm>
            <a:off x="8443947" y="4238540"/>
            <a:ext cx="1811373" cy="1811373"/>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id="7" name="TextBox 7"/>
          <p:cNvSpPr txBox="1"/>
          <p:nvPr/>
        </p:nvSpPr>
        <p:spPr>
          <a:xfrm>
            <a:off x="8443947" y="4817180"/>
            <a:ext cx="1811373" cy="587458"/>
          </a:xfrm>
          <a:prstGeom prst="rect">
            <a:avLst/>
          </a:prstGeom>
        </p:spPr>
        <p:txBody>
          <a:bodyPr lIns="0" tIns="0" rIns="0" bIns="0" rtlCol="0" anchor="t">
            <a:spAutoFit/>
          </a:bodyPr>
          <a:lstStyle/>
          <a:p>
            <a:pPr algn="ctr">
              <a:lnSpc>
                <a:spcPts val="4812"/>
              </a:lnSpc>
            </a:pPr>
            <a:r>
              <a:rPr lang="en-US" sz="3437">
                <a:solidFill>
                  <a:srgbClr val="FFFFFF"/>
                </a:solidFill>
                <a:latin typeface="IBM Plex Sans Bold"/>
              </a:rPr>
              <a:t>04</a:t>
            </a:r>
          </a:p>
        </p:txBody>
      </p:sp>
      <p:grpSp>
        <p:nvGrpSpPr>
          <p:cNvPr id="8" name="Group 8"/>
          <p:cNvGrpSpPr/>
          <p:nvPr/>
        </p:nvGrpSpPr>
        <p:grpSpPr>
          <a:xfrm>
            <a:off x="8443947" y="6589758"/>
            <a:ext cx="1811373" cy="1811373"/>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B77"/>
            </a:solidFill>
          </p:spPr>
        </p:sp>
      </p:grpSp>
      <p:sp>
        <p:nvSpPr>
          <p:cNvPr id="10" name="TextBox 10"/>
          <p:cNvSpPr txBox="1"/>
          <p:nvPr/>
        </p:nvSpPr>
        <p:spPr>
          <a:xfrm>
            <a:off x="8443947" y="7168423"/>
            <a:ext cx="1811373" cy="587458"/>
          </a:xfrm>
          <a:prstGeom prst="rect">
            <a:avLst/>
          </a:prstGeom>
        </p:spPr>
        <p:txBody>
          <a:bodyPr lIns="0" tIns="0" rIns="0" bIns="0" rtlCol="0" anchor="t">
            <a:spAutoFit/>
          </a:bodyPr>
          <a:lstStyle/>
          <a:p>
            <a:pPr algn="ctr">
              <a:lnSpc>
                <a:spcPts val="4812"/>
              </a:lnSpc>
            </a:pPr>
            <a:r>
              <a:rPr lang="en-US" sz="3437">
                <a:solidFill>
                  <a:srgbClr val="FFFFFF"/>
                </a:solidFill>
                <a:latin typeface="IBM Plex Sans Bold"/>
              </a:rPr>
              <a:t>05</a:t>
            </a:r>
          </a:p>
        </p:txBody>
      </p:sp>
      <p:sp>
        <p:nvSpPr>
          <p:cNvPr id="11" name="TextBox 11"/>
          <p:cNvSpPr txBox="1"/>
          <p:nvPr/>
        </p:nvSpPr>
        <p:spPr>
          <a:xfrm>
            <a:off x="2824027" y="1912661"/>
            <a:ext cx="1495676" cy="481330"/>
          </a:xfrm>
          <a:prstGeom prst="rect">
            <a:avLst/>
          </a:prstGeom>
        </p:spPr>
        <p:txBody>
          <a:bodyPr lIns="0" tIns="0" rIns="0" bIns="0" rtlCol="0" anchor="t">
            <a:spAutoFit/>
          </a:bodyPr>
          <a:lstStyle/>
          <a:p>
            <a:pPr algn="ctr">
              <a:lnSpc>
                <a:spcPts val="3919"/>
              </a:lnSpc>
            </a:pPr>
            <a:r>
              <a:rPr lang="en-US" sz="2799">
                <a:solidFill>
                  <a:srgbClr val="FFFFFF"/>
                </a:solidFill>
                <a:latin typeface="IBM Plex Sans Bold"/>
              </a:rPr>
              <a:t>+24K</a:t>
            </a:r>
          </a:p>
        </p:txBody>
      </p:sp>
      <p:sp>
        <p:nvSpPr>
          <p:cNvPr id="12" name="TextBox 12"/>
          <p:cNvSpPr txBox="1"/>
          <p:nvPr/>
        </p:nvSpPr>
        <p:spPr>
          <a:xfrm>
            <a:off x="9349633" y="1228049"/>
            <a:ext cx="7228291" cy="1781050"/>
          </a:xfrm>
          <a:prstGeom prst="rect">
            <a:avLst/>
          </a:prstGeom>
        </p:spPr>
        <p:txBody>
          <a:bodyPr lIns="0" tIns="0" rIns="0" bIns="0" rtlCol="0" anchor="t">
            <a:spAutoFit/>
          </a:bodyPr>
          <a:lstStyle/>
          <a:p>
            <a:pPr>
              <a:lnSpc>
                <a:spcPts val="6839"/>
              </a:lnSpc>
            </a:pPr>
            <a:r>
              <a:rPr lang="en-US" sz="6908">
                <a:solidFill>
                  <a:srgbClr val="FE6D73"/>
                </a:solidFill>
                <a:latin typeface="Kollektif Bold"/>
              </a:rPr>
              <a:t>PROJECT DELIVERABLES</a:t>
            </a:r>
          </a:p>
        </p:txBody>
      </p:sp>
      <p:sp>
        <p:nvSpPr>
          <p:cNvPr id="13" name="TextBox 13"/>
          <p:cNvSpPr txBox="1"/>
          <p:nvPr/>
        </p:nvSpPr>
        <p:spPr>
          <a:xfrm>
            <a:off x="2415240" y="1150870"/>
            <a:ext cx="4251280" cy="1195557"/>
          </a:xfrm>
          <a:prstGeom prst="rect">
            <a:avLst/>
          </a:prstGeom>
        </p:spPr>
        <p:txBody>
          <a:bodyPr lIns="0" tIns="0" rIns="0" bIns="0" rtlCol="0" anchor="t">
            <a:spAutoFit/>
          </a:bodyPr>
          <a:lstStyle/>
          <a:p>
            <a:pPr>
              <a:lnSpc>
                <a:spcPts val="4812"/>
              </a:lnSpc>
            </a:pPr>
            <a:r>
              <a:rPr lang="en-US" sz="3437">
                <a:solidFill>
                  <a:srgbClr val="FE6D73"/>
                </a:solidFill>
                <a:latin typeface="DM Sans Bold"/>
              </a:rPr>
              <a:t>CODE IMPLEMENTATION</a:t>
            </a:r>
          </a:p>
        </p:txBody>
      </p:sp>
      <p:sp>
        <p:nvSpPr>
          <p:cNvPr id="14" name="TextBox 14"/>
          <p:cNvSpPr txBox="1"/>
          <p:nvPr/>
        </p:nvSpPr>
        <p:spPr>
          <a:xfrm>
            <a:off x="2415240" y="2432153"/>
            <a:ext cx="5403289" cy="943030"/>
          </a:xfrm>
          <a:prstGeom prst="rect">
            <a:avLst/>
          </a:prstGeom>
        </p:spPr>
        <p:txBody>
          <a:bodyPr lIns="0" tIns="0" rIns="0" bIns="0" rtlCol="0" anchor="t">
            <a:spAutoFit/>
          </a:bodyPr>
          <a:lstStyle/>
          <a:p>
            <a:pPr>
              <a:lnSpc>
                <a:spcPts val="2520"/>
              </a:lnSpc>
            </a:pPr>
            <a:r>
              <a:rPr lang="en-US" sz="2100">
                <a:solidFill>
                  <a:srgbClr val="545454"/>
                </a:solidFill>
                <a:latin typeface="DM Sans"/>
              </a:rPr>
              <a:t>Jupyter Notebook or Python script containing the machine learning model implementation</a:t>
            </a:r>
          </a:p>
        </p:txBody>
      </p:sp>
      <p:sp>
        <p:nvSpPr>
          <p:cNvPr id="15" name="TextBox 15"/>
          <p:cNvSpPr txBox="1"/>
          <p:nvPr/>
        </p:nvSpPr>
        <p:spPr>
          <a:xfrm>
            <a:off x="10606146" y="4123523"/>
            <a:ext cx="4039814" cy="587458"/>
          </a:xfrm>
          <a:prstGeom prst="rect">
            <a:avLst/>
          </a:prstGeom>
        </p:spPr>
        <p:txBody>
          <a:bodyPr lIns="0" tIns="0" rIns="0" bIns="0" rtlCol="0" anchor="t">
            <a:spAutoFit/>
          </a:bodyPr>
          <a:lstStyle/>
          <a:p>
            <a:pPr>
              <a:lnSpc>
                <a:spcPts val="4812"/>
              </a:lnSpc>
            </a:pPr>
            <a:r>
              <a:rPr lang="en-US" sz="3437">
                <a:solidFill>
                  <a:srgbClr val="48CFAE"/>
                </a:solidFill>
                <a:latin typeface="DM Sans Bold"/>
              </a:rPr>
              <a:t>TRAINED MODEL</a:t>
            </a:r>
          </a:p>
        </p:txBody>
      </p:sp>
      <p:sp>
        <p:nvSpPr>
          <p:cNvPr id="16" name="TextBox 16"/>
          <p:cNvSpPr txBox="1"/>
          <p:nvPr/>
        </p:nvSpPr>
        <p:spPr>
          <a:xfrm>
            <a:off x="10568046" y="4769452"/>
            <a:ext cx="5685807" cy="1319277"/>
          </a:xfrm>
          <a:prstGeom prst="rect">
            <a:avLst/>
          </a:prstGeom>
        </p:spPr>
        <p:txBody>
          <a:bodyPr lIns="0" tIns="0" rIns="0" bIns="0" rtlCol="0" anchor="t">
            <a:spAutoFit/>
          </a:bodyPr>
          <a:lstStyle/>
          <a:p>
            <a:pPr>
              <a:lnSpc>
                <a:spcPts val="2651"/>
              </a:lnSpc>
            </a:pPr>
            <a:r>
              <a:rPr lang="en-US" sz="2209">
                <a:solidFill>
                  <a:srgbClr val="545454"/>
                </a:solidFill>
                <a:latin typeface="DM Sans"/>
              </a:rPr>
              <a:t>A trained machine learning model capable of classifying mobile prices based on provided features.</a:t>
            </a:r>
          </a:p>
          <a:p>
            <a:pPr>
              <a:lnSpc>
                <a:spcPts val="2651"/>
              </a:lnSpc>
            </a:pPr>
            <a:endParaRPr lang="en-US" sz="2209">
              <a:solidFill>
                <a:srgbClr val="545454"/>
              </a:solidFill>
              <a:latin typeface="DM Sans"/>
            </a:endParaRPr>
          </a:p>
        </p:txBody>
      </p:sp>
      <p:sp>
        <p:nvSpPr>
          <p:cNvPr id="17" name="TextBox 17"/>
          <p:cNvSpPr txBox="1"/>
          <p:nvPr/>
        </p:nvSpPr>
        <p:spPr>
          <a:xfrm>
            <a:off x="10558521" y="6078358"/>
            <a:ext cx="4087439" cy="1195557"/>
          </a:xfrm>
          <a:prstGeom prst="rect">
            <a:avLst/>
          </a:prstGeom>
        </p:spPr>
        <p:txBody>
          <a:bodyPr lIns="0" tIns="0" rIns="0" bIns="0" rtlCol="0" anchor="t">
            <a:spAutoFit/>
          </a:bodyPr>
          <a:lstStyle/>
          <a:p>
            <a:pPr>
              <a:lnSpc>
                <a:spcPts val="4812"/>
              </a:lnSpc>
            </a:pPr>
            <a:r>
              <a:rPr lang="en-US" sz="3437">
                <a:solidFill>
                  <a:srgbClr val="FFCB77"/>
                </a:solidFill>
                <a:latin typeface="DM Sans Bold"/>
              </a:rPr>
              <a:t>DEPLOYMENT INSTRUCTIONS</a:t>
            </a:r>
          </a:p>
        </p:txBody>
      </p:sp>
      <p:sp>
        <p:nvSpPr>
          <p:cNvPr id="18" name="TextBox 18"/>
          <p:cNvSpPr txBox="1"/>
          <p:nvPr/>
        </p:nvSpPr>
        <p:spPr>
          <a:xfrm>
            <a:off x="10558521" y="7331065"/>
            <a:ext cx="5685807" cy="991839"/>
          </a:xfrm>
          <a:prstGeom prst="rect">
            <a:avLst/>
          </a:prstGeom>
        </p:spPr>
        <p:txBody>
          <a:bodyPr lIns="0" tIns="0" rIns="0" bIns="0" rtlCol="0" anchor="t">
            <a:spAutoFit/>
          </a:bodyPr>
          <a:lstStyle/>
          <a:p>
            <a:pPr>
              <a:lnSpc>
                <a:spcPts val="2651"/>
              </a:lnSpc>
            </a:pPr>
            <a:r>
              <a:rPr lang="en-US" sz="2209">
                <a:solidFill>
                  <a:srgbClr val="545454"/>
                </a:solidFill>
                <a:latin typeface="DM Sans"/>
              </a:rPr>
              <a:t>Instructions for deploying the model, if applicable, for real-time predictions.</a:t>
            </a:r>
          </a:p>
          <a:p>
            <a:pPr>
              <a:lnSpc>
                <a:spcPts val="2651"/>
              </a:lnSpc>
            </a:pPr>
            <a:endParaRPr lang="en-US" sz="2209">
              <a:solidFill>
                <a:srgbClr val="545454"/>
              </a:solidFill>
              <a:latin typeface="DM Sans"/>
            </a:endParaRPr>
          </a:p>
        </p:txBody>
      </p:sp>
      <p:grpSp>
        <p:nvGrpSpPr>
          <p:cNvPr id="19" name="Group 19"/>
          <p:cNvGrpSpPr/>
          <p:nvPr/>
        </p:nvGrpSpPr>
        <p:grpSpPr>
          <a:xfrm>
            <a:off x="253040" y="4277357"/>
            <a:ext cx="1811373" cy="1811373"/>
            <a:chOff x="0" y="0"/>
            <a:chExt cx="6350000" cy="6350000"/>
          </a:xfrm>
        </p:grpSpPr>
        <p:sp>
          <p:nvSpPr>
            <p:cNvPr id="20" name="Freeform 2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sp>
      </p:grpSp>
      <p:sp>
        <p:nvSpPr>
          <p:cNvPr id="21" name="TextBox 21"/>
          <p:cNvSpPr txBox="1"/>
          <p:nvPr/>
        </p:nvSpPr>
        <p:spPr>
          <a:xfrm>
            <a:off x="253040" y="4855997"/>
            <a:ext cx="1811373" cy="587458"/>
          </a:xfrm>
          <a:prstGeom prst="rect">
            <a:avLst/>
          </a:prstGeom>
        </p:spPr>
        <p:txBody>
          <a:bodyPr lIns="0" tIns="0" rIns="0" bIns="0" rtlCol="0" anchor="t">
            <a:spAutoFit/>
          </a:bodyPr>
          <a:lstStyle/>
          <a:p>
            <a:pPr algn="ctr">
              <a:lnSpc>
                <a:spcPts val="4812"/>
              </a:lnSpc>
            </a:pPr>
            <a:r>
              <a:rPr lang="en-US" sz="3437">
                <a:solidFill>
                  <a:srgbClr val="FFFFFF"/>
                </a:solidFill>
                <a:latin typeface="IBM Plex Sans Bold"/>
              </a:rPr>
              <a:t>02</a:t>
            </a:r>
          </a:p>
        </p:txBody>
      </p:sp>
      <p:grpSp>
        <p:nvGrpSpPr>
          <p:cNvPr id="22" name="Group 22"/>
          <p:cNvGrpSpPr/>
          <p:nvPr/>
        </p:nvGrpSpPr>
        <p:grpSpPr>
          <a:xfrm>
            <a:off x="253040" y="6628575"/>
            <a:ext cx="1811373" cy="1811373"/>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B77"/>
            </a:solidFill>
          </p:spPr>
        </p:sp>
      </p:grpSp>
      <p:sp>
        <p:nvSpPr>
          <p:cNvPr id="24" name="TextBox 24"/>
          <p:cNvSpPr txBox="1"/>
          <p:nvPr/>
        </p:nvSpPr>
        <p:spPr>
          <a:xfrm>
            <a:off x="253040" y="7207240"/>
            <a:ext cx="1811373" cy="587458"/>
          </a:xfrm>
          <a:prstGeom prst="rect">
            <a:avLst/>
          </a:prstGeom>
        </p:spPr>
        <p:txBody>
          <a:bodyPr lIns="0" tIns="0" rIns="0" bIns="0" rtlCol="0" anchor="t">
            <a:spAutoFit/>
          </a:bodyPr>
          <a:lstStyle/>
          <a:p>
            <a:pPr algn="ctr">
              <a:lnSpc>
                <a:spcPts val="4812"/>
              </a:lnSpc>
            </a:pPr>
            <a:r>
              <a:rPr lang="en-US" sz="3437">
                <a:solidFill>
                  <a:srgbClr val="FFFFFF"/>
                </a:solidFill>
                <a:latin typeface="IBM Plex Sans Bold"/>
              </a:rPr>
              <a:t>03</a:t>
            </a:r>
          </a:p>
        </p:txBody>
      </p:sp>
      <p:sp>
        <p:nvSpPr>
          <p:cNvPr id="25" name="TextBox 25"/>
          <p:cNvSpPr txBox="1"/>
          <p:nvPr/>
        </p:nvSpPr>
        <p:spPr>
          <a:xfrm>
            <a:off x="2415240" y="4162340"/>
            <a:ext cx="4039814" cy="587458"/>
          </a:xfrm>
          <a:prstGeom prst="rect">
            <a:avLst/>
          </a:prstGeom>
        </p:spPr>
        <p:txBody>
          <a:bodyPr lIns="0" tIns="0" rIns="0" bIns="0" rtlCol="0" anchor="t">
            <a:spAutoFit/>
          </a:bodyPr>
          <a:lstStyle/>
          <a:p>
            <a:pPr>
              <a:lnSpc>
                <a:spcPts val="4812"/>
              </a:lnSpc>
            </a:pPr>
            <a:r>
              <a:rPr lang="en-US" sz="3437">
                <a:solidFill>
                  <a:srgbClr val="48CFAE"/>
                </a:solidFill>
                <a:latin typeface="DM Sans Bold"/>
              </a:rPr>
              <a:t>DOCUMENTATION</a:t>
            </a:r>
          </a:p>
        </p:txBody>
      </p:sp>
      <p:sp>
        <p:nvSpPr>
          <p:cNvPr id="26" name="TextBox 26"/>
          <p:cNvSpPr txBox="1"/>
          <p:nvPr/>
        </p:nvSpPr>
        <p:spPr>
          <a:xfrm>
            <a:off x="2377140" y="4808269"/>
            <a:ext cx="5685807" cy="1646715"/>
          </a:xfrm>
          <a:prstGeom prst="rect">
            <a:avLst/>
          </a:prstGeom>
        </p:spPr>
        <p:txBody>
          <a:bodyPr lIns="0" tIns="0" rIns="0" bIns="0" rtlCol="0" anchor="t">
            <a:spAutoFit/>
          </a:bodyPr>
          <a:lstStyle/>
          <a:p>
            <a:pPr>
              <a:lnSpc>
                <a:spcPts val="2651"/>
              </a:lnSpc>
            </a:pPr>
            <a:r>
              <a:rPr lang="en-US" sz="2209">
                <a:solidFill>
                  <a:srgbClr val="545454"/>
                </a:solidFill>
                <a:latin typeface="DM Sans"/>
              </a:rPr>
              <a:t>Detailed documentation outlining the step-by-step process, including data preprocessing, model selection, evaluation metrics, and interpretation of results.</a:t>
            </a:r>
          </a:p>
          <a:p>
            <a:pPr>
              <a:lnSpc>
                <a:spcPts val="2651"/>
              </a:lnSpc>
            </a:pPr>
            <a:endParaRPr lang="en-US" sz="2209">
              <a:solidFill>
                <a:srgbClr val="545454"/>
              </a:solidFill>
              <a:latin typeface="DM Sans"/>
            </a:endParaRPr>
          </a:p>
        </p:txBody>
      </p:sp>
      <p:sp>
        <p:nvSpPr>
          <p:cNvPr id="27" name="TextBox 27"/>
          <p:cNvSpPr txBox="1"/>
          <p:nvPr/>
        </p:nvSpPr>
        <p:spPr>
          <a:xfrm>
            <a:off x="2367615" y="6906492"/>
            <a:ext cx="4901419" cy="587458"/>
          </a:xfrm>
          <a:prstGeom prst="rect">
            <a:avLst/>
          </a:prstGeom>
        </p:spPr>
        <p:txBody>
          <a:bodyPr lIns="0" tIns="0" rIns="0" bIns="0" rtlCol="0" anchor="t">
            <a:spAutoFit/>
          </a:bodyPr>
          <a:lstStyle/>
          <a:p>
            <a:pPr>
              <a:lnSpc>
                <a:spcPts val="4812"/>
              </a:lnSpc>
            </a:pPr>
            <a:r>
              <a:rPr lang="en-US" sz="3437">
                <a:solidFill>
                  <a:srgbClr val="FFCB77"/>
                </a:solidFill>
                <a:latin typeface="DM Sans Bold"/>
              </a:rPr>
              <a:t>EDA VISUALIZATION</a:t>
            </a:r>
          </a:p>
        </p:txBody>
      </p:sp>
      <p:sp>
        <p:nvSpPr>
          <p:cNvPr id="28" name="TextBox 28"/>
          <p:cNvSpPr txBox="1"/>
          <p:nvPr/>
        </p:nvSpPr>
        <p:spPr>
          <a:xfrm>
            <a:off x="2405715" y="7543358"/>
            <a:ext cx="5685807" cy="991839"/>
          </a:xfrm>
          <a:prstGeom prst="rect">
            <a:avLst/>
          </a:prstGeom>
        </p:spPr>
        <p:txBody>
          <a:bodyPr lIns="0" tIns="0" rIns="0" bIns="0" rtlCol="0" anchor="t">
            <a:spAutoFit/>
          </a:bodyPr>
          <a:lstStyle/>
          <a:p>
            <a:pPr>
              <a:lnSpc>
                <a:spcPts val="2651"/>
              </a:lnSpc>
            </a:pPr>
            <a:r>
              <a:rPr lang="en-US" sz="2209">
                <a:solidFill>
                  <a:srgbClr val="545454"/>
                </a:solidFill>
                <a:latin typeface="DM Sans"/>
              </a:rPr>
              <a:t>Visualizations showcasing key findings from exploratory data analysis (EDA).</a:t>
            </a:r>
          </a:p>
          <a:p>
            <a:pPr>
              <a:lnSpc>
                <a:spcPts val="2651"/>
              </a:lnSpc>
            </a:pPr>
            <a:endParaRPr lang="en-US" sz="2209">
              <a:solidFill>
                <a:srgbClr val="545454"/>
              </a:solidFill>
              <a:latin typeface="DM Sans"/>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2539854"/>
            <a:ext cx="10620170" cy="2163455"/>
          </a:xfrm>
          <a:prstGeom prst="rect">
            <a:avLst/>
          </a:prstGeom>
        </p:spPr>
        <p:txBody>
          <a:bodyPr lIns="0" tIns="0" rIns="0" bIns="0" rtlCol="0" anchor="t">
            <a:spAutoFit/>
          </a:bodyPr>
          <a:lstStyle/>
          <a:p>
            <a:pPr algn="ctr">
              <a:lnSpc>
                <a:spcPts val="8300"/>
              </a:lnSpc>
            </a:pPr>
            <a:r>
              <a:rPr lang="en-US" sz="8300">
                <a:solidFill>
                  <a:srgbClr val="227C9D"/>
                </a:solidFill>
                <a:latin typeface="Kollektif Bold"/>
              </a:rPr>
              <a:t>PROJECT CONCLUSION</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3784200" y="4251289"/>
            <a:ext cx="10719600" cy="3771900"/>
          </a:xfrm>
          <a:prstGeom prst="rect">
            <a:avLst/>
          </a:prstGeom>
        </p:spPr>
        <p:txBody>
          <a:bodyPr lIns="0" tIns="0" rIns="0" bIns="0" rtlCol="0" anchor="t">
            <a:spAutoFit/>
          </a:bodyPr>
          <a:lstStyle/>
          <a:p>
            <a:pPr algn="ctr">
              <a:lnSpc>
                <a:spcPts val="3360"/>
              </a:lnSpc>
            </a:pPr>
            <a:endParaRPr/>
          </a:p>
          <a:p>
            <a:pPr algn="ctr">
              <a:lnSpc>
                <a:spcPts val="3360"/>
              </a:lnSpc>
            </a:pPr>
            <a:r>
              <a:rPr lang="en-US" sz="2800">
                <a:solidFill>
                  <a:srgbClr val="545454"/>
                </a:solidFill>
                <a:latin typeface="DM Sans"/>
              </a:rPr>
              <a:t>Through the development of an accurate classification model, this project endeavors to provide consumers with a valuable tool for making informed mobile phone purchases within their budget constraints. Furthermore, the insights gleaned from this endeavor have the potential to offer manufacturers and retailers invaluable insights into consumer preferences and market trends, thereby facilitating more targeted product development and marketing strategies.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34344" y="1338678"/>
            <a:ext cx="10620170" cy="1315736"/>
          </a:xfrm>
          <a:prstGeom prst="rect">
            <a:avLst/>
          </a:prstGeom>
        </p:spPr>
        <p:txBody>
          <a:bodyPr lIns="0" tIns="0" rIns="0" bIns="0" rtlCol="0" anchor="t">
            <a:spAutoFit/>
          </a:bodyPr>
          <a:lstStyle/>
          <a:p>
            <a:pPr algn="ctr">
              <a:lnSpc>
                <a:spcPts val="9800"/>
              </a:lnSpc>
            </a:pPr>
            <a:r>
              <a:rPr lang="en-US" sz="9800">
                <a:solidFill>
                  <a:srgbClr val="227C9D"/>
                </a:solidFill>
                <a:latin typeface="Kollektif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a:off x="13123603" y="5475036"/>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3" name="Group 33"/>
          <p:cNvGrpSpPr/>
          <p:nvPr/>
        </p:nvGrpSpPr>
        <p:grpSpPr>
          <a:xfrm>
            <a:off x="-2634012" y="-51929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
        <p:nvSpPr>
          <p:cNvPr id="46" name="TextBox 46"/>
          <p:cNvSpPr txBox="1"/>
          <p:nvPr/>
        </p:nvSpPr>
        <p:spPr>
          <a:xfrm>
            <a:off x="5535934" y="3593213"/>
            <a:ext cx="6612136" cy="887095"/>
          </a:xfrm>
          <a:prstGeom prst="rect">
            <a:avLst/>
          </a:prstGeom>
        </p:spPr>
        <p:txBody>
          <a:bodyPr lIns="0" tIns="0" rIns="0" bIns="0" rtlCol="0" anchor="t">
            <a:spAutoFit/>
          </a:bodyPr>
          <a:lstStyle/>
          <a:p>
            <a:pPr algn="ctr">
              <a:lnSpc>
                <a:spcPts val="7279"/>
              </a:lnSpc>
            </a:pPr>
            <a:r>
              <a:rPr lang="en-US" sz="5199">
                <a:solidFill>
                  <a:srgbClr val="227C9D"/>
                </a:solidFill>
                <a:latin typeface="Canva Sans 2 Bold"/>
              </a:rPr>
              <a:t>Contact Information</a:t>
            </a:r>
          </a:p>
        </p:txBody>
      </p:sp>
      <p:sp>
        <p:nvSpPr>
          <p:cNvPr id="47" name="TextBox 47"/>
          <p:cNvSpPr txBox="1"/>
          <p:nvPr/>
        </p:nvSpPr>
        <p:spPr>
          <a:xfrm>
            <a:off x="4947463" y="6148930"/>
            <a:ext cx="7815612" cy="2380615"/>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227C9D"/>
                </a:solidFill>
                <a:latin typeface="Canva Sans 2"/>
              </a:rPr>
              <a:t>Email: applehx7@gmail.com</a:t>
            </a:r>
          </a:p>
          <a:p>
            <a:pPr marL="734059" lvl="1" indent="-367030" algn="ctr">
              <a:lnSpc>
                <a:spcPts val="4759"/>
              </a:lnSpc>
              <a:buFont typeface="Arial"/>
              <a:buChar char="•"/>
            </a:pPr>
            <a:r>
              <a:rPr lang="en-US" sz="3399">
                <a:solidFill>
                  <a:srgbClr val="227C9D"/>
                </a:solidFill>
                <a:latin typeface="Canva Sans 2"/>
              </a:rPr>
              <a:t>LinkedIn: </a:t>
            </a:r>
            <a:r>
              <a:rPr lang="en-US" sz="3399" u="sng">
                <a:solidFill>
                  <a:srgbClr val="227C9D"/>
                </a:solidFill>
                <a:latin typeface="Canva Sans 2"/>
                <a:hlinkClick r:id="rId10" tooltip="https://bd.linkedin.com/in/applehx7"/>
              </a:rPr>
              <a:t>Applehx7</a:t>
            </a:r>
          </a:p>
          <a:p>
            <a:pPr marL="734059" lvl="1" indent="-367030" algn="ctr">
              <a:lnSpc>
                <a:spcPts val="4759"/>
              </a:lnSpc>
              <a:buFont typeface="Arial"/>
              <a:buChar char="•"/>
            </a:pPr>
            <a:r>
              <a:rPr lang="en-US" sz="3399">
                <a:solidFill>
                  <a:srgbClr val="227C9D"/>
                </a:solidFill>
                <a:latin typeface="Canva Sans 2"/>
              </a:rPr>
              <a:t>GitHub: </a:t>
            </a:r>
            <a:r>
              <a:rPr lang="en-US" sz="3399" u="sng">
                <a:solidFill>
                  <a:srgbClr val="227C9D"/>
                </a:solidFill>
                <a:latin typeface="Canva Sans 2"/>
                <a:hlinkClick r:id="rId11" tooltip="https://github.com/applehx7"/>
              </a:rPr>
              <a:t>Applehx7</a:t>
            </a:r>
          </a:p>
          <a:p>
            <a:pPr algn="ctr">
              <a:lnSpc>
                <a:spcPts val="4759"/>
              </a:lnSpc>
            </a:pPr>
            <a:endParaRPr lang="en-US" sz="3399" u="sng">
              <a:solidFill>
                <a:srgbClr val="227C9D"/>
              </a:solidFill>
              <a:latin typeface="Canva Sans 2"/>
              <a:hlinkClick r:id="rId11" tooltip="https://github.com/applehx7"/>
            </a:endParaRPr>
          </a:p>
        </p:txBody>
      </p:sp>
      <p:sp>
        <p:nvSpPr>
          <p:cNvPr id="48" name="TextBox 48"/>
          <p:cNvSpPr txBox="1"/>
          <p:nvPr/>
        </p:nvSpPr>
        <p:spPr>
          <a:xfrm>
            <a:off x="2902786" y="4654140"/>
            <a:ext cx="12675691" cy="580390"/>
          </a:xfrm>
          <a:prstGeom prst="rect">
            <a:avLst/>
          </a:prstGeom>
        </p:spPr>
        <p:txBody>
          <a:bodyPr lIns="0" tIns="0" rIns="0" bIns="0" rtlCol="0" anchor="t">
            <a:spAutoFit/>
          </a:bodyPr>
          <a:lstStyle/>
          <a:p>
            <a:pPr algn="ctr">
              <a:lnSpc>
                <a:spcPts val="4759"/>
              </a:lnSpc>
            </a:pPr>
            <a:r>
              <a:rPr lang="en-US" sz="3399">
                <a:solidFill>
                  <a:srgbClr val="227C9D"/>
                </a:solidFill>
                <a:latin typeface="Canva Sans 2 Bold"/>
              </a:rPr>
              <a:t>Feel free to reach out for further discussion or collaboration</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81521" y="4081986"/>
            <a:ext cx="6046286" cy="1027869"/>
            <a:chOff x="0" y="0"/>
            <a:chExt cx="1592438" cy="270714"/>
          </a:xfrm>
        </p:grpSpPr>
        <p:sp>
          <p:nvSpPr>
            <p:cNvPr id="3" name="Freeform 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4" name="TextBox 4"/>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a:off x="2481521" y="6437322"/>
            <a:ext cx="6046286" cy="1027869"/>
            <a:chOff x="0" y="0"/>
            <a:chExt cx="1592438" cy="270714"/>
          </a:xfrm>
        </p:grpSpPr>
        <p:sp>
          <p:nvSpPr>
            <p:cNvPr id="6" name="Freeform 6"/>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7" name="TextBox 7"/>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9" name="Group 19"/>
          <p:cNvGrpSpPr/>
          <p:nvPr/>
        </p:nvGrpSpPr>
        <p:grpSpPr>
          <a:xfrm>
            <a:off x="2481521" y="2111143"/>
            <a:ext cx="6046286"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2" name="TextBox 22"/>
          <p:cNvSpPr txBox="1"/>
          <p:nvPr/>
        </p:nvSpPr>
        <p:spPr>
          <a:xfrm>
            <a:off x="2620055" y="2273228"/>
            <a:ext cx="5702716" cy="874396"/>
          </a:xfrm>
          <a:prstGeom prst="rect">
            <a:avLst/>
          </a:prstGeom>
        </p:spPr>
        <p:txBody>
          <a:bodyPr lIns="0" tIns="0" rIns="0" bIns="0" rtlCol="0" anchor="t">
            <a:spAutoFit/>
          </a:bodyPr>
          <a:lstStyle/>
          <a:p>
            <a:pPr algn="ctr">
              <a:lnSpc>
                <a:spcPts val="3300"/>
              </a:lnSpc>
            </a:pPr>
            <a:r>
              <a:rPr lang="en-US" sz="3300" dirty="0">
                <a:solidFill>
                  <a:srgbClr val="FFFFFF"/>
                </a:solidFill>
                <a:latin typeface="Kollektif Bold"/>
              </a:rPr>
              <a:t>01 - PROBLEM STATEMENT OVERVIEW:</a:t>
            </a:r>
          </a:p>
        </p:txBody>
      </p:sp>
      <p:sp>
        <p:nvSpPr>
          <p:cNvPr id="23" name="TextBox 23"/>
          <p:cNvSpPr txBox="1"/>
          <p:nvPr/>
        </p:nvSpPr>
        <p:spPr>
          <a:xfrm>
            <a:off x="2653306" y="4263150"/>
            <a:ext cx="5702716" cy="737871"/>
          </a:xfrm>
          <a:prstGeom prst="rect">
            <a:avLst/>
          </a:prstGeom>
        </p:spPr>
        <p:txBody>
          <a:bodyPr lIns="0" tIns="0" rIns="0" bIns="0" rtlCol="0" anchor="t">
            <a:spAutoFit/>
          </a:bodyPr>
          <a:lstStyle/>
          <a:p>
            <a:pPr algn="ctr">
              <a:lnSpc>
                <a:spcPts val="2800"/>
              </a:lnSpc>
            </a:pPr>
            <a:r>
              <a:rPr lang="en-US" sz="2800" dirty="0">
                <a:solidFill>
                  <a:srgbClr val="FFFFFF"/>
                </a:solidFill>
                <a:latin typeface="Kollektif Bold"/>
              </a:rPr>
              <a:t>02 - IMPORTANCE OF MOBILE PRICE CLASSIFICATION MODEL:</a:t>
            </a:r>
          </a:p>
        </p:txBody>
      </p:sp>
      <p:sp>
        <p:nvSpPr>
          <p:cNvPr id="24" name="TextBox 24"/>
          <p:cNvSpPr txBox="1"/>
          <p:nvPr/>
        </p:nvSpPr>
        <p:spPr>
          <a:xfrm>
            <a:off x="2720316" y="6708239"/>
            <a:ext cx="5702716" cy="421641"/>
          </a:xfrm>
          <a:prstGeom prst="rect">
            <a:avLst/>
          </a:prstGeom>
        </p:spPr>
        <p:txBody>
          <a:bodyPr lIns="0" tIns="0" rIns="0" bIns="0" rtlCol="0" anchor="t">
            <a:spAutoFit/>
          </a:bodyPr>
          <a:lstStyle/>
          <a:p>
            <a:pPr>
              <a:lnSpc>
                <a:spcPts val="3100"/>
              </a:lnSpc>
            </a:pPr>
            <a:r>
              <a:rPr lang="en-US" sz="3100">
                <a:solidFill>
                  <a:srgbClr val="FFFFFF"/>
                </a:solidFill>
                <a:latin typeface="Kollektif Bold"/>
              </a:rPr>
              <a:t>03 - DATASET SIGNIFICANCE:</a:t>
            </a:r>
          </a:p>
        </p:txBody>
      </p:sp>
      <p:sp>
        <p:nvSpPr>
          <p:cNvPr id="25" name="TextBox 25"/>
          <p:cNvSpPr txBox="1"/>
          <p:nvPr/>
        </p:nvSpPr>
        <p:spPr>
          <a:xfrm>
            <a:off x="9092537" y="1710677"/>
            <a:ext cx="6713943" cy="1809750"/>
          </a:xfrm>
          <a:prstGeom prst="rect">
            <a:avLst/>
          </a:prstGeom>
        </p:spPr>
        <p:txBody>
          <a:bodyPr lIns="0" tIns="0" rIns="0" bIns="0" rtlCol="0" anchor="t">
            <a:spAutoFit/>
          </a:bodyPr>
          <a:lstStyle/>
          <a:p>
            <a:pPr>
              <a:lnSpc>
                <a:spcPts val="2879"/>
              </a:lnSpc>
            </a:pPr>
            <a:r>
              <a:rPr lang="en-US" sz="2400">
                <a:solidFill>
                  <a:srgbClr val="545454"/>
                </a:solidFill>
                <a:latin typeface="DM Sans"/>
              </a:rPr>
              <a:t>Mobile phone selection is challenging due to diverse features and prices. This project aims to develop a machine learning model to classify phones into price ranges, aiding consumer decision-making.</a:t>
            </a:r>
          </a:p>
        </p:txBody>
      </p:sp>
      <p:sp>
        <p:nvSpPr>
          <p:cNvPr id="26" name="TextBox 26"/>
          <p:cNvSpPr txBox="1"/>
          <p:nvPr/>
        </p:nvSpPr>
        <p:spPr>
          <a:xfrm>
            <a:off x="9092537" y="3688555"/>
            <a:ext cx="6713943" cy="2171700"/>
          </a:xfrm>
          <a:prstGeom prst="rect">
            <a:avLst/>
          </a:prstGeom>
        </p:spPr>
        <p:txBody>
          <a:bodyPr lIns="0" tIns="0" rIns="0" bIns="0" rtlCol="0" anchor="t">
            <a:spAutoFit/>
          </a:bodyPr>
          <a:lstStyle/>
          <a:p>
            <a:pPr>
              <a:lnSpc>
                <a:spcPts val="2879"/>
              </a:lnSpc>
            </a:pPr>
            <a:r>
              <a:rPr lang="en-US" sz="2400">
                <a:solidFill>
                  <a:srgbClr val="545454"/>
                </a:solidFill>
                <a:latin typeface="DM Sans"/>
              </a:rPr>
              <a:t>A machine learning model streamlines mobile phone selection, ensuring consumers find devices aligned with their budgets and preferences while aiding manufacturers in understanding market demands for informed product development.</a:t>
            </a:r>
          </a:p>
        </p:txBody>
      </p:sp>
      <p:sp>
        <p:nvSpPr>
          <p:cNvPr id="27" name="TextBox 27"/>
          <p:cNvSpPr txBox="1"/>
          <p:nvPr/>
        </p:nvSpPr>
        <p:spPr>
          <a:xfrm>
            <a:off x="9016337" y="6138139"/>
            <a:ext cx="6713943" cy="2171700"/>
          </a:xfrm>
          <a:prstGeom prst="rect">
            <a:avLst/>
          </a:prstGeom>
        </p:spPr>
        <p:txBody>
          <a:bodyPr lIns="0" tIns="0" rIns="0" bIns="0" rtlCol="0" anchor="t">
            <a:spAutoFit/>
          </a:bodyPr>
          <a:lstStyle/>
          <a:p>
            <a:pPr>
              <a:lnSpc>
                <a:spcPts val="2879"/>
              </a:lnSpc>
            </a:pPr>
            <a:r>
              <a:rPr lang="en-US" sz="2400">
                <a:solidFill>
                  <a:srgbClr val="545454"/>
                </a:solidFill>
                <a:latin typeface="DM Sans"/>
              </a:rPr>
              <a:t>The dataset provides vital information on mobile phone attributes and prices, serving as the foundation for developing a precise machine learning model that assists consumers in selecting phones within their budget and preferences.</a:t>
            </a:r>
          </a:p>
        </p:txBody>
      </p:sp>
      <p:sp>
        <p:nvSpPr>
          <p:cNvPr id="28" name="TextBox 28"/>
          <p:cNvSpPr txBox="1"/>
          <p:nvPr/>
        </p:nvSpPr>
        <p:spPr>
          <a:xfrm>
            <a:off x="6632481" y="299707"/>
            <a:ext cx="3790652" cy="822148"/>
          </a:xfrm>
          <a:prstGeom prst="rect">
            <a:avLst/>
          </a:prstGeom>
        </p:spPr>
        <p:txBody>
          <a:bodyPr lIns="0" tIns="0" rIns="0" bIns="0" rtlCol="0" anchor="t">
            <a:spAutoFit/>
          </a:bodyPr>
          <a:lstStyle/>
          <a:p>
            <a:pPr algn="ctr">
              <a:lnSpc>
                <a:spcPts val="7279"/>
              </a:lnSpc>
            </a:pPr>
            <a:r>
              <a:rPr lang="en-US" sz="4800" dirty="0">
                <a:solidFill>
                  <a:srgbClr val="000000"/>
                </a:solidFill>
                <a:latin typeface="Gagalin"/>
              </a:rPr>
              <a:t>Introduction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25881" y="1516765"/>
            <a:ext cx="6591578" cy="3086100"/>
            <a:chOff x="0" y="0"/>
            <a:chExt cx="1736053" cy="812800"/>
          </a:xfrm>
        </p:grpSpPr>
        <p:sp>
          <p:nvSpPr>
            <p:cNvPr id="3" name="Freeform 3"/>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sp>
        <p:sp>
          <p:nvSpPr>
            <p:cNvPr id="4" name="TextBox 4"/>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700000">
            <a:off x="11386843" y="720184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grpSp>
        <p:nvGrpSpPr>
          <p:cNvPr id="11" name="Group 11"/>
          <p:cNvGrpSpPr/>
          <p:nvPr/>
        </p:nvGrpSpPr>
        <p:grpSpPr>
          <a:xfrm>
            <a:off x="10025881" y="5642637"/>
            <a:ext cx="6591578" cy="3086100"/>
            <a:chOff x="0" y="0"/>
            <a:chExt cx="1736053" cy="812800"/>
          </a:xfrm>
        </p:grpSpPr>
        <p:sp>
          <p:nvSpPr>
            <p:cNvPr id="12" name="Freeform 12"/>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sp>
        <p:sp>
          <p:nvSpPr>
            <p:cNvPr id="13" name="TextBox 13"/>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700000">
            <a:off x="-2137434" y="-3783523"/>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a:off x="-2600048" y="-2963974"/>
            <a:ext cx="5185216" cy="5132702"/>
          </a:xfrm>
          <a:prstGeom prst="line">
            <a:avLst/>
          </a:prstGeom>
          <a:ln w="28575" cap="flat">
            <a:solidFill>
              <a:srgbClr val="8CA9AD"/>
            </a:solidFill>
            <a:prstDash val="solid"/>
            <a:headEnd type="none" w="sm" len="sm"/>
            <a:tailEnd type="none" w="sm" len="sm"/>
          </a:ln>
        </p:spPr>
      </p:sp>
      <p:sp>
        <p:nvSpPr>
          <p:cNvPr id="18" name="AutoShape 18"/>
          <p:cNvSpPr/>
          <p:nvPr/>
        </p:nvSpPr>
        <p:spPr>
          <a:xfrm>
            <a:off x="-2813995" y="-2651297"/>
            <a:ext cx="5038853" cy="5038853"/>
          </a:xfrm>
          <a:prstGeom prst="line">
            <a:avLst/>
          </a:prstGeom>
          <a:ln w="28575" cap="flat">
            <a:solidFill>
              <a:srgbClr val="8CA9AD"/>
            </a:solidFill>
            <a:prstDash val="solid"/>
            <a:headEnd type="none" w="sm" len="sm"/>
            <a:tailEnd type="none" w="sm" len="sm"/>
          </a:ln>
        </p:spPr>
      </p:sp>
      <p:sp>
        <p:nvSpPr>
          <p:cNvPr id="19" name="AutoShape 19"/>
          <p:cNvSpPr/>
          <p:nvPr/>
        </p:nvSpPr>
        <p:spPr>
          <a:xfrm>
            <a:off x="-2993596" y="-2292827"/>
            <a:ext cx="4867141" cy="4867141"/>
          </a:xfrm>
          <a:prstGeom prst="line">
            <a:avLst/>
          </a:prstGeom>
          <a:ln w="28575" cap="flat">
            <a:solidFill>
              <a:srgbClr val="8CA9AD"/>
            </a:solidFill>
            <a:prstDash val="solid"/>
            <a:headEnd type="none" w="sm" len="sm"/>
            <a:tailEnd type="none" w="sm" len="sm"/>
          </a:ln>
        </p:spPr>
      </p:sp>
      <p:sp>
        <p:nvSpPr>
          <p:cNvPr id="20" name="AutoShape 20"/>
          <p:cNvSpPr/>
          <p:nvPr/>
        </p:nvSpPr>
        <p:spPr>
          <a:xfrm>
            <a:off x="-3120251" y="-1906560"/>
            <a:ext cx="4690515" cy="4690515"/>
          </a:xfrm>
          <a:prstGeom prst="line">
            <a:avLst/>
          </a:prstGeom>
          <a:ln w="28575" cap="flat">
            <a:solidFill>
              <a:srgbClr val="8CA9AD"/>
            </a:solidFill>
            <a:prstDash val="solid"/>
            <a:headEnd type="none" w="sm" len="sm"/>
            <a:tailEnd type="none" w="sm" len="sm"/>
          </a:ln>
        </p:spPr>
      </p:sp>
      <p:sp>
        <p:nvSpPr>
          <p:cNvPr id="21" name="AutoShape 21"/>
          <p:cNvSpPr/>
          <p:nvPr/>
        </p:nvSpPr>
        <p:spPr>
          <a:xfrm>
            <a:off x="-3264105" y="-1466883"/>
            <a:ext cx="4347674" cy="4347674"/>
          </a:xfrm>
          <a:prstGeom prst="line">
            <a:avLst/>
          </a:prstGeom>
          <a:ln w="28575" cap="flat">
            <a:solidFill>
              <a:srgbClr val="8CA9AD"/>
            </a:solidFill>
            <a:prstDash val="solid"/>
            <a:headEnd type="none" w="sm" len="sm"/>
            <a:tailEnd type="none" w="sm" len="sm"/>
          </a:ln>
        </p:spPr>
      </p:sp>
      <p:sp>
        <p:nvSpPr>
          <p:cNvPr id="22" name="AutoShape 22"/>
          <p:cNvSpPr/>
          <p:nvPr/>
        </p:nvSpPr>
        <p:spPr>
          <a:xfrm>
            <a:off x="-3384925" y="-1023159"/>
            <a:ext cx="3963599" cy="3985594"/>
          </a:xfrm>
          <a:prstGeom prst="line">
            <a:avLst/>
          </a:prstGeom>
          <a:ln w="28575" cap="flat">
            <a:solidFill>
              <a:srgbClr val="8CA9AD"/>
            </a:solidFill>
            <a:prstDash val="solid"/>
            <a:headEnd type="none" w="sm" len="sm"/>
            <a:tailEnd type="none" w="sm" len="sm"/>
          </a:ln>
        </p:spPr>
      </p:sp>
      <p:sp>
        <p:nvSpPr>
          <p:cNvPr id="23" name="AutoShape 23"/>
          <p:cNvSpPr/>
          <p:nvPr/>
        </p:nvSpPr>
        <p:spPr>
          <a:xfrm>
            <a:off x="-3359157" y="-461526"/>
            <a:ext cx="3377485" cy="3360058"/>
          </a:xfrm>
          <a:prstGeom prst="line">
            <a:avLst/>
          </a:prstGeom>
          <a:ln w="28575" cap="flat">
            <a:solidFill>
              <a:srgbClr val="8CA9AD"/>
            </a:solidFill>
            <a:prstDash val="solid"/>
            <a:headEnd type="none" w="sm" len="sm"/>
            <a:tailEnd type="none" w="sm" len="sm"/>
          </a:ln>
        </p:spPr>
      </p:sp>
      <p:grpSp>
        <p:nvGrpSpPr>
          <p:cNvPr id="24" name="Group 24"/>
          <p:cNvGrpSpPr/>
          <p:nvPr/>
        </p:nvGrpSpPr>
        <p:grpSpPr>
          <a:xfrm>
            <a:off x="11178406" y="5662154"/>
            <a:ext cx="293282" cy="279535"/>
            <a:chOff x="0" y="0"/>
            <a:chExt cx="812800" cy="774700"/>
          </a:xfrm>
        </p:grpSpPr>
        <p:sp>
          <p:nvSpPr>
            <p:cNvPr id="25" name="Freeform 25"/>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sp>
        <p:sp>
          <p:nvSpPr>
            <p:cNvPr id="26" name="TextBox 26"/>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27" name="Group 27"/>
          <p:cNvGrpSpPr/>
          <p:nvPr/>
        </p:nvGrpSpPr>
        <p:grpSpPr>
          <a:xfrm>
            <a:off x="11471689" y="5662154"/>
            <a:ext cx="293282" cy="279535"/>
            <a:chOff x="0" y="0"/>
            <a:chExt cx="812800" cy="774700"/>
          </a:xfrm>
        </p:grpSpPr>
        <p:sp>
          <p:nvSpPr>
            <p:cNvPr id="28" name="Freeform 28"/>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sp>
        <p:sp>
          <p:nvSpPr>
            <p:cNvPr id="29" name="TextBox 29"/>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30" name="Group 30"/>
          <p:cNvGrpSpPr/>
          <p:nvPr/>
        </p:nvGrpSpPr>
        <p:grpSpPr>
          <a:xfrm>
            <a:off x="11764971" y="5662154"/>
            <a:ext cx="293282" cy="279535"/>
            <a:chOff x="0" y="0"/>
            <a:chExt cx="812800" cy="774700"/>
          </a:xfrm>
        </p:grpSpPr>
        <p:sp>
          <p:nvSpPr>
            <p:cNvPr id="31" name="Freeform 31"/>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sp>
        <p:sp>
          <p:nvSpPr>
            <p:cNvPr id="32" name="TextBox 32"/>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33" name="Group 33"/>
          <p:cNvGrpSpPr/>
          <p:nvPr/>
        </p:nvGrpSpPr>
        <p:grpSpPr>
          <a:xfrm>
            <a:off x="12058254" y="5662154"/>
            <a:ext cx="293282" cy="279535"/>
            <a:chOff x="0" y="0"/>
            <a:chExt cx="812800" cy="774700"/>
          </a:xfrm>
        </p:grpSpPr>
        <p:sp>
          <p:nvSpPr>
            <p:cNvPr id="34" name="Freeform 34"/>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sp>
        <p:sp>
          <p:nvSpPr>
            <p:cNvPr id="35" name="TextBox 35"/>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36" name="Group 36"/>
          <p:cNvGrpSpPr/>
          <p:nvPr/>
        </p:nvGrpSpPr>
        <p:grpSpPr>
          <a:xfrm>
            <a:off x="12351536" y="5662154"/>
            <a:ext cx="293282" cy="279535"/>
            <a:chOff x="0" y="0"/>
            <a:chExt cx="812800" cy="774700"/>
          </a:xfrm>
        </p:grpSpPr>
        <p:sp>
          <p:nvSpPr>
            <p:cNvPr id="37" name="Freeform 37"/>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EFEFEF"/>
            </a:solidFill>
          </p:spPr>
        </p:sp>
        <p:sp>
          <p:nvSpPr>
            <p:cNvPr id="38" name="TextBox 38"/>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39" name="Group 39"/>
          <p:cNvGrpSpPr/>
          <p:nvPr/>
        </p:nvGrpSpPr>
        <p:grpSpPr>
          <a:xfrm>
            <a:off x="10014459" y="572262"/>
            <a:ext cx="4380873" cy="1280378"/>
            <a:chOff x="0" y="0"/>
            <a:chExt cx="1153810" cy="337219"/>
          </a:xfrm>
        </p:grpSpPr>
        <p:sp>
          <p:nvSpPr>
            <p:cNvPr id="40" name="Freeform 40"/>
            <p:cNvSpPr/>
            <p:nvPr/>
          </p:nvSpPr>
          <p:spPr>
            <a:xfrm>
              <a:off x="0" y="0"/>
              <a:ext cx="1153810" cy="337219"/>
            </a:xfrm>
            <a:custGeom>
              <a:avLst/>
              <a:gdLst/>
              <a:ahLst/>
              <a:cxnLst/>
              <a:rect l="l" t="t" r="r" b="b"/>
              <a:pathLst>
                <a:path w="1153810" h="337219">
                  <a:moveTo>
                    <a:pt x="90128" y="0"/>
                  </a:moveTo>
                  <a:lnTo>
                    <a:pt x="1063682" y="0"/>
                  </a:lnTo>
                  <a:cubicBezTo>
                    <a:pt x="1087586" y="0"/>
                    <a:pt x="1110510" y="9496"/>
                    <a:pt x="1127412" y="26398"/>
                  </a:cubicBezTo>
                  <a:cubicBezTo>
                    <a:pt x="1144315" y="43300"/>
                    <a:pt x="1153810" y="66224"/>
                    <a:pt x="1153810" y="90128"/>
                  </a:cubicBezTo>
                  <a:lnTo>
                    <a:pt x="1153810" y="247091"/>
                  </a:lnTo>
                  <a:cubicBezTo>
                    <a:pt x="1153810" y="296867"/>
                    <a:pt x="1113459" y="337219"/>
                    <a:pt x="1063682" y="337219"/>
                  </a:cubicBezTo>
                  <a:lnTo>
                    <a:pt x="90128" y="337219"/>
                  </a:lnTo>
                  <a:cubicBezTo>
                    <a:pt x="66224" y="337219"/>
                    <a:pt x="43300" y="327723"/>
                    <a:pt x="26398" y="310821"/>
                  </a:cubicBezTo>
                  <a:cubicBezTo>
                    <a:pt x="9496" y="293919"/>
                    <a:pt x="0" y="270995"/>
                    <a:pt x="0" y="247091"/>
                  </a:cubicBezTo>
                  <a:lnTo>
                    <a:pt x="0" y="90128"/>
                  </a:lnTo>
                  <a:cubicBezTo>
                    <a:pt x="0" y="66224"/>
                    <a:pt x="9496" y="43300"/>
                    <a:pt x="26398" y="26398"/>
                  </a:cubicBezTo>
                  <a:cubicBezTo>
                    <a:pt x="43300" y="9496"/>
                    <a:pt x="66224" y="0"/>
                    <a:pt x="90128" y="0"/>
                  </a:cubicBezTo>
                  <a:close/>
                </a:path>
              </a:pathLst>
            </a:custGeom>
            <a:solidFill>
              <a:srgbClr val="FE6D73"/>
            </a:solidFill>
          </p:spPr>
        </p:sp>
        <p:sp>
          <p:nvSpPr>
            <p:cNvPr id="41" name="TextBox 41"/>
            <p:cNvSpPr txBox="1"/>
            <p:nvPr/>
          </p:nvSpPr>
          <p:spPr>
            <a:xfrm>
              <a:off x="0" y="19050"/>
              <a:ext cx="1153810" cy="318169"/>
            </a:xfrm>
            <a:prstGeom prst="rect">
              <a:avLst/>
            </a:prstGeom>
          </p:spPr>
          <p:txBody>
            <a:bodyPr lIns="50800" tIns="50800" rIns="50800" bIns="50800" rtlCol="0" anchor="ctr"/>
            <a:lstStyle/>
            <a:p>
              <a:pPr algn="ctr">
                <a:lnSpc>
                  <a:spcPts val="3219"/>
                </a:lnSpc>
              </a:pPr>
              <a:r>
                <a:rPr lang="en-US" sz="2900" dirty="0">
                  <a:solidFill>
                    <a:srgbClr val="000000"/>
                  </a:solidFill>
                  <a:latin typeface="DM Sans Semi-Bold"/>
                </a:rPr>
                <a:t>Predictive Model Objective:</a:t>
              </a:r>
            </a:p>
          </p:txBody>
        </p:sp>
      </p:grpSp>
      <p:sp>
        <p:nvSpPr>
          <p:cNvPr id="42" name="TextBox 42"/>
          <p:cNvSpPr txBox="1"/>
          <p:nvPr/>
        </p:nvSpPr>
        <p:spPr>
          <a:xfrm>
            <a:off x="10330950" y="2054428"/>
            <a:ext cx="5903657" cy="2534285"/>
          </a:xfrm>
          <a:prstGeom prst="rect">
            <a:avLst/>
          </a:prstGeom>
        </p:spPr>
        <p:txBody>
          <a:bodyPr lIns="0" tIns="0" rIns="0" bIns="0" rtlCol="0" anchor="t">
            <a:spAutoFit/>
          </a:bodyPr>
          <a:lstStyle/>
          <a:p>
            <a:pPr>
              <a:lnSpc>
                <a:spcPts val="2859"/>
              </a:lnSpc>
            </a:pPr>
            <a:r>
              <a:rPr lang="en-US" sz="2199">
                <a:solidFill>
                  <a:srgbClr val="FFFFFF"/>
                </a:solidFill>
                <a:latin typeface="DM Sans Italics"/>
              </a:rPr>
              <a:t>The objective is to develop a predictive model capable of accurately classifying mobile phones into predefined price ranges based on diverse attributes such as battery power, camera features, memory, and connectivity options.</a:t>
            </a:r>
          </a:p>
          <a:p>
            <a:pPr>
              <a:lnSpc>
                <a:spcPts val="2859"/>
              </a:lnSpc>
            </a:pPr>
            <a:endParaRPr lang="en-US" sz="2199">
              <a:solidFill>
                <a:srgbClr val="FFFFFF"/>
              </a:solidFill>
              <a:latin typeface="DM Sans Italics"/>
            </a:endParaRPr>
          </a:p>
        </p:txBody>
      </p:sp>
      <p:sp>
        <p:nvSpPr>
          <p:cNvPr id="43" name="TextBox 43"/>
          <p:cNvSpPr txBox="1"/>
          <p:nvPr/>
        </p:nvSpPr>
        <p:spPr>
          <a:xfrm>
            <a:off x="520367" y="1907869"/>
            <a:ext cx="9318621" cy="1875998"/>
          </a:xfrm>
          <a:prstGeom prst="rect">
            <a:avLst/>
          </a:prstGeom>
        </p:spPr>
        <p:txBody>
          <a:bodyPr lIns="0" tIns="0" rIns="0" bIns="0" rtlCol="0" anchor="t">
            <a:spAutoFit/>
          </a:bodyPr>
          <a:lstStyle/>
          <a:p>
            <a:pPr algn="ctr">
              <a:lnSpc>
                <a:spcPts val="7223"/>
              </a:lnSpc>
            </a:pPr>
            <a:r>
              <a:rPr lang="en-US" sz="7223">
                <a:solidFill>
                  <a:srgbClr val="FE6D73"/>
                </a:solidFill>
                <a:latin typeface="Kollektif Bold"/>
              </a:rPr>
              <a:t>PROBLEM STATEMENT</a:t>
            </a:r>
          </a:p>
        </p:txBody>
      </p:sp>
      <p:sp>
        <p:nvSpPr>
          <p:cNvPr id="44" name="TextBox 44"/>
          <p:cNvSpPr txBox="1"/>
          <p:nvPr/>
        </p:nvSpPr>
        <p:spPr>
          <a:xfrm>
            <a:off x="10472192" y="6417140"/>
            <a:ext cx="5597631" cy="1716405"/>
          </a:xfrm>
          <a:prstGeom prst="rect">
            <a:avLst/>
          </a:prstGeom>
        </p:spPr>
        <p:txBody>
          <a:bodyPr lIns="0" tIns="0" rIns="0" bIns="0" rtlCol="0" anchor="t">
            <a:spAutoFit/>
          </a:bodyPr>
          <a:lstStyle/>
          <a:p>
            <a:pPr>
              <a:lnSpc>
                <a:spcPts val="2730"/>
              </a:lnSpc>
            </a:pPr>
            <a:r>
              <a:rPr lang="en-US" sz="2100">
                <a:solidFill>
                  <a:srgbClr val="FFFFFF"/>
                </a:solidFill>
                <a:latin typeface="DM Sans Italics"/>
              </a:rPr>
              <a:t>The dataset includes detailed information on various mobile phones, encompassing specifications like battery power, camera features, memory, and connectivity options, along with their corresponding price ranges.</a:t>
            </a:r>
          </a:p>
        </p:txBody>
      </p:sp>
      <p:grpSp>
        <p:nvGrpSpPr>
          <p:cNvPr id="45" name="Group 45"/>
          <p:cNvGrpSpPr/>
          <p:nvPr/>
        </p:nvGrpSpPr>
        <p:grpSpPr>
          <a:xfrm>
            <a:off x="9867817" y="5021965"/>
            <a:ext cx="4380873" cy="1280378"/>
            <a:chOff x="0" y="0"/>
            <a:chExt cx="1153810" cy="337219"/>
          </a:xfrm>
        </p:grpSpPr>
        <p:sp>
          <p:nvSpPr>
            <p:cNvPr id="46" name="Freeform 46"/>
            <p:cNvSpPr/>
            <p:nvPr/>
          </p:nvSpPr>
          <p:spPr>
            <a:xfrm>
              <a:off x="0" y="0"/>
              <a:ext cx="1153810" cy="337219"/>
            </a:xfrm>
            <a:custGeom>
              <a:avLst/>
              <a:gdLst/>
              <a:ahLst/>
              <a:cxnLst/>
              <a:rect l="l" t="t" r="r" b="b"/>
              <a:pathLst>
                <a:path w="1153810" h="337219">
                  <a:moveTo>
                    <a:pt x="90128" y="0"/>
                  </a:moveTo>
                  <a:lnTo>
                    <a:pt x="1063682" y="0"/>
                  </a:lnTo>
                  <a:cubicBezTo>
                    <a:pt x="1087586" y="0"/>
                    <a:pt x="1110510" y="9496"/>
                    <a:pt x="1127412" y="26398"/>
                  </a:cubicBezTo>
                  <a:cubicBezTo>
                    <a:pt x="1144315" y="43300"/>
                    <a:pt x="1153810" y="66224"/>
                    <a:pt x="1153810" y="90128"/>
                  </a:cubicBezTo>
                  <a:lnTo>
                    <a:pt x="1153810" y="247091"/>
                  </a:lnTo>
                  <a:cubicBezTo>
                    <a:pt x="1153810" y="296867"/>
                    <a:pt x="1113459" y="337219"/>
                    <a:pt x="1063682" y="337219"/>
                  </a:cubicBezTo>
                  <a:lnTo>
                    <a:pt x="90128" y="337219"/>
                  </a:lnTo>
                  <a:cubicBezTo>
                    <a:pt x="66224" y="337219"/>
                    <a:pt x="43300" y="327723"/>
                    <a:pt x="26398" y="310821"/>
                  </a:cubicBezTo>
                  <a:cubicBezTo>
                    <a:pt x="9496" y="293919"/>
                    <a:pt x="0" y="270995"/>
                    <a:pt x="0" y="247091"/>
                  </a:cubicBezTo>
                  <a:lnTo>
                    <a:pt x="0" y="90128"/>
                  </a:lnTo>
                  <a:cubicBezTo>
                    <a:pt x="0" y="66224"/>
                    <a:pt x="9496" y="43300"/>
                    <a:pt x="26398" y="26398"/>
                  </a:cubicBezTo>
                  <a:cubicBezTo>
                    <a:pt x="43300" y="9496"/>
                    <a:pt x="66224" y="0"/>
                    <a:pt x="90128" y="0"/>
                  </a:cubicBezTo>
                  <a:close/>
                </a:path>
              </a:pathLst>
            </a:custGeom>
            <a:solidFill>
              <a:srgbClr val="FE6D73"/>
            </a:solidFill>
          </p:spPr>
        </p:sp>
        <p:sp>
          <p:nvSpPr>
            <p:cNvPr id="47" name="TextBox 47"/>
            <p:cNvSpPr txBox="1"/>
            <p:nvPr/>
          </p:nvSpPr>
          <p:spPr>
            <a:xfrm>
              <a:off x="0" y="19050"/>
              <a:ext cx="1153810" cy="318169"/>
            </a:xfrm>
            <a:prstGeom prst="rect">
              <a:avLst/>
            </a:prstGeom>
          </p:spPr>
          <p:txBody>
            <a:bodyPr lIns="50800" tIns="50800" rIns="50800" bIns="50800" rtlCol="0" anchor="ctr"/>
            <a:lstStyle/>
            <a:p>
              <a:pPr algn="ctr">
                <a:lnSpc>
                  <a:spcPts val="3219"/>
                </a:lnSpc>
              </a:pPr>
              <a:r>
                <a:rPr lang="en-US" sz="2900">
                  <a:solidFill>
                    <a:srgbClr val="000000"/>
                  </a:solidFill>
                  <a:latin typeface="DM Sans Semi-Bold"/>
                </a:rPr>
                <a:t>Dataset Information:</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5129" y="1674833"/>
            <a:ext cx="6967300" cy="739902"/>
          </a:xfrm>
          <a:prstGeom prst="rect">
            <a:avLst/>
          </a:prstGeom>
        </p:spPr>
        <p:txBody>
          <a:bodyPr lIns="0" tIns="0" rIns="0" bIns="0" rtlCol="0" anchor="t">
            <a:spAutoFit/>
          </a:bodyPr>
          <a:lstStyle/>
          <a:p>
            <a:pPr>
              <a:lnSpc>
                <a:spcPts val="5544"/>
              </a:lnSpc>
            </a:pPr>
            <a:r>
              <a:rPr lang="en-US" sz="5600">
                <a:solidFill>
                  <a:srgbClr val="227C9D"/>
                </a:solidFill>
                <a:latin typeface="Kollektif Bold"/>
              </a:rPr>
              <a:t>OBJECTIVES</a:t>
            </a:r>
          </a:p>
        </p:txBody>
      </p:sp>
      <p:grpSp>
        <p:nvGrpSpPr>
          <p:cNvPr id="3" name="Group 3"/>
          <p:cNvGrpSpPr/>
          <p:nvPr/>
        </p:nvGrpSpPr>
        <p:grpSpPr>
          <a:xfrm rot="2700000">
            <a:off x="-2693793" y="7510422"/>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8" name="Group 18"/>
          <p:cNvGrpSpPr/>
          <p:nvPr/>
        </p:nvGrpSpPr>
        <p:grpSpPr>
          <a:xfrm rot="-2700000">
            <a:off x="14034654" y="-4091495"/>
            <a:ext cx="7415398" cy="3565095"/>
            <a:chOff x="0" y="0"/>
            <a:chExt cx="660400" cy="317500"/>
          </a:xfrm>
        </p:grpSpPr>
        <p:sp>
          <p:nvSpPr>
            <p:cNvPr id="19" name="Freeform 1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0" name="TextBox 2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1" name="AutoShape 21"/>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2" name="AutoShape 22"/>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26" name="TextBox 26"/>
          <p:cNvSpPr txBox="1"/>
          <p:nvPr/>
        </p:nvSpPr>
        <p:spPr>
          <a:xfrm>
            <a:off x="1485129" y="2608747"/>
            <a:ext cx="6713943" cy="3981450"/>
          </a:xfrm>
          <a:prstGeom prst="rect">
            <a:avLst/>
          </a:prstGeom>
        </p:spPr>
        <p:txBody>
          <a:bodyPr lIns="0" tIns="0" rIns="0" bIns="0" rtlCol="0" anchor="t">
            <a:spAutoFit/>
          </a:bodyPr>
          <a:lstStyle/>
          <a:p>
            <a:pPr>
              <a:lnSpc>
                <a:spcPts val="2879"/>
              </a:lnSpc>
            </a:pPr>
            <a:endParaRPr/>
          </a:p>
          <a:p>
            <a:pPr>
              <a:lnSpc>
                <a:spcPts val="2879"/>
              </a:lnSpc>
            </a:pPr>
            <a:r>
              <a:rPr lang="en-US" sz="2400">
                <a:solidFill>
                  <a:srgbClr val="545454"/>
                </a:solidFill>
                <a:latin typeface="DM Sans"/>
              </a:rPr>
              <a:t>The project objectives encompass developing a precise classification model for mobile price ranges. This involves thorough data preprocessing, insightful exploratory data analysis, and selection of appropriate machine learning algorithms. Model fine-tuning and validation will ensure optimal performance, potentially leading to real-time deployment, thus empowering consumers with informed decision-making tools.</a:t>
            </a:r>
          </a:p>
        </p:txBody>
      </p:sp>
      <p:sp>
        <p:nvSpPr>
          <p:cNvPr id="41" name="Rectangle: Rounded Corners 40">
            <a:extLst>
              <a:ext uri="{FF2B5EF4-FFF2-40B4-BE49-F238E27FC236}">
                <a16:creationId xmlns:a16="http://schemas.microsoft.com/office/drawing/2014/main" id="{FA640FEC-0A2D-4AB0-AF40-B03B1EABB00D}"/>
              </a:ext>
            </a:extLst>
          </p:cNvPr>
          <p:cNvSpPr/>
          <p:nvPr/>
        </p:nvSpPr>
        <p:spPr>
          <a:xfrm>
            <a:off x="9097882" y="3695700"/>
            <a:ext cx="9982200" cy="1836352"/>
          </a:xfrm>
          <a:prstGeom prst="round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 name="Group 38">
            <a:extLst>
              <a:ext uri="{FF2B5EF4-FFF2-40B4-BE49-F238E27FC236}">
                <a16:creationId xmlns:a16="http://schemas.microsoft.com/office/drawing/2014/main" id="{D4729DA6-269C-4A49-94F1-B0E8FDCC3B63}"/>
              </a:ext>
            </a:extLst>
          </p:cNvPr>
          <p:cNvGrpSpPr/>
          <p:nvPr/>
        </p:nvGrpSpPr>
        <p:grpSpPr>
          <a:xfrm>
            <a:off x="10088930" y="4063729"/>
            <a:ext cx="6046286" cy="7556771"/>
            <a:chOff x="9923270" y="1347430"/>
            <a:chExt cx="6046286" cy="7556771"/>
          </a:xfrm>
        </p:grpSpPr>
        <p:grpSp>
          <p:nvGrpSpPr>
            <p:cNvPr id="6" name="Group 6"/>
            <p:cNvGrpSpPr/>
            <p:nvPr/>
          </p:nvGrpSpPr>
          <p:grpSpPr>
            <a:xfrm>
              <a:off x="9923270" y="1347430"/>
              <a:ext cx="6046286" cy="1027869"/>
              <a:chOff x="0" y="0"/>
              <a:chExt cx="1592438" cy="270714"/>
            </a:xfrm>
          </p:grpSpPr>
          <p:sp>
            <p:nvSpPr>
              <p:cNvPr id="7" name="Freeform 7"/>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8" name="TextBox 8"/>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9" name="Group 9"/>
            <p:cNvGrpSpPr/>
            <p:nvPr/>
          </p:nvGrpSpPr>
          <p:grpSpPr>
            <a:xfrm>
              <a:off x="9923270" y="2608747"/>
              <a:ext cx="6046286" cy="1278154"/>
              <a:chOff x="0" y="0"/>
              <a:chExt cx="1592438" cy="336633"/>
            </a:xfrm>
          </p:grpSpPr>
          <p:sp>
            <p:nvSpPr>
              <p:cNvPr id="10" name="Freeform 10"/>
              <p:cNvSpPr/>
              <p:nvPr/>
            </p:nvSpPr>
            <p:spPr>
              <a:xfrm>
                <a:off x="0" y="0"/>
                <a:ext cx="1592438" cy="336633"/>
              </a:xfrm>
              <a:custGeom>
                <a:avLst/>
                <a:gdLst/>
                <a:ahLst/>
                <a:cxnLst/>
                <a:rect l="l" t="t" r="r" b="b"/>
                <a:pathLst>
                  <a:path w="1592438" h="336633">
                    <a:moveTo>
                      <a:pt x="65303" y="0"/>
                    </a:moveTo>
                    <a:lnTo>
                      <a:pt x="1527135" y="0"/>
                    </a:lnTo>
                    <a:cubicBezTo>
                      <a:pt x="1544454" y="0"/>
                      <a:pt x="1561064" y="6880"/>
                      <a:pt x="1573311" y="19127"/>
                    </a:cubicBezTo>
                    <a:cubicBezTo>
                      <a:pt x="1585557" y="31373"/>
                      <a:pt x="1592438" y="47983"/>
                      <a:pt x="1592438" y="65303"/>
                    </a:cubicBezTo>
                    <a:lnTo>
                      <a:pt x="1592438" y="271331"/>
                    </a:lnTo>
                    <a:cubicBezTo>
                      <a:pt x="1592438" y="307396"/>
                      <a:pt x="1563201" y="336633"/>
                      <a:pt x="1527135" y="336633"/>
                    </a:cubicBezTo>
                    <a:lnTo>
                      <a:pt x="65303" y="336633"/>
                    </a:lnTo>
                    <a:cubicBezTo>
                      <a:pt x="29237" y="336633"/>
                      <a:pt x="0" y="307396"/>
                      <a:pt x="0" y="271331"/>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11" name="TextBox 11"/>
              <p:cNvSpPr txBox="1"/>
              <p:nvPr/>
            </p:nvSpPr>
            <p:spPr>
              <a:xfrm>
                <a:off x="0" y="19050"/>
                <a:ext cx="1592438" cy="317583"/>
              </a:xfrm>
              <a:prstGeom prst="rect">
                <a:avLst/>
              </a:prstGeom>
            </p:spPr>
            <p:txBody>
              <a:bodyPr lIns="50800" tIns="50800" rIns="50800" bIns="50800" rtlCol="0" anchor="ctr"/>
              <a:lstStyle/>
              <a:p>
                <a:pPr algn="ctr">
                  <a:lnSpc>
                    <a:spcPts val="2553"/>
                  </a:lnSpc>
                </a:pPr>
                <a:endParaRPr/>
              </a:p>
            </p:txBody>
          </p:sp>
        </p:grpSp>
        <p:grpSp>
          <p:nvGrpSpPr>
            <p:cNvPr id="12" name="Group 12"/>
            <p:cNvGrpSpPr/>
            <p:nvPr/>
          </p:nvGrpSpPr>
          <p:grpSpPr>
            <a:xfrm>
              <a:off x="9923270" y="4125027"/>
              <a:ext cx="6046286" cy="1475544"/>
              <a:chOff x="0" y="0"/>
              <a:chExt cx="1592438" cy="388621"/>
            </a:xfrm>
          </p:grpSpPr>
          <p:sp>
            <p:nvSpPr>
              <p:cNvPr id="13" name="Freeform 13"/>
              <p:cNvSpPr/>
              <p:nvPr/>
            </p:nvSpPr>
            <p:spPr>
              <a:xfrm>
                <a:off x="0" y="0"/>
                <a:ext cx="1592438" cy="388621"/>
              </a:xfrm>
              <a:custGeom>
                <a:avLst/>
                <a:gdLst/>
                <a:ahLst/>
                <a:cxnLst/>
                <a:rect l="l" t="t" r="r" b="b"/>
                <a:pathLst>
                  <a:path w="1592438" h="388621">
                    <a:moveTo>
                      <a:pt x="65303" y="0"/>
                    </a:moveTo>
                    <a:lnTo>
                      <a:pt x="1527135" y="0"/>
                    </a:lnTo>
                    <a:cubicBezTo>
                      <a:pt x="1544454" y="0"/>
                      <a:pt x="1561064" y="6880"/>
                      <a:pt x="1573311" y="19127"/>
                    </a:cubicBezTo>
                    <a:cubicBezTo>
                      <a:pt x="1585557" y="31373"/>
                      <a:pt x="1592438" y="47983"/>
                      <a:pt x="1592438" y="65303"/>
                    </a:cubicBezTo>
                    <a:lnTo>
                      <a:pt x="1592438" y="323318"/>
                    </a:lnTo>
                    <a:cubicBezTo>
                      <a:pt x="1592438" y="359384"/>
                      <a:pt x="1563201" y="388621"/>
                      <a:pt x="1527135" y="388621"/>
                    </a:cubicBezTo>
                    <a:lnTo>
                      <a:pt x="65303" y="388621"/>
                    </a:lnTo>
                    <a:cubicBezTo>
                      <a:pt x="47983" y="388621"/>
                      <a:pt x="31373" y="381740"/>
                      <a:pt x="19127" y="369494"/>
                    </a:cubicBezTo>
                    <a:cubicBezTo>
                      <a:pt x="6880" y="357247"/>
                      <a:pt x="0" y="340637"/>
                      <a:pt x="0" y="323318"/>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14" name="TextBox 14"/>
              <p:cNvSpPr txBox="1"/>
              <p:nvPr/>
            </p:nvSpPr>
            <p:spPr>
              <a:xfrm>
                <a:off x="0" y="19050"/>
                <a:ext cx="1592438" cy="369571"/>
              </a:xfrm>
              <a:prstGeom prst="rect">
                <a:avLst/>
              </a:prstGeom>
            </p:spPr>
            <p:txBody>
              <a:bodyPr lIns="50800" tIns="50800" rIns="50800" bIns="50800" rtlCol="0" anchor="ctr"/>
              <a:lstStyle/>
              <a:p>
                <a:pPr algn="ctr">
                  <a:lnSpc>
                    <a:spcPts val="2553"/>
                  </a:lnSpc>
                </a:pPr>
                <a:endParaRPr/>
              </a:p>
            </p:txBody>
          </p:sp>
        </p:grpSp>
        <p:sp>
          <p:nvSpPr>
            <p:cNvPr id="15" name="TextBox 15"/>
            <p:cNvSpPr txBox="1"/>
            <p:nvPr/>
          </p:nvSpPr>
          <p:spPr>
            <a:xfrm>
              <a:off x="10266840" y="1529882"/>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EXPLORE AND PREPROCESS THE DATASET</a:t>
              </a:r>
            </a:p>
          </p:txBody>
        </p:sp>
        <p:sp>
          <p:nvSpPr>
            <p:cNvPr id="16" name="TextBox 16"/>
            <p:cNvSpPr txBox="1"/>
            <p:nvPr/>
          </p:nvSpPr>
          <p:spPr>
            <a:xfrm>
              <a:off x="10266840" y="2867094"/>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PERFORM EXPLORATORY DATA ANALYSIS (EDA)</a:t>
              </a:r>
            </a:p>
          </p:txBody>
        </p:sp>
        <p:sp>
          <p:nvSpPr>
            <p:cNvPr id="17" name="TextBox 17"/>
            <p:cNvSpPr txBox="1"/>
            <p:nvPr/>
          </p:nvSpPr>
          <p:spPr>
            <a:xfrm>
              <a:off x="10266840" y="4322442"/>
              <a:ext cx="5311909" cy="120269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SELECT APPROPRIATE MACHINE LEARNING ALGORITHMS</a:t>
              </a:r>
            </a:p>
          </p:txBody>
        </p:sp>
        <p:grpSp>
          <p:nvGrpSpPr>
            <p:cNvPr id="27" name="Group 27"/>
            <p:cNvGrpSpPr/>
            <p:nvPr/>
          </p:nvGrpSpPr>
          <p:grpSpPr>
            <a:xfrm>
              <a:off x="9923270" y="5838695"/>
              <a:ext cx="6046286" cy="863085"/>
              <a:chOff x="0" y="0"/>
              <a:chExt cx="1592438" cy="227315"/>
            </a:xfrm>
          </p:grpSpPr>
          <p:sp>
            <p:nvSpPr>
              <p:cNvPr id="28" name="Freeform 28"/>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29" name="TextBox 29"/>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0" name="TextBox 30"/>
            <p:cNvSpPr txBox="1"/>
            <p:nvPr/>
          </p:nvSpPr>
          <p:spPr>
            <a:xfrm>
              <a:off x="10266840" y="6097042"/>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FINE-TUNE CHOSEN MODEL</a:t>
              </a:r>
            </a:p>
          </p:txBody>
        </p:sp>
        <p:grpSp>
          <p:nvGrpSpPr>
            <p:cNvPr id="31" name="Group 31"/>
            <p:cNvGrpSpPr/>
            <p:nvPr/>
          </p:nvGrpSpPr>
          <p:grpSpPr>
            <a:xfrm>
              <a:off x="9923270" y="6939906"/>
              <a:ext cx="6046286" cy="863085"/>
              <a:chOff x="0" y="0"/>
              <a:chExt cx="1592438" cy="227315"/>
            </a:xfrm>
          </p:grpSpPr>
          <p:sp>
            <p:nvSpPr>
              <p:cNvPr id="32" name="Freeform 32"/>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33" name="TextBox 33"/>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4" name="TextBox 34"/>
            <p:cNvSpPr txBox="1"/>
            <p:nvPr/>
          </p:nvSpPr>
          <p:spPr>
            <a:xfrm>
              <a:off x="10266840" y="7198253"/>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VALIDATE FINAL MODEL</a:t>
              </a:r>
            </a:p>
          </p:txBody>
        </p:sp>
        <p:grpSp>
          <p:nvGrpSpPr>
            <p:cNvPr id="35" name="Group 35"/>
            <p:cNvGrpSpPr/>
            <p:nvPr/>
          </p:nvGrpSpPr>
          <p:grpSpPr>
            <a:xfrm>
              <a:off x="9923270" y="8041116"/>
              <a:ext cx="6046286" cy="863085"/>
              <a:chOff x="0" y="0"/>
              <a:chExt cx="1592438" cy="227315"/>
            </a:xfrm>
          </p:grpSpPr>
          <p:sp>
            <p:nvSpPr>
              <p:cNvPr id="36" name="Freeform 36"/>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37" name="TextBox 37"/>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8" name="TextBox 38"/>
            <p:cNvSpPr txBox="1"/>
            <p:nvPr/>
          </p:nvSpPr>
          <p:spPr>
            <a:xfrm>
              <a:off x="10266840" y="8299463"/>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DEPLOY MODEL</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5129" y="1674833"/>
            <a:ext cx="6967300" cy="739902"/>
          </a:xfrm>
          <a:prstGeom prst="rect">
            <a:avLst/>
          </a:prstGeom>
        </p:spPr>
        <p:txBody>
          <a:bodyPr lIns="0" tIns="0" rIns="0" bIns="0" rtlCol="0" anchor="t">
            <a:spAutoFit/>
          </a:bodyPr>
          <a:lstStyle/>
          <a:p>
            <a:pPr>
              <a:lnSpc>
                <a:spcPts val="5544"/>
              </a:lnSpc>
            </a:pPr>
            <a:r>
              <a:rPr lang="en-US" sz="5600">
                <a:solidFill>
                  <a:srgbClr val="227C9D"/>
                </a:solidFill>
                <a:latin typeface="Kollektif Bold"/>
              </a:rPr>
              <a:t>OBJECTIVES</a:t>
            </a:r>
          </a:p>
        </p:txBody>
      </p:sp>
      <p:grpSp>
        <p:nvGrpSpPr>
          <p:cNvPr id="3" name="Group 3"/>
          <p:cNvGrpSpPr/>
          <p:nvPr/>
        </p:nvGrpSpPr>
        <p:grpSpPr>
          <a:xfrm rot="2700000">
            <a:off x="-2693793" y="7510422"/>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8" name="Group 18"/>
          <p:cNvGrpSpPr/>
          <p:nvPr/>
        </p:nvGrpSpPr>
        <p:grpSpPr>
          <a:xfrm rot="-2700000">
            <a:off x="14034654" y="-4091495"/>
            <a:ext cx="7415398" cy="3565095"/>
            <a:chOff x="0" y="0"/>
            <a:chExt cx="660400" cy="317500"/>
          </a:xfrm>
        </p:grpSpPr>
        <p:sp>
          <p:nvSpPr>
            <p:cNvPr id="19" name="Freeform 1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0" name="TextBox 2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1" name="AutoShape 21"/>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2" name="AutoShape 22"/>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26" name="TextBox 26"/>
          <p:cNvSpPr txBox="1"/>
          <p:nvPr/>
        </p:nvSpPr>
        <p:spPr>
          <a:xfrm>
            <a:off x="1485129" y="2608747"/>
            <a:ext cx="6713943" cy="3981450"/>
          </a:xfrm>
          <a:prstGeom prst="rect">
            <a:avLst/>
          </a:prstGeom>
        </p:spPr>
        <p:txBody>
          <a:bodyPr lIns="0" tIns="0" rIns="0" bIns="0" rtlCol="0" anchor="t">
            <a:spAutoFit/>
          </a:bodyPr>
          <a:lstStyle/>
          <a:p>
            <a:pPr>
              <a:lnSpc>
                <a:spcPts val="2879"/>
              </a:lnSpc>
            </a:pPr>
            <a:endParaRPr/>
          </a:p>
          <a:p>
            <a:pPr>
              <a:lnSpc>
                <a:spcPts val="2879"/>
              </a:lnSpc>
            </a:pPr>
            <a:r>
              <a:rPr lang="en-US" sz="2400">
                <a:solidFill>
                  <a:srgbClr val="545454"/>
                </a:solidFill>
                <a:latin typeface="DM Sans"/>
              </a:rPr>
              <a:t>The project objectives encompass developing a precise classification model for mobile price ranges. This involves thorough data preprocessing, insightful exploratory data analysis, and selection of appropriate machine learning algorithms. Model fine-tuning and validation will ensure optimal performance, potentially leading to real-time deployment, thus empowering consumers with informed decision-making tools.</a:t>
            </a:r>
          </a:p>
        </p:txBody>
      </p:sp>
      <p:sp>
        <p:nvSpPr>
          <p:cNvPr id="41" name="Rectangle: Rounded Corners 40">
            <a:extLst>
              <a:ext uri="{FF2B5EF4-FFF2-40B4-BE49-F238E27FC236}">
                <a16:creationId xmlns:a16="http://schemas.microsoft.com/office/drawing/2014/main" id="{FA640FEC-0A2D-4AB0-AF40-B03B1EABB00D}"/>
              </a:ext>
            </a:extLst>
          </p:cNvPr>
          <p:cNvSpPr/>
          <p:nvPr/>
        </p:nvSpPr>
        <p:spPr>
          <a:xfrm>
            <a:off x="9097882" y="3695700"/>
            <a:ext cx="9982200" cy="1836352"/>
          </a:xfrm>
          <a:prstGeom prst="round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 name="Group 38">
            <a:extLst>
              <a:ext uri="{FF2B5EF4-FFF2-40B4-BE49-F238E27FC236}">
                <a16:creationId xmlns:a16="http://schemas.microsoft.com/office/drawing/2014/main" id="{D4729DA6-269C-4A49-94F1-B0E8FDCC3B63}"/>
              </a:ext>
            </a:extLst>
          </p:cNvPr>
          <p:cNvGrpSpPr/>
          <p:nvPr/>
        </p:nvGrpSpPr>
        <p:grpSpPr>
          <a:xfrm>
            <a:off x="10088930" y="2705100"/>
            <a:ext cx="6046286" cy="7556771"/>
            <a:chOff x="9923270" y="1347430"/>
            <a:chExt cx="6046286" cy="7556771"/>
          </a:xfrm>
        </p:grpSpPr>
        <p:grpSp>
          <p:nvGrpSpPr>
            <p:cNvPr id="6" name="Group 6"/>
            <p:cNvGrpSpPr/>
            <p:nvPr/>
          </p:nvGrpSpPr>
          <p:grpSpPr>
            <a:xfrm>
              <a:off x="9923270" y="1347430"/>
              <a:ext cx="6046286" cy="1027869"/>
              <a:chOff x="0" y="0"/>
              <a:chExt cx="1592438" cy="270714"/>
            </a:xfrm>
          </p:grpSpPr>
          <p:sp>
            <p:nvSpPr>
              <p:cNvPr id="7" name="Freeform 7"/>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8" name="TextBox 8"/>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9" name="Group 9"/>
            <p:cNvGrpSpPr/>
            <p:nvPr/>
          </p:nvGrpSpPr>
          <p:grpSpPr>
            <a:xfrm>
              <a:off x="9923270" y="2608747"/>
              <a:ext cx="6046286" cy="1278154"/>
              <a:chOff x="0" y="0"/>
              <a:chExt cx="1592438" cy="336633"/>
            </a:xfrm>
          </p:grpSpPr>
          <p:sp>
            <p:nvSpPr>
              <p:cNvPr id="10" name="Freeform 10"/>
              <p:cNvSpPr/>
              <p:nvPr/>
            </p:nvSpPr>
            <p:spPr>
              <a:xfrm>
                <a:off x="0" y="0"/>
                <a:ext cx="1592438" cy="336633"/>
              </a:xfrm>
              <a:custGeom>
                <a:avLst/>
                <a:gdLst/>
                <a:ahLst/>
                <a:cxnLst/>
                <a:rect l="l" t="t" r="r" b="b"/>
                <a:pathLst>
                  <a:path w="1592438" h="336633">
                    <a:moveTo>
                      <a:pt x="65303" y="0"/>
                    </a:moveTo>
                    <a:lnTo>
                      <a:pt x="1527135" y="0"/>
                    </a:lnTo>
                    <a:cubicBezTo>
                      <a:pt x="1544454" y="0"/>
                      <a:pt x="1561064" y="6880"/>
                      <a:pt x="1573311" y="19127"/>
                    </a:cubicBezTo>
                    <a:cubicBezTo>
                      <a:pt x="1585557" y="31373"/>
                      <a:pt x="1592438" y="47983"/>
                      <a:pt x="1592438" y="65303"/>
                    </a:cubicBezTo>
                    <a:lnTo>
                      <a:pt x="1592438" y="271331"/>
                    </a:lnTo>
                    <a:cubicBezTo>
                      <a:pt x="1592438" y="307396"/>
                      <a:pt x="1563201" y="336633"/>
                      <a:pt x="1527135" y="336633"/>
                    </a:cubicBezTo>
                    <a:lnTo>
                      <a:pt x="65303" y="336633"/>
                    </a:lnTo>
                    <a:cubicBezTo>
                      <a:pt x="29237" y="336633"/>
                      <a:pt x="0" y="307396"/>
                      <a:pt x="0" y="271331"/>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11" name="TextBox 11"/>
              <p:cNvSpPr txBox="1"/>
              <p:nvPr/>
            </p:nvSpPr>
            <p:spPr>
              <a:xfrm>
                <a:off x="0" y="19050"/>
                <a:ext cx="1592438" cy="317583"/>
              </a:xfrm>
              <a:prstGeom prst="rect">
                <a:avLst/>
              </a:prstGeom>
            </p:spPr>
            <p:txBody>
              <a:bodyPr lIns="50800" tIns="50800" rIns="50800" bIns="50800" rtlCol="0" anchor="ctr"/>
              <a:lstStyle/>
              <a:p>
                <a:pPr algn="ctr">
                  <a:lnSpc>
                    <a:spcPts val="2553"/>
                  </a:lnSpc>
                </a:pPr>
                <a:endParaRPr/>
              </a:p>
            </p:txBody>
          </p:sp>
        </p:grpSp>
        <p:grpSp>
          <p:nvGrpSpPr>
            <p:cNvPr id="12" name="Group 12"/>
            <p:cNvGrpSpPr/>
            <p:nvPr/>
          </p:nvGrpSpPr>
          <p:grpSpPr>
            <a:xfrm>
              <a:off x="9923270" y="4125027"/>
              <a:ext cx="6046286" cy="1475544"/>
              <a:chOff x="0" y="0"/>
              <a:chExt cx="1592438" cy="388621"/>
            </a:xfrm>
          </p:grpSpPr>
          <p:sp>
            <p:nvSpPr>
              <p:cNvPr id="13" name="Freeform 13"/>
              <p:cNvSpPr/>
              <p:nvPr/>
            </p:nvSpPr>
            <p:spPr>
              <a:xfrm>
                <a:off x="0" y="0"/>
                <a:ext cx="1592438" cy="388621"/>
              </a:xfrm>
              <a:custGeom>
                <a:avLst/>
                <a:gdLst/>
                <a:ahLst/>
                <a:cxnLst/>
                <a:rect l="l" t="t" r="r" b="b"/>
                <a:pathLst>
                  <a:path w="1592438" h="388621">
                    <a:moveTo>
                      <a:pt x="65303" y="0"/>
                    </a:moveTo>
                    <a:lnTo>
                      <a:pt x="1527135" y="0"/>
                    </a:lnTo>
                    <a:cubicBezTo>
                      <a:pt x="1544454" y="0"/>
                      <a:pt x="1561064" y="6880"/>
                      <a:pt x="1573311" y="19127"/>
                    </a:cubicBezTo>
                    <a:cubicBezTo>
                      <a:pt x="1585557" y="31373"/>
                      <a:pt x="1592438" y="47983"/>
                      <a:pt x="1592438" y="65303"/>
                    </a:cubicBezTo>
                    <a:lnTo>
                      <a:pt x="1592438" y="323318"/>
                    </a:lnTo>
                    <a:cubicBezTo>
                      <a:pt x="1592438" y="359384"/>
                      <a:pt x="1563201" y="388621"/>
                      <a:pt x="1527135" y="388621"/>
                    </a:cubicBezTo>
                    <a:lnTo>
                      <a:pt x="65303" y="388621"/>
                    </a:lnTo>
                    <a:cubicBezTo>
                      <a:pt x="47983" y="388621"/>
                      <a:pt x="31373" y="381740"/>
                      <a:pt x="19127" y="369494"/>
                    </a:cubicBezTo>
                    <a:cubicBezTo>
                      <a:pt x="6880" y="357247"/>
                      <a:pt x="0" y="340637"/>
                      <a:pt x="0" y="323318"/>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14" name="TextBox 14"/>
              <p:cNvSpPr txBox="1"/>
              <p:nvPr/>
            </p:nvSpPr>
            <p:spPr>
              <a:xfrm>
                <a:off x="0" y="19050"/>
                <a:ext cx="1592438" cy="369571"/>
              </a:xfrm>
              <a:prstGeom prst="rect">
                <a:avLst/>
              </a:prstGeom>
            </p:spPr>
            <p:txBody>
              <a:bodyPr lIns="50800" tIns="50800" rIns="50800" bIns="50800" rtlCol="0" anchor="ctr"/>
              <a:lstStyle/>
              <a:p>
                <a:pPr algn="ctr">
                  <a:lnSpc>
                    <a:spcPts val="2553"/>
                  </a:lnSpc>
                </a:pPr>
                <a:endParaRPr/>
              </a:p>
            </p:txBody>
          </p:sp>
        </p:grpSp>
        <p:sp>
          <p:nvSpPr>
            <p:cNvPr id="15" name="TextBox 15"/>
            <p:cNvSpPr txBox="1"/>
            <p:nvPr/>
          </p:nvSpPr>
          <p:spPr>
            <a:xfrm>
              <a:off x="10266840" y="1529882"/>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EXPLORE AND PREPROCESS THE DATASET</a:t>
              </a:r>
            </a:p>
          </p:txBody>
        </p:sp>
        <p:sp>
          <p:nvSpPr>
            <p:cNvPr id="16" name="TextBox 16"/>
            <p:cNvSpPr txBox="1"/>
            <p:nvPr/>
          </p:nvSpPr>
          <p:spPr>
            <a:xfrm>
              <a:off x="10266840" y="2867094"/>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PERFORM EXPLORATORY DATA ANALYSIS (EDA)</a:t>
              </a:r>
            </a:p>
          </p:txBody>
        </p:sp>
        <p:sp>
          <p:nvSpPr>
            <p:cNvPr id="17" name="TextBox 17"/>
            <p:cNvSpPr txBox="1"/>
            <p:nvPr/>
          </p:nvSpPr>
          <p:spPr>
            <a:xfrm>
              <a:off x="10266840" y="4322442"/>
              <a:ext cx="5311909" cy="120269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SELECT APPROPRIATE MACHINE LEARNING ALGORITHMS</a:t>
              </a:r>
            </a:p>
          </p:txBody>
        </p:sp>
        <p:grpSp>
          <p:nvGrpSpPr>
            <p:cNvPr id="27" name="Group 27"/>
            <p:cNvGrpSpPr/>
            <p:nvPr/>
          </p:nvGrpSpPr>
          <p:grpSpPr>
            <a:xfrm>
              <a:off x="9923270" y="5838695"/>
              <a:ext cx="6046286" cy="863085"/>
              <a:chOff x="0" y="0"/>
              <a:chExt cx="1592438" cy="227315"/>
            </a:xfrm>
          </p:grpSpPr>
          <p:sp>
            <p:nvSpPr>
              <p:cNvPr id="28" name="Freeform 28"/>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29" name="TextBox 29"/>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0" name="TextBox 30"/>
            <p:cNvSpPr txBox="1"/>
            <p:nvPr/>
          </p:nvSpPr>
          <p:spPr>
            <a:xfrm>
              <a:off x="10266840" y="6097042"/>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FINE-TUNE CHOSEN MODEL</a:t>
              </a:r>
            </a:p>
          </p:txBody>
        </p:sp>
        <p:grpSp>
          <p:nvGrpSpPr>
            <p:cNvPr id="31" name="Group 31"/>
            <p:cNvGrpSpPr/>
            <p:nvPr/>
          </p:nvGrpSpPr>
          <p:grpSpPr>
            <a:xfrm>
              <a:off x="9923270" y="6939906"/>
              <a:ext cx="6046286" cy="863085"/>
              <a:chOff x="0" y="0"/>
              <a:chExt cx="1592438" cy="227315"/>
            </a:xfrm>
          </p:grpSpPr>
          <p:sp>
            <p:nvSpPr>
              <p:cNvPr id="32" name="Freeform 32"/>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33" name="TextBox 33"/>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4" name="TextBox 34"/>
            <p:cNvSpPr txBox="1"/>
            <p:nvPr/>
          </p:nvSpPr>
          <p:spPr>
            <a:xfrm>
              <a:off x="10266840" y="7198253"/>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VALIDATE FINAL MODEL</a:t>
              </a:r>
            </a:p>
          </p:txBody>
        </p:sp>
        <p:grpSp>
          <p:nvGrpSpPr>
            <p:cNvPr id="35" name="Group 35"/>
            <p:cNvGrpSpPr/>
            <p:nvPr/>
          </p:nvGrpSpPr>
          <p:grpSpPr>
            <a:xfrm>
              <a:off x="9923270" y="8041116"/>
              <a:ext cx="6046286" cy="863085"/>
              <a:chOff x="0" y="0"/>
              <a:chExt cx="1592438" cy="227315"/>
            </a:xfrm>
          </p:grpSpPr>
          <p:sp>
            <p:nvSpPr>
              <p:cNvPr id="36" name="Freeform 36"/>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37" name="TextBox 37"/>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8" name="TextBox 38"/>
            <p:cNvSpPr txBox="1"/>
            <p:nvPr/>
          </p:nvSpPr>
          <p:spPr>
            <a:xfrm>
              <a:off x="10266840" y="8299463"/>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DEPLOY MODEL</a:t>
              </a:r>
            </a:p>
          </p:txBody>
        </p:sp>
      </p:grpSp>
    </p:spTree>
    <p:extLst>
      <p:ext uri="{BB962C8B-B14F-4D97-AF65-F5344CB8AC3E}">
        <p14:creationId xmlns:p14="http://schemas.microsoft.com/office/powerpoint/2010/main" val="385948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5129" y="1674833"/>
            <a:ext cx="6967300" cy="739902"/>
          </a:xfrm>
          <a:prstGeom prst="rect">
            <a:avLst/>
          </a:prstGeom>
        </p:spPr>
        <p:txBody>
          <a:bodyPr lIns="0" tIns="0" rIns="0" bIns="0" rtlCol="0" anchor="t">
            <a:spAutoFit/>
          </a:bodyPr>
          <a:lstStyle/>
          <a:p>
            <a:pPr>
              <a:lnSpc>
                <a:spcPts val="5544"/>
              </a:lnSpc>
            </a:pPr>
            <a:r>
              <a:rPr lang="en-US" sz="5600">
                <a:solidFill>
                  <a:srgbClr val="227C9D"/>
                </a:solidFill>
                <a:latin typeface="Kollektif Bold"/>
              </a:rPr>
              <a:t>OBJECTIVES</a:t>
            </a:r>
          </a:p>
        </p:txBody>
      </p:sp>
      <p:grpSp>
        <p:nvGrpSpPr>
          <p:cNvPr id="3" name="Group 3"/>
          <p:cNvGrpSpPr/>
          <p:nvPr/>
        </p:nvGrpSpPr>
        <p:grpSpPr>
          <a:xfrm rot="2700000">
            <a:off x="-2693793" y="7510422"/>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8" name="Group 18"/>
          <p:cNvGrpSpPr/>
          <p:nvPr/>
        </p:nvGrpSpPr>
        <p:grpSpPr>
          <a:xfrm rot="-2700000">
            <a:off x="14034654" y="-4091495"/>
            <a:ext cx="7415398" cy="3565095"/>
            <a:chOff x="0" y="0"/>
            <a:chExt cx="660400" cy="317500"/>
          </a:xfrm>
        </p:grpSpPr>
        <p:sp>
          <p:nvSpPr>
            <p:cNvPr id="19" name="Freeform 1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0" name="TextBox 2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1" name="AutoShape 21"/>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2" name="AutoShape 22"/>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26" name="TextBox 26"/>
          <p:cNvSpPr txBox="1"/>
          <p:nvPr/>
        </p:nvSpPr>
        <p:spPr>
          <a:xfrm>
            <a:off x="1485129" y="2608747"/>
            <a:ext cx="6713943" cy="3981450"/>
          </a:xfrm>
          <a:prstGeom prst="rect">
            <a:avLst/>
          </a:prstGeom>
        </p:spPr>
        <p:txBody>
          <a:bodyPr lIns="0" tIns="0" rIns="0" bIns="0" rtlCol="0" anchor="t">
            <a:spAutoFit/>
          </a:bodyPr>
          <a:lstStyle/>
          <a:p>
            <a:pPr>
              <a:lnSpc>
                <a:spcPts val="2879"/>
              </a:lnSpc>
            </a:pPr>
            <a:endParaRPr/>
          </a:p>
          <a:p>
            <a:pPr>
              <a:lnSpc>
                <a:spcPts val="2879"/>
              </a:lnSpc>
            </a:pPr>
            <a:r>
              <a:rPr lang="en-US" sz="2400">
                <a:solidFill>
                  <a:srgbClr val="545454"/>
                </a:solidFill>
                <a:latin typeface="DM Sans"/>
              </a:rPr>
              <a:t>The project objectives encompass developing a precise classification model for mobile price ranges. This involves thorough data preprocessing, insightful exploratory data analysis, and selection of appropriate machine learning algorithms. Model fine-tuning and validation will ensure optimal performance, potentially leading to real-time deployment, thus empowering consumers with informed decision-making tools.</a:t>
            </a:r>
          </a:p>
        </p:txBody>
      </p:sp>
      <p:sp>
        <p:nvSpPr>
          <p:cNvPr id="41" name="Rectangle: Rounded Corners 40">
            <a:extLst>
              <a:ext uri="{FF2B5EF4-FFF2-40B4-BE49-F238E27FC236}">
                <a16:creationId xmlns:a16="http://schemas.microsoft.com/office/drawing/2014/main" id="{FA640FEC-0A2D-4AB0-AF40-B03B1EABB00D}"/>
              </a:ext>
            </a:extLst>
          </p:cNvPr>
          <p:cNvSpPr/>
          <p:nvPr/>
        </p:nvSpPr>
        <p:spPr>
          <a:xfrm>
            <a:off x="9097882" y="3695700"/>
            <a:ext cx="9982200" cy="1836352"/>
          </a:xfrm>
          <a:prstGeom prst="round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 name="Group 38">
            <a:extLst>
              <a:ext uri="{FF2B5EF4-FFF2-40B4-BE49-F238E27FC236}">
                <a16:creationId xmlns:a16="http://schemas.microsoft.com/office/drawing/2014/main" id="{D4729DA6-269C-4A49-94F1-B0E8FDCC3B63}"/>
              </a:ext>
            </a:extLst>
          </p:cNvPr>
          <p:cNvGrpSpPr/>
          <p:nvPr/>
        </p:nvGrpSpPr>
        <p:grpSpPr>
          <a:xfrm>
            <a:off x="10088930" y="1168129"/>
            <a:ext cx="6046286" cy="7556771"/>
            <a:chOff x="9923270" y="1347430"/>
            <a:chExt cx="6046286" cy="7556771"/>
          </a:xfrm>
        </p:grpSpPr>
        <p:grpSp>
          <p:nvGrpSpPr>
            <p:cNvPr id="6" name="Group 6"/>
            <p:cNvGrpSpPr/>
            <p:nvPr/>
          </p:nvGrpSpPr>
          <p:grpSpPr>
            <a:xfrm>
              <a:off x="9923270" y="1347430"/>
              <a:ext cx="6046286" cy="1027869"/>
              <a:chOff x="0" y="0"/>
              <a:chExt cx="1592438" cy="270714"/>
            </a:xfrm>
          </p:grpSpPr>
          <p:sp>
            <p:nvSpPr>
              <p:cNvPr id="7" name="Freeform 7"/>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8" name="TextBox 8"/>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9" name="Group 9"/>
            <p:cNvGrpSpPr/>
            <p:nvPr/>
          </p:nvGrpSpPr>
          <p:grpSpPr>
            <a:xfrm>
              <a:off x="9923270" y="2608747"/>
              <a:ext cx="6046286" cy="1278154"/>
              <a:chOff x="0" y="0"/>
              <a:chExt cx="1592438" cy="336633"/>
            </a:xfrm>
          </p:grpSpPr>
          <p:sp>
            <p:nvSpPr>
              <p:cNvPr id="10" name="Freeform 10"/>
              <p:cNvSpPr/>
              <p:nvPr/>
            </p:nvSpPr>
            <p:spPr>
              <a:xfrm>
                <a:off x="0" y="0"/>
                <a:ext cx="1592438" cy="336633"/>
              </a:xfrm>
              <a:custGeom>
                <a:avLst/>
                <a:gdLst/>
                <a:ahLst/>
                <a:cxnLst/>
                <a:rect l="l" t="t" r="r" b="b"/>
                <a:pathLst>
                  <a:path w="1592438" h="336633">
                    <a:moveTo>
                      <a:pt x="65303" y="0"/>
                    </a:moveTo>
                    <a:lnTo>
                      <a:pt x="1527135" y="0"/>
                    </a:lnTo>
                    <a:cubicBezTo>
                      <a:pt x="1544454" y="0"/>
                      <a:pt x="1561064" y="6880"/>
                      <a:pt x="1573311" y="19127"/>
                    </a:cubicBezTo>
                    <a:cubicBezTo>
                      <a:pt x="1585557" y="31373"/>
                      <a:pt x="1592438" y="47983"/>
                      <a:pt x="1592438" y="65303"/>
                    </a:cubicBezTo>
                    <a:lnTo>
                      <a:pt x="1592438" y="271331"/>
                    </a:lnTo>
                    <a:cubicBezTo>
                      <a:pt x="1592438" y="307396"/>
                      <a:pt x="1563201" y="336633"/>
                      <a:pt x="1527135" y="336633"/>
                    </a:cubicBezTo>
                    <a:lnTo>
                      <a:pt x="65303" y="336633"/>
                    </a:lnTo>
                    <a:cubicBezTo>
                      <a:pt x="29237" y="336633"/>
                      <a:pt x="0" y="307396"/>
                      <a:pt x="0" y="271331"/>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11" name="TextBox 11"/>
              <p:cNvSpPr txBox="1"/>
              <p:nvPr/>
            </p:nvSpPr>
            <p:spPr>
              <a:xfrm>
                <a:off x="0" y="19050"/>
                <a:ext cx="1592438" cy="317583"/>
              </a:xfrm>
              <a:prstGeom prst="rect">
                <a:avLst/>
              </a:prstGeom>
            </p:spPr>
            <p:txBody>
              <a:bodyPr lIns="50800" tIns="50800" rIns="50800" bIns="50800" rtlCol="0" anchor="ctr"/>
              <a:lstStyle/>
              <a:p>
                <a:pPr algn="ctr">
                  <a:lnSpc>
                    <a:spcPts val="2553"/>
                  </a:lnSpc>
                </a:pPr>
                <a:endParaRPr/>
              </a:p>
            </p:txBody>
          </p:sp>
        </p:grpSp>
        <p:grpSp>
          <p:nvGrpSpPr>
            <p:cNvPr id="12" name="Group 12"/>
            <p:cNvGrpSpPr/>
            <p:nvPr/>
          </p:nvGrpSpPr>
          <p:grpSpPr>
            <a:xfrm>
              <a:off x="9923270" y="4125027"/>
              <a:ext cx="6046286" cy="1475544"/>
              <a:chOff x="0" y="0"/>
              <a:chExt cx="1592438" cy="388621"/>
            </a:xfrm>
          </p:grpSpPr>
          <p:sp>
            <p:nvSpPr>
              <p:cNvPr id="13" name="Freeform 13"/>
              <p:cNvSpPr/>
              <p:nvPr/>
            </p:nvSpPr>
            <p:spPr>
              <a:xfrm>
                <a:off x="0" y="0"/>
                <a:ext cx="1592438" cy="388621"/>
              </a:xfrm>
              <a:custGeom>
                <a:avLst/>
                <a:gdLst/>
                <a:ahLst/>
                <a:cxnLst/>
                <a:rect l="l" t="t" r="r" b="b"/>
                <a:pathLst>
                  <a:path w="1592438" h="388621">
                    <a:moveTo>
                      <a:pt x="65303" y="0"/>
                    </a:moveTo>
                    <a:lnTo>
                      <a:pt x="1527135" y="0"/>
                    </a:lnTo>
                    <a:cubicBezTo>
                      <a:pt x="1544454" y="0"/>
                      <a:pt x="1561064" y="6880"/>
                      <a:pt x="1573311" y="19127"/>
                    </a:cubicBezTo>
                    <a:cubicBezTo>
                      <a:pt x="1585557" y="31373"/>
                      <a:pt x="1592438" y="47983"/>
                      <a:pt x="1592438" y="65303"/>
                    </a:cubicBezTo>
                    <a:lnTo>
                      <a:pt x="1592438" y="323318"/>
                    </a:lnTo>
                    <a:cubicBezTo>
                      <a:pt x="1592438" y="359384"/>
                      <a:pt x="1563201" y="388621"/>
                      <a:pt x="1527135" y="388621"/>
                    </a:cubicBezTo>
                    <a:lnTo>
                      <a:pt x="65303" y="388621"/>
                    </a:lnTo>
                    <a:cubicBezTo>
                      <a:pt x="47983" y="388621"/>
                      <a:pt x="31373" y="381740"/>
                      <a:pt x="19127" y="369494"/>
                    </a:cubicBezTo>
                    <a:cubicBezTo>
                      <a:pt x="6880" y="357247"/>
                      <a:pt x="0" y="340637"/>
                      <a:pt x="0" y="323318"/>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14" name="TextBox 14"/>
              <p:cNvSpPr txBox="1"/>
              <p:nvPr/>
            </p:nvSpPr>
            <p:spPr>
              <a:xfrm>
                <a:off x="0" y="19050"/>
                <a:ext cx="1592438" cy="369571"/>
              </a:xfrm>
              <a:prstGeom prst="rect">
                <a:avLst/>
              </a:prstGeom>
            </p:spPr>
            <p:txBody>
              <a:bodyPr lIns="50800" tIns="50800" rIns="50800" bIns="50800" rtlCol="0" anchor="ctr"/>
              <a:lstStyle/>
              <a:p>
                <a:pPr algn="ctr">
                  <a:lnSpc>
                    <a:spcPts val="2553"/>
                  </a:lnSpc>
                </a:pPr>
                <a:endParaRPr/>
              </a:p>
            </p:txBody>
          </p:sp>
        </p:grpSp>
        <p:sp>
          <p:nvSpPr>
            <p:cNvPr id="15" name="TextBox 15"/>
            <p:cNvSpPr txBox="1"/>
            <p:nvPr/>
          </p:nvSpPr>
          <p:spPr>
            <a:xfrm>
              <a:off x="10266840" y="1529882"/>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EXPLORE AND PREPROCESS THE DATASET</a:t>
              </a:r>
            </a:p>
          </p:txBody>
        </p:sp>
        <p:sp>
          <p:nvSpPr>
            <p:cNvPr id="16" name="TextBox 16"/>
            <p:cNvSpPr txBox="1"/>
            <p:nvPr/>
          </p:nvSpPr>
          <p:spPr>
            <a:xfrm>
              <a:off x="10266840" y="2867094"/>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PERFORM EXPLORATORY DATA ANALYSIS (EDA)</a:t>
              </a:r>
            </a:p>
          </p:txBody>
        </p:sp>
        <p:sp>
          <p:nvSpPr>
            <p:cNvPr id="17" name="TextBox 17"/>
            <p:cNvSpPr txBox="1"/>
            <p:nvPr/>
          </p:nvSpPr>
          <p:spPr>
            <a:xfrm>
              <a:off x="10266840" y="4322442"/>
              <a:ext cx="5311909" cy="120269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SELECT APPROPRIATE MACHINE LEARNING ALGORITHMS</a:t>
              </a:r>
            </a:p>
          </p:txBody>
        </p:sp>
        <p:grpSp>
          <p:nvGrpSpPr>
            <p:cNvPr id="27" name="Group 27"/>
            <p:cNvGrpSpPr/>
            <p:nvPr/>
          </p:nvGrpSpPr>
          <p:grpSpPr>
            <a:xfrm>
              <a:off x="9923270" y="5838695"/>
              <a:ext cx="6046286" cy="863085"/>
              <a:chOff x="0" y="0"/>
              <a:chExt cx="1592438" cy="227315"/>
            </a:xfrm>
          </p:grpSpPr>
          <p:sp>
            <p:nvSpPr>
              <p:cNvPr id="28" name="Freeform 28"/>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29" name="TextBox 29"/>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0" name="TextBox 30"/>
            <p:cNvSpPr txBox="1"/>
            <p:nvPr/>
          </p:nvSpPr>
          <p:spPr>
            <a:xfrm>
              <a:off x="10266840" y="6097042"/>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FINE-TUNE CHOSEN MODEL</a:t>
              </a:r>
            </a:p>
          </p:txBody>
        </p:sp>
        <p:grpSp>
          <p:nvGrpSpPr>
            <p:cNvPr id="31" name="Group 31"/>
            <p:cNvGrpSpPr/>
            <p:nvPr/>
          </p:nvGrpSpPr>
          <p:grpSpPr>
            <a:xfrm>
              <a:off x="9923270" y="6939906"/>
              <a:ext cx="6046286" cy="863085"/>
              <a:chOff x="0" y="0"/>
              <a:chExt cx="1592438" cy="227315"/>
            </a:xfrm>
          </p:grpSpPr>
          <p:sp>
            <p:nvSpPr>
              <p:cNvPr id="32" name="Freeform 32"/>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33" name="TextBox 33"/>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4" name="TextBox 34"/>
            <p:cNvSpPr txBox="1"/>
            <p:nvPr/>
          </p:nvSpPr>
          <p:spPr>
            <a:xfrm>
              <a:off x="10266840" y="7198253"/>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VALIDATE FINAL MODEL</a:t>
              </a:r>
            </a:p>
          </p:txBody>
        </p:sp>
        <p:grpSp>
          <p:nvGrpSpPr>
            <p:cNvPr id="35" name="Group 35"/>
            <p:cNvGrpSpPr/>
            <p:nvPr/>
          </p:nvGrpSpPr>
          <p:grpSpPr>
            <a:xfrm>
              <a:off x="9923270" y="8041116"/>
              <a:ext cx="6046286" cy="863085"/>
              <a:chOff x="0" y="0"/>
              <a:chExt cx="1592438" cy="227315"/>
            </a:xfrm>
          </p:grpSpPr>
          <p:sp>
            <p:nvSpPr>
              <p:cNvPr id="36" name="Freeform 36"/>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37" name="TextBox 37"/>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8" name="TextBox 38"/>
            <p:cNvSpPr txBox="1"/>
            <p:nvPr/>
          </p:nvSpPr>
          <p:spPr>
            <a:xfrm>
              <a:off x="10266840" y="8299463"/>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DEPLOY MODEL</a:t>
              </a:r>
            </a:p>
          </p:txBody>
        </p:sp>
      </p:grpSp>
    </p:spTree>
    <p:extLst>
      <p:ext uri="{BB962C8B-B14F-4D97-AF65-F5344CB8AC3E}">
        <p14:creationId xmlns:p14="http://schemas.microsoft.com/office/powerpoint/2010/main" val="2866245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5129" y="1674833"/>
            <a:ext cx="6967300" cy="739902"/>
          </a:xfrm>
          <a:prstGeom prst="rect">
            <a:avLst/>
          </a:prstGeom>
        </p:spPr>
        <p:txBody>
          <a:bodyPr lIns="0" tIns="0" rIns="0" bIns="0" rtlCol="0" anchor="t">
            <a:spAutoFit/>
          </a:bodyPr>
          <a:lstStyle/>
          <a:p>
            <a:pPr>
              <a:lnSpc>
                <a:spcPts val="5544"/>
              </a:lnSpc>
            </a:pPr>
            <a:r>
              <a:rPr lang="en-US" sz="5600">
                <a:solidFill>
                  <a:srgbClr val="227C9D"/>
                </a:solidFill>
                <a:latin typeface="Kollektif Bold"/>
              </a:rPr>
              <a:t>OBJECTIVES</a:t>
            </a:r>
          </a:p>
        </p:txBody>
      </p:sp>
      <p:grpSp>
        <p:nvGrpSpPr>
          <p:cNvPr id="3" name="Group 3"/>
          <p:cNvGrpSpPr/>
          <p:nvPr/>
        </p:nvGrpSpPr>
        <p:grpSpPr>
          <a:xfrm rot="2700000">
            <a:off x="-2693793" y="7510422"/>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8" name="Group 18"/>
          <p:cNvGrpSpPr/>
          <p:nvPr/>
        </p:nvGrpSpPr>
        <p:grpSpPr>
          <a:xfrm rot="-2700000">
            <a:off x="14034654" y="-4091495"/>
            <a:ext cx="7415398" cy="3565095"/>
            <a:chOff x="0" y="0"/>
            <a:chExt cx="660400" cy="317500"/>
          </a:xfrm>
        </p:grpSpPr>
        <p:sp>
          <p:nvSpPr>
            <p:cNvPr id="19" name="Freeform 1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0" name="TextBox 2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1" name="AutoShape 21"/>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2" name="AutoShape 22"/>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26" name="TextBox 26"/>
          <p:cNvSpPr txBox="1"/>
          <p:nvPr/>
        </p:nvSpPr>
        <p:spPr>
          <a:xfrm>
            <a:off x="1485129" y="2608747"/>
            <a:ext cx="6713943" cy="3981450"/>
          </a:xfrm>
          <a:prstGeom prst="rect">
            <a:avLst/>
          </a:prstGeom>
        </p:spPr>
        <p:txBody>
          <a:bodyPr lIns="0" tIns="0" rIns="0" bIns="0" rtlCol="0" anchor="t">
            <a:spAutoFit/>
          </a:bodyPr>
          <a:lstStyle/>
          <a:p>
            <a:pPr>
              <a:lnSpc>
                <a:spcPts val="2879"/>
              </a:lnSpc>
            </a:pPr>
            <a:endParaRPr/>
          </a:p>
          <a:p>
            <a:pPr>
              <a:lnSpc>
                <a:spcPts val="2879"/>
              </a:lnSpc>
            </a:pPr>
            <a:r>
              <a:rPr lang="en-US" sz="2400">
                <a:solidFill>
                  <a:srgbClr val="545454"/>
                </a:solidFill>
                <a:latin typeface="DM Sans"/>
              </a:rPr>
              <a:t>The project objectives encompass developing a precise classification model for mobile price ranges. This involves thorough data preprocessing, insightful exploratory data analysis, and selection of appropriate machine learning algorithms. Model fine-tuning and validation will ensure optimal performance, potentially leading to real-time deployment, thus empowering consumers with informed decision-making tools.</a:t>
            </a:r>
          </a:p>
        </p:txBody>
      </p:sp>
      <p:sp>
        <p:nvSpPr>
          <p:cNvPr id="41" name="Rectangle: Rounded Corners 40">
            <a:extLst>
              <a:ext uri="{FF2B5EF4-FFF2-40B4-BE49-F238E27FC236}">
                <a16:creationId xmlns:a16="http://schemas.microsoft.com/office/drawing/2014/main" id="{FA640FEC-0A2D-4AB0-AF40-B03B1EABB00D}"/>
              </a:ext>
            </a:extLst>
          </p:cNvPr>
          <p:cNvSpPr/>
          <p:nvPr/>
        </p:nvSpPr>
        <p:spPr>
          <a:xfrm>
            <a:off x="9097882" y="3695700"/>
            <a:ext cx="9982200" cy="1836352"/>
          </a:xfrm>
          <a:prstGeom prst="round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 name="Group 38">
            <a:extLst>
              <a:ext uri="{FF2B5EF4-FFF2-40B4-BE49-F238E27FC236}">
                <a16:creationId xmlns:a16="http://schemas.microsoft.com/office/drawing/2014/main" id="{D4729DA6-269C-4A49-94F1-B0E8FDCC3B63}"/>
              </a:ext>
            </a:extLst>
          </p:cNvPr>
          <p:cNvGrpSpPr/>
          <p:nvPr/>
        </p:nvGrpSpPr>
        <p:grpSpPr>
          <a:xfrm>
            <a:off x="10088930" y="-266700"/>
            <a:ext cx="6046286" cy="7556771"/>
            <a:chOff x="9923270" y="1347430"/>
            <a:chExt cx="6046286" cy="7556771"/>
          </a:xfrm>
        </p:grpSpPr>
        <p:grpSp>
          <p:nvGrpSpPr>
            <p:cNvPr id="6" name="Group 6"/>
            <p:cNvGrpSpPr/>
            <p:nvPr/>
          </p:nvGrpSpPr>
          <p:grpSpPr>
            <a:xfrm>
              <a:off x="9923270" y="1347430"/>
              <a:ext cx="6046286" cy="1027869"/>
              <a:chOff x="0" y="0"/>
              <a:chExt cx="1592438" cy="270714"/>
            </a:xfrm>
          </p:grpSpPr>
          <p:sp>
            <p:nvSpPr>
              <p:cNvPr id="7" name="Freeform 7"/>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8" name="TextBox 8"/>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9" name="Group 9"/>
            <p:cNvGrpSpPr/>
            <p:nvPr/>
          </p:nvGrpSpPr>
          <p:grpSpPr>
            <a:xfrm>
              <a:off x="9923270" y="2608747"/>
              <a:ext cx="6046286" cy="1278154"/>
              <a:chOff x="0" y="0"/>
              <a:chExt cx="1592438" cy="336633"/>
            </a:xfrm>
          </p:grpSpPr>
          <p:sp>
            <p:nvSpPr>
              <p:cNvPr id="10" name="Freeform 10"/>
              <p:cNvSpPr/>
              <p:nvPr/>
            </p:nvSpPr>
            <p:spPr>
              <a:xfrm>
                <a:off x="0" y="0"/>
                <a:ext cx="1592438" cy="336633"/>
              </a:xfrm>
              <a:custGeom>
                <a:avLst/>
                <a:gdLst/>
                <a:ahLst/>
                <a:cxnLst/>
                <a:rect l="l" t="t" r="r" b="b"/>
                <a:pathLst>
                  <a:path w="1592438" h="336633">
                    <a:moveTo>
                      <a:pt x="65303" y="0"/>
                    </a:moveTo>
                    <a:lnTo>
                      <a:pt x="1527135" y="0"/>
                    </a:lnTo>
                    <a:cubicBezTo>
                      <a:pt x="1544454" y="0"/>
                      <a:pt x="1561064" y="6880"/>
                      <a:pt x="1573311" y="19127"/>
                    </a:cubicBezTo>
                    <a:cubicBezTo>
                      <a:pt x="1585557" y="31373"/>
                      <a:pt x="1592438" y="47983"/>
                      <a:pt x="1592438" y="65303"/>
                    </a:cubicBezTo>
                    <a:lnTo>
                      <a:pt x="1592438" y="271331"/>
                    </a:lnTo>
                    <a:cubicBezTo>
                      <a:pt x="1592438" y="307396"/>
                      <a:pt x="1563201" y="336633"/>
                      <a:pt x="1527135" y="336633"/>
                    </a:cubicBezTo>
                    <a:lnTo>
                      <a:pt x="65303" y="336633"/>
                    </a:lnTo>
                    <a:cubicBezTo>
                      <a:pt x="29237" y="336633"/>
                      <a:pt x="0" y="307396"/>
                      <a:pt x="0" y="271331"/>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11" name="TextBox 11"/>
              <p:cNvSpPr txBox="1"/>
              <p:nvPr/>
            </p:nvSpPr>
            <p:spPr>
              <a:xfrm>
                <a:off x="0" y="19050"/>
                <a:ext cx="1592438" cy="317583"/>
              </a:xfrm>
              <a:prstGeom prst="rect">
                <a:avLst/>
              </a:prstGeom>
            </p:spPr>
            <p:txBody>
              <a:bodyPr lIns="50800" tIns="50800" rIns="50800" bIns="50800" rtlCol="0" anchor="ctr"/>
              <a:lstStyle/>
              <a:p>
                <a:pPr algn="ctr">
                  <a:lnSpc>
                    <a:spcPts val="2553"/>
                  </a:lnSpc>
                </a:pPr>
                <a:endParaRPr/>
              </a:p>
            </p:txBody>
          </p:sp>
        </p:grpSp>
        <p:grpSp>
          <p:nvGrpSpPr>
            <p:cNvPr id="12" name="Group 12"/>
            <p:cNvGrpSpPr/>
            <p:nvPr/>
          </p:nvGrpSpPr>
          <p:grpSpPr>
            <a:xfrm>
              <a:off x="9923270" y="4125027"/>
              <a:ext cx="6046286" cy="1475544"/>
              <a:chOff x="0" y="0"/>
              <a:chExt cx="1592438" cy="388621"/>
            </a:xfrm>
          </p:grpSpPr>
          <p:sp>
            <p:nvSpPr>
              <p:cNvPr id="13" name="Freeform 13"/>
              <p:cNvSpPr/>
              <p:nvPr/>
            </p:nvSpPr>
            <p:spPr>
              <a:xfrm>
                <a:off x="0" y="0"/>
                <a:ext cx="1592438" cy="388621"/>
              </a:xfrm>
              <a:custGeom>
                <a:avLst/>
                <a:gdLst/>
                <a:ahLst/>
                <a:cxnLst/>
                <a:rect l="l" t="t" r="r" b="b"/>
                <a:pathLst>
                  <a:path w="1592438" h="388621">
                    <a:moveTo>
                      <a:pt x="65303" y="0"/>
                    </a:moveTo>
                    <a:lnTo>
                      <a:pt x="1527135" y="0"/>
                    </a:lnTo>
                    <a:cubicBezTo>
                      <a:pt x="1544454" y="0"/>
                      <a:pt x="1561064" y="6880"/>
                      <a:pt x="1573311" y="19127"/>
                    </a:cubicBezTo>
                    <a:cubicBezTo>
                      <a:pt x="1585557" y="31373"/>
                      <a:pt x="1592438" y="47983"/>
                      <a:pt x="1592438" y="65303"/>
                    </a:cubicBezTo>
                    <a:lnTo>
                      <a:pt x="1592438" y="323318"/>
                    </a:lnTo>
                    <a:cubicBezTo>
                      <a:pt x="1592438" y="359384"/>
                      <a:pt x="1563201" y="388621"/>
                      <a:pt x="1527135" y="388621"/>
                    </a:cubicBezTo>
                    <a:lnTo>
                      <a:pt x="65303" y="388621"/>
                    </a:lnTo>
                    <a:cubicBezTo>
                      <a:pt x="47983" y="388621"/>
                      <a:pt x="31373" y="381740"/>
                      <a:pt x="19127" y="369494"/>
                    </a:cubicBezTo>
                    <a:cubicBezTo>
                      <a:pt x="6880" y="357247"/>
                      <a:pt x="0" y="340637"/>
                      <a:pt x="0" y="323318"/>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14" name="TextBox 14"/>
              <p:cNvSpPr txBox="1"/>
              <p:nvPr/>
            </p:nvSpPr>
            <p:spPr>
              <a:xfrm>
                <a:off x="0" y="19050"/>
                <a:ext cx="1592438" cy="369571"/>
              </a:xfrm>
              <a:prstGeom prst="rect">
                <a:avLst/>
              </a:prstGeom>
            </p:spPr>
            <p:txBody>
              <a:bodyPr lIns="50800" tIns="50800" rIns="50800" bIns="50800" rtlCol="0" anchor="ctr"/>
              <a:lstStyle/>
              <a:p>
                <a:pPr algn="ctr">
                  <a:lnSpc>
                    <a:spcPts val="2553"/>
                  </a:lnSpc>
                </a:pPr>
                <a:endParaRPr/>
              </a:p>
            </p:txBody>
          </p:sp>
        </p:grpSp>
        <p:sp>
          <p:nvSpPr>
            <p:cNvPr id="15" name="TextBox 15"/>
            <p:cNvSpPr txBox="1"/>
            <p:nvPr/>
          </p:nvSpPr>
          <p:spPr>
            <a:xfrm>
              <a:off x="10266840" y="1529882"/>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EXPLORE AND PREPROCESS THE DATASET</a:t>
              </a:r>
            </a:p>
          </p:txBody>
        </p:sp>
        <p:sp>
          <p:nvSpPr>
            <p:cNvPr id="16" name="TextBox 16"/>
            <p:cNvSpPr txBox="1"/>
            <p:nvPr/>
          </p:nvSpPr>
          <p:spPr>
            <a:xfrm>
              <a:off x="10266840" y="2867094"/>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PERFORM EXPLORATORY DATA ANALYSIS (EDA)</a:t>
              </a:r>
            </a:p>
          </p:txBody>
        </p:sp>
        <p:sp>
          <p:nvSpPr>
            <p:cNvPr id="17" name="TextBox 17"/>
            <p:cNvSpPr txBox="1"/>
            <p:nvPr/>
          </p:nvSpPr>
          <p:spPr>
            <a:xfrm>
              <a:off x="10266840" y="4322442"/>
              <a:ext cx="5311909" cy="120269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SELECT APPROPRIATE MACHINE LEARNING ALGORITHMS</a:t>
              </a:r>
            </a:p>
          </p:txBody>
        </p:sp>
        <p:grpSp>
          <p:nvGrpSpPr>
            <p:cNvPr id="27" name="Group 27"/>
            <p:cNvGrpSpPr/>
            <p:nvPr/>
          </p:nvGrpSpPr>
          <p:grpSpPr>
            <a:xfrm>
              <a:off x="9923270" y="5838695"/>
              <a:ext cx="6046286" cy="863085"/>
              <a:chOff x="0" y="0"/>
              <a:chExt cx="1592438" cy="227315"/>
            </a:xfrm>
          </p:grpSpPr>
          <p:sp>
            <p:nvSpPr>
              <p:cNvPr id="28" name="Freeform 28"/>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29" name="TextBox 29"/>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0" name="TextBox 30"/>
            <p:cNvSpPr txBox="1"/>
            <p:nvPr/>
          </p:nvSpPr>
          <p:spPr>
            <a:xfrm>
              <a:off x="10266840" y="6097042"/>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FINE-TUNE CHOSEN MODEL</a:t>
              </a:r>
            </a:p>
          </p:txBody>
        </p:sp>
        <p:grpSp>
          <p:nvGrpSpPr>
            <p:cNvPr id="31" name="Group 31"/>
            <p:cNvGrpSpPr/>
            <p:nvPr/>
          </p:nvGrpSpPr>
          <p:grpSpPr>
            <a:xfrm>
              <a:off x="9923270" y="6939906"/>
              <a:ext cx="6046286" cy="863085"/>
              <a:chOff x="0" y="0"/>
              <a:chExt cx="1592438" cy="227315"/>
            </a:xfrm>
          </p:grpSpPr>
          <p:sp>
            <p:nvSpPr>
              <p:cNvPr id="32" name="Freeform 32"/>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33" name="TextBox 33"/>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4" name="TextBox 34"/>
            <p:cNvSpPr txBox="1"/>
            <p:nvPr/>
          </p:nvSpPr>
          <p:spPr>
            <a:xfrm>
              <a:off x="10266840" y="7198253"/>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VALIDATE FINAL MODEL</a:t>
              </a:r>
            </a:p>
          </p:txBody>
        </p:sp>
        <p:grpSp>
          <p:nvGrpSpPr>
            <p:cNvPr id="35" name="Group 35"/>
            <p:cNvGrpSpPr/>
            <p:nvPr/>
          </p:nvGrpSpPr>
          <p:grpSpPr>
            <a:xfrm>
              <a:off x="9923270" y="8041116"/>
              <a:ext cx="6046286" cy="863085"/>
              <a:chOff x="0" y="0"/>
              <a:chExt cx="1592438" cy="227315"/>
            </a:xfrm>
          </p:grpSpPr>
          <p:sp>
            <p:nvSpPr>
              <p:cNvPr id="36" name="Freeform 36"/>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37" name="TextBox 37"/>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8" name="TextBox 38"/>
            <p:cNvSpPr txBox="1"/>
            <p:nvPr/>
          </p:nvSpPr>
          <p:spPr>
            <a:xfrm>
              <a:off x="10266840" y="8299463"/>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DEPLOY MODEL</a:t>
              </a:r>
            </a:p>
          </p:txBody>
        </p:sp>
      </p:grpSp>
    </p:spTree>
    <p:extLst>
      <p:ext uri="{BB962C8B-B14F-4D97-AF65-F5344CB8AC3E}">
        <p14:creationId xmlns:p14="http://schemas.microsoft.com/office/powerpoint/2010/main" val="1852153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5129" y="1674833"/>
            <a:ext cx="6967300" cy="739902"/>
          </a:xfrm>
          <a:prstGeom prst="rect">
            <a:avLst/>
          </a:prstGeom>
        </p:spPr>
        <p:txBody>
          <a:bodyPr lIns="0" tIns="0" rIns="0" bIns="0" rtlCol="0" anchor="t">
            <a:spAutoFit/>
          </a:bodyPr>
          <a:lstStyle/>
          <a:p>
            <a:pPr>
              <a:lnSpc>
                <a:spcPts val="5544"/>
              </a:lnSpc>
            </a:pPr>
            <a:r>
              <a:rPr lang="en-US" sz="5600">
                <a:solidFill>
                  <a:srgbClr val="227C9D"/>
                </a:solidFill>
                <a:latin typeface="Kollektif Bold"/>
              </a:rPr>
              <a:t>OBJECTIVES</a:t>
            </a:r>
          </a:p>
        </p:txBody>
      </p:sp>
      <p:grpSp>
        <p:nvGrpSpPr>
          <p:cNvPr id="3" name="Group 3"/>
          <p:cNvGrpSpPr/>
          <p:nvPr/>
        </p:nvGrpSpPr>
        <p:grpSpPr>
          <a:xfrm rot="2700000">
            <a:off x="-2693793" y="7510422"/>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8" name="Group 18"/>
          <p:cNvGrpSpPr/>
          <p:nvPr/>
        </p:nvGrpSpPr>
        <p:grpSpPr>
          <a:xfrm rot="-2700000">
            <a:off x="14034654" y="-4091495"/>
            <a:ext cx="7415398" cy="3565095"/>
            <a:chOff x="0" y="0"/>
            <a:chExt cx="660400" cy="317500"/>
          </a:xfrm>
        </p:grpSpPr>
        <p:sp>
          <p:nvSpPr>
            <p:cNvPr id="19" name="Freeform 1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0" name="TextBox 2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1" name="AutoShape 21"/>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2" name="AutoShape 22"/>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26" name="TextBox 26"/>
          <p:cNvSpPr txBox="1"/>
          <p:nvPr/>
        </p:nvSpPr>
        <p:spPr>
          <a:xfrm>
            <a:off x="1485129" y="2608747"/>
            <a:ext cx="6713943" cy="3981450"/>
          </a:xfrm>
          <a:prstGeom prst="rect">
            <a:avLst/>
          </a:prstGeom>
        </p:spPr>
        <p:txBody>
          <a:bodyPr lIns="0" tIns="0" rIns="0" bIns="0" rtlCol="0" anchor="t">
            <a:spAutoFit/>
          </a:bodyPr>
          <a:lstStyle/>
          <a:p>
            <a:pPr>
              <a:lnSpc>
                <a:spcPts val="2879"/>
              </a:lnSpc>
            </a:pPr>
            <a:endParaRPr/>
          </a:p>
          <a:p>
            <a:pPr>
              <a:lnSpc>
                <a:spcPts val="2879"/>
              </a:lnSpc>
            </a:pPr>
            <a:r>
              <a:rPr lang="en-US" sz="2400">
                <a:solidFill>
                  <a:srgbClr val="545454"/>
                </a:solidFill>
                <a:latin typeface="DM Sans"/>
              </a:rPr>
              <a:t>The project objectives encompass developing a precise classification model for mobile price ranges. This involves thorough data preprocessing, insightful exploratory data analysis, and selection of appropriate machine learning algorithms. Model fine-tuning and validation will ensure optimal performance, potentially leading to real-time deployment, thus empowering consumers with informed decision-making tools.</a:t>
            </a:r>
          </a:p>
        </p:txBody>
      </p:sp>
      <p:sp>
        <p:nvSpPr>
          <p:cNvPr id="41" name="Rectangle: Rounded Corners 40">
            <a:extLst>
              <a:ext uri="{FF2B5EF4-FFF2-40B4-BE49-F238E27FC236}">
                <a16:creationId xmlns:a16="http://schemas.microsoft.com/office/drawing/2014/main" id="{FA640FEC-0A2D-4AB0-AF40-B03B1EABB00D}"/>
              </a:ext>
            </a:extLst>
          </p:cNvPr>
          <p:cNvSpPr/>
          <p:nvPr/>
        </p:nvSpPr>
        <p:spPr>
          <a:xfrm>
            <a:off x="9097882" y="3695700"/>
            <a:ext cx="9982200" cy="1836352"/>
          </a:xfrm>
          <a:prstGeom prst="round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 name="Group 38">
            <a:extLst>
              <a:ext uri="{FF2B5EF4-FFF2-40B4-BE49-F238E27FC236}">
                <a16:creationId xmlns:a16="http://schemas.microsoft.com/office/drawing/2014/main" id="{D4729DA6-269C-4A49-94F1-B0E8FDCC3B63}"/>
              </a:ext>
            </a:extLst>
          </p:cNvPr>
          <p:cNvGrpSpPr/>
          <p:nvPr/>
        </p:nvGrpSpPr>
        <p:grpSpPr>
          <a:xfrm>
            <a:off x="10088930" y="-1333500"/>
            <a:ext cx="6046286" cy="7556771"/>
            <a:chOff x="9923270" y="1347430"/>
            <a:chExt cx="6046286" cy="7556771"/>
          </a:xfrm>
        </p:grpSpPr>
        <p:grpSp>
          <p:nvGrpSpPr>
            <p:cNvPr id="6" name="Group 6"/>
            <p:cNvGrpSpPr/>
            <p:nvPr/>
          </p:nvGrpSpPr>
          <p:grpSpPr>
            <a:xfrm>
              <a:off x="9923270" y="1347430"/>
              <a:ext cx="6046286" cy="1027869"/>
              <a:chOff x="0" y="0"/>
              <a:chExt cx="1592438" cy="270714"/>
            </a:xfrm>
          </p:grpSpPr>
          <p:sp>
            <p:nvSpPr>
              <p:cNvPr id="7" name="Freeform 7"/>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8" name="TextBox 8"/>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9" name="Group 9"/>
            <p:cNvGrpSpPr/>
            <p:nvPr/>
          </p:nvGrpSpPr>
          <p:grpSpPr>
            <a:xfrm>
              <a:off x="9923270" y="2608747"/>
              <a:ext cx="6046286" cy="1278154"/>
              <a:chOff x="0" y="0"/>
              <a:chExt cx="1592438" cy="336633"/>
            </a:xfrm>
          </p:grpSpPr>
          <p:sp>
            <p:nvSpPr>
              <p:cNvPr id="10" name="Freeform 10"/>
              <p:cNvSpPr/>
              <p:nvPr/>
            </p:nvSpPr>
            <p:spPr>
              <a:xfrm>
                <a:off x="0" y="0"/>
                <a:ext cx="1592438" cy="336633"/>
              </a:xfrm>
              <a:custGeom>
                <a:avLst/>
                <a:gdLst/>
                <a:ahLst/>
                <a:cxnLst/>
                <a:rect l="l" t="t" r="r" b="b"/>
                <a:pathLst>
                  <a:path w="1592438" h="336633">
                    <a:moveTo>
                      <a:pt x="65303" y="0"/>
                    </a:moveTo>
                    <a:lnTo>
                      <a:pt x="1527135" y="0"/>
                    </a:lnTo>
                    <a:cubicBezTo>
                      <a:pt x="1544454" y="0"/>
                      <a:pt x="1561064" y="6880"/>
                      <a:pt x="1573311" y="19127"/>
                    </a:cubicBezTo>
                    <a:cubicBezTo>
                      <a:pt x="1585557" y="31373"/>
                      <a:pt x="1592438" y="47983"/>
                      <a:pt x="1592438" y="65303"/>
                    </a:cubicBezTo>
                    <a:lnTo>
                      <a:pt x="1592438" y="271331"/>
                    </a:lnTo>
                    <a:cubicBezTo>
                      <a:pt x="1592438" y="307396"/>
                      <a:pt x="1563201" y="336633"/>
                      <a:pt x="1527135" y="336633"/>
                    </a:cubicBezTo>
                    <a:lnTo>
                      <a:pt x="65303" y="336633"/>
                    </a:lnTo>
                    <a:cubicBezTo>
                      <a:pt x="29237" y="336633"/>
                      <a:pt x="0" y="307396"/>
                      <a:pt x="0" y="271331"/>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11" name="TextBox 11"/>
              <p:cNvSpPr txBox="1"/>
              <p:nvPr/>
            </p:nvSpPr>
            <p:spPr>
              <a:xfrm>
                <a:off x="0" y="19050"/>
                <a:ext cx="1592438" cy="317583"/>
              </a:xfrm>
              <a:prstGeom prst="rect">
                <a:avLst/>
              </a:prstGeom>
            </p:spPr>
            <p:txBody>
              <a:bodyPr lIns="50800" tIns="50800" rIns="50800" bIns="50800" rtlCol="0" anchor="ctr"/>
              <a:lstStyle/>
              <a:p>
                <a:pPr algn="ctr">
                  <a:lnSpc>
                    <a:spcPts val="2553"/>
                  </a:lnSpc>
                </a:pPr>
                <a:endParaRPr/>
              </a:p>
            </p:txBody>
          </p:sp>
        </p:grpSp>
        <p:grpSp>
          <p:nvGrpSpPr>
            <p:cNvPr id="12" name="Group 12"/>
            <p:cNvGrpSpPr/>
            <p:nvPr/>
          </p:nvGrpSpPr>
          <p:grpSpPr>
            <a:xfrm>
              <a:off x="9923270" y="4125027"/>
              <a:ext cx="6046286" cy="1475544"/>
              <a:chOff x="0" y="0"/>
              <a:chExt cx="1592438" cy="388621"/>
            </a:xfrm>
          </p:grpSpPr>
          <p:sp>
            <p:nvSpPr>
              <p:cNvPr id="13" name="Freeform 13"/>
              <p:cNvSpPr/>
              <p:nvPr/>
            </p:nvSpPr>
            <p:spPr>
              <a:xfrm>
                <a:off x="0" y="0"/>
                <a:ext cx="1592438" cy="388621"/>
              </a:xfrm>
              <a:custGeom>
                <a:avLst/>
                <a:gdLst/>
                <a:ahLst/>
                <a:cxnLst/>
                <a:rect l="l" t="t" r="r" b="b"/>
                <a:pathLst>
                  <a:path w="1592438" h="388621">
                    <a:moveTo>
                      <a:pt x="65303" y="0"/>
                    </a:moveTo>
                    <a:lnTo>
                      <a:pt x="1527135" y="0"/>
                    </a:lnTo>
                    <a:cubicBezTo>
                      <a:pt x="1544454" y="0"/>
                      <a:pt x="1561064" y="6880"/>
                      <a:pt x="1573311" y="19127"/>
                    </a:cubicBezTo>
                    <a:cubicBezTo>
                      <a:pt x="1585557" y="31373"/>
                      <a:pt x="1592438" y="47983"/>
                      <a:pt x="1592438" y="65303"/>
                    </a:cubicBezTo>
                    <a:lnTo>
                      <a:pt x="1592438" y="323318"/>
                    </a:lnTo>
                    <a:cubicBezTo>
                      <a:pt x="1592438" y="359384"/>
                      <a:pt x="1563201" y="388621"/>
                      <a:pt x="1527135" y="388621"/>
                    </a:cubicBezTo>
                    <a:lnTo>
                      <a:pt x="65303" y="388621"/>
                    </a:lnTo>
                    <a:cubicBezTo>
                      <a:pt x="47983" y="388621"/>
                      <a:pt x="31373" y="381740"/>
                      <a:pt x="19127" y="369494"/>
                    </a:cubicBezTo>
                    <a:cubicBezTo>
                      <a:pt x="6880" y="357247"/>
                      <a:pt x="0" y="340637"/>
                      <a:pt x="0" y="323318"/>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14" name="TextBox 14"/>
              <p:cNvSpPr txBox="1"/>
              <p:nvPr/>
            </p:nvSpPr>
            <p:spPr>
              <a:xfrm>
                <a:off x="0" y="19050"/>
                <a:ext cx="1592438" cy="369571"/>
              </a:xfrm>
              <a:prstGeom prst="rect">
                <a:avLst/>
              </a:prstGeom>
            </p:spPr>
            <p:txBody>
              <a:bodyPr lIns="50800" tIns="50800" rIns="50800" bIns="50800" rtlCol="0" anchor="ctr"/>
              <a:lstStyle/>
              <a:p>
                <a:pPr algn="ctr">
                  <a:lnSpc>
                    <a:spcPts val="2553"/>
                  </a:lnSpc>
                </a:pPr>
                <a:endParaRPr/>
              </a:p>
            </p:txBody>
          </p:sp>
        </p:grpSp>
        <p:sp>
          <p:nvSpPr>
            <p:cNvPr id="15" name="TextBox 15"/>
            <p:cNvSpPr txBox="1"/>
            <p:nvPr/>
          </p:nvSpPr>
          <p:spPr>
            <a:xfrm>
              <a:off x="10266840" y="1529882"/>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EXPLORE AND PREPROCESS THE DATASET</a:t>
              </a:r>
            </a:p>
          </p:txBody>
        </p:sp>
        <p:sp>
          <p:nvSpPr>
            <p:cNvPr id="16" name="TextBox 16"/>
            <p:cNvSpPr txBox="1"/>
            <p:nvPr/>
          </p:nvSpPr>
          <p:spPr>
            <a:xfrm>
              <a:off x="10266840" y="2867094"/>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PERFORM EXPLORATORY DATA ANALYSIS (EDA)</a:t>
              </a:r>
            </a:p>
          </p:txBody>
        </p:sp>
        <p:sp>
          <p:nvSpPr>
            <p:cNvPr id="17" name="TextBox 17"/>
            <p:cNvSpPr txBox="1"/>
            <p:nvPr/>
          </p:nvSpPr>
          <p:spPr>
            <a:xfrm>
              <a:off x="10266840" y="4322442"/>
              <a:ext cx="5311909" cy="120269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SELECT APPROPRIATE MACHINE LEARNING ALGORITHMS</a:t>
              </a:r>
            </a:p>
          </p:txBody>
        </p:sp>
        <p:grpSp>
          <p:nvGrpSpPr>
            <p:cNvPr id="27" name="Group 27"/>
            <p:cNvGrpSpPr/>
            <p:nvPr/>
          </p:nvGrpSpPr>
          <p:grpSpPr>
            <a:xfrm>
              <a:off x="9923270" y="5838695"/>
              <a:ext cx="6046286" cy="863085"/>
              <a:chOff x="0" y="0"/>
              <a:chExt cx="1592438" cy="227315"/>
            </a:xfrm>
          </p:grpSpPr>
          <p:sp>
            <p:nvSpPr>
              <p:cNvPr id="28" name="Freeform 28"/>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29" name="TextBox 29"/>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0" name="TextBox 30"/>
            <p:cNvSpPr txBox="1"/>
            <p:nvPr/>
          </p:nvSpPr>
          <p:spPr>
            <a:xfrm>
              <a:off x="10266840" y="6097042"/>
              <a:ext cx="5311909" cy="421641"/>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FINE-TUNE CHOSEN MODEL</a:t>
              </a:r>
            </a:p>
          </p:txBody>
        </p:sp>
        <p:grpSp>
          <p:nvGrpSpPr>
            <p:cNvPr id="31" name="Group 31"/>
            <p:cNvGrpSpPr/>
            <p:nvPr/>
          </p:nvGrpSpPr>
          <p:grpSpPr>
            <a:xfrm>
              <a:off x="9923270" y="6939906"/>
              <a:ext cx="6046286" cy="863085"/>
              <a:chOff x="0" y="0"/>
              <a:chExt cx="1592438" cy="227315"/>
            </a:xfrm>
          </p:grpSpPr>
          <p:sp>
            <p:nvSpPr>
              <p:cNvPr id="32" name="Freeform 32"/>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33" name="TextBox 33"/>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4" name="TextBox 34"/>
            <p:cNvSpPr txBox="1"/>
            <p:nvPr/>
          </p:nvSpPr>
          <p:spPr>
            <a:xfrm>
              <a:off x="10266840" y="7198253"/>
              <a:ext cx="5311909" cy="421641"/>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VALIDATE FINAL MODEL</a:t>
              </a:r>
            </a:p>
          </p:txBody>
        </p:sp>
        <p:grpSp>
          <p:nvGrpSpPr>
            <p:cNvPr id="35" name="Group 35"/>
            <p:cNvGrpSpPr/>
            <p:nvPr/>
          </p:nvGrpSpPr>
          <p:grpSpPr>
            <a:xfrm>
              <a:off x="9923270" y="8041116"/>
              <a:ext cx="6046286" cy="863085"/>
              <a:chOff x="0" y="0"/>
              <a:chExt cx="1592438" cy="227315"/>
            </a:xfrm>
          </p:grpSpPr>
          <p:sp>
            <p:nvSpPr>
              <p:cNvPr id="36" name="Freeform 36"/>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37" name="TextBox 37"/>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8" name="TextBox 38"/>
            <p:cNvSpPr txBox="1"/>
            <p:nvPr/>
          </p:nvSpPr>
          <p:spPr>
            <a:xfrm>
              <a:off x="10266840" y="8299463"/>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DEPLOY MODEL</a:t>
              </a:r>
            </a:p>
          </p:txBody>
        </p:sp>
      </p:grpSp>
    </p:spTree>
    <p:extLst>
      <p:ext uri="{BB962C8B-B14F-4D97-AF65-F5344CB8AC3E}">
        <p14:creationId xmlns:p14="http://schemas.microsoft.com/office/powerpoint/2010/main" val="353677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5129" y="1674833"/>
            <a:ext cx="6967300" cy="739902"/>
          </a:xfrm>
          <a:prstGeom prst="rect">
            <a:avLst/>
          </a:prstGeom>
        </p:spPr>
        <p:txBody>
          <a:bodyPr lIns="0" tIns="0" rIns="0" bIns="0" rtlCol="0" anchor="t">
            <a:spAutoFit/>
          </a:bodyPr>
          <a:lstStyle/>
          <a:p>
            <a:pPr>
              <a:lnSpc>
                <a:spcPts val="5544"/>
              </a:lnSpc>
            </a:pPr>
            <a:r>
              <a:rPr lang="en-US" sz="5600">
                <a:solidFill>
                  <a:srgbClr val="227C9D"/>
                </a:solidFill>
                <a:latin typeface="Kollektif Bold"/>
              </a:rPr>
              <a:t>OBJECTIVES</a:t>
            </a:r>
          </a:p>
        </p:txBody>
      </p:sp>
      <p:grpSp>
        <p:nvGrpSpPr>
          <p:cNvPr id="3" name="Group 3"/>
          <p:cNvGrpSpPr/>
          <p:nvPr/>
        </p:nvGrpSpPr>
        <p:grpSpPr>
          <a:xfrm rot="2700000">
            <a:off x="-2693793" y="7510422"/>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8" name="Group 18"/>
          <p:cNvGrpSpPr/>
          <p:nvPr/>
        </p:nvGrpSpPr>
        <p:grpSpPr>
          <a:xfrm rot="-2700000">
            <a:off x="14034654" y="-4091495"/>
            <a:ext cx="7415398" cy="3565095"/>
            <a:chOff x="0" y="0"/>
            <a:chExt cx="660400" cy="317500"/>
          </a:xfrm>
        </p:grpSpPr>
        <p:sp>
          <p:nvSpPr>
            <p:cNvPr id="19" name="Freeform 1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0" name="TextBox 2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1" name="AutoShape 21"/>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22" name="AutoShape 22"/>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23" name="AutoShape 23"/>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24" name="AutoShape 24"/>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25" name="AutoShape 25"/>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26" name="TextBox 26"/>
          <p:cNvSpPr txBox="1"/>
          <p:nvPr/>
        </p:nvSpPr>
        <p:spPr>
          <a:xfrm>
            <a:off x="1485129" y="2608747"/>
            <a:ext cx="6713943" cy="3981450"/>
          </a:xfrm>
          <a:prstGeom prst="rect">
            <a:avLst/>
          </a:prstGeom>
        </p:spPr>
        <p:txBody>
          <a:bodyPr lIns="0" tIns="0" rIns="0" bIns="0" rtlCol="0" anchor="t">
            <a:spAutoFit/>
          </a:bodyPr>
          <a:lstStyle/>
          <a:p>
            <a:pPr>
              <a:lnSpc>
                <a:spcPts val="2879"/>
              </a:lnSpc>
            </a:pPr>
            <a:endParaRPr/>
          </a:p>
          <a:p>
            <a:pPr>
              <a:lnSpc>
                <a:spcPts val="2879"/>
              </a:lnSpc>
            </a:pPr>
            <a:r>
              <a:rPr lang="en-US" sz="2400">
                <a:solidFill>
                  <a:srgbClr val="545454"/>
                </a:solidFill>
                <a:latin typeface="DM Sans"/>
              </a:rPr>
              <a:t>The project objectives encompass developing a precise classification model for mobile price ranges. This involves thorough data preprocessing, insightful exploratory data analysis, and selection of appropriate machine learning algorithms. Model fine-tuning and validation will ensure optimal performance, potentially leading to real-time deployment, thus empowering consumers with informed decision-making tools.</a:t>
            </a:r>
          </a:p>
        </p:txBody>
      </p:sp>
      <p:sp>
        <p:nvSpPr>
          <p:cNvPr id="41" name="Rectangle: Rounded Corners 40">
            <a:extLst>
              <a:ext uri="{FF2B5EF4-FFF2-40B4-BE49-F238E27FC236}">
                <a16:creationId xmlns:a16="http://schemas.microsoft.com/office/drawing/2014/main" id="{FA640FEC-0A2D-4AB0-AF40-B03B1EABB00D}"/>
              </a:ext>
            </a:extLst>
          </p:cNvPr>
          <p:cNvSpPr/>
          <p:nvPr/>
        </p:nvSpPr>
        <p:spPr>
          <a:xfrm>
            <a:off x="9097882" y="3695700"/>
            <a:ext cx="9982200" cy="1836352"/>
          </a:xfrm>
          <a:prstGeom prst="roundRect">
            <a:avLst/>
          </a:prstGeom>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 name="Group 38">
            <a:extLst>
              <a:ext uri="{FF2B5EF4-FFF2-40B4-BE49-F238E27FC236}">
                <a16:creationId xmlns:a16="http://schemas.microsoft.com/office/drawing/2014/main" id="{D4729DA6-269C-4A49-94F1-B0E8FDCC3B63}"/>
              </a:ext>
            </a:extLst>
          </p:cNvPr>
          <p:cNvGrpSpPr/>
          <p:nvPr/>
        </p:nvGrpSpPr>
        <p:grpSpPr>
          <a:xfrm>
            <a:off x="10088930" y="-2400300"/>
            <a:ext cx="6046286" cy="7556771"/>
            <a:chOff x="9923270" y="1347430"/>
            <a:chExt cx="6046286" cy="7556771"/>
          </a:xfrm>
        </p:grpSpPr>
        <p:grpSp>
          <p:nvGrpSpPr>
            <p:cNvPr id="6" name="Group 6"/>
            <p:cNvGrpSpPr/>
            <p:nvPr/>
          </p:nvGrpSpPr>
          <p:grpSpPr>
            <a:xfrm>
              <a:off x="9923270" y="1347430"/>
              <a:ext cx="6046286" cy="1027869"/>
              <a:chOff x="0" y="0"/>
              <a:chExt cx="1592438" cy="270714"/>
            </a:xfrm>
          </p:grpSpPr>
          <p:sp>
            <p:nvSpPr>
              <p:cNvPr id="7" name="Freeform 7"/>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8" name="TextBox 8"/>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9" name="Group 9"/>
            <p:cNvGrpSpPr/>
            <p:nvPr/>
          </p:nvGrpSpPr>
          <p:grpSpPr>
            <a:xfrm>
              <a:off x="9923270" y="2608747"/>
              <a:ext cx="6046286" cy="1278154"/>
              <a:chOff x="0" y="0"/>
              <a:chExt cx="1592438" cy="336633"/>
            </a:xfrm>
          </p:grpSpPr>
          <p:sp>
            <p:nvSpPr>
              <p:cNvPr id="10" name="Freeform 10"/>
              <p:cNvSpPr/>
              <p:nvPr/>
            </p:nvSpPr>
            <p:spPr>
              <a:xfrm>
                <a:off x="0" y="0"/>
                <a:ext cx="1592438" cy="336633"/>
              </a:xfrm>
              <a:custGeom>
                <a:avLst/>
                <a:gdLst/>
                <a:ahLst/>
                <a:cxnLst/>
                <a:rect l="l" t="t" r="r" b="b"/>
                <a:pathLst>
                  <a:path w="1592438" h="336633">
                    <a:moveTo>
                      <a:pt x="65303" y="0"/>
                    </a:moveTo>
                    <a:lnTo>
                      <a:pt x="1527135" y="0"/>
                    </a:lnTo>
                    <a:cubicBezTo>
                      <a:pt x="1544454" y="0"/>
                      <a:pt x="1561064" y="6880"/>
                      <a:pt x="1573311" y="19127"/>
                    </a:cubicBezTo>
                    <a:cubicBezTo>
                      <a:pt x="1585557" y="31373"/>
                      <a:pt x="1592438" y="47983"/>
                      <a:pt x="1592438" y="65303"/>
                    </a:cubicBezTo>
                    <a:lnTo>
                      <a:pt x="1592438" y="271331"/>
                    </a:lnTo>
                    <a:cubicBezTo>
                      <a:pt x="1592438" y="307396"/>
                      <a:pt x="1563201" y="336633"/>
                      <a:pt x="1527135" y="336633"/>
                    </a:cubicBezTo>
                    <a:lnTo>
                      <a:pt x="65303" y="336633"/>
                    </a:lnTo>
                    <a:cubicBezTo>
                      <a:pt x="29237" y="336633"/>
                      <a:pt x="0" y="307396"/>
                      <a:pt x="0" y="271331"/>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11" name="TextBox 11"/>
              <p:cNvSpPr txBox="1"/>
              <p:nvPr/>
            </p:nvSpPr>
            <p:spPr>
              <a:xfrm>
                <a:off x="0" y="19050"/>
                <a:ext cx="1592438" cy="317583"/>
              </a:xfrm>
              <a:prstGeom prst="rect">
                <a:avLst/>
              </a:prstGeom>
            </p:spPr>
            <p:txBody>
              <a:bodyPr lIns="50800" tIns="50800" rIns="50800" bIns="50800" rtlCol="0" anchor="ctr"/>
              <a:lstStyle/>
              <a:p>
                <a:pPr algn="ctr">
                  <a:lnSpc>
                    <a:spcPts val="2553"/>
                  </a:lnSpc>
                </a:pPr>
                <a:endParaRPr/>
              </a:p>
            </p:txBody>
          </p:sp>
        </p:grpSp>
        <p:grpSp>
          <p:nvGrpSpPr>
            <p:cNvPr id="12" name="Group 12"/>
            <p:cNvGrpSpPr/>
            <p:nvPr/>
          </p:nvGrpSpPr>
          <p:grpSpPr>
            <a:xfrm>
              <a:off x="9923270" y="4125027"/>
              <a:ext cx="6046286" cy="1475544"/>
              <a:chOff x="0" y="0"/>
              <a:chExt cx="1592438" cy="388621"/>
            </a:xfrm>
          </p:grpSpPr>
          <p:sp>
            <p:nvSpPr>
              <p:cNvPr id="13" name="Freeform 13"/>
              <p:cNvSpPr/>
              <p:nvPr/>
            </p:nvSpPr>
            <p:spPr>
              <a:xfrm>
                <a:off x="0" y="0"/>
                <a:ext cx="1592438" cy="388621"/>
              </a:xfrm>
              <a:custGeom>
                <a:avLst/>
                <a:gdLst/>
                <a:ahLst/>
                <a:cxnLst/>
                <a:rect l="l" t="t" r="r" b="b"/>
                <a:pathLst>
                  <a:path w="1592438" h="388621">
                    <a:moveTo>
                      <a:pt x="65303" y="0"/>
                    </a:moveTo>
                    <a:lnTo>
                      <a:pt x="1527135" y="0"/>
                    </a:lnTo>
                    <a:cubicBezTo>
                      <a:pt x="1544454" y="0"/>
                      <a:pt x="1561064" y="6880"/>
                      <a:pt x="1573311" y="19127"/>
                    </a:cubicBezTo>
                    <a:cubicBezTo>
                      <a:pt x="1585557" y="31373"/>
                      <a:pt x="1592438" y="47983"/>
                      <a:pt x="1592438" y="65303"/>
                    </a:cubicBezTo>
                    <a:lnTo>
                      <a:pt x="1592438" y="323318"/>
                    </a:lnTo>
                    <a:cubicBezTo>
                      <a:pt x="1592438" y="359384"/>
                      <a:pt x="1563201" y="388621"/>
                      <a:pt x="1527135" y="388621"/>
                    </a:cubicBezTo>
                    <a:lnTo>
                      <a:pt x="65303" y="388621"/>
                    </a:lnTo>
                    <a:cubicBezTo>
                      <a:pt x="47983" y="388621"/>
                      <a:pt x="31373" y="381740"/>
                      <a:pt x="19127" y="369494"/>
                    </a:cubicBezTo>
                    <a:cubicBezTo>
                      <a:pt x="6880" y="357247"/>
                      <a:pt x="0" y="340637"/>
                      <a:pt x="0" y="323318"/>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14" name="TextBox 14"/>
              <p:cNvSpPr txBox="1"/>
              <p:nvPr/>
            </p:nvSpPr>
            <p:spPr>
              <a:xfrm>
                <a:off x="0" y="19050"/>
                <a:ext cx="1592438" cy="369571"/>
              </a:xfrm>
              <a:prstGeom prst="rect">
                <a:avLst/>
              </a:prstGeom>
            </p:spPr>
            <p:txBody>
              <a:bodyPr lIns="50800" tIns="50800" rIns="50800" bIns="50800" rtlCol="0" anchor="ctr"/>
              <a:lstStyle/>
              <a:p>
                <a:pPr algn="ctr">
                  <a:lnSpc>
                    <a:spcPts val="2553"/>
                  </a:lnSpc>
                </a:pPr>
                <a:endParaRPr/>
              </a:p>
            </p:txBody>
          </p:sp>
        </p:grpSp>
        <p:sp>
          <p:nvSpPr>
            <p:cNvPr id="15" name="TextBox 15"/>
            <p:cNvSpPr txBox="1"/>
            <p:nvPr/>
          </p:nvSpPr>
          <p:spPr>
            <a:xfrm>
              <a:off x="10266840" y="1529882"/>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EXPLORE AND PREPROCESS THE DATASET</a:t>
              </a:r>
            </a:p>
          </p:txBody>
        </p:sp>
        <p:sp>
          <p:nvSpPr>
            <p:cNvPr id="16" name="TextBox 16"/>
            <p:cNvSpPr txBox="1"/>
            <p:nvPr/>
          </p:nvSpPr>
          <p:spPr>
            <a:xfrm>
              <a:off x="10266840" y="2867094"/>
              <a:ext cx="5311909" cy="812166"/>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PERFORM EXPLORATORY DATA ANALYSIS (EDA)</a:t>
              </a:r>
            </a:p>
          </p:txBody>
        </p:sp>
        <p:sp>
          <p:nvSpPr>
            <p:cNvPr id="17" name="TextBox 17"/>
            <p:cNvSpPr txBox="1"/>
            <p:nvPr/>
          </p:nvSpPr>
          <p:spPr>
            <a:xfrm>
              <a:off x="10266840" y="4322442"/>
              <a:ext cx="5311909" cy="120269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SELECT APPROPRIATE MACHINE LEARNING ALGORITHMS</a:t>
              </a:r>
            </a:p>
          </p:txBody>
        </p:sp>
        <p:grpSp>
          <p:nvGrpSpPr>
            <p:cNvPr id="27" name="Group 27"/>
            <p:cNvGrpSpPr/>
            <p:nvPr/>
          </p:nvGrpSpPr>
          <p:grpSpPr>
            <a:xfrm>
              <a:off x="9923270" y="5838695"/>
              <a:ext cx="6046286" cy="863085"/>
              <a:chOff x="0" y="0"/>
              <a:chExt cx="1592438" cy="227315"/>
            </a:xfrm>
          </p:grpSpPr>
          <p:sp>
            <p:nvSpPr>
              <p:cNvPr id="28" name="Freeform 28"/>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E6D73"/>
              </a:solidFill>
            </p:spPr>
          </p:sp>
          <p:sp>
            <p:nvSpPr>
              <p:cNvPr id="29" name="TextBox 29"/>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0" name="TextBox 30"/>
            <p:cNvSpPr txBox="1"/>
            <p:nvPr/>
          </p:nvSpPr>
          <p:spPr>
            <a:xfrm>
              <a:off x="10266840" y="6097042"/>
              <a:ext cx="5311909" cy="421641"/>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FINE-TUNE CHOSEN MODEL</a:t>
              </a:r>
            </a:p>
          </p:txBody>
        </p:sp>
        <p:grpSp>
          <p:nvGrpSpPr>
            <p:cNvPr id="31" name="Group 31"/>
            <p:cNvGrpSpPr/>
            <p:nvPr/>
          </p:nvGrpSpPr>
          <p:grpSpPr>
            <a:xfrm>
              <a:off x="9923270" y="6939906"/>
              <a:ext cx="6046286" cy="863085"/>
              <a:chOff x="0" y="0"/>
              <a:chExt cx="1592438" cy="227315"/>
            </a:xfrm>
          </p:grpSpPr>
          <p:sp>
            <p:nvSpPr>
              <p:cNvPr id="32" name="Freeform 32"/>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FFCB77"/>
              </a:solidFill>
            </p:spPr>
          </p:sp>
          <p:sp>
            <p:nvSpPr>
              <p:cNvPr id="33" name="TextBox 33"/>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4" name="TextBox 34"/>
            <p:cNvSpPr txBox="1"/>
            <p:nvPr/>
          </p:nvSpPr>
          <p:spPr>
            <a:xfrm>
              <a:off x="10266840" y="7198253"/>
              <a:ext cx="5311909" cy="421641"/>
            </a:xfrm>
            <a:prstGeom prst="rect">
              <a:avLst/>
            </a:prstGeom>
          </p:spPr>
          <p:txBody>
            <a:bodyPr lIns="0" tIns="0" rIns="0" bIns="0" rtlCol="0" anchor="t">
              <a:spAutoFit/>
            </a:bodyPr>
            <a:lstStyle/>
            <a:p>
              <a:pPr algn="ctr">
                <a:lnSpc>
                  <a:spcPts val="3100"/>
                </a:lnSpc>
              </a:pPr>
              <a:r>
                <a:rPr lang="en-US" sz="3100" dirty="0">
                  <a:solidFill>
                    <a:srgbClr val="FFFFFF"/>
                  </a:solidFill>
                  <a:latin typeface="Kollektif Bold"/>
                </a:rPr>
                <a:t>VALIDATE FINAL MODEL</a:t>
              </a:r>
            </a:p>
          </p:txBody>
        </p:sp>
        <p:grpSp>
          <p:nvGrpSpPr>
            <p:cNvPr id="35" name="Group 35"/>
            <p:cNvGrpSpPr/>
            <p:nvPr/>
          </p:nvGrpSpPr>
          <p:grpSpPr>
            <a:xfrm>
              <a:off x="9923270" y="8041116"/>
              <a:ext cx="6046286" cy="863085"/>
              <a:chOff x="0" y="0"/>
              <a:chExt cx="1592438" cy="227315"/>
            </a:xfrm>
          </p:grpSpPr>
          <p:sp>
            <p:nvSpPr>
              <p:cNvPr id="36" name="Freeform 36"/>
              <p:cNvSpPr/>
              <p:nvPr/>
            </p:nvSpPr>
            <p:spPr>
              <a:xfrm>
                <a:off x="0" y="0"/>
                <a:ext cx="1592438" cy="227315"/>
              </a:xfrm>
              <a:custGeom>
                <a:avLst/>
                <a:gdLst/>
                <a:ahLst/>
                <a:cxnLst/>
                <a:rect l="l" t="t" r="r" b="b"/>
                <a:pathLst>
                  <a:path w="1592438" h="227315">
                    <a:moveTo>
                      <a:pt x="65303" y="0"/>
                    </a:moveTo>
                    <a:lnTo>
                      <a:pt x="1527135" y="0"/>
                    </a:lnTo>
                    <a:cubicBezTo>
                      <a:pt x="1544454" y="0"/>
                      <a:pt x="1561064" y="6880"/>
                      <a:pt x="1573311" y="19127"/>
                    </a:cubicBezTo>
                    <a:cubicBezTo>
                      <a:pt x="1585557" y="31373"/>
                      <a:pt x="1592438" y="47983"/>
                      <a:pt x="1592438" y="65303"/>
                    </a:cubicBezTo>
                    <a:lnTo>
                      <a:pt x="1592438" y="162012"/>
                    </a:lnTo>
                    <a:cubicBezTo>
                      <a:pt x="1592438" y="198078"/>
                      <a:pt x="1563201" y="227315"/>
                      <a:pt x="1527135" y="227315"/>
                    </a:cubicBezTo>
                    <a:lnTo>
                      <a:pt x="65303" y="227315"/>
                    </a:lnTo>
                    <a:cubicBezTo>
                      <a:pt x="47983" y="227315"/>
                      <a:pt x="31373" y="220435"/>
                      <a:pt x="19127" y="208188"/>
                    </a:cubicBezTo>
                    <a:cubicBezTo>
                      <a:pt x="6880" y="195941"/>
                      <a:pt x="0" y="179331"/>
                      <a:pt x="0" y="162012"/>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id="37" name="TextBox 37"/>
              <p:cNvSpPr txBox="1"/>
              <p:nvPr/>
            </p:nvSpPr>
            <p:spPr>
              <a:xfrm>
                <a:off x="0" y="19050"/>
                <a:ext cx="1592438" cy="208265"/>
              </a:xfrm>
              <a:prstGeom prst="rect">
                <a:avLst/>
              </a:prstGeom>
            </p:spPr>
            <p:txBody>
              <a:bodyPr lIns="50800" tIns="50800" rIns="50800" bIns="50800" rtlCol="0" anchor="ctr"/>
              <a:lstStyle/>
              <a:p>
                <a:pPr algn="ctr">
                  <a:lnSpc>
                    <a:spcPts val="2553"/>
                  </a:lnSpc>
                </a:pPr>
                <a:endParaRPr/>
              </a:p>
            </p:txBody>
          </p:sp>
        </p:grpSp>
        <p:sp>
          <p:nvSpPr>
            <p:cNvPr id="38" name="TextBox 38"/>
            <p:cNvSpPr txBox="1"/>
            <p:nvPr/>
          </p:nvSpPr>
          <p:spPr>
            <a:xfrm>
              <a:off x="10266840" y="8299463"/>
              <a:ext cx="5311909" cy="421641"/>
            </a:xfrm>
            <a:prstGeom prst="rect">
              <a:avLst/>
            </a:prstGeom>
          </p:spPr>
          <p:txBody>
            <a:bodyPr lIns="0" tIns="0" rIns="0" bIns="0" rtlCol="0" anchor="t">
              <a:spAutoFit/>
            </a:bodyPr>
            <a:lstStyle/>
            <a:p>
              <a:pPr algn="ctr">
                <a:lnSpc>
                  <a:spcPts val="3100"/>
                </a:lnSpc>
              </a:pPr>
              <a:r>
                <a:rPr lang="en-US" sz="3100">
                  <a:solidFill>
                    <a:srgbClr val="FFFFFF"/>
                  </a:solidFill>
                  <a:latin typeface="Kollektif Bold"/>
                </a:rPr>
                <a:t>DEPLOY MODEL</a:t>
              </a:r>
            </a:p>
          </p:txBody>
        </p:sp>
      </p:grpSp>
    </p:spTree>
    <p:extLst>
      <p:ext uri="{BB962C8B-B14F-4D97-AF65-F5344CB8AC3E}">
        <p14:creationId xmlns:p14="http://schemas.microsoft.com/office/powerpoint/2010/main" val="2563829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1139</Words>
  <Application>Microsoft Office PowerPoint</Application>
  <PresentationFormat>Custom</PresentationFormat>
  <Paragraphs>116</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Kollektif Bold</vt:lpstr>
      <vt:lpstr>Calibri</vt:lpstr>
      <vt:lpstr>Canva Sans 2 Bold</vt:lpstr>
      <vt:lpstr>DM Sans Italics</vt:lpstr>
      <vt:lpstr>Gagalin</vt:lpstr>
      <vt:lpstr>IBM Plex Sans Bold</vt:lpstr>
      <vt:lpstr>DM Sans</vt:lpstr>
      <vt:lpstr>Canva Sans 2</vt:lpstr>
      <vt:lpstr>DM Sans Bold</vt:lpstr>
      <vt:lpstr>DM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Classification Using Machine Learning</dc:title>
  <cp:lastModifiedBy>Piineapple</cp:lastModifiedBy>
  <cp:revision>3</cp:revision>
  <dcterms:created xsi:type="dcterms:W3CDTF">2006-08-16T00:00:00Z</dcterms:created>
  <dcterms:modified xsi:type="dcterms:W3CDTF">2024-04-22T06:02:15Z</dcterms:modified>
  <dc:identifier>DAGC7VOdpDk</dc:identifier>
</cp:coreProperties>
</file>