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6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802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725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65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620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932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62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31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64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5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32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04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63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86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49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7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7803273-0779-415D-9118-B3E1C8C1DF7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040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russian-car-plates-prices-prediction/over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CBCDCBB-5885-7ED7-C94B-E139AEA83CAE}"/>
              </a:ext>
            </a:extLst>
          </p:cNvPr>
          <p:cNvSpPr txBox="1"/>
          <p:nvPr/>
        </p:nvSpPr>
        <p:spPr>
          <a:xfrm>
            <a:off x="2503056" y="843677"/>
            <a:ext cx="944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i="0" dirty="0">
                <a:solidFill>
                  <a:schemeClr val="accent1">
                    <a:lumMod val="50000"/>
                  </a:schemeClr>
                </a:solidFill>
                <a:effectLst/>
                <a:latin typeface="zeitung"/>
              </a:rPr>
              <a:t>Russian Car Plates Prices Prediction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E0C26B-2E39-806E-E166-3404DA64BB5F}"/>
              </a:ext>
            </a:extLst>
          </p:cNvPr>
          <p:cNvSpPr txBox="1"/>
          <p:nvPr/>
        </p:nvSpPr>
        <p:spPr>
          <a:xfrm>
            <a:off x="1265382" y="4027054"/>
            <a:ext cx="3205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課程</a:t>
            </a:r>
            <a:r>
              <a:rPr lang="en-US" altLang="zh-TW" dirty="0"/>
              <a:t>:</a:t>
            </a:r>
            <a:r>
              <a:rPr lang="zh-TW" altLang="en-US" dirty="0"/>
              <a:t> 大數據分析套裝軟體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 林長鋆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 洪邑堂</a:t>
            </a:r>
          </a:p>
          <a:p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35ACD4-B70F-BC84-1934-214E15CC3748}"/>
              </a:ext>
            </a:extLst>
          </p:cNvPr>
          <p:cNvSpPr txBox="1"/>
          <p:nvPr/>
        </p:nvSpPr>
        <p:spPr>
          <a:xfrm>
            <a:off x="2503056" y="298460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https://www.kaggle.com/competitions/russian-car-plates-prices-prediction/overview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7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64C6413-E2BA-E5F8-7ED3-2F47711B603C}"/>
              </a:ext>
            </a:extLst>
          </p:cNvPr>
          <p:cNvSpPr txBox="1"/>
          <p:nvPr/>
        </p:nvSpPr>
        <p:spPr>
          <a:xfrm>
            <a:off x="711200" y="665018"/>
            <a:ext cx="103909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目標</a:t>
            </a:r>
            <a:r>
              <a:rPr lang="en-US" altLang="zh-TW" sz="3200" dirty="0"/>
              <a:t>:Predict the market price of Russian car plates using listing data from aggregators (Telegram channels and websites).</a:t>
            </a:r>
          </a:p>
          <a:p>
            <a:endParaRPr lang="en-US" altLang="zh-TW" sz="3200" dirty="0"/>
          </a:p>
          <a:p>
            <a:r>
              <a:rPr lang="zh-TW" altLang="en-US" sz="3200" dirty="0"/>
              <a:t>獎勵</a:t>
            </a:r>
            <a:r>
              <a:rPr lang="en-US" altLang="zh-TW" sz="3200" dirty="0"/>
              <a:t>:1st Place - 25$</a:t>
            </a:r>
          </a:p>
          <a:p>
            <a:r>
              <a:rPr lang="zh-TW" altLang="en-US" sz="3200" dirty="0"/>
              <a:t>        </a:t>
            </a:r>
            <a:r>
              <a:rPr lang="en-US" altLang="zh-TW" sz="3200" dirty="0"/>
              <a:t>2nd Place - 15$</a:t>
            </a:r>
          </a:p>
          <a:p>
            <a:r>
              <a:rPr lang="zh-TW" altLang="en-US" sz="3200" dirty="0"/>
              <a:t>        </a:t>
            </a:r>
            <a:r>
              <a:rPr lang="en-US" altLang="zh-TW" sz="3200" dirty="0"/>
              <a:t>3rd Place - 10$</a:t>
            </a:r>
          </a:p>
          <a:p>
            <a:endParaRPr lang="en-US" altLang="zh-TW" sz="3200" dirty="0"/>
          </a:p>
          <a:p>
            <a:r>
              <a:rPr lang="zh-TW" altLang="en-US" sz="3200" dirty="0"/>
              <a:t>比賽期間</a:t>
            </a:r>
            <a:r>
              <a:rPr lang="en-US" altLang="zh-TW" sz="3200" dirty="0"/>
              <a:t>:2025/2/28~2025/5/30</a:t>
            </a:r>
          </a:p>
        </p:txBody>
      </p:sp>
    </p:spTree>
    <p:extLst>
      <p:ext uri="{BB962C8B-B14F-4D97-AF65-F5344CB8AC3E}">
        <p14:creationId xmlns:p14="http://schemas.microsoft.com/office/powerpoint/2010/main" val="24075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20DAF2-D082-B5B8-B2D1-8CC44D8DC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41" y="149067"/>
            <a:ext cx="8534400" cy="14000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24E8D6-87B2-2A93-1823-3CC428E8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291" y="2766317"/>
            <a:ext cx="7122721" cy="183726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2BDA467-1D77-1D23-E94F-5E76BF8D7AE4}"/>
              </a:ext>
            </a:extLst>
          </p:cNvPr>
          <p:cNvSpPr txBox="1"/>
          <p:nvPr/>
        </p:nvSpPr>
        <p:spPr>
          <a:xfrm rot="10800000" flipH="1" flipV="1">
            <a:off x="1680256" y="4666097"/>
            <a:ext cx="6557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其中</a:t>
            </a:r>
            <a:r>
              <a:rPr lang="en-US" altLang="zh-TW" dirty="0"/>
              <a:t>:</a:t>
            </a:r>
            <a:endParaRPr lang="cy-GB" altLang="zh-TW" dirty="0"/>
          </a:p>
          <a:p>
            <a:r>
              <a:rPr lang="cy-GB" altLang="zh-TW" dirty="0"/>
              <a:t>ŷ</a:t>
            </a:r>
            <a:r>
              <a:rPr lang="zh-TW" altLang="en-US" dirty="0"/>
              <a:t>為預測值</a:t>
            </a:r>
            <a:endParaRPr lang="en-US" altLang="zh-TW" dirty="0"/>
          </a:p>
          <a:p>
            <a:r>
              <a:rPr lang="en-US" altLang="zh-TW" dirty="0"/>
              <a:t>y</a:t>
            </a:r>
            <a:r>
              <a:rPr lang="zh-TW" altLang="en-US" dirty="0"/>
              <a:t>為真實值</a:t>
            </a:r>
            <a:endParaRPr lang="en-US" altLang="zh-TW" dirty="0"/>
          </a:p>
          <a:p>
            <a:r>
              <a:rPr lang="en-US" altLang="zh-TW" dirty="0"/>
              <a:t>n</a:t>
            </a:r>
            <a:r>
              <a:rPr lang="zh-TW" altLang="en-US" dirty="0"/>
              <a:t>為樣本總數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00A7600-9B71-1FD1-00E4-59BAEC6DD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19" y="979534"/>
            <a:ext cx="939296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6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2A1E647E-424C-21E4-49CE-B09A86A0F99B}"/>
              </a:ext>
            </a:extLst>
          </p:cNvPr>
          <p:cNvSpPr txBox="1"/>
          <p:nvPr/>
        </p:nvSpPr>
        <p:spPr>
          <a:xfrm>
            <a:off x="424873" y="277092"/>
            <a:ext cx="2392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資料集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94877E4-61D1-576F-55D9-3534BC328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13" y="1436922"/>
            <a:ext cx="3019846" cy="141942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E6BFE98-F9DD-4EF1-57C9-CF860DBA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375" y="277092"/>
            <a:ext cx="3334215" cy="625879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CFDECAC-1EFB-17E1-5E94-6C0EDB7E7A29}"/>
              </a:ext>
            </a:extLst>
          </p:cNvPr>
          <p:cNvSpPr txBox="1"/>
          <p:nvPr/>
        </p:nvSpPr>
        <p:spPr>
          <a:xfrm>
            <a:off x="8042590" y="277092"/>
            <a:ext cx="4322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Id:</a:t>
            </a:r>
            <a:r>
              <a:rPr lang="zh-TW" altLang="en-US" dirty="0">
                <a:solidFill>
                  <a:schemeClr val="bg1"/>
                </a:solidFill>
              </a:rPr>
              <a:t>資料編號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Plate:</a:t>
            </a:r>
            <a:r>
              <a:rPr lang="zh-TW" altLang="en-US" dirty="0">
                <a:solidFill>
                  <a:schemeClr val="bg1"/>
                </a:solidFill>
              </a:rPr>
              <a:t>車牌號碼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Date:</a:t>
            </a:r>
            <a:r>
              <a:rPr lang="zh-TW" altLang="en-US" dirty="0">
                <a:solidFill>
                  <a:schemeClr val="bg1"/>
                </a:solidFill>
              </a:rPr>
              <a:t>為不重要的數據，</a:t>
            </a:r>
            <a:r>
              <a:rPr lang="en-US" altLang="zh-TW" dirty="0">
                <a:solidFill>
                  <a:schemeClr val="bg1"/>
                </a:solidFill>
              </a:rPr>
              <a:t>train</a:t>
            </a:r>
            <a:r>
              <a:rPr lang="zh-TW" altLang="en-US" dirty="0">
                <a:solidFill>
                  <a:schemeClr val="bg1"/>
                </a:solidFill>
              </a:rPr>
              <a:t>及</a:t>
            </a:r>
            <a:r>
              <a:rPr lang="en-US" altLang="zh-TW" dirty="0">
                <a:solidFill>
                  <a:schemeClr val="bg1"/>
                </a:solidFill>
              </a:rPr>
              <a:t>test</a:t>
            </a:r>
            <a:r>
              <a:rPr lang="zh-TW" altLang="en-US" dirty="0">
                <a:solidFill>
                  <a:schemeClr val="bg1"/>
                </a:solidFill>
              </a:rPr>
              <a:t>檔案皆沒有附上實際數據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Price:</a:t>
            </a:r>
            <a:r>
              <a:rPr lang="zh-TW" altLang="en-US" dirty="0">
                <a:solidFill>
                  <a:schemeClr val="bg1"/>
                </a:solidFill>
              </a:rPr>
              <a:t>為車牌價格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7A825C9-7AB3-DAB3-35B1-18DC60577C9A}"/>
              </a:ext>
            </a:extLst>
          </p:cNvPr>
          <p:cNvSpPr txBox="1"/>
          <p:nvPr/>
        </p:nvSpPr>
        <p:spPr>
          <a:xfrm>
            <a:off x="0" y="1681018"/>
            <a:ext cx="665018" cy="13946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6F5E08-8E56-3F1D-9D5A-7E7F14693160}"/>
              </a:ext>
            </a:extLst>
          </p:cNvPr>
          <p:cNvSpPr txBox="1"/>
          <p:nvPr/>
        </p:nvSpPr>
        <p:spPr>
          <a:xfrm>
            <a:off x="794328" y="3048000"/>
            <a:ext cx="3103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supplemental_russian.py: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REGION_CODES:</a:t>
            </a:r>
            <a:r>
              <a:rPr lang="zh-TW" altLang="en-US" dirty="0">
                <a:solidFill>
                  <a:schemeClr val="bg1"/>
                </a:solidFill>
              </a:rPr>
              <a:t>將俄羅斯的地區名稱對應到數字代碼的字典，例如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莫斯科市的“ </a:t>
            </a:r>
            <a:r>
              <a:rPr lang="en-US" altLang="zh-TW" dirty="0">
                <a:solidFill>
                  <a:schemeClr val="bg1"/>
                </a:solidFill>
              </a:rPr>
              <a:t>77”,“</a:t>
            </a:r>
            <a:r>
              <a:rPr lang="zh-TW" altLang="en-US" dirty="0">
                <a:solidFill>
                  <a:schemeClr val="bg1"/>
                </a:solidFill>
              </a:rPr>
              <a:t>聖彼得堡”市的“ </a:t>
            </a:r>
            <a:r>
              <a:rPr lang="en-US" altLang="zh-TW" dirty="0">
                <a:solidFill>
                  <a:schemeClr val="bg1"/>
                </a:solidFill>
              </a:rPr>
              <a:t>78”</a:t>
            </a:r>
            <a:r>
              <a:rPr lang="zh-TW" altLang="en-US" dirty="0">
                <a:solidFill>
                  <a:schemeClr val="bg1"/>
                </a:solidFill>
              </a:rPr>
              <a:t>等。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GOVERNMENT_CODES:</a:t>
            </a:r>
            <a:r>
              <a:rPr lang="zh-TW" altLang="en-US" dirty="0">
                <a:solidFill>
                  <a:schemeClr val="bg1"/>
                </a:solidFill>
              </a:rPr>
              <a:t>列出特殊（通常是特權）政府附屬牌照的字典，這些牌照可能會以某種方式影響定價或車輛狀況。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A689560-6442-B1ED-0705-C13E55293999}"/>
              </a:ext>
            </a:extLst>
          </p:cNvPr>
          <p:cNvSpPr txBox="1"/>
          <p:nvPr/>
        </p:nvSpPr>
        <p:spPr>
          <a:xfrm>
            <a:off x="8042590" y="2084287"/>
            <a:ext cx="41494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預測目標：</a:t>
            </a:r>
          </a:p>
          <a:p>
            <a:pPr algn="l"/>
            <a:r>
              <a:rPr lang="zh-TW" alt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盡可能準確地預測測試數據集中的價格（</a:t>
            </a:r>
            <a:r>
              <a:rPr lang="en-US" altLang="zh-TW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SMAPE</a:t>
            </a:r>
            <a:r>
              <a:rPr lang="zh-TW" alt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指標）</a:t>
            </a:r>
            <a:endParaRPr lang="zh-TW" altLang="en-US" sz="1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47989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</TotalTime>
  <Words>210</Words>
  <Application>Microsoft Office PowerPoint</Application>
  <PresentationFormat>寬螢幕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zeitung</vt:lpstr>
      <vt:lpstr>Arial</vt:lpstr>
      <vt:lpstr>Century Gothic</vt:lpstr>
      <vt:lpstr>Wingdings 3</vt:lpstr>
      <vt:lpstr>切割線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邑堂 洪</dc:creator>
  <cp:lastModifiedBy>邑堂 洪</cp:lastModifiedBy>
  <cp:revision>3</cp:revision>
  <dcterms:created xsi:type="dcterms:W3CDTF">2025-04-09T13:43:57Z</dcterms:created>
  <dcterms:modified xsi:type="dcterms:W3CDTF">2025-04-09T14:40:15Z</dcterms:modified>
</cp:coreProperties>
</file>