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1" r:id="rId10"/>
    <p:sldId id="265" r:id="rId11"/>
    <p:sldId id="267" r:id="rId12"/>
    <p:sldId id="268" r:id="rId13"/>
    <p:sldId id="272" r:id="rId14"/>
    <p:sldId id="269" r:id="rId15"/>
    <p:sldId id="270" r:id="rId16"/>
    <p:sldId id="275" r:id="rId17"/>
    <p:sldId id="271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88D8AF6-A576-4DBC-8F24-53B889D4779B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6"/>
            <p14:sldId id="261"/>
            <p14:sldId id="265"/>
            <p14:sldId id="267"/>
            <p14:sldId id="268"/>
            <p14:sldId id="272"/>
            <p14:sldId id="269"/>
            <p14:sldId id="270"/>
            <p14:sldId id="275"/>
            <p14:sldId id="271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0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72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5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2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3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62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3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3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04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3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86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49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803273-0779-415D-9118-B3E1C8C1DF73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40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russian-car-plates-prices-prediction/overvie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CBCDCBB-5885-7ED7-C94B-E139AEA83CAE}"/>
              </a:ext>
            </a:extLst>
          </p:cNvPr>
          <p:cNvSpPr txBox="1"/>
          <p:nvPr/>
        </p:nvSpPr>
        <p:spPr>
          <a:xfrm>
            <a:off x="2503056" y="843677"/>
            <a:ext cx="944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i="0" dirty="0">
                <a:solidFill>
                  <a:schemeClr val="accent1">
                    <a:lumMod val="50000"/>
                  </a:schemeClr>
                </a:solidFill>
                <a:effectLst/>
                <a:latin typeface="zeitung"/>
              </a:rPr>
              <a:t>Russian Car Plates Prices Prediction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E0C26B-2E39-806E-E166-3404DA64BB5F}"/>
              </a:ext>
            </a:extLst>
          </p:cNvPr>
          <p:cNvSpPr txBox="1"/>
          <p:nvPr/>
        </p:nvSpPr>
        <p:spPr>
          <a:xfrm>
            <a:off x="1265382" y="4027054"/>
            <a:ext cx="3205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課程</a:t>
            </a:r>
            <a:r>
              <a:rPr lang="en-US" altLang="zh-TW" dirty="0"/>
              <a:t>:</a:t>
            </a:r>
            <a:r>
              <a:rPr lang="zh-TW" altLang="en-US" dirty="0"/>
              <a:t> 大數據分析套裝軟體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 林長鋆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 洪邑堂</a:t>
            </a:r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35ACD4-B70F-BC84-1934-214E15CC3748}"/>
              </a:ext>
            </a:extLst>
          </p:cNvPr>
          <p:cNvSpPr txBox="1"/>
          <p:nvPr/>
        </p:nvSpPr>
        <p:spPr>
          <a:xfrm>
            <a:off x="2503056" y="298460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https://www.kaggle.com/competitions/russian-car-plates-prices-prediction/overview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7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AC828E3-74B5-058B-649A-5619A96B100C}"/>
              </a:ext>
            </a:extLst>
          </p:cNvPr>
          <p:cNvSpPr txBox="1"/>
          <p:nvPr/>
        </p:nvSpPr>
        <p:spPr>
          <a:xfrm>
            <a:off x="1679514" y="341745"/>
            <a:ext cx="7078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8.</a:t>
            </a:r>
            <a:r>
              <a:rPr lang="zh-TW" altLang="en-US" dirty="0"/>
              <a:t>車牌是否只有一種字母。 </a:t>
            </a:r>
            <a:r>
              <a:rPr lang="en-US" altLang="zh-TW" dirty="0"/>
              <a:t>ex. AAA </a:t>
            </a:r>
          </a:p>
          <a:p>
            <a:endParaRPr lang="en-US" altLang="zh-TW" dirty="0"/>
          </a:p>
          <a:p>
            <a:r>
              <a:rPr lang="en-US" altLang="zh-TW" dirty="0"/>
              <a:t>9.</a:t>
            </a:r>
            <a:r>
              <a:rPr lang="zh-TW" altLang="en-US" dirty="0"/>
              <a:t>車牌長度。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10.</a:t>
            </a:r>
            <a:r>
              <a:rPr lang="zh-TW" altLang="en-US" dirty="0"/>
              <a:t>是否為遞增序列。 </a:t>
            </a:r>
            <a:r>
              <a:rPr lang="en-US" altLang="zh-TW" dirty="0"/>
              <a:t>ex. 123</a:t>
            </a:r>
            <a:r>
              <a:rPr lang="zh-TW" altLang="en-US" dirty="0"/>
              <a:t>、</a:t>
            </a:r>
            <a:r>
              <a:rPr lang="en-US" altLang="zh-TW" dirty="0"/>
              <a:t>456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8A9C6B-8A0B-CEB0-A3C7-A9013B95766B}"/>
              </a:ext>
            </a:extLst>
          </p:cNvPr>
          <p:cNvSpPr/>
          <p:nvPr/>
        </p:nvSpPr>
        <p:spPr>
          <a:xfrm>
            <a:off x="581891" y="2126052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</a:rPr>
              <a:t>套用</a:t>
            </a:r>
            <a:r>
              <a:rPr lang="en-US" altLang="zh-TW" sz="2400" dirty="0" err="1">
                <a:solidFill>
                  <a:schemeClr val="tx1"/>
                </a:solidFill>
              </a:rPr>
              <a:t>prepare_data</a:t>
            </a:r>
            <a:r>
              <a:rPr lang="zh-TW" altLang="en-US" sz="2400" dirty="0">
                <a:solidFill>
                  <a:schemeClr val="tx1"/>
                </a:solidFill>
              </a:rPr>
              <a:t>到訓練及測試資料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730736-8577-9662-66AD-0BA092EB2490}"/>
              </a:ext>
            </a:extLst>
          </p:cNvPr>
          <p:cNvSpPr/>
          <p:nvPr/>
        </p:nvSpPr>
        <p:spPr>
          <a:xfrm>
            <a:off x="581891" y="3639941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計算相關係數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75EE8D-F647-4A11-8C58-CA1B6B9F9DBA}"/>
              </a:ext>
            </a:extLst>
          </p:cNvPr>
          <p:cNvSpPr/>
          <p:nvPr/>
        </p:nvSpPr>
        <p:spPr>
          <a:xfrm>
            <a:off x="581890" y="5163205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視覺化與價格最相關的前 </a:t>
            </a:r>
            <a:r>
              <a:rPr lang="en-US" altLang="zh-TW" sz="2400" dirty="0">
                <a:solidFill>
                  <a:schemeClr val="tx1"/>
                </a:solidFill>
              </a:rPr>
              <a:t>10 </a:t>
            </a:r>
            <a:r>
              <a:rPr lang="zh-TW" altLang="en-US" sz="2400" dirty="0">
                <a:solidFill>
                  <a:schemeClr val="tx1"/>
                </a:solidFill>
              </a:rPr>
              <a:t>個特徵</a:t>
            </a: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94E029D-8092-6D18-B5C1-A6690B68BC58}"/>
              </a:ext>
            </a:extLst>
          </p:cNvPr>
          <p:cNvSpPr/>
          <p:nvPr/>
        </p:nvSpPr>
        <p:spPr>
          <a:xfrm>
            <a:off x="3061852" y="2933680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D221DC-12D2-AB7D-D908-49B91C3CDBE2}"/>
              </a:ext>
            </a:extLst>
          </p:cNvPr>
          <p:cNvSpPr/>
          <p:nvPr/>
        </p:nvSpPr>
        <p:spPr>
          <a:xfrm>
            <a:off x="3061852" y="4426297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D793F8D-FE9E-2C17-9FDF-82F2A9EC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91" y="2835677"/>
            <a:ext cx="3867690" cy="5620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1B4F974-842C-9F27-0CF0-98B0EB1E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35" y="4231068"/>
            <a:ext cx="6167829" cy="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4D914B-88EE-5B86-2AFD-86E00D92A6A4}"/>
              </a:ext>
            </a:extLst>
          </p:cNvPr>
          <p:cNvSpPr txBox="1"/>
          <p:nvPr/>
        </p:nvSpPr>
        <p:spPr>
          <a:xfrm>
            <a:off x="4188691" y="5877363"/>
            <a:ext cx="405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前</a:t>
            </a:r>
            <a:r>
              <a:rPr lang="en-US" altLang="zh-TW" sz="2800" dirty="0">
                <a:solidFill>
                  <a:schemeClr val="bg1"/>
                </a:solidFill>
              </a:rPr>
              <a:t>10</a:t>
            </a:r>
            <a:r>
              <a:rPr lang="zh-TW" altLang="en-US" sz="2800" dirty="0">
                <a:solidFill>
                  <a:schemeClr val="bg1"/>
                </a:solidFill>
              </a:rPr>
              <a:t>個重要特徵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686F5A-96B1-2710-BC6F-8E4E3FF3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41" y="253782"/>
            <a:ext cx="8171917" cy="54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C2221D4-B2F0-4BBE-48BF-69695E489E94}"/>
              </a:ext>
            </a:extLst>
          </p:cNvPr>
          <p:cNvSpPr txBox="1"/>
          <p:nvPr/>
        </p:nvSpPr>
        <p:spPr>
          <a:xfrm>
            <a:off x="471056" y="213806"/>
            <a:ext cx="2918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模型訓練</a:t>
            </a:r>
            <a:endParaRPr lang="en-US" altLang="zh-TW" sz="4000" dirty="0">
              <a:solidFill>
                <a:schemeClr val="bg1"/>
              </a:solidFill>
            </a:endParaRPr>
          </a:p>
          <a:p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2DF3E-822D-9D7D-9183-A73CC10FF5C3}"/>
              </a:ext>
            </a:extLst>
          </p:cNvPr>
          <p:cNvSpPr/>
          <p:nvPr/>
        </p:nvSpPr>
        <p:spPr>
          <a:xfrm>
            <a:off x="785086" y="2438794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模型訓練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95BB2-96D6-0455-E821-C9FBD7BDDFF0}"/>
              </a:ext>
            </a:extLst>
          </p:cNvPr>
          <p:cNvSpPr/>
          <p:nvPr/>
        </p:nvSpPr>
        <p:spPr>
          <a:xfrm>
            <a:off x="785087" y="3813095"/>
            <a:ext cx="5421745" cy="630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驗證</a:t>
            </a:r>
            <a:r>
              <a:rPr lang="en-US" altLang="zh-TW" sz="2400" dirty="0">
                <a:solidFill>
                  <a:schemeClr val="tx1"/>
                </a:solidFill>
              </a:rPr>
              <a:t>SMAPE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3BD25625-1932-54F4-C1AC-830C41B2F715}"/>
              </a:ext>
            </a:extLst>
          </p:cNvPr>
          <p:cNvSpPr/>
          <p:nvPr/>
        </p:nvSpPr>
        <p:spPr>
          <a:xfrm>
            <a:off x="3158835" y="3158161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28BF2E-DF73-F105-AEC6-D329DB4DE108}"/>
              </a:ext>
            </a:extLst>
          </p:cNvPr>
          <p:cNvSpPr/>
          <p:nvPr/>
        </p:nvSpPr>
        <p:spPr>
          <a:xfrm>
            <a:off x="785086" y="5335900"/>
            <a:ext cx="5421745" cy="630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Feature Importance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0AEEA4F9-6B69-55DE-C19B-6DDE1CE4296F}"/>
              </a:ext>
            </a:extLst>
          </p:cNvPr>
          <p:cNvSpPr/>
          <p:nvPr/>
        </p:nvSpPr>
        <p:spPr>
          <a:xfrm>
            <a:off x="3158834" y="4591933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B3F8BA-D24F-C545-E500-C2198F19934F}"/>
              </a:ext>
            </a:extLst>
          </p:cNvPr>
          <p:cNvSpPr txBox="1"/>
          <p:nvPr/>
        </p:nvSpPr>
        <p:spPr>
          <a:xfrm>
            <a:off x="6382326" y="2491312"/>
            <a:ext cx="53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 err="1"/>
              <a:t>Randomforest</a:t>
            </a:r>
            <a:r>
              <a:rPr lang="zh-TW" altLang="en-US" sz="3200" dirty="0"/>
              <a:t>、</a:t>
            </a:r>
            <a:r>
              <a:rPr lang="en-US" altLang="zh-TW" sz="3200" dirty="0"/>
              <a:t>GB</a:t>
            </a:r>
            <a:r>
              <a:rPr lang="zh-TW" altLang="en-US" sz="3200" dirty="0"/>
              <a:t>、</a:t>
            </a:r>
            <a:r>
              <a:rPr lang="en-US" altLang="zh-TW" sz="3200" dirty="0" err="1"/>
              <a:t>XGBoost</a:t>
            </a:r>
            <a:r>
              <a:rPr lang="zh-TW" altLang="en-US" sz="3200" dirty="0"/>
              <a:t>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491260-250E-6C05-53D8-3ECCE4AF0742}"/>
              </a:ext>
            </a:extLst>
          </p:cNvPr>
          <p:cNvSpPr/>
          <p:nvPr/>
        </p:nvSpPr>
        <p:spPr>
          <a:xfrm>
            <a:off x="785085" y="1152761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強化特徵</a:t>
            </a: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0FB4E59-19DA-EBAC-E938-B7B8E89150AA}"/>
              </a:ext>
            </a:extLst>
          </p:cNvPr>
          <p:cNvSpPr/>
          <p:nvPr/>
        </p:nvSpPr>
        <p:spPr>
          <a:xfrm>
            <a:off x="3158834" y="1853610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2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D29D691-36E8-3501-1A76-3218703F4331}"/>
              </a:ext>
            </a:extLst>
          </p:cNvPr>
          <p:cNvSpPr txBox="1"/>
          <p:nvPr/>
        </p:nvSpPr>
        <p:spPr>
          <a:xfrm>
            <a:off x="332509" y="378630"/>
            <a:ext cx="720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highlight>
                  <a:srgbClr val="000000"/>
                </a:highlight>
              </a:rPr>
              <a:t>針對車牌號碼進行詳細特徵拆解當做新特徵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3F6013-FF80-13A7-07EB-FEF98624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72" y="1031159"/>
            <a:ext cx="8049748" cy="193384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7EA1A8F-C67E-72D9-BB4C-821ADE651ADE}"/>
              </a:ext>
            </a:extLst>
          </p:cNvPr>
          <p:cNvSpPr txBox="1"/>
          <p:nvPr/>
        </p:nvSpPr>
        <p:spPr>
          <a:xfrm>
            <a:off x="332509" y="3071624"/>
            <a:ext cx="720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highlight>
                  <a:srgbClr val="000000"/>
                </a:highlight>
              </a:rPr>
              <a:t>篩選各車牌出現過的號碼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D4FE7A-1536-EF08-189A-19357BE6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10" y="3701464"/>
            <a:ext cx="9926435" cy="65731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AC3D2E0-3516-72B0-65F6-C14103CD2A3E}"/>
              </a:ext>
            </a:extLst>
          </p:cNvPr>
          <p:cNvSpPr txBox="1"/>
          <p:nvPr/>
        </p:nvSpPr>
        <p:spPr>
          <a:xfrm>
            <a:off x="840510" y="4406963"/>
            <a:ext cx="37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 數字排除後兩碼區域代碼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C02C25-8D7B-4C1A-1D6E-B8D5EFBBDAF4}"/>
              </a:ext>
            </a:extLst>
          </p:cNvPr>
          <p:cNvSpPr txBox="1"/>
          <p:nvPr/>
        </p:nvSpPr>
        <p:spPr>
          <a:xfrm>
            <a:off x="6160655" y="4356503"/>
            <a:ext cx="372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Ex.</a:t>
            </a:r>
            <a:r>
              <a:rPr lang="zh-TW" altLang="en-US" dirty="0"/>
              <a:t>  </a:t>
            </a:r>
            <a:r>
              <a:rPr lang="en-US" altLang="zh-TW" dirty="0"/>
              <a:t>AAB </a:t>
            </a:r>
            <a:r>
              <a:rPr lang="zh-TW" altLang="en-US" dirty="0"/>
              <a:t>→ </a:t>
            </a:r>
            <a:r>
              <a:rPr lang="en-US" altLang="zh-TW" dirty="0"/>
              <a:t>AB</a:t>
            </a:r>
          </a:p>
          <a:p>
            <a:r>
              <a:rPr lang="en-US" altLang="zh-TW" dirty="0"/>
              <a:t>      11233 </a:t>
            </a:r>
            <a:r>
              <a:rPr lang="zh-TW" altLang="en-US" dirty="0"/>
              <a:t>→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D934B4-869F-6ECB-16E1-E9B2669E2F81}"/>
              </a:ext>
            </a:extLst>
          </p:cNvPr>
          <p:cNvSpPr txBox="1"/>
          <p:nvPr/>
        </p:nvSpPr>
        <p:spPr>
          <a:xfrm>
            <a:off x="332509" y="4776295"/>
            <a:ext cx="720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highlight>
                  <a:srgbClr val="000000"/>
                </a:highlight>
              </a:rPr>
              <a:t>LabelEncoder</a:t>
            </a:r>
            <a:r>
              <a:rPr lang="zh-TW" altLang="en-US" sz="2800" dirty="0">
                <a:highlight>
                  <a:srgbClr val="000000"/>
                </a:highlight>
              </a:rPr>
              <a:t>轉換特徵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C40BE1E-4349-9CA7-942F-EACD855F4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823" y="5299514"/>
            <a:ext cx="6726321" cy="1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9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A793FD9-A995-6CD3-DC21-CC157CE46C65}"/>
              </a:ext>
            </a:extLst>
          </p:cNvPr>
          <p:cNvSpPr txBox="1"/>
          <p:nvPr/>
        </p:nvSpPr>
        <p:spPr>
          <a:xfrm>
            <a:off x="2890981" y="771957"/>
            <a:ext cx="580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highlight>
                  <a:srgbClr val="000000"/>
                </a:highlight>
              </a:rPr>
              <a:t>資料差距大，故做標準化動作。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A71E5F1-2395-D7F6-234D-894E6853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93" y="5018192"/>
            <a:ext cx="8497486" cy="5715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1F02BAA-972D-C463-7589-A4985FA21529}"/>
              </a:ext>
            </a:extLst>
          </p:cNvPr>
          <p:cNvSpPr txBox="1"/>
          <p:nvPr/>
        </p:nvSpPr>
        <p:spPr>
          <a:xfrm>
            <a:off x="3833091" y="4401191"/>
            <a:ext cx="580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highlight>
                  <a:srgbClr val="000000"/>
                </a:highlight>
              </a:rPr>
              <a:t>手刻</a:t>
            </a:r>
            <a:r>
              <a:rPr lang="en-US" altLang="zh-TW" sz="2800" dirty="0">
                <a:highlight>
                  <a:srgbClr val="000000"/>
                </a:highlight>
              </a:rPr>
              <a:t>SMAPE</a:t>
            </a:r>
            <a:r>
              <a:rPr lang="zh-TW" altLang="en-US" sz="2800" dirty="0">
                <a:highlight>
                  <a:srgbClr val="000000"/>
                </a:highlight>
              </a:rPr>
              <a:t>指標。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BEA75A8-1943-CA63-131B-EEF6917D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61" y="1388958"/>
            <a:ext cx="860227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7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A29075F-5810-F9D2-1248-BF75547B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5" y="185206"/>
            <a:ext cx="4725059" cy="38010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AAA3783-EE81-B2D6-D295-F2F33F9C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94" y="185206"/>
            <a:ext cx="6801799" cy="211484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1A360B3-6991-63A3-5646-73B225FF6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694" y="2300051"/>
            <a:ext cx="6801799" cy="168616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8A1C78F-DE1B-BEF9-BB6C-3CC230794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538" y="4614949"/>
            <a:ext cx="3886742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5E75063-A132-C95A-409C-A851A683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78" y="140186"/>
            <a:ext cx="8763044" cy="58223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003AE0-46B4-BA84-A745-F4F79DBCA856}"/>
              </a:ext>
            </a:extLst>
          </p:cNvPr>
          <p:cNvSpPr txBox="1"/>
          <p:nvPr/>
        </p:nvSpPr>
        <p:spPr>
          <a:xfrm>
            <a:off x="2974110" y="6059054"/>
            <a:ext cx="677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highlight>
                  <a:srgbClr val="808080"/>
                </a:highlight>
              </a:rPr>
              <a:t>訓練模型後各特徵的</a:t>
            </a:r>
            <a:r>
              <a:rPr lang="en-US" altLang="zh-TW" sz="3200" dirty="0">
                <a:highlight>
                  <a:srgbClr val="808080"/>
                </a:highlight>
              </a:rPr>
              <a:t>importance</a:t>
            </a:r>
            <a:endParaRPr lang="zh-TW" altLang="en-US" sz="32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816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4D914B-88EE-5B86-2AFD-86E00D92A6A4}"/>
              </a:ext>
            </a:extLst>
          </p:cNvPr>
          <p:cNvSpPr txBox="1"/>
          <p:nvPr/>
        </p:nvSpPr>
        <p:spPr>
          <a:xfrm>
            <a:off x="4188691" y="5877363"/>
            <a:ext cx="405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7AABD5-8536-5045-BC7C-0DDE1705625C}"/>
              </a:ext>
            </a:extLst>
          </p:cNvPr>
          <p:cNvSpPr>
            <a:spLocks noGrp="1"/>
          </p:cNvSpPr>
          <p:nvPr/>
        </p:nvSpPr>
        <p:spPr>
          <a:xfrm>
            <a:off x="1006839" y="2682934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b="1" kern="1200" cap="all" spc="2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en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5BFA99-759A-CBCC-3C6D-7B50A78791BB}"/>
              </a:ext>
            </a:extLst>
          </p:cNvPr>
          <p:cNvSpPr txBox="1"/>
          <p:nvPr/>
        </p:nvSpPr>
        <p:spPr>
          <a:xfrm>
            <a:off x="304801" y="152694"/>
            <a:ext cx="2382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比賽結果</a:t>
            </a:r>
            <a:endParaRPr lang="en-US" altLang="zh-TW" sz="4000" dirty="0">
              <a:solidFill>
                <a:schemeClr val="bg1"/>
              </a:solidFill>
            </a:endParaRPr>
          </a:p>
          <a:p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2862A50-AE83-501F-433A-428BD0F4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3" y="980637"/>
            <a:ext cx="11152133" cy="14921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327C0F3-2242-6478-A39F-5A898F97F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2" y="3300712"/>
            <a:ext cx="11152133" cy="14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9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69AF7ED-8C41-4F78-1953-6223263CD741}"/>
              </a:ext>
            </a:extLst>
          </p:cNvPr>
          <p:cNvSpPr txBox="1"/>
          <p:nvPr/>
        </p:nvSpPr>
        <p:spPr>
          <a:xfrm>
            <a:off x="304800" y="152694"/>
            <a:ext cx="6031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學習成果</a:t>
            </a:r>
            <a:endParaRPr lang="en-US" altLang="zh-TW" sz="4000" dirty="0">
              <a:solidFill>
                <a:schemeClr val="bg1"/>
              </a:solidFill>
            </a:endParaRPr>
          </a:p>
          <a:p>
            <a:endParaRPr lang="zh-TW" altLang="en-US" sz="4000" dirty="0">
              <a:solidFill>
                <a:schemeClr val="bg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12465C3-20E1-B2C7-0A1E-603814E0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17" y="819434"/>
            <a:ext cx="6802010" cy="33113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A4C5B45-6B04-6536-4BB3-E1946A13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55" y="4254222"/>
            <a:ext cx="891664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773447E-2279-05CF-285E-BB10BCAC7ABB}"/>
              </a:ext>
            </a:extLst>
          </p:cNvPr>
          <p:cNvSpPr txBox="1"/>
          <p:nvPr/>
        </p:nvSpPr>
        <p:spPr>
          <a:xfrm>
            <a:off x="461819" y="448258"/>
            <a:ext cx="6031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26471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64C6413-E2BA-E5F8-7ED3-2F47711B603C}"/>
              </a:ext>
            </a:extLst>
          </p:cNvPr>
          <p:cNvSpPr txBox="1"/>
          <p:nvPr/>
        </p:nvSpPr>
        <p:spPr>
          <a:xfrm>
            <a:off x="711200" y="665018"/>
            <a:ext cx="1039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目標</a:t>
            </a:r>
            <a:r>
              <a:rPr lang="en-US" altLang="zh-TW" sz="3200" dirty="0"/>
              <a:t>:Predict the market price of Russian car plates using listing data from aggregators (Telegram channels and websites).</a:t>
            </a:r>
          </a:p>
          <a:p>
            <a:endParaRPr lang="en-US" altLang="zh-TW" sz="3200" dirty="0"/>
          </a:p>
          <a:p>
            <a:r>
              <a:rPr lang="zh-TW" altLang="en-US" sz="3200" dirty="0"/>
              <a:t>獎勵</a:t>
            </a:r>
            <a:r>
              <a:rPr lang="en-US" altLang="zh-TW" sz="3200" dirty="0"/>
              <a:t>:1st Place - 25$</a:t>
            </a:r>
          </a:p>
          <a:p>
            <a:r>
              <a:rPr lang="zh-TW" altLang="en-US" sz="3200" dirty="0"/>
              <a:t>        </a:t>
            </a:r>
            <a:r>
              <a:rPr lang="en-US" altLang="zh-TW" sz="3200" dirty="0"/>
              <a:t>2nd Place - 15$</a:t>
            </a:r>
          </a:p>
          <a:p>
            <a:r>
              <a:rPr lang="zh-TW" altLang="en-US" sz="3200" dirty="0"/>
              <a:t>        </a:t>
            </a:r>
            <a:r>
              <a:rPr lang="en-US" altLang="zh-TW" sz="3200" dirty="0"/>
              <a:t>3rd Place - 10$</a:t>
            </a:r>
          </a:p>
          <a:p>
            <a:endParaRPr lang="en-US" altLang="zh-TW" sz="3200" dirty="0"/>
          </a:p>
          <a:p>
            <a:r>
              <a:rPr lang="zh-TW" altLang="en-US" sz="3200" dirty="0"/>
              <a:t>比賽期間</a:t>
            </a:r>
            <a:r>
              <a:rPr lang="en-US" altLang="zh-TW" sz="3200" dirty="0"/>
              <a:t>:2025/2/28~2025/5/30</a:t>
            </a:r>
          </a:p>
        </p:txBody>
      </p:sp>
    </p:spTree>
    <p:extLst>
      <p:ext uri="{BB962C8B-B14F-4D97-AF65-F5344CB8AC3E}">
        <p14:creationId xmlns:p14="http://schemas.microsoft.com/office/powerpoint/2010/main" val="24075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20DAF2-D082-B5B8-B2D1-8CC44D8D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41" y="149067"/>
            <a:ext cx="8534400" cy="1400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24E8D6-87B2-2A93-1823-3CC428E8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91" y="2766317"/>
            <a:ext cx="7122721" cy="18372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BDA467-1D77-1D23-E94F-5E76BF8D7AE4}"/>
              </a:ext>
            </a:extLst>
          </p:cNvPr>
          <p:cNvSpPr txBox="1"/>
          <p:nvPr/>
        </p:nvSpPr>
        <p:spPr>
          <a:xfrm rot="10800000" flipH="1" flipV="1">
            <a:off x="1680256" y="4666097"/>
            <a:ext cx="655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</a:t>
            </a:r>
            <a:r>
              <a:rPr lang="en-US" altLang="zh-TW" dirty="0"/>
              <a:t>:</a:t>
            </a:r>
            <a:endParaRPr lang="cy-GB" altLang="zh-TW" dirty="0"/>
          </a:p>
          <a:p>
            <a:r>
              <a:rPr lang="cy-GB" altLang="zh-TW" dirty="0"/>
              <a:t>ŷ</a:t>
            </a:r>
            <a:r>
              <a:rPr lang="zh-TW" altLang="en-US" dirty="0"/>
              <a:t>為預測值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為真實值</a:t>
            </a:r>
            <a:endParaRPr lang="en-US" altLang="zh-TW" dirty="0"/>
          </a:p>
          <a:p>
            <a:r>
              <a:rPr lang="en-US" altLang="zh-TW" dirty="0"/>
              <a:t>n</a:t>
            </a:r>
            <a:r>
              <a:rPr lang="zh-TW" altLang="en-US" dirty="0"/>
              <a:t>為樣本總數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00A7600-9B71-1FD1-00E4-59BAEC6DD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19" y="979534"/>
            <a:ext cx="939296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2A1E647E-424C-21E4-49CE-B09A86A0F99B}"/>
              </a:ext>
            </a:extLst>
          </p:cNvPr>
          <p:cNvSpPr txBox="1"/>
          <p:nvPr/>
        </p:nvSpPr>
        <p:spPr>
          <a:xfrm>
            <a:off x="424873" y="277092"/>
            <a:ext cx="2392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</a:rPr>
              <a:t>資料集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94877E4-61D1-576F-55D9-3534BC32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13" y="1436922"/>
            <a:ext cx="3019846" cy="14194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E6BFE98-F9DD-4EF1-57C9-CF860DBA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75" y="277092"/>
            <a:ext cx="3334215" cy="625879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FDECAC-1EFB-17E1-5E94-6C0EDB7E7A29}"/>
              </a:ext>
            </a:extLst>
          </p:cNvPr>
          <p:cNvSpPr txBox="1"/>
          <p:nvPr/>
        </p:nvSpPr>
        <p:spPr>
          <a:xfrm>
            <a:off x="8042590" y="277092"/>
            <a:ext cx="4322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Id:</a:t>
            </a:r>
            <a:r>
              <a:rPr lang="zh-TW" altLang="en-US" dirty="0">
                <a:solidFill>
                  <a:schemeClr val="bg1"/>
                </a:solidFill>
              </a:rPr>
              <a:t>資料編號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Plate:</a:t>
            </a:r>
            <a:r>
              <a:rPr lang="zh-TW" altLang="en-US" dirty="0">
                <a:solidFill>
                  <a:schemeClr val="bg1"/>
                </a:solidFill>
              </a:rPr>
              <a:t>車牌號碼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Date:</a:t>
            </a:r>
            <a:r>
              <a:rPr lang="zh-TW" altLang="en-US" dirty="0">
                <a:solidFill>
                  <a:schemeClr val="bg1"/>
                </a:solidFill>
              </a:rPr>
              <a:t>日期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Price:</a:t>
            </a:r>
            <a:r>
              <a:rPr lang="zh-TW" altLang="en-US" dirty="0">
                <a:solidFill>
                  <a:schemeClr val="bg1"/>
                </a:solidFill>
              </a:rPr>
              <a:t>為車牌價格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A825C9-7AB3-DAB3-35B1-18DC60577C9A}"/>
              </a:ext>
            </a:extLst>
          </p:cNvPr>
          <p:cNvSpPr txBox="1"/>
          <p:nvPr/>
        </p:nvSpPr>
        <p:spPr>
          <a:xfrm>
            <a:off x="0" y="1681018"/>
            <a:ext cx="665018" cy="1394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6F5E08-8E56-3F1D-9D5A-7E7F14693160}"/>
              </a:ext>
            </a:extLst>
          </p:cNvPr>
          <p:cNvSpPr txBox="1"/>
          <p:nvPr/>
        </p:nvSpPr>
        <p:spPr>
          <a:xfrm>
            <a:off x="794328" y="3048000"/>
            <a:ext cx="3103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supplemental_russian.py: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REGION_CODES:</a:t>
            </a:r>
            <a:r>
              <a:rPr lang="zh-TW" altLang="en-US" dirty="0">
                <a:solidFill>
                  <a:schemeClr val="bg1"/>
                </a:solidFill>
              </a:rPr>
              <a:t>將俄羅斯的地區名稱對應到數字代碼的字典，例如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莫斯科市的“ </a:t>
            </a:r>
            <a:r>
              <a:rPr lang="en-US" altLang="zh-TW" dirty="0">
                <a:solidFill>
                  <a:schemeClr val="bg1"/>
                </a:solidFill>
              </a:rPr>
              <a:t>77”,“</a:t>
            </a:r>
            <a:r>
              <a:rPr lang="zh-TW" altLang="en-US" dirty="0">
                <a:solidFill>
                  <a:schemeClr val="bg1"/>
                </a:solidFill>
              </a:rPr>
              <a:t>聖彼得堡”市的“ </a:t>
            </a:r>
            <a:r>
              <a:rPr lang="en-US" altLang="zh-TW" dirty="0">
                <a:solidFill>
                  <a:schemeClr val="bg1"/>
                </a:solidFill>
              </a:rPr>
              <a:t>78”</a:t>
            </a:r>
            <a:r>
              <a:rPr lang="zh-TW" altLang="en-US" dirty="0">
                <a:solidFill>
                  <a:schemeClr val="bg1"/>
                </a:solidFill>
              </a:rPr>
              <a:t>等。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GOVERNMENT_CODES:</a:t>
            </a:r>
            <a:r>
              <a:rPr lang="zh-TW" altLang="en-US" dirty="0">
                <a:solidFill>
                  <a:schemeClr val="bg1"/>
                </a:solidFill>
              </a:rPr>
              <a:t>列出特殊（通常是特權）政府附屬牌照的字典，這些牌照可能會以某種方式影響定價或車輛狀況。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689560-6442-B1ED-0705-C13E55293999}"/>
              </a:ext>
            </a:extLst>
          </p:cNvPr>
          <p:cNvSpPr txBox="1"/>
          <p:nvPr/>
        </p:nvSpPr>
        <p:spPr>
          <a:xfrm>
            <a:off x="8042590" y="2084287"/>
            <a:ext cx="4149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預測目標：</a:t>
            </a:r>
          </a:p>
          <a:p>
            <a:pPr algn="l"/>
            <a:r>
              <a:rPr lang="zh-TW" alt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盡可能準確地預測測試數據集中的價格（</a:t>
            </a:r>
            <a:r>
              <a:rPr lang="en-US" altLang="zh-TW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SMAPE</a:t>
            </a:r>
            <a:r>
              <a:rPr lang="zh-TW" alt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指標）</a:t>
            </a:r>
            <a:endParaRPr lang="zh-TW" altLang="en-US" sz="1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4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4270085-43C3-2179-6139-05C5FA8F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0" y="806170"/>
            <a:ext cx="8134404" cy="58221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77503F-6C07-2C87-D6C1-91F2A765D3CD}"/>
              </a:ext>
            </a:extLst>
          </p:cNvPr>
          <p:cNvSpPr txBox="1"/>
          <p:nvPr/>
        </p:nvSpPr>
        <p:spPr>
          <a:xfrm>
            <a:off x="96982" y="98284"/>
            <a:ext cx="292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資料讀取</a:t>
            </a:r>
          </a:p>
        </p:txBody>
      </p:sp>
    </p:spTree>
    <p:extLst>
      <p:ext uri="{BB962C8B-B14F-4D97-AF65-F5344CB8AC3E}">
        <p14:creationId xmlns:p14="http://schemas.microsoft.com/office/powerpoint/2010/main" val="139742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FF17F68-6ECE-CF22-3D55-B6ACADE2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5" y="837195"/>
            <a:ext cx="5330345" cy="578066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295236-F799-D42C-1EB6-17F741C6B14E}"/>
              </a:ext>
            </a:extLst>
          </p:cNvPr>
          <p:cNvSpPr txBox="1"/>
          <p:nvPr/>
        </p:nvSpPr>
        <p:spPr>
          <a:xfrm>
            <a:off x="193965" y="129309"/>
            <a:ext cx="303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缺失值檢查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897CA3-62A6-48E6-6533-29A29EA7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90" y="1422176"/>
            <a:ext cx="589679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32E3CF1-58B8-A5F2-5AB1-4FD3C2AD913B}"/>
              </a:ext>
            </a:extLst>
          </p:cNvPr>
          <p:cNvSpPr txBox="1"/>
          <p:nvPr/>
        </p:nvSpPr>
        <p:spPr>
          <a:xfrm>
            <a:off x="74705" y="101739"/>
            <a:ext cx="285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資料視覺化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1D7F5E-1C6F-E16E-81D4-6C1BE5C6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06" y="809625"/>
            <a:ext cx="8353425" cy="52387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B33CE4-C0F6-6684-820B-97D3918D5CCD}"/>
              </a:ext>
            </a:extLst>
          </p:cNvPr>
          <p:cNvSpPr txBox="1"/>
          <p:nvPr/>
        </p:nvSpPr>
        <p:spPr>
          <a:xfrm>
            <a:off x="4544291" y="6163690"/>
            <a:ext cx="405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顯示價格分布</a:t>
            </a:r>
          </a:p>
        </p:txBody>
      </p:sp>
    </p:spTree>
    <p:extLst>
      <p:ext uri="{BB962C8B-B14F-4D97-AF65-F5344CB8AC3E}">
        <p14:creationId xmlns:p14="http://schemas.microsoft.com/office/powerpoint/2010/main" val="103186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2CB85C9-BCE9-8016-08FF-2F2F209A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32" y="508001"/>
            <a:ext cx="9282336" cy="49814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4D914B-88EE-5B86-2AFD-86E00D92A6A4}"/>
              </a:ext>
            </a:extLst>
          </p:cNvPr>
          <p:cNvSpPr txBox="1"/>
          <p:nvPr/>
        </p:nvSpPr>
        <p:spPr>
          <a:xfrm>
            <a:off x="4068618" y="5683399"/>
            <a:ext cx="405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地區代碼的分布視覺化</a:t>
            </a:r>
          </a:p>
        </p:txBody>
      </p:sp>
    </p:spTree>
    <p:extLst>
      <p:ext uri="{BB962C8B-B14F-4D97-AF65-F5344CB8AC3E}">
        <p14:creationId xmlns:p14="http://schemas.microsoft.com/office/powerpoint/2010/main" val="244590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3E2CEAB-7B9C-5DE9-098E-1EBBE9EB2985}"/>
              </a:ext>
            </a:extLst>
          </p:cNvPr>
          <p:cNvSpPr txBox="1"/>
          <p:nvPr/>
        </p:nvSpPr>
        <p:spPr>
          <a:xfrm>
            <a:off x="304800" y="152694"/>
            <a:ext cx="6031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資料前處理</a:t>
            </a:r>
            <a:endParaRPr lang="en-US" altLang="zh-TW" sz="4000" dirty="0">
              <a:solidFill>
                <a:schemeClr val="bg1"/>
              </a:solidFill>
            </a:endParaRPr>
          </a:p>
          <a:p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85189E-73F9-9289-81B5-54C2856041F0}"/>
              </a:ext>
            </a:extLst>
          </p:cNvPr>
          <p:cNvSpPr/>
          <p:nvPr/>
        </p:nvSpPr>
        <p:spPr>
          <a:xfrm>
            <a:off x="988291" y="1348509"/>
            <a:ext cx="1126836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日期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F6668D-2061-DCE0-C0D9-C31AB4E64298}"/>
              </a:ext>
            </a:extLst>
          </p:cNvPr>
          <p:cNvSpPr/>
          <p:nvPr/>
        </p:nvSpPr>
        <p:spPr>
          <a:xfrm>
            <a:off x="988291" y="2483213"/>
            <a:ext cx="1126836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車牌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D5254B-C602-4781-3726-BE9215F5380D}"/>
              </a:ext>
            </a:extLst>
          </p:cNvPr>
          <p:cNvSpPr txBox="1"/>
          <p:nvPr/>
        </p:nvSpPr>
        <p:spPr>
          <a:xfrm>
            <a:off x="2344532" y="2706255"/>
            <a:ext cx="7078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檢查去掉地區代碼後的數字是否有重複。</a:t>
            </a:r>
            <a:r>
              <a:rPr lang="en-US" altLang="zh-TW" dirty="0"/>
              <a:t>ex. ABC123</a:t>
            </a:r>
            <a:r>
              <a:rPr lang="zh-TW" altLang="en-US" dirty="0"/>
              <a:t>、</a:t>
            </a:r>
            <a:r>
              <a:rPr lang="en-US" altLang="zh-TW" dirty="0"/>
              <a:t>DEF123</a:t>
            </a:r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所有數字是否一樣。 </a:t>
            </a:r>
            <a:r>
              <a:rPr lang="en-US" altLang="zh-TW" dirty="0"/>
              <a:t>ex. </a:t>
            </a:r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數字是否為連號。 </a:t>
            </a:r>
            <a:r>
              <a:rPr lang="en-US" altLang="zh-TW" dirty="0"/>
              <a:t>ex.123</a:t>
            </a:r>
          </a:p>
          <a:p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是否為政府車牌。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是否來自主要城市。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是否為特殊數字。</a:t>
            </a:r>
            <a:r>
              <a:rPr lang="en-US" altLang="zh-TW" dirty="0"/>
              <a:t>ex. </a:t>
            </a:r>
          </a:p>
          <a:p>
            <a:endParaRPr lang="en-US" altLang="zh-TW" dirty="0"/>
          </a:p>
          <a:p>
            <a:r>
              <a:rPr lang="en-US" altLang="zh-TW" dirty="0"/>
              <a:t>7.</a:t>
            </a:r>
            <a:r>
              <a:rPr lang="zh-TW" altLang="en-US" dirty="0"/>
              <a:t>是否鏡像。 </a:t>
            </a:r>
            <a:r>
              <a:rPr lang="en-US" altLang="zh-TW" dirty="0"/>
              <a:t>ex. A123A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92350DC-4876-00CB-C2C4-AA51E6CD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32" y="890597"/>
            <a:ext cx="6963747" cy="16956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BBAE3BE-33B0-BD92-DA79-C6726EFC0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59" y="5467927"/>
            <a:ext cx="6928641" cy="33527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C36FE83-931C-224B-004C-687CA1CD7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359" y="3295793"/>
            <a:ext cx="60396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1463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2142</TotalTime>
  <Words>419</Words>
  <Application>Microsoft Office PowerPoint</Application>
  <PresentationFormat>寬螢幕</PresentationFormat>
  <Paragraphs>76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zeitung</vt:lpstr>
      <vt:lpstr>Arial</vt:lpstr>
      <vt:lpstr>Century Gothic</vt:lpstr>
      <vt:lpstr>Wingdings 3</vt:lpstr>
      <vt:lpstr>切割線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邑堂 洪</dc:creator>
  <cp:lastModifiedBy>邑堂 洪</cp:lastModifiedBy>
  <cp:revision>10</cp:revision>
  <dcterms:created xsi:type="dcterms:W3CDTF">2025-04-09T13:43:57Z</dcterms:created>
  <dcterms:modified xsi:type="dcterms:W3CDTF">2025-05-27T06:26:14Z</dcterms:modified>
</cp:coreProperties>
</file>