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8E752-96BE-4F30-B466-E022343E2AA5}" v="120" dt="2023-02-06T19:11:02.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7333" autoAdjust="0"/>
  </p:normalViewPr>
  <p:slideViewPr>
    <p:cSldViewPr snapToGrid="0">
      <p:cViewPr>
        <p:scale>
          <a:sx n="100" d="100"/>
          <a:sy n="100" d="100"/>
        </p:scale>
        <p:origin x="2856" y="-79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blp\data\grid1_cbmptdp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a:t>US Annual Budget &amp; Total Debt</a:t>
            </a:r>
          </a:p>
        </c:rich>
      </c:tx>
      <c:layout>
        <c:manualLayout>
          <c:xMode val="edge"/>
          <c:yMode val="edge"/>
          <c:x val="0.17963370841826917"/>
          <c:y val="4.3907935248600087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270754464370235"/>
          <c:y val="0.18118966347704465"/>
          <c:w val="0.53644027837006192"/>
          <c:h val="0.70260923776235396"/>
        </c:manualLayout>
      </c:layout>
      <c:barChart>
        <c:barDir val="col"/>
        <c:grouping val="clustered"/>
        <c:varyColors val="0"/>
        <c:ser>
          <c:idx val="0"/>
          <c:order val="0"/>
          <c:tx>
            <c:strRef>
              <c:f>Worksheet!$G$7</c:f>
              <c:strCache>
                <c:ptCount val="1"/>
                <c:pt idx="0">
                  <c:v>Deficit</c:v>
                </c:pt>
              </c:strCache>
            </c:strRef>
          </c:tx>
          <c:spPr>
            <a:solidFill>
              <a:srgbClr val="FF0000"/>
            </a:solidFill>
            <a:ln>
              <a:noFill/>
            </a:ln>
            <a:effectLst/>
          </c:spPr>
          <c:invertIfNegative val="0"/>
          <c:cat>
            <c:numRef>
              <c:f>Worksheet!$F$8:$F$30</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Worksheet!$G$8:$G$30</c:f>
              <c:numCache>
                <c:formatCode>General</c:formatCode>
                <c:ptCount val="23"/>
                <c:pt idx="0">
                  <c:v>0</c:v>
                </c:pt>
                <c:pt idx="1">
                  <c:v>0</c:v>
                </c:pt>
                <c:pt idx="2">
                  <c:v>0</c:v>
                </c:pt>
                <c:pt idx="3">
                  <c:v>-17.64</c:v>
                </c:pt>
                <c:pt idx="4">
                  <c:v>-2.5609999999999999</c:v>
                </c:pt>
                <c:pt idx="5">
                  <c:v>0</c:v>
                </c:pt>
                <c:pt idx="6">
                  <c:v>0</c:v>
                </c:pt>
                <c:pt idx="7">
                  <c:v>0</c:v>
                </c:pt>
                <c:pt idx="8">
                  <c:v>-51.753999999999998</c:v>
                </c:pt>
                <c:pt idx="9">
                  <c:v>-91.41</c:v>
                </c:pt>
                <c:pt idx="10">
                  <c:v>-78.134</c:v>
                </c:pt>
                <c:pt idx="11">
                  <c:v>-85.966999999999999</c:v>
                </c:pt>
                <c:pt idx="12">
                  <c:v>-1.1910000000000001</c:v>
                </c:pt>
                <c:pt idx="13">
                  <c:v>0</c:v>
                </c:pt>
                <c:pt idx="14">
                  <c:v>0</c:v>
                </c:pt>
                <c:pt idx="15">
                  <c:v>-14.444000000000001</c:v>
                </c:pt>
                <c:pt idx="16">
                  <c:v>-27.337</c:v>
                </c:pt>
                <c:pt idx="17">
                  <c:v>-23.192</c:v>
                </c:pt>
                <c:pt idx="18">
                  <c:v>-13.539</c:v>
                </c:pt>
                <c:pt idx="19">
                  <c:v>-13.286</c:v>
                </c:pt>
                <c:pt idx="20">
                  <c:v>-143.56200000000001</c:v>
                </c:pt>
                <c:pt idx="21">
                  <c:v>-21.303000000000001</c:v>
                </c:pt>
                <c:pt idx="22">
                  <c:v>-85.001000000000005</c:v>
                </c:pt>
              </c:numCache>
            </c:numRef>
          </c:val>
          <c:extLst>
            <c:ext xmlns:c16="http://schemas.microsoft.com/office/drawing/2014/chart" uri="{C3380CC4-5D6E-409C-BE32-E72D297353CC}">
              <c16:uniqueId val="{00000000-BCB6-452F-AB24-0595FC4497E3}"/>
            </c:ext>
          </c:extLst>
        </c:ser>
        <c:ser>
          <c:idx val="1"/>
          <c:order val="1"/>
          <c:tx>
            <c:strRef>
              <c:f>Worksheet!$H$7</c:f>
              <c:strCache>
                <c:ptCount val="1"/>
                <c:pt idx="0">
                  <c:v>Surplus</c:v>
                </c:pt>
              </c:strCache>
            </c:strRef>
          </c:tx>
          <c:spPr>
            <a:solidFill>
              <a:srgbClr val="00B050"/>
            </a:solidFill>
            <a:ln>
              <a:noFill/>
            </a:ln>
            <a:effectLst/>
          </c:spPr>
          <c:invertIfNegative val="0"/>
          <c:cat>
            <c:numRef>
              <c:f>Worksheet!$F$8:$F$30</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Worksheet!$H$8:$H$30</c:f>
              <c:numCache>
                <c:formatCode>General</c:formatCode>
                <c:ptCount val="23"/>
                <c:pt idx="0">
                  <c:v>32.665999999999997</c:v>
                </c:pt>
                <c:pt idx="1">
                  <c:v>26.567</c:v>
                </c:pt>
                <c:pt idx="2">
                  <c:v>4.7190000000000003</c:v>
                </c:pt>
                <c:pt idx="3">
                  <c:v>0</c:v>
                </c:pt>
                <c:pt idx="4">
                  <c:v>0</c:v>
                </c:pt>
                <c:pt idx="5">
                  <c:v>10.967000000000001</c:v>
                </c:pt>
                <c:pt idx="6">
                  <c:v>41.960999999999999</c:v>
                </c:pt>
                <c:pt idx="7">
                  <c:v>48.261000000000003</c:v>
                </c:pt>
                <c:pt idx="8">
                  <c:v>0</c:v>
                </c:pt>
                <c:pt idx="9">
                  <c:v>0</c:v>
                </c:pt>
                <c:pt idx="10">
                  <c:v>0</c:v>
                </c:pt>
                <c:pt idx="11">
                  <c:v>0</c:v>
                </c:pt>
                <c:pt idx="12">
                  <c:v>0</c:v>
                </c:pt>
                <c:pt idx="13">
                  <c:v>53.22</c:v>
                </c:pt>
                <c:pt idx="14">
                  <c:v>1.8640000000000001</c:v>
                </c:pt>
                <c:pt idx="15">
                  <c:v>0</c:v>
                </c:pt>
                <c:pt idx="16">
                  <c:v>0</c:v>
                </c:pt>
                <c:pt idx="17">
                  <c:v>0</c:v>
                </c:pt>
                <c:pt idx="18">
                  <c:v>0</c:v>
                </c:pt>
                <c:pt idx="19">
                  <c:v>0</c:v>
                </c:pt>
                <c:pt idx="20">
                  <c:v>0</c:v>
                </c:pt>
                <c:pt idx="21">
                  <c:v>0</c:v>
                </c:pt>
                <c:pt idx="22">
                  <c:v>0</c:v>
                </c:pt>
              </c:numCache>
            </c:numRef>
          </c:val>
          <c:extLst>
            <c:ext xmlns:c16="http://schemas.microsoft.com/office/drawing/2014/chart" uri="{C3380CC4-5D6E-409C-BE32-E72D297353CC}">
              <c16:uniqueId val="{00000001-BCB6-452F-AB24-0595FC4497E3}"/>
            </c:ext>
          </c:extLst>
        </c:ser>
        <c:dLbls>
          <c:showLegendKey val="0"/>
          <c:showVal val="0"/>
          <c:showCatName val="0"/>
          <c:showSerName val="0"/>
          <c:showPercent val="0"/>
          <c:showBubbleSize val="0"/>
        </c:dLbls>
        <c:gapWidth val="10"/>
        <c:axId val="1013579152"/>
        <c:axId val="1013580400"/>
      </c:barChart>
      <c:lineChart>
        <c:grouping val="standard"/>
        <c:varyColors val="0"/>
        <c:ser>
          <c:idx val="2"/>
          <c:order val="2"/>
          <c:tx>
            <c:strRef>
              <c:f>Worksheet!$I$7</c:f>
              <c:strCache>
                <c:ptCount val="1"/>
                <c:pt idx="0">
                  <c:v>Debt</c:v>
                </c:pt>
              </c:strCache>
            </c:strRef>
          </c:tx>
          <c:spPr>
            <a:ln w="28575" cap="rnd">
              <a:solidFill>
                <a:schemeClr val="tx1"/>
              </a:solidFill>
              <a:round/>
            </a:ln>
            <a:effectLst/>
          </c:spPr>
          <c:marker>
            <c:symbol val="none"/>
          </c:marker>
          <c:cat>
            <c:numRef>
              <c:f>Worksheet!$F$8:$F$30</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Worksheet!$I$8:$I$30</c:f>
              <c:numCache>
                <c:formatCode>General</c:formatCode>
                <c:ptCount val="23"/>
                <c:pt idx="0">
                  <c:v>5.6622159999999999</c:v>
                </c:pt>
                <c:pt idx="1">
                  <c:v>5.9434389999999997</c:v>
                </c:pt>
                <c:pt idx="2">
                  <c:v>6.4057069999999996</c:v>
                </c:pt>
                <c:pt idx="3">
                  <c:v>6.9979639999999996</c:v>
                </c:pt>
                <c:pt idx="4">
                  <c:v>7.5961439999999998</c:v>
                </c:pt>
                <c:pt idx="5">
                  <c:v>8.1704139999999992</c:v>
                </c:pt>
                <c:pt idx="6">
                  <c:v>8.6802240000000008</c:v>
                </c:pt>
                <c:pt idx="7">
                  <c:v>9.2291729999999994</c:v>
                </c:pt>
                <c:pt idx="8">
                  <c:v>10.699805</c:v>
                </c:pt>
                <c:pt idx="9">
                  <c:v>12.311349999999999</c:v>
                </c:pt>
                <c:pt idx="10">
                  <c:v>14.0252152</c:v>
                </c:pt>
                <c:pt idx="11">
                  <c:v>15.2229402</c:v>
                </c:pt>
                <c:pt idx="12">
                  <c:v>16.432729999999999</c:v>
                </c:pt>
                <c:pt idx="13">
                  <c:v>17.351970999999999</c:v>
                </c:pt>
                <c:pt idx="14">
                  <c:v>18.141443899999999</c:v>
                </c:pt>
                <c:pt idx="15">
                  <c:v>18.922179</c:v>
                </c:pt>
                <c:pt idx="16">
                  <c:v>19.976827</c:v>
                </c:pt>
                <c:pt idx="17">
                  <c:v>20.492747000000001</c:v>
                </c:pt>
                <c:pt idx="18">
                  <c:v>21.974095699999999</c:v>
                </c:pt>
                <c:pt idx="19">
                  <c:v>23.20138</c:v>
                </c:pt>
                <c:pt idx="20">
                  <c:v>27.747797500000001</c:v>
                </c:pt>
                <c:pt idx="21">
                  <c:v>29.617214499999999</c:v>
                </c:pt>
                <c:pt idx="22">
                  <c:v>31.419689399999999</c:v>
                </c:pt>
              </c:numCache>
            </c:numRef>
          </c:val>
          <c:smooth val="0"/>
          <c:extLst>
            <c:ext xmlns:c16="http://schemas.microsoft.com/office/drawing/2014/chart" uri="{C3380CC4-5D6E-409C-BE32-E72D297353CC}">
              <c16:uniqueId val="{00000002-BCB6-452F-AB24-0595FC4497E3}"/>
            </c:ext>
          </c:extLst>
        </c:ser>
        <c:dLbls>
          <c:showLegendKey val="0"/>
          <c:showVal val="0"/>
          <c:showCatName val="0"/>
          <c:showSerName val="0"/>
          <c:showPercent val="0"/>
          <c:showBubbleSize val="0"/>
        </c:dLbls>
        <c:marker val="1"/>
        <c:smooth val="0"/>
        <c:axId val="1013571664"/>
        <c:axId val="1013575824"/>
      </c:lineChart>
      <c:catAx>
        <c:axId val="101357915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13580400"/>
        <c:crosses val="autoZero"/>
        <c:auto val="1"/>
        <c:lblAlgn val="ctr"/>
        <c:lblOffset val="100"/>
        <c:noMultiLvlLbl val="0"/>
      </c:catAx>
      <c:valAx>
        <c:axId val="1013580400"/>
        <c:scaling>
          <c:orientation val="minMax"/>
          <c:min val="-150"/>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US Budget  (Billion)</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13579152"/>
        <c:crosses val="autoZero"/>
        <c:crossBetween val="between"/>
      </c:valAx>
      <c:valAx>
        <c:axId val="1013575824"/>
        <c:scaling>
          <c:orientation val="minMax"/>
        </c:scaling>
        <c:delete val="0"/>
        <c:axPos val="r"/>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US Debt  (Trillion)</a:t>
                </a:r>
              </a:p>
            </c:rich>
          </c:tx>
          <c:layout>
            <c:manualLayout>
              <c:xMode val="edge"/>
              <c:yMode val="edge"/>
              <c:x val="0.8917351337169831"/>
              <c:y val="0.3558505351851759"/>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13571664"/>
        <c:crosses val="max"/>
        <c:crossBetween val="between"/>
      </c:valAx>
      <c:catAx>
        <c:axId val="1013571664"/>
        <c:scaling>
          <c:orientation val="minMax"/>
        </c:scaling>
        <c:delete val="1"/>
        <c:axPos val="b"/>
        <c:numFmt formatCode="General" sourceLinked="1"/>
        <c:majorTickMark val="out"/>
        <c:minorTickMark val="none"/>
        <c:tickLblPos val="nextTo"/>
        <c:crossAx val="1013575824"/>
        <c:crosses val="autoZero"/>
        <c:auto val="1"/>
        <c:lblAlgn val="ctr"/>
        <c:lblOffset val="100"/>
        <c:noMultiLvlLbl val="0"/>
      </c:catAx>
      <c:spPr>
        <a:noFill/>
        <a:ln>
          <a:noFill/>
        </a:ln>
        <a:effectLst/>
      </c:spPr>
    </c:plotArea>
    <c:legend>
      <c:legendPos val="b"/>
      <c:layout>
        <c:manualLayout>
          <c:xMode val="edge"/>
          <c:yMode val="edge"/>
          <c:x val="0.23910515150504291"/>
          <c:y val="0.15083585143903799"/>
          <c:w val="0.20463156470789187"/>
          <c:h val="0.1470735281208429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C6A5E-F9C0-4F7F-BB73-065F8B9FCFFC}" type="datetimeFigureOut">
              <a:rPr lang="en-US" smtClean="0"/>
              <a:t>2/5/2023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1C0E70-C608-41FC-B4BD-71E3E975BCE5}" type="slidenum">
              <a:rPr lang="en-US" smtClean="0"/>
              <a:t>‹#›</a:t>
            </a:fld>
            <a:endParaRPr lang="en-US"/>
          </a:p>
        </p:txBody>
      </p:sp>
    </p:spTree>
    <p:extLst>
      <p:ext uri="{BB962C8B-B14F-4D97-AF65-F5344CB8AC3E}">
        <p14:creationId xmlns:p14="http://schemas.microsoft.com/office/powerpoint/2010/main" val="2121764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1C0E70-C608-41FC-B4BD-71E3E975BCE5}" type="slidenum">
              <a:rPr lang="en-US" smtClean="0"/>
              <a:t>2</a:t>
            </a:fld>
            <a:endParaRPr lang="en-US"/>
          </a:p>
        </p:txBody>
      </p:sp>
    </p:spTree>
    <p:extLst>
      <p:ext uri="{BB962C8B-B14F-4D97-AF65-F5344CB8AC3E}">
        <p14:creationId xmlns:p14="http://schemas.microsoft.com/office/powerpoint/2010/main" val="3240661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1C0E70-C608-41FC-B4BD-71E3E975BCE5}" type="slidenum">
              <a:rPr lang="en-US" smtClean="0"/>
              <a:t>3</a:t>
            </a:fld>
            <a:endParaRPr lang="en-US"/>
          </a:p>
        </p:txBody>
      </p:sp>
    </p:spTree>
    <p:extLst>
      <p:ext uri="{BB962C8B-B14F-4D97-AF65-F5344CB8AC3E}">
        <p14:creationId xmlns:p14="http://schemas.microsoft.com/office/powerpoint/2010/main" val="329442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recent drama about the house speakership, where Kevin McCarthy won support only after 15 rounds of voting reinforce that some hard line members of his caucus can hold the party hostage during the negotiation.</a:t>
            </a:r>
          </a:p>
          <a:p>
            <a:endParaRPr lang="en-US" dirty="0"/>
          </a:p>
          <a:p>
            <a:r>
              <a:rPr lang="en-US" dirty="0"/>
              <a:t>McCarthy likely had to compromise significantly in order to gain support for his Speakership, and the debt ceiling was a major sticking point for the conservative House members. </a:t>
            </a:r>
          </a:p>
          <a:p>
            <a:endParaRPr lang="en-US" dirty="0"/>
          </a:p>
          <a:p>
            <a:r>
              <a:rPr lang="en-US" dirty="0"/>
              <a:t>The Republicans are looking for spending cuts before they agree to any increase. For the house, given the razor thin Republican majority, passing the debt ceiling increase will need only 6 Rep apart from all the 212 Democrats. However, even these 6 Rep may be tough to come by given that 2024 election season would likely be in full swing and there might be some tough Primary challenges.</a:t>
            </a:r>
          </a:p>
          <a:p>
            <a:r>
              <a:rPr lang="en-US" dirty="0"/>
              <a:t>Trump stated that Rep can undo what Democrats have spent in the last 2 years by simply playing tough in the upcoming debt ceiling negotiation.</a:t>
            </a:r>
          </a:p>
        </p:txBody>
      </p:sp>
      <p:sp>
        <p:nvSpPr>
          <p:cNvPr id="4" name="Slide Number Placeholder 3"/>
          <p:cNvSpPr>
            <a:spLocks noGrp="1"/>
          </p:cNvSpPr>
          <p:nvPr>
            <p:ph type="sldNum" sz="quarter" idx="5"/>
          </p:nvPr>
        </p:nvSpPr>
        <p:spPr/>
        <p:txBody>
          <a:bodyPr/>
          <a:lstStyle/>
          <a:p>
            <a:fld id="{FA1C0E70-C608-41FC-B4BD-71E3E975BCE5}" type="slidenum">
              <a:rPr lang="en-US" smtClean="0"/>
              <a:t>4</a:t>
            </a:fld>
            <a:endParaRPr lang="en-US"/>
          </a:p>
        </p:txBody>
      </p:sp>
    </p:spTree>
    <p:extLst>
      <p:ext uri="{BB962C8B-B14F-4D97-AF65-F5344CB8AC3E}">
        <p14:creationId xmlns:p14="http://schemas.microsoft.com/office/powerpoint/2010/main" val="3514110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1C0E70-C608-41FC-B4BD-71E3E975BCE5}" type="slidenum">
              <a:rPr lang="en-US" smtClean="0"/>
              <a:t>5</a:t>
            </a:fld>
            <a:endParaRPr lang="en-US"/>
          </a:p>
        </p:txBody>
      </p:sp>
    </p:spTree>
    <p:extLst>
      <p:ext uri="{BB962C8B-B14F-4D97-AF65-F5344CB8AC3E}">
        <p14:creationId xmlns:p14="http://schemas.microsoft.com/office/powerpoint/2010/main" val="1673936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C60856-92B2-4EA0-A0B6-8E35F086206C}"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51061-8FBA-4F42-988A-39FB14219F46}" type="slidenum">
              <a:rPr lang="en-US" smtClean="0"/>
              <a:t>‹#›</a:t>
            </a:fld>
            <a:endParaRPr lang="en-US"/>
          </a:p>
        </p:txBody>
      </p:sp>
    </p:spTree>
    <p:extLst>
      <p:ext uri="{BB962C8B-B14F-4D97-AF65-F5344CB8AC3E}">
        <p14:creationId xmlns:p14="http://schemas.microsoft.com/office/powerpoint/2010/main" val="2680053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60856-92B2-4EA0-A0B6-8E35F086206C}"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51061-8FBA-4F42-988A-39FB14219F46}" type="slidenum">
              <a:rPr lang="en-US" smtClean="0"/>
              <a:t>‹#›</a:t>
            </a:fld>
            <a:endParaRPr lang="en-US"/>
          </a:p>
        </p:txBody>
      </p:sp>
    </p:spTree>
    <p:extLst>
      <p:ext uri="{BB962C8B-B14F-4D97-AF65-F5344CB8AC3E}">
        <p14:creationId xmlns:p14="http://schemas.microsoft.com/office/powerpoint/2010/main" val="185177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60856-92B2-4EA0-A0B6-8E35F086206C}"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51061-8FBA-4F42-988A-39FB14219F46}" type="slidenum">
              <a:rPr lang="en-US" smtClean="0"/>
              <a:t>‹#›</a:t>
            </a:fld>
            <a:endParaRPr lang="en-US"/>
          </a:p>
        </p:txBody>
      </p:sp>
    </p:spTree>
    <p:extLst>
      <p:ext uri="{BB962C8B-B14F-4D97-AF65-F5344CB8AC3E}">
        <p14:creationId xmlns:p14="http://schemas.microsoft.com/office/powerpoint/2010/main" val="228633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60856-92B2-4EA0-A0B6-8E35F086206C}"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51061-8FBA-4F42-988A-39FB14219F46}" type="slidenum">
              <a:rPr lang="en-US" smtClean="0"/>
              <a:t>‹#›</a:t>
            </a:fld>
            <a:endParaRPr lang="en-US"/>
          </a:p>
        </p:txBody>
      </p:sp>
    </p:spTree>
    <p:extLst>
      <p:ext uri="{BB962C8B-B14F-4D97-AF65-F5344CB8AC3E}">
        <p14:creationId xmlns:p14="http://schemas.microsoft.com/office/powerpoint/2010/main" val="167664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60856-92B2-4EA0-A0B6-8E35F086206C}"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51061-8FBA-4F42-988A-39FB14219F46}" type="slidenum">
              <a:rPr lang="en-US" smtClean="0"/>
              <a:t>‹#›</a:t>
            </a:fld>
            <a:endParaRPr lang="en-US"/>
          </a:p>
        </p:txBody>
      </p:sp>
    </p:spTree>
    <p:extLst>
      <p:ext uri="{BB962C8B-B14F-4D97-AF65-F5344CB8AC3E}">
        <p14:creationId xmlns:p14="http://schemas.microsoft.com/office/powerpoint/2010/main" val="1917491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C60856-92B2-4EA0-A0B6-8E35F086206C}"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51061-8FBA-4F42-988A-39FB14219F46}" type="slidenum">
              <a:rPr lang="en-US" smtClean="0"/>
              <a:t>‹#›</a:t>
            </a:fld>
            <a:endParaRPr lang="en-US"/>
          </a:p>
        </p:txBody>
      </p:sp>
    </p:spTree>
    <p:extLst>
      <p:ext uri="{BB962C8B-B14F-4D97-AF65-F5344CB8AC3E}">
        <p14:creationId xmlns:p14="http://schemas.microsoft.com/office/powerpoint/2010/main" val="109655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C60856-92B2-4EA0-A0B6-8E35F086206C}" type="datetimeFigureOut">
              <a:rPr lang="en-US" smtClean="0"/>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151061-8FBA-4F42-988A-39FB14219F46}" type="slidenum">
              <a:rPr lang="en-US" smtClean="0"/>
              <a:t>‹#›</a:t>
            </a:fld>
            <a:endParaRPr lang="en-US"/>
          </a:p>
        </p:txBody>
      </p:sp>
    </p:spTree>
    <p:extLst>
      <p:ext uri="{BB962C8B-B14F-4D97-AF65-F5344CB8AC3E}">
        <p14:creationId xmlns:p14="http://schemas.microsoft.com/office/powerpoint/2010/main" val="317136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C60856-92B2-4EA0-A0B6-8E35F086206C}"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151061-8FBA-4F42-988A-39FB14219F46}" type="slidenum">
              <a:rPr lang="en-US" smtClean="0"/>
              <a:t>‹#›</a:t>
            </a:fld>
            <a:endParaRPr lang="en-US"/>
          </a:p>
        </p:txBody>
      </p:sp>
    </p:spTree>
    <p:extLst>
      <p:ext uri="{BB962C8B-B14F-4D97-AF65-F5344CB8AC3E}">
        <p14:creationId xmlns:p14="http://schemas.microsoft.com/office/powerpoint/2010/main" val="218170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60856-92B2-4EA0-A0B6-8E35F086206C}" type="datetimeFigureOut">
              <a:rPr lang="en-US" smtClean="0"/>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151061-8FBA-4F42-988A-39FB14219F46}" type="slidenum">
              <a:rPr lang="en-US" smtClean="0"/>
              <a:t>‹#›</a:t>
            </a:fld>
            <a:endParaRPr lang="en-US"/>
          </a:p>
        </p:txBody>
      </p:sp>
    </p:spTree>
    <p:extLst>
      <p:ext uri="{BB962C8B-B14F-4D97-AF65-F5344CB8AC3E}">
        <p14:creationId xmlns:p14="http://schemas.microsoft.com/office/powerpoint/2010/main" val="1458824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C60856-92B2-4EA0-A0B6-8E35F086206C}"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51061-8FBA-4F42-988A-39FB14219F46}" type="slidenum">
              <a:rPr lang="en-US" smtClean="0"/>
              <a:t>‹#›</a:t>
            </a:fld>
            <a:endParaRPr lang="en-US"/>
          </a:p>
        </p:txBody>
      </p:sp>
    </p:spTree>
    <p:extLst>
      <p:ext uri="{BB962C8B-B14F-4D97-AF65-F5344CB8AC3E}">
        <p14:creationId xmlns:p14="http://schemas.microsoft.com/office/powerpoint/2010/main" val="2299996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C60856-92B2-4EA0-A0B6-8E35F086206C}"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51061-8FBA-4F42-988A-39FB14219F46}" type="slidenum">
              <a:rPr lang="en-US" smtClean="0"/>
              <a:t>‹#›</a:t>
            </a:fld>
            <a:endParaRPr lang="en-US"/>
          </a:p>
        </p:txBody>
      </p:sp>
    </p:spTree>
    <p:extLst>
      <p:ext uri="{BB962C8B-B14F-4D97-AF65-F5344CB8AC3E}">
        <p14:creationId xmlns:p14="http://schemas.microsoft.com/office/powerpoint/2010/main" val="2886040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60856-92B2-4EA0-A0B6-8E35F086206C}" type="datetimeFigureOut">
              <a:rPr lang="en-US" smtClean="0"/>
              <a:t>2/5/2023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51061-8FBA-4F42-988A-39FB14219F46}" type="slidenum">
              <a:rPr lang="en-US" smtClean="0"/>
              <a:t>‹#›</a:t>
            </a:fld>
            <a:endParaRPr lang="en-US"/>
          </a:p>
        </p:txBody>
      </p:sp>
    </p:spTree>
    <p:extLst>
      <p:ext uri="{BB962C8B-B14F-4D97-AF65-F5344CB8AC3E}">
        <p14:creationId xmlns:p14="http://schemas.microsoft.com/office/powerpoint/2010/main" val="177567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reasury.gov/press-center/press-releases/Pages/tg1264.aspx"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9C49-FE84-356D-4B49-C7CF27B7BC5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FC0A016-E2C9-FBD7-ED2C-979A0407775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8257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9056-F611-780D-CD56-CB78D6665574}"/>
              </a:ext>
            </a:extLst>
          </p:cNvPr>
          <p:cNvSpPr>
            <a:spLocks noGrp="1"/>
          </p:cNvSpPr>
          <p:nvPr>
            <p:ph type="title"/>
          </p:nvPr>
        </p:nvSpPr>
        <p:spPr>
          <a:xfrm>
            <a:off x="628650" y="365127"/>
            <a:ext cx="7886700" cy="1049750"/>
          </a:xfrm>
        </p:spPr>
        <p:txBody>
          <a:bodyPr/>
          <a:lstStyle/>
          <a:p>
            <a:r>
              <a:rPr lang="en-US" b="1" dirty="0"/>
              <a:t>The Debt Ceiling Politics</a:t>
            </a:r>
          </a:p>
        </p:txBody>
      </p:sp>
      <p:pic>
        <p:nvPicPr>
          <p:cNvPr id="10" name="Picture 9">
            <a:extLst>
              <a:ext uri="{FF2B5EF4-FFF2-40B4-BE49-F238E27FC236}">
                <a16:creationId xmlns:a16="http://schemas.microsoft.com/office/drawing/2014/main" id="{F3277C4B-37BD-EA99-6EDB-F4E52F4C9031}"/>
              </a:ext>
            </a:extLst>
          </p:cNvPr>
          <p:cNvPicPr>
            <a:picLocks noChangeAspect="1"/>
          </p:cNvPicPr>
          <p:nvPr/>
        </p:nvPicPr>
        <p:blipFill>
          <a:blip r:embed="rId3"/>
          <a:stretch>
            <a:fillRect/>
          </a:stretch>
        </p:blipFill>
        <p:spPr>
          <a:xfrm>
            <a:off x="3767258" y="3236959"/>
            <a:ext cx="1609483" cy="384081"/>
          </a:xfrm>
          <a:prstGeom prst="rect">
            <a:avLst/>
          </a:prstGeom>
        </p:spPr>
      </p:pic>
      <p:graphicFrame>
        <p:nvGraphicFramePr>
          <p:cNvPr id="20" name="Chart 19">
            <a:extLst>
              <a:ext uri="{FF2B5EF4-FFF2-40B4-BE49-F238E27FC236}">
                <a16:creationId xmlns:a16="http://schemas.microsoft.com/office/drawing/2014/main" id="{D64E1306-19A2-B304-02C6-F8447D71EE81}"/>
              </a:ext>
            </a:extLst>
          </p:cNvPr>
          <p:cNvGraphicFramePr>
            <a:graphicFrameLocks/>
          </p:cNvGraphicFramePr>
          <p:nvPr>
            <p:extLst>
              <p:ext uri="{D42A27DB-BD31-4B8C-83A1-F6EECF244321}">
                <p14:modId xmlns:p14="http://schemas.microsoft.com/office/powerpoint/2010/main" val="3908700939"/>
              </p:ext>
            </p:extLst>
          </p:nvPr>
        </p:nvGraphicFramePr>
        <p:xfrm>
          <a:off x="4413956" y="1238839"/>
          <a:ext cx="4579911" cy="517783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Table 21">
            <a:extLst>
              <a:ext uri="{FF2B5EF4-FFF2-40B4-BE49-F238E27FC236}">
                <a16:creationId xmlns:a16="http://schemas.microsoft.com/office/drawing/2014/main" id="{4155F92D-29F0-28EA-42F7-7D1369A5A8A7}"/>
              </a:ext>
            </a:extLst>
          </p:cNvPr>
          <p:cNvGraphicFramePr>
            <a:graphicFrameLocks noGrp="1"/>
          </p:cNvGraphicFramePr>
          <p:nvPr>
            <p:extLst>
              <p:ext uri="{D42A27DB-BD31-4B8C-83A1-F6EECF244321}">
                <p14:modId xmlns:p14="http://schemas.microsoft.com/office/powerpoint/2010/main" val="3913675697"/>
              </p:ext>
            </p:extLst>
          </p:nvPr>
        </p:nvGraphicFramePr>
        <p:xfrm>
          <a:off x="104977" y="1357727"/>
          <a:ext cx="4308979" cy="5204404"/>
        </p:xfrm>
        <a:graphic>
          <a:graphicData uri="http://schemas.openxmlformats.org/drawingml/2006/table">
            <a:tbl>
              <a:tblPr firstRow="1" bandRow="1">
                <a:tableStyleId>{2D5ABB26-0587-4C30-8999-92F81FD0307C}</a:tableStyleId>
              </a:tblPr>
              <a:tblGrid>
                <a:gridCol w="559443">
                  <a:extLst>
                    <a:ext uri="{9D8B030D-6E8A-4147-A177-3AD203B41FA5}">
                      <a16:colId xmlns:a16="http://schemas.microsoft.com/office/drawing/2014/main" val="2077363976"/>
                    </a:ext>
                  </a:extLst>
                </a:gridCol>
                <a:gridCol w="3749536">
                  <a:extLst>
                    <a:ext uri="{9D8B030D-6E8A-4147-A177-3AD203B41FA5}">
                      <a16:colId xmlns:a16="http://schemas.microsoft.com/office/drawing/2014/main" val="4003064489"/>
                    </a:ext>
                  </a:extLst>
                </a:gridCol>
              </a:tblGrid>
              <a:tr h="2602202">
                <a:tc>
                  <a:txBody>
                    <a:bodyPr/>
                    <a:lstStyle/>
                    <a:p>
                      <a:pPr algn="ctr"/>
                      <a:r>
                        <a:rPr lang="en-US" dirty="0"/>
                        <a:t>Situation</a:t>
                      </a:r>
                    </a:p>
                  </a:txBody>
                  <a:tcPr vert="vert27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285750" indent="-285750">
                        <a:spcAft>
                          <a:spcPts val="600"/>
                        </a:spcAft>
                        <a:buFont typeface="Arial" panose="020B0604020202020204" pitchFamily="34" charset="0"/>
                        <a:buChar char="•"/>
                      </a:pPr>
                      <a:r>
                        <a:rPr lang="en-US" sz="1600" dirty="0"/>
                        <a:t>On Jan 19, 2023, outstanding debt reached the statutory limit.</a:t>
                      </a:r>
                    </a:p>
                    <a:p>
                      <a:pPr marL="285750" indent="-285750">
                        <a:spcAft>
                          <a:spcPts val="600"/>
                        </a:spcAft>
                        <a:buFont typeface="Arial" panose="020B0604020202020204" pitchFamily="34" charset="0"/>
                        <a:buChar char="•"/>
                      </a:pPr>
                      <a:r>
                        <a:rPr lang="en-US" sz="1600" dirty="0"/>
                        <a:t>This triggered the Treasury to take extraordinary measure to enables US to meet its obligations </a:t>
                      </a:r>
                      <a:r>
                        <a:rPr lang="en-US" sz="1600" b="1" dirty="0"/>
                        <a:t>till July-Aug</a:t>
                      </a:r>
                      <a:r>
                        <a:rPr lang="en-US" sz="1600" b="0" dirty="0"/>
                        <a:t> (best estimate).</a:t>
                      </a:r>
                    </a:p>
                    <a:p>
                      <a:pPr marL="285750" indent="-285750">
                        <a:spcAft>
                          <a:spcPts val="600"/>
                        </a:spcAft>
                        <a:buFont typeface="Arial" panose="020B0604020202020204" pitchFamily="34" charset="0"/>
                        <a:buChar char="•"/>
                      </a:pPr>
                      <a:r>
                        <a:rPr lang="en-US" sz="1600" dirty="0"/>
                        <a:t>If debt ceiling is not increased, this will result in US defaulting.</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694089"/>
                  </a:ext>
                </a:extLst>
              </a:tr>
              <a:tr h="2602202">
                <a:tc>
                  <a:txBody>
                    <a:bodyPr/>
                    <a:lstStyle/>
                    <a:p>
                      <a:pPr algn="ctr"/>
                      <a:r>
                        <a:rPr lang="en-US" dirty="0"/>
                        <a:t>Implication</a:t>
                      </a:r>
                    </a:p>
                  </a:txBody>
                  <a:tcPr vert="vert27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285750" indent="-285750">
                        <a:spcAft>
                          <a:spcPts val="600"/>
                        </a:spcAft>
                        <a:buFont typeface="Arial" panose="020B0604020202020204" pitchFamily="34" charset="0"/>
                        <a:buChar char="•"/>
                      </a:pPr>
                      <a:r>
                        <a:rPr lang="en-US" sz="1600" dirty="0"/>
                        <a:t>Republicans are looking leverage this for spending cuts and may take the decision down to the wire.</a:t>
                      </a:r>
                    </a:p>
                    <a:p>
                      <a:pPr marL="285750" indent="-285750">
                        <a:spcAft>
                          <a:spcPts val="600"/>
                        </a:spcAft>
                        <a:buFont typeface="Arial" panose="020B0604020202020204" pitchFamily="34" charset="0"/>
                        <a:buChar char="•"/>
                      </a:pPr>
                      <a:r>
                        <a:rPr lang="en-US" sz="1600" dirty="0"/>
                        <a:t>The event conjures up painful memories of the 2021 debt ceiling.</a:t>
                      </a:r>
                    </a:p>
                    <a:p>
                      <a:pPr marL="285750" indent="-285750">
                        <a:spcAft>
                          <a:spcPts val="600"/>
                        </a:spcAft>
                        <a:buFont typeface="Arial" panose="020B0604020202020204" pitchFamily="34" charset="0"/>
                        <a:buChar char="•"/>
                      </a:pPr>
                      <a:r>
                        <a:rPr lang="en-US" sz="1600" dirty="0"/>
                        <a:t>This poses a </a:t>
                      </a:r>
                      <a:r>
                        <a:rPr lang="en-US" sz="1600" b="1" dirty="0"/>
                        <a:t>negative risk sentiment </a:t>
                      </a:r>
                      <a:r>
                        <a:rPr lang="en-US" sz="1600" dirty="0"/>
                        <a:t>with possibilities of rating downgrade if repeated.</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70258878"/>
                  </a:ext>
                </a:extLst>
              </a:tr>
            </a:tbl>
          </a:graphicData>
        </a:graphic>
      </p:graphicFrame>
    </p:spTree>
    <p:extLst>
      <p:ext uri="{BB962C8B-B14F-4D97-AF65-F5344CB8AC3E}">
        <p14:creationId xmlns:p14="http://schemas.microsoft.com/office/powerpoint/2010/main" val="162770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9056-F611-780D-CD56-CB78D6665574}"/>
              </a:ext>
            </a:extLst>
          </p:cNvPr>
          <p:cNvSpPr>
            <a:spLocks noGrp="1"/>
          </p:cNvSpPr>
          <p:nvPr>
            <p:ph type="title"/>
          </p:nvPr>
        </p:nvSpPr>
        <p:spPr/>
        <p:txBody>
          <a:bodyPr/>
          <a:lstStyle/>
          <a:p>
            <a:r>
              <a:rPr lang="en-US" b="1" dirty="0"/>
              <a:t>2011 Debt Ceiling Crisis</a:t>
            </a:r>
          </a:p>
        </p:txBody>
      </p:sp>
      <p:pic>
        <p:nvPicPr>
          <p:cNvPr id="11" name="Picture 10">
            <a:extLst>
              <a:ext uri="{FF2B5EF4-FFF2-40B4-BE49-F238E27FC236}">
                <a16:creationId xmlns:a16="http://schemas.microsoft.com/office/drawing/2014/main" id="{48A7F049-AF87-6D0B-37A2-40EF32059E9B}"/>
              </a:ext>
            </a:extLst>
          </p:cNvPr>
          <p:cNvPicPr>
            <a:picLocks noChangeAspect="1"/>
          </p:cNvPicPr>
          <p:nvPr/>
        </p:nvPicPr>
        <p:blipFill>
          <a:blip r:embed="rId3"/>
          <a:stretch>
            <a:fillRect/>
          </a:stretch>
        </p:blipFill>
        <p:spPr>
          <a:xfrm>
            <a:off x="1918278" y="1690689"/>
            <a:ext cx="5608009" cy="3291213"/>
          </a:xfrm>
          <a:prstGeom prst="rect">
            <a:avLst/>
          </a:prstGeom>
        </p:spPr>
      </p:pic>
      <p:sp>
        <p:nvSpPr>
          <p:cNvPr id="12" name="TextBox 11">
            <a:extLst>
              <a:ext uri="{FF2B5EF4-FFF2-40B4-BE49-F238E27FC236}">
                <a16:creationId xmlns:a16="http://schemas.microsoft.com/office/drawing/2014/main" id="{AE967B8C-7631-D7A3-05FC-FD964D5CCA23}"/>
              </a:ext>
            </a:extLst>
          </p:cNvPr>
          <p:cNvSpPr txBox="1"/>
          <p:nvPr/>
        </p:nvSpPr>
        <p:spPr>
          <a:xfrm>
            <a:off x="114300" y="5225987"/>
            <a:ext cx="1424940"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1100" i="0" strike="noStrike" dirty="0">
                <a:solidFill>
                  <a:schemeClr val="tx1"/>
                </a:solidFill>
                <a:effectLst/>
                <a:latin typeface="Source Sans Pro" panose="020B0503030403020204" pitchFamily="34" charset="0"/>
              </a:rPr>
              <a:t>Secretary Geithner Sends Debt Limit Letter to Congress (1/6/2011)</a:t>
            </a:r>
          </a:p>
        </p:txBody>
      </p:sp>
      <p:sp>
        <p:nvSpPr>
          <p:cNvPr id="18" name="TextBox 17">
            <a:extLst>
              <a:ext uri="{FF2B5EF4-FFF2-40B4-BE49-F238E27FC236}">
                <a16:creationId xmlns:a16="http://schemas.microsoft.com/office/drawing/2014/main" id="{FBBB7C61-F513-0F5F-7486-BDB29615623F}"/>
              </a:ext>
            </a:extLst>
          </p:cNvPr>
          <p:cNvSpPr txBox="1"/>
          <p:nvPr/>
        </p:nvSpPr>
        <p:spPr>
          <a:xfrm>
            <a:off x="1561655" y="5225987"/>
            <a:ext cx="1998402" cy="110799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sz="1100" i="0" strike="noStrike" dirty="0">
                <a:solidFill>
                  <a:srgbClr val="954F72"/>
                </a:solidFill>
                <a:effectLst/>
                <a:latin typeface="Source Sans Pro" panose="020B0503030403020204" pitchFamily="34" charset="0"/>
              </a:rPr>
              <a:t>As US Reaches Debt Limit, Geithner </a:t>
            </a:r>
            <a:r>
              <a:rPr lang="en-US" sz="1100" i="0" strike="noStrike" dirty="0">
                <a:solidFill>
                  <a:schemeClr val="tx1"/>
                </a:solidFill>
                <a:effectLst/>
                <a:latin typeface="Source Sans Pro" panose="020B0503030403020204" pitchFamily="34" charset="0"/>
              </a:rPr>
              <a:t>Implements Additional Extraordinary Measures to Allow Continued Funding of Government Obligations (5/16/2011)</a:t>
            </a:r>
            <a:endParaRPr lang="en-US" sz="1100" i="0" dirty="0">
              <a:solidFill>
                <a:schemeClr val="tx1"/>
              </a:solidFill>
              <a:effectLst/>
              <a:latin typeface="Source Sans Pro" panose="020B0503030403020204" pitchFamily="34" charset="0"/>
            </a:endParaRPr>
          </a:p>
        </p:txBody>
      </p:sp>
      <p:sp>
        <p:nvSpPr>
          <p:cNvPr id="20" name="TextBox 19">
            <a:extLst>
              <a:ext uri="{FF2B5EF4-FFF2-40B4-BE49-F238E27FC236}">
                <a16:creationId xmlns:a16="http://schemas.microsoft.com/office/drawing/2014/main" id="{23234767-10D4-1CC7-6312-3E5A6C8E48CD}"/>
              </a:ext>
            </a:extLst>
          </p:cNvPr>
          <p:cNvSpPr txBox="1"/>
          <p:nvPr/>
        </p:nvSpPr>
        <p:spPr>
          <a:xfrm>
            <a:off x="3657046" y="5248775"/>
            <a:ext cx="1565077" cy="7694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sz="1100" i="0" strike="noStrike" dirty="0">
                <a:solidFill>
                  <a:schemeClr val="tx1"/>
                </a:solidFill>
                <a:effectLst/>
                <a:latin typeface="Source Sans Pro" panose="020B0503030403020204" pitchFamily="34" charset="0"/>
              </a:rPr>
              <a:t>Treasury: U.S. Still Projected to Exhaust Borrowing Authority on August 2nd (6/1/2011)</a:t>
            </a:r>
            <a:endParaRPr lang="en-US" sz="1100" i="0" dirty="0">
              <a:solidFill>
                <a:schemeClr val="tx1"/>
              </a:solidFill>
              <a:effectLst/>
              <a:latin typeface="Source Sans Pro" panose="020B0503030403020204" pitchFamily="34" charset="0"/>
            </a:endParaRPr>
          </a:p>
        </p:txBody>
      </p:sp>
      <p:sp>
        <p:nvSpPr>
          <p:cNvPr id="24" name="TextBox 23">
            <a:extLst>
              <a:ext uri="{FF2B5EF4-FFF2-40B4-BE49-F238E27FC236}">
                <a16:creationId xmlns:a16="http://schemas.microsoft.com/office/drawing/2014/main" id="{2BD99616-E8EA-E0A2-509B-D4B52060AF6E}"/>
              </a:ext>
            </a:extLst>
          </p:cNvPr>
          <p:cNvSpPr txBox="1"/>
          <p:nvPr/>
        </p:nvSpPr>
        <p:spPr>
          <a:xfrm>
            <a:off x="5373530" y="5225987"/>
            <a:ext cx="1350628" cy="9387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100" i="0" dirty="0">
                <a:solidFill>
                  <a:schemeClr val="tx1"/>
                </a:solidFill>
                <a:effectLst/>
                <a:latin typeface="PostoniWide"/>
              </a:rPr>
              <a:t>S&amp;P warns that chance of downgrading U.S. credit rating is 50 percent (7/14/2011)</a:t>
            </a:r>
            <a:endParaRPr lang="en-US" sz="1100" dirty="0">
              <a:solidFill>
                <a:schemeClr val="tx1"/>
              </a:solidFill>
            </a:endParaRPr>
          </a:p>
        </p:txBody>
      </p:sp>
      <p:sp>
        <p:nvSpPr>
          <p:cNvPr id="26" name="TextBox 25">
            <a:extLst>
              <a:ext uri="{FF2B5EF4-FFF2-40B4-BE49-F238E27FC236}">
                <a16:creationId xmlns:a16="http://schemas.microsoft.com/office/drawing/2014/main" id="{BBA70814-4720-C195-E63C-9E040C37F726}"/>
              </a:ext>
            </a:extLst>
          </p:cNvPr>
          <p:cNvSpPr txBox="1"/>
          <p:nvPr/>
        </p:nvSpPr>
        <p:spPr>
          <a:xfrm>
            <a:off x="6844474" y="6153493"/>
            <a:ext cx="1516853" cy="60016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100" dirty="0">
                <a:solidFill>
                  <a:schemeClr val="tx1"/>
                </a:solidFill>
              </a:rPr>
              <a:t>S&amp;P downgrades U.S. credit rating (8/5/2011)</a:t>
            </a:r>
          </a:p>
        </p:txBody>
      </p:sp>
      <p:sp>
        <p:nvSpPr>
          <p:cNvPr id="28" name="TextBox 27">
            <a:extLst>
              <a:ext uri="{FF2B5EF4-FFF2-40B4-BE49-F238E27FC236}">
                <a16:creationId xmlns:a16="http://schemas.microsoft.com/office/drawing/2014/main" id="{3E1FB52D-0BE9-6E2D-48D9-37D4A94BF79D}"/>
              </a:ext>
            </a:extLst>
          </p:cNvPr>
          <p:cNvSpPr txBox="1"/>
          <p:nvPr/>
        </p:nvSpPr>
        <p:spPr>
          <a:xfrm>
            <a:off x="6857354" y="5186924"/>
            <a:ext cx="1491095" cy="9387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sz="1100" i="0" strike="noStrike" dirty="0">
                <a:solidFill>
                  <a:schemeClr val="tx1"/>
                </a:solidFill>
                <a:effectLst/>
                <a:latin typeface="Source Sans Pro" panose="020B0503030403020204" pitchFamily="34" charset="0"/>
                <a:hlinkClick r:id="rId4">
                  <a:extLst>
                    <a:ext uri="{A12FA001-AC4F-418D-AE19-62706E023703}">
                      <ahyp:hlinkClr xmlns:ahyp="http://schemas.microsoft.com/office/drawing/2018/hyperlinkcolor" val="tx"/>
                    </a:ext>
                  </a:extLst>
                </a:hlinkClick>
              </a:rPr>
              <a:t>Geithner Op-Ed: 'Compromise </a:t>
            </a:r>
            <a:r>
              <a:rPr lang="en-US" sz="1100" i="0" strike="noStrike" dirty="0">
                <a:solidFill>
                  <a:schemeClr val="tx1"/>
                </a:solidFill>
                <a:effectLst/>
                <a:latin typeface="Source Sans Pro" panose="020B0503030403020204" pitchFamily="34" charset="0"/>
              </a:rPr>
              <a:t>Achieved, Reform's the Next Chapter' (8/2/2011)</a:t>
            </a:r>
            <a:endParaRPr lang="en-US" sz="1100" i="0" dirty="0">
              <a:solidFill>
                <a:schemeClr val="tx1"/>
              </a:solidFill>
              <a:effectLst/>
              <a:latin typeface="Source Sans Pro" panose="020B0503030403020204" pitchFamily="34" charset="0"/>
            </a:endParaRPr>
          </a:p>
        </p:txBody>
      </p:sp>
      <p:cxnSp>
        <p:nvCxnSpPr>
          <p:cNvPr id="32" name="Straight Arrow Connector 31">
            <a:extLst>
              <a:ext uri="{FF2B5EF4-FFF2-40B4-BE49-F238E27FC236}">
                <a16:creationId xmlns:a16="http://schemas.microsoft.com/office/drawing/2014/main" id="{76D2E1FB-8894-2C8F-A349-37F638058DF8}"/>
              </a:ext>
            </a:extLst>
          </p:cNvPr>
          <p:cNvCxnSpPr>
            <a:cxnSpLocks/>
          </p:cNvCxnSpPr>
          <p:nvPr/>
        </p:nvCxnSpPr>
        <p:spPr>
          <a:xfrm flipH="1">
            <a:off x="967740" y="4820611"/>
            <a:ext cx="1348740" cy="322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C0938C8-05E2-0C0F-8B6E-2A8AE00ADF7D}"/>
              </a:ext>
            </a:extLst>
          </p:cNvPr>
          <p:cNvCxnSpPr/>
          <p:nvPr/>
        </p:nvCxnSpPr>
        <p:spPr>
          <a:xfrm flipH="1">
            <a:off x="2811780" y="4820611"/>
            <a:ext cx="1143000" cy="366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4AFD0CF-BEE2-25D9-2574-93381E025204}"/>
              </a:ext>
            </a:extLst>
          </p:cNvPr>
          <p:cNvCxnSpPr/>
          <p:nvPr/>
        </p:nvCxnSpPr>
        <p:spPr>
          <a:xfrm flipH="1">
            <a:off x="4026196" y="4843399"/>
            <a:ext cx="331322" cy="405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ACEE16B-B739-274A-8323-A148731426E4}"/>
              </a:ext>
            </a:extLst>
          </p:cNvPr>
          <p:cNvCxnSpPr/>
          <p:nvPr/>
        </p:nvCxnSpPr>
        <p:spPr>
          <a:xfrm>
            <a:off x="4838715" y="4820611"/>
            <a:ext cx="847938" cy="405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D42E593-6A93-FE49-2826-D80DE67B755E}"/>
              </a:ext>
            </a:extLst>
          </p:cNvPr>
          <p:cNvCxnSpPr/>
          <p:nvPr/>
        </p:nvCxnSpPr>
        <p:spPr>
          <a:xfrm>
            <a:off x="5222123" y="4820611"/>
            <a:ext cx="1780657" cy="322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15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9056-F611-780D-CD56-CB78D6665574}"/>
              </a:ext>
            </a:extLst>
          </p:cNvPr>
          <p:cNvSpPr>
            <a:spLocks noGrp="1"/>
          </p:cNvSpPr>
          <p:nvPr>
            <p:ph type="title"/>
          </p:nvPr>
        </p:nvSpPr>
        <p:spPr/>
        <p:txBody>
          <a:bodyPr/>
          <a:lstStyle/>
          <a:p>
            <a:r>
              <a:rPr lang="en-US" b="1" dirty="0"/>
              <a:t>2023 Debt Ceiling Crisis?</a:t>
            </a:r>
          </a:p>
        </p:txBody>
      </p:sp>
      <p:sp>
        <p:nvSpPr>
          <p:cNvPr id="13" name="TextBox 12">
            <a:extLst>
              <a:ext uri="{FF2B5EF4-FFF2-40B4-BE49-F238E27FC236}">
                <a16:creationId xmlns:a16="http://schemas.microsoft.com/office/drawing/2014/main" id="{8988F4FE-2E2A-8D49-9DEA-5A57803A5AD2}"/>
              </a:ext>
            </a:extLst>
          </p:cNvPr>
          <p:cNvSpPr txBox="1"/>
          <p:nvPr/>
        </p:nvSpPr>
        <p:spPr>
          <a:xfrm>
            <a:off x="120293" y="3719509"/>
            <a:ext cx="1876425"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171450" indent="-171450" algn="l">
              <a:buFont typeface="Arial" panose="020B0604020202020204" pitchFamily="34" charset="0"/>
              <a:buChar char="•"/>
            </a:pPr>
            <a:r>
              <a:rPr lang="en-US" sz="1200" b="0" i="0" u="none" strike="noStrike" dirty="0">
                <a:effectLst/>
              </a:rPr>
              <a:t>Secretary Yellen Sends Debt Limit Letter to Congress, extraordinary measure taken (01/19/2023)</a:t>
            </a:r>
            <a:endParaRPr lang="en-US" sz="1200" b="0" i="0" dirty="0">
              <a:effectLst/>
            </a:endParaRPr>
          </a:p>
        </p:txBody>
      </p:sp>
      <p:sp>
        <p:nvSpPr>
          <p:cNvPr id="14" name="Arrow: Right 13">
            <a:extLst>
              <a:ext uri="{FF2B5EF4-FFF2-40B4-BE49-F238E27FC236}">
                <a16:creationId xmlns:a16="http://schemas.microsoft.com/office/drawing/2014/main" id="{283335C7-3201-E2AB-CF54-C2CFFE833941}"/>
              </a:ext>
            </a:extLst>
          </p:cNvPr>
          <p:cNvSpPr/>
          <p:nvPr/>
        </p:nvSpPr>
        <p:spPr>
          <a:xfrm>
            <a:off x="1258180" y="1885950"/>
            <a:ext cx="7257170"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2750F4F-0CF9-DBF5-F3D0-24275E6BC772}"/>
              </a:ext>
            </a:extLst>
          </p:cNvPr>
          <p:cNvSpPr txBox="1"/>
          <p:nvPr/>
        </p:nvSpPr>
        <p:spPr>
          <a:xfrm>
            <a:off x="4331956" y="2827665"/>
            <a:ext cx="537327" cy="369332"/>
          </a:xfrm>
          <a:prstGeom prst="rect">
            <a:avLst/>
          </a:prstGeom>
          <a:noFill/>
        </p:spPr>
        <p:txBody>
          <a:bodyPr wrap="none" rtlCol="0">
            <a:spAutoFit/>
          </a:bodyPr>
          <a:lstStyle/>
          <a:p>
            <a:r>
              <a:rPr lang="en-US" dirty="0"/>
              <a:t>July</a:t>
            </a:r>
          </a:p>
        </p:txBody>
      </p:sp>
      <p:sp>
        <p:nvSpPr>
          <p:cNvPr id="16" name="TextBox 15">
            <a:extLst>
              <a:ext uri="{FF2B5EF4-FFF2-40B4-BE49-F238E27FC236}">
                <a16:creationId xmlns:a16="http://schemas.microsoft.com/office/drawing/2014/main" id="{73B64F25-1132-B906-39DA-76C5125C457B}"/>
              </a:ext>
            </a:extLst>
          </p:cNvPr>
          <p:cNvSpPr txBox="1"/>
          <p:nvPr/>
        </p:nvSpPr>
        <p:spPr>
          <a:xfrm>
            <a:off x="7242020" y="2827665"/>
            <a:ext cx="558743" cy="369332"/>
          </a:xfrm>
          <a:prstGeom prst="rect">
            <a:avLst/>
          </a:prstGeom>
          <a:noFill/>
        </p:spPr>
        <p:txBody>
          <a:bodyPr wrap="none" rtlCol="0">
            <a:spAutoFit/>
          </a:bodyPr>
          <a:lstStyle/>
          <a:p>
            <a:r>
              <a:rPr lang="en-US" dirty="0"/>
              <a:t>Nov</a:t>
            </a:r>
          </a:p>
        </p:txBody>
      </p:sp>
      <p:sp>
        <p:nvSpPr>
          <p:cNvPr id="17" name="TextBox 16">
            <a:extLst>
              <a:ext uri="{FF2B5EF4-FFF2-40B4-BE49-F238E27FC236}">
                <a16:creationId xmlns:a16="http://schemas.microsoft.com/office/drawing/2014/main" id="{9E6F5819-1EDB-9124-CB98-6C4E867FFE6F}"/>
              </a:ext>
            </a:extLst>
          </p:cNvPr>
          <p:cNvSpPr txBox="1"/>
          <p:nvPr/>
        </p:nvSpPr>
        <p:spPr>
          <a:xfrm>
            <a:off x="5046504" y="2827665"/>
            <a:ext cx="548548" cy="369332"/>
          </a:xfrm>
          <a:prstGeom prst="rect">
            <a:avLst/>
          </a:prstGeom>
          <a:noFill/>
        </p:spPr>
        <p:txBody>
          <a:bodyPr wrap="none" rtlCol="0">
            <a:spAutoFit/>
          </a:bodyPr>
          <a:lstStyle/>
          <a:p>
            <a:r>
              <a:rPr lang="en-US" dirty="0"/>
              <a:t>Aug</a:t>
            </a:r>
          </a:p>
        </p:txBody>
      </p:sp>
      <p:sp>
        <p:nvSpPr>
          <p:cNvPr id="18" name="TextBox 17">
            <a:extLst>
              <a:ext uri="{FF2B5EF4-FFF2-40B4-BE49-F238E27FC236}">
                <a16:creationId xmlns:a16="http://schemas.microsoft.com/office/drawing/2014/main" id="{D070B55B-0BBA-EEC1-9019-DC3BE6049AF7}"/>
              </a:ext>
            </a:extLst>
          </p:cNvPr>
          <p:cNvSpPr txBox="1"/>
          <p:nvPr/>
        </p:nvSpPr>
        <p:spPr>
          <a:xfrm>
            <a:off x="2390776" y="3719509"/>
            <a:ext cx="2036996" cy="172354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spcAft>
                <a:spcPts val="600"/>
              </a:spcAft>
              <a:buFont typeface="Arial" panose="020B0604020202020204" pitchFamily="34" charset="0"/>
              <a:buChar char="•"/>
            </a:pPr>
            <a:r>
              <a:rPr lang="en-US" sz="1200" dirty="0"/>
              <a:t>Treasury Cash balance set to decline.</a:t>
            </a:r>
          </a:p>
          <a:p>
            <a:pPr marL="171450" indent="-171450">
              <a:spcAft>
                <a:spcPts val="600"/>
              </a:spcAft>
              <a:buFont typeface="Arial" panose="020B0604020202020204" pitchFamily="34" charset="0"/>
              <a:buChar char="•"/>
            </a:pPr>
            <a:r>
              <a:rPr lang="en-US" sz="1200" dirty="0"/>
              <a:t>Passing debt ceiling in the House need 6 rep and all Democrats.</a:t>
            </a:r>
          </a:p>
          <a:p>
            <a:pPr marL="171450" indent="-171450">
              <a:spcAft>
                <a:spcPts val="600"/>
              </a:spcAft>
              <a:buFont typeface="Arial" panose="020B0604020202020204" pitchFamily="34" charset="0"/>
              <a:buChar char="•"/>
            </a:pPr>
            <a:r>
              <a:rPr lang="en-US" sz="1200" dirty="0"/>
              <a:t>Republicans looking for spending cuts before agree to any increase.</a:t>
            </a:r>
          </a:p>
        </p:txBody>
      </p:sp>
      <p:sp>
        <p:nvSpPr>
          <p:cNvPr id="19" name="TextBox 18">
            <a:extLst>
              <a:ext uri="{FF2B5EF4-FFF2-40B4-BE49-F238E27FC236}">
                <a16:creationId xmlns:a16="http://schemas.microsoft.com/office/drawing/2014/main" id="{D855DC3D-5013-86D7-4FEA-975DBBEF7077}"/>
              </a:ext>
            </a:extLst>
          </p:cNvPr>
          <p:cNvSpPr txBox="1"/>
          <p:nvPr/>
        </p:nvSpPr>
        <p:spPr>
          <a:xfrm>
            <a:off x="935210" y="2828806"/>
            <a:ext cx="490840" cy="369332"/>
          </a:xfrm>
          <a:prstGeom prst="rect">
            <a:avLst/>
          </a:prstGeom>
          <a:noFill/>
        </p:spPr>
        <p:txBody>
          <a:bodyPr wrap="none" rtlCol="0">
            <a:spAutoFit/>
          </a:bodyPr>
          <a:lstStyle/>
          <a:p>
            <a:r>
              <a:rPr lang="en-US" dirty="0"/>
              <a:t>Jan</a:t>
            </a:r>
          </a:p>
        </p:txBody>
      </p:sp>
      <p:sp>
        <p:nvSpPr>
          <p:cNvPr id="20" name="Right Brace 19">
            <a:extLst>
              <a:ext uri="{FF2B5EF4-FFF2-40B4-BE49-F238E27FC236}">
                <a16:creationId xmlns:a16="http://schemas.microsoft.com/office/drawing/2014/main" id="{82114DD8-2CD1-53E4-42F1-AC96FD6CAF5F}"/>
              </a:ext>
            </a:extLst>
          </p:cNvPr>
          <p:cNvSpPr/>
          <p:nvPr/>
        </p:nvSpPr>
        <p:spPr>
          <a:xfrm rot="5400000">
            <a:off x="2686648" y="1829040"/>
            <a:ext cx="237249" cy="2941786"/>
          </a:xfrm>
          <a:prstGeom prst="rightBrace">
            <a:avLst>
              <a:gd name="adj1" fmla="val 8333"/>
              <a:gd name="adj2" fmla="val 325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a:extLst>
              <a:ext uri="{FF2B5EF4-FFF2-40B4-BE49-F238E27FC236}">
                <a16:creationId xmlns:a16="http://schemas.microsoft.com/office/drawing/2014/main" id="{1BA0F76E-05D4-DB93-0E48-8E3EA0ECBABB}"/>
              </a:ext>
            </a:extLst>
          </p:cNvPr>
          <p:cNvSpPr/>
          <p:nvPr/>
        </p:nvSpPr>
        <p:spPr>
          <a:xfrm rot="5400000">
            <a:off x="5887064" y="1758617"/>
            <a:ext cx="226263" cy="30936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8FC4F19D-AC65-397C-1C71-DB90C419EFA5}"/>
              </a:ext>
            </a:extLst>
          </p:cNvPr>
          <p:cNvSpPr txBox="1"/>
          <p:nvPr/>
        </p:nvSpPr>
        <p:spPr>
          <a:xfrm>
            <a:off x="4869283" y="3719509"/>
            <a:ext cx="2677723" cy="14619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spcAft>
                <a:spcPts val="600"/>
              </a:spcAft>
              <a:buFont typeface="Arial" panose="020B0604020202020204" pitchFamily="34" charset="0"/>
              <a:buChar char="•"/>
            </a:pPr>
            <a:r>
              <a:rPr lang="en-US" sz="1200" dirty="0"/>
              <a:t>TD expects the X-date (Treasury runs out of cash) to be July-Aug, while JPM expect to be between Sept to Nov.</a:t>
            </a:r>
          </a:p>
          <a:p>
            <a:pPr marL="171450" indent="-171450">
              <a:spcAft>
                <a:spcPts val="600"/>
              </a:spcAft>
              <a:buFont typeface="Arial" panose="020B0604020202020204" pitchFamily="34" charset="0"/>
              <a:buChar char="•"/>
            </a:pPr>
            <a:r>
              <a:rPr lang="en-US" sz="1200" dirty="0"/>
              <a:t>Expecting volatility in US T bills pricing as it becomes clear how contentious the issues are.</a:t>
            </a:r>
          </a:p>
        </p:txBody>
      </p:sp>
      <p:sp>
        <p:nvSpPr>
          <p:cNvPr id="23" name="TextBox 22">
            <a:extLst>
              <a:ext uri="{FF2B5EF4-FFF2-40B4-BE49-F238E27FC236}">
                <a16:creationId xmlns:a16="http://schemas.microsoft.com/office/drawing/2014/main" id="{5FD49DC8-800F-64D9-EC05-E4E096EA53BA}"/>
              </a:ext>
            </a:extLst>
          </p:cNvPr>
          <p:cNvSpPr txBox="1"/>
          <p:nvPr/>
        </p:nvSpPr>
        <p:spPr>
          <a:xfrm>
            <a:off x="5772273" y="2827665"/>
            <a:ext cx="603627" cy="369332"/>
          </a:xfrm>
          <a:prstGeom prst="rect">
            <a:avLst/>
          </a:prstGeom>
          <a:noFill/>
        </p:spPr>
        <p:txBody>
          <a:bodyPr wrap="none" rtlCol="0">
            <a:spAutoFit/>
          </a:bodyPr>
          <a:lstStyle/>
          <a:p>
            <a:r>
              <a:rPr lang="en-US" dirty="0"/>
              <a:t>Sept</a:t>
            </a:r>
          </a:p>
        </p:txBody>
      </p:sp>
      <p:sp>
        <p:nvSpPr>
          <p:cNvPr id="24" name="TextBox 23">
            <a:extLst>
              <a:ext uri="{FF2B5EF4-FFF2-40B4-BE49-F238E27FC236}">
                <a16:creationId xmlns:a16="http://schemas.microsoft.com/office/drawing/2014/main" id="{2E25F37C-C79B-4675-F673-3F0DBCFAA090}"/>
              </a:ext>
            </a:extLst>
          </p:cNvPr>
          <p:cNvSpPr txBox="1"/>
          <p:nvPr/>
        </p:nvSpPr>
        <p:spPr>
          <a:xfrm>
            <a:off x="6553121" y="2827665"/>
            <a:ext cx="511679" cy="369332"/>
          </a:xfrm>
          <a:prstGeom prst="rect">
            <a:avLst/>
          </a:prstGeom>
          <a:noFill/>
        </p:spPr>
        <p:txBody>
          <a:bodyPr wrap="none" rtlCol="0">
            <a:spAutoFit/>
          </a:bodyPr>
          <a:lstStyle/>
          <a:p>
            <a:r>
              <a:rPr lang="en-US" dirty="0"/>
              <a:t>Oct</a:t>
            </a:r>
          </a:p>
        </p:txBody>
      </p:sp>
    </p:spTree>
    <p:extLst>
      <p:ext uri="{BB962C8B-B14F-4D97-AF65-F5344CB8AC3E}">
        <p14:creationId xmlns:p14="http://schemas.microsoft.com/office/powerpoint/2010/main" val="322227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9056-F611-780D-CD56-CB78D6665574}"/>
              </a:ext>
            </a:extLst>
          </p:cNvPr>
          <p:cNvSpPr>
            <a:spLocks noGrp="1"/>
          </p:cNvSpPr>
          <p:nvPr>
            <p:ph type="title"/>
          </p:nvPr>
        </p:nvSpPr>
        <p:spPr/>
        <p:txBody>
          <a:bodyPr/>
          <a:lstStyle/>
          <a:p>
            <a:r>
              <a:rPr lang="en-US" b="1" dirty="0"/>
              <a:t>Trade Strategies</a:t>
            </a:r>
          </a:p>
        </p:txBody>
      </p:sp>
      <p:sp>
        <p:nvSpPr>
          <p:cNvPr id="3" name="TextBox 2">
            <a:extLst>
              <a:ext uri="{FF2B5EF4-FFF2-40B4-BE49-F238E27FC236}">
                <a16:creationId xmlns:a16="http://schemas.microsoft.com/office/drawing/2014/main" id="{FFF539B3-E69A-F7C7-AC66-83DAC4AE3A5A}"/>
              </a:ext>
            </a:extLst>
          </p:cNvPr>
          <p:cNvSpPr txBox="1"/>
          <p:nvPr/>
        </p:nvSpPr>
        <p:spPr>
          <a:xfrm>
            <a:off x="805391" y="1690689"/>
            <a:ext cx="7319434" cy="3231654"/>
          </a:xfrm>
          <a:prstGeom prst="rect">
            <a:avLst/>
          </a:prstGeom>
          <a:noFill/>
        </p:spPr>
        <p:txBody>
          <a:bodyPr wrap="square" rtlCol="0">
            <a:spAutoFit/>
          </a:bodyPr>
          <a:lstStyle/>
          <a:p>
            <a:pPr marL="285750" indent="-285750">
              <a:spcAft>
                <a:spcPts val="1200"/>
              </a:spcAft>
              <a:buFontTx/>
              <a:buChar char="-"/>
            </a:pPr>
            <a:r>
              <a:rPr lang="en-US" dirty="0"/>
              <a:t>Avoid holding bills maturing between June – August (ideally after Nov)</a:t>
            </a:r>
          </a:p>
          <a:p>
            <a:pPr marL="285750" indent="-285750">
              <a:spcAft>
                <a:spcPts val="1200"/>
              </a:spcAft>
              <a:buFontTx/>
              <a:buChar char="-"/>
            </a:pPr>
            <a:r>
              <a:rPr lang="en-US" dirty="0"/>
              <a:t>Options for cash positions between June and August:</a:t>
            </a:r>
          </a:p>
          <a:p>
            <a:pPr marL="742950" lvl="1" indent="-285750">
              <a:spcAft>
                <a:spcPts val="1200"/>
              </a:spcAft>
              <a:buFontTx/>
              <a:buChar char="-"/>
            </a:pPr>
            <a:r>
              <a:rPr lang="en-US" dirty="0"/>
              <a:t>Trade SSA bonds or &gt;1yr bills that matures past November if possible</a:t>
            </a:r>
          </a:p>
          <a:p>
            <a:pPr marL="742950" lvl="1" indent="-285750">
              <a:spcAft>
                <a:spcPts val="1200"/>
              </a:spcAft>
              <a:buFontTx/>
              <a:buChar char="-"/>
            </a:pPr>
            <a:r>
              <a:rPr lang="en-US" dirty="0"/>
              <a:t>Utilize overnight RPP to limit risk exposure</a:t>
            </a:r>
          </a:p>
          <a:p>
            <a:pPr marL="742950" lvl="1" indent="-285750">
              <a:spcAft>
                <a:spcPts val="1200"/>
              </a:spcAft>
              <a:buFontTx/>
              <a:buChar char="-"/>
            </a:pPr>
            <a:endParaRPr lang="en-US" dirty="0"/>
          </a:p>
          <a:p>
            <a:pPr>
              <a:spcAft>
                <a:spcPts val="1200"/>
              </a:spcAft>
            </a:pPr>
            <a:r>
              <a:rPr lang="en-US" dirty="0"/>
              <a:t>Next Steps:</a:t>
            </a:r>
          </a:p>
          <a:p>
            <a:pPr marL="285750" indent="-285750">
              <a:spcAft>
                <a:spcPts val="1200"/>
              </a:spcAft>
              <a:buFontTx/>
              <a:buChar char="-"/>
            </a:pPr>
            <a:r>
              <a:rPr lang="en-US" dirty="0"/>
              <a:t>Investigate whether we need to transfer more limits for SSAs and seek limit increase for overnight RPPs</a:t>
            </a:r>
          </a:p>
        </p:txBody>
      </p:sp>
    </p:spTree>
    <p:extLst>
      <p:ext uri="{BB962C8B-B14F-4D97-AF65-F5344CB8AC3E}">
        <p14:creationId xmlns:p14="http://schemas.microsoft.com/office/powerpoint/2010/main" val="19326320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1891</TotalTime>
  <Words>549</Words>
  <Application>Microsoft Office PowerPoint</Application>
  <PresentationFormat>On-screen Show (4:3)</PresentationFormat>
  <Paragraphs>50</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PostoniWide</vt:lpstr>
      <vt:lpstr>Source Sans Pro</vt:lpstr>
      <vt:lpstr>Office Theme</vt:lpstr>
      <vt:lpstr>PowerPoint Presentation</vt:lpstr>
      <vt:lpstr>The Debt Ceiling Politics</vt:lpstr>
      <vt:lpstr>2011 Debt Ceiling Crisis</vt:lpstr>
      <vt:lpstr>2023 Debt Ceiling Crisis?</vt:lpstr>
      <vt:lpstr>Trade Strategies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Shen</dc:creator>
  <cp:lastModifiedBy>Chen Shen</cp:lastModifiedBy>
  <cp:revision>2</cp:revision>
  <dcterms:created xsi:type="dcterms:W3CDTF">2023-02-06T00:16:48Z</dcterms:created>
  <dcterms:modified xsi:type="dcterms:W3CDTF">2023-02-07T07:48:12Z</dcterms:modified>
</cp:coreProperties>
</file>