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Proxima Nova"/>
      <p:regular r:id="rId46"/>
      <p:bold r:id="rId47"/>
      <p:italic r:id="rId48"/>
      <p:boldItalic r:id="rId49"/>
    </p:embeddedFont>
    <p:embeddedFont>
      <p:font typeface="Inconsolata"/>
      <p:regular r:id="rId50"/>
      <p:bold r:id="rId51"/>
    </p:embeddedFont>
    <p:embeddedFont>
      <p:font typeface="Oswald"/>
      <p:regular r:id="rId52"/>
      <p:bold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2A02DD-CF3C-468A-B6FE-3A222123F314}">
  <a:tblStyle styleId="{6F2A02DD-CF3C-468A-B6FE-3A222123F31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ProximaNova-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roximaNova-italic.fntdata"/><Relationship Id="rId47" Type="http://schemas.openxmlformats.org/officeDocument/2006/relationships/font" Target="fonts/ProximaNova-bold.fntdata"/><Relationship Id="rId49"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Inconsolata-bold.fntdata"/><Relationship Id="rId50" Type="http://schemas.openxmlformats.org/officeDocument/2006/relationships/font" Target="fonts/Inconsolata-regular.fntdata"/><Relationship Id="rId53" Type="http://schemas.openxmlformats.org/officeDocument/2006/relationships/font" Target="fonts/Oswald-bold.fntdata"/><Relationship Id="rId52"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a0337830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a0337830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906b20b1d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906b20b1d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Introduce students to the tool we’ll use for the unit.</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TALKING POINTS: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SzPts val="1100"/>
              <a:buChar char="●"/>
            </a:pPr>
            <a:r>
              <a:rPr lang="en"/>
              <a:t>In the notebook, you should see the first cell filled in with the “import this” command. </a:t>
            </a:r>
            <a:endParaRPr/>
          </a:p>
          <a:p>
            <a:pPr indent="-298450" lvl="0" marL="457200" rtl="0" algn="l">
              <a:spcBef>
                <a:spcPts val="0"/>
              </a:spcBef>
              <a:spcAft>
                <a:spcPts val="0"/>
              </a:spcAft>
              <a:buSzPts val="1100"/>
              <a:buChar char="●"/>
            </a:pPr>
            <a:r>
              <a:rPr lang="en"/>
              <a:t>Executing this Python easter egg will reveal the Zen of Python!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TEACHING TIPS:</a:t>
            </a:r>
            <a:endParaRPr b="1"/>
          </a:p>
          <a:p>
            <a:pPr indent="0" lvl="0" marL="0" rtl="0" algn="l">
              <a:spcBef>
                <a:spcPts val="0"/>
              </a:spcBef>
              <a:spcAft>
                <a:spcPts val="0"/>
              </a:spcAft>
              <a:buNone/>
            </a:pPr>
            <a:r>
              <a:t/>
            </a:r>
            <a:endParaRPr b="1"/>
          </a:p>
          <a:p>
            <a:pPr indent="-298450" lvl="0" marL="457200" rtl="0" algn="l">
              <a:spcBef>
                <a:spcPts val="0"/>
              </a:spcBef>
              <a:spcAft>
                <a:spcPts val="0"/>
              </a:spcAft>
              <a:buSzPts val="1100"/>
              <a:buChar char="●"/>
            </a:pPr>
            <a:r>
              <a:rPr lang="en"/>
              <a:t>C</a:t>
            </a:r>
            <a:r>
              <a:rPr lang="en"/>
              <a:t>hoose whichever lines you feel are significant to emphasize, although we suggest "Simple is better than complex." and "Readability counts." as quotes that embody the approachable nature of Python.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9c17f69d92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9c17f69d92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Understand how much students have retained from the pre-work lessons.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exercise will help you gauge where students are in terms of how much they retained from the pre-work so that you can appropriately adjust the rest of the lesson/future lessons.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Remind students that we're not asking them to complete all questions immediately. Note that,</a:t>
            </a:r>
            <a:r>
              <a:rPr lang="en">
                <a:solidFill>
                  <a:schemeClr val="dk1"/>
                </a:solidFill>
              </a:rPr>
              <a:t> if they are struggling,</a:t>
            </a:r>
            <a:r>
              <a:rPr lang="en">
                <a:solidFill>
                  <a:schemeClr val="dk1"/>
                </a:solidFill>
              </a:rPr>
              <a:t> we’ll recap how to write each of them in this and the following lesson.</a:t>
            </a:r>
            <a:endParaRPr>
              <a:solidFill>
                <a:schemeClr val="dk1"/>
              </a:solidFill>
            </a:endParaRPr>
          </a:p>
          <a:p>
            <a:pPr indent="0" lvl="0" marL="0" rtl="0" algn="l">
              <a:lnSpc>
                <a:spcPct val="100000"/>
              </a:lnSpc>
              <a:spcBef>
                <a:spcPts val="0"/>
              </a:spcBef>
              <a:spcAft>
                <a:spcPts val="0"/>
              </a:spcAft>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FFD966"/>
                </a:highlight>
              </a:rPr>
              <a:t>For remote classrooms</a:t>
            </a:r>
            <a:r>
              <a:rPr lang="en">
                <a:solidFill>
                  <a:schemeClr val="dk1"/>
                </a:solidFill>
              </a:rPr>
              <a:t>:</a:t>
            </a:r>
            <a:br>
              <a:rPr lang="en">
                <a:solidFill>
                  <a:schemeClr val="dk1"/>
                </a:solidFill>
              </a:rPr>
            </a:b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Ask students to rate their confidence in this subject using Slack response emojis 1–5, or a quick anonymous poll. If ALL students feel confident in this subject, feel free to skip through the actual lesson slides and dive right into the exercises in the notebook.</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a39d2a2d4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a39d2a2d4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Purpose: </a:t>
            </a:r>
            <a:r>
              <a:rPr lang="en">
                <a:solidFill>
                  <a:schemeClr val="dk1"/>
                </a:solidFill>
              </a:rPr>
              <a:t>Have students articulate Python’s value as a language.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SzPts val="1100"/>
              <a:buChar char="●"/>
            </a:pPr>
            <a:r>
              <a:rPr lang="en"/>
              <a:t>This should be a review of what students learned in the pre-work.</a:t>
            </a:r>
            <a:endParaRPr/>
          </a:p>
          <a:p>
            <a:pPr indent="-298450" lvl="0" marL="457200" rtl="0" algn="l">
              <a:spcBef>
                <a:spcPts val="0"/>
              </a:spcBef>
              <a:spcAft>
                <a:spcPts val="0"/>
              </a:spcAft>
              <a:buSzPts val="1100"/>
              <a:buChar char="●"/>
            </a:pPr>
            <a:r>
              <a:rPr lang="en"/>
              <a:t>Solicit reponses for a few minutes, then advance to the next slide for our answers.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919c459a9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919c459a9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Purpose: </a:t>
            </a:r>
            <a:r>
              <a:rPr lang="en"/>
              <a:t>Review the benefits of Python.</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TALKING POINTS:</a:t>
            </a:r>
            <a:endParaRPr b="1"/>
          </a:p>
          <a:p>
            <a:pPr indent="0" lvl="0" marL="0" rtl="0" algn="l">
              <a:spcBef>
                <a:spcPts val="0"/>
              </a:spcBef>
              <a:spcAft>
                <a:spcPts val="0"/>
              </a:spcAft>
              <a:buNone/>
            </a:pPr>
            <a:r>
              <a:t/>
            </a:r>
            <a:endParaRPr b="1"/>
          </a:p>
          <a:p>
            <a:pPr indent="-298450" lvl="0" marL="457200" rtl="0" algn="l">
              <a:spcBef>
                <a:spcPts val="0"/>
              </a:spcBef>
              <a:spcAft>
                <a:spcPts val="0"/>
              </a:spcAft>
              <a:buSzPts val="1100"/>
              <a:buChar char="●"/>
            </a:pPr>
            <a:r>
              <a:rPr lang="en"/>
              <a:t>Libraries are especially powerful because they allow us to solve common problems and use cases with pre-tested, optimized solutions.</a:t>
            </a:r>
            <a:endParaRPr/>
          </a:p>
          <a:p>
            <a:pPr indent="-298450" lvl="0" marL="457200" rtl="0" algn="l">
              <a:spcBef>
                <a:spcPts val="0"/>
              </a:spcBef>
              <a:spcAft>
                <a:spcPts val="0"/>
              </a:spcAft>
              <a:buSzPts val="1100"/>
              <a:buChar char="●"/>
            </a:pPr>
            <a:r>
              <a:rPr lang="en"/>
              <a:t>Python programmers rarely have to "reinvent the wheel" and write base-level code, thus allowing us to focus on the applications instead.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should be a review of what students learned in the pre-work.</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a42cb21d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a42cb21d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Duration: </a:t>
            </a:r>
            <a:r>
              <a:rPr lang="en"/>
              <a:t>15 minutes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906b20b1d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906b20b1d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Purpose: </a:t>
            </a:r>
            <a:r>
              <a:rPr lang="en">
                <a:solidFill>
                  <a:schemeClr val="dk1"/>
                </a:solidFill>
              </a:rPr>
              <a:t>Review variables.</a:t>
            </a:r>
            <a:endParaRPr>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TALKING POINTS:</a:t>
            </a:r>
            <a:endParaRPr b="1">
              <a:solidFill>
                <a:schemeClr val="dk1"/>
              </a:solidFill>
            </a:endParaRPr>
          </a:p>
          <a:p>
            <a:pPr indent="0" lvl="0" marL="0" rtl="0" algn="l">
              <a:spcBef>
                <a:spcPts val="0"/>
              </a:spcBef>
              <a:spcAft>
                <a:spcPts val="0"/>
              </a:spcAft>
              <a:buNone/>
            </a:pPr>
            <a:r>
              <a:t/>
            </a:r>
            <a:endParaRPr b="1">
              <a:solidFill>
                <a:schemeClr val="dk1"/>
              </a:solidFill>
            </a:endParaRPr>
          </a:p>
          <a:p>
            <a:pPr indent="-298450" lvl="0" marL="457200" rtl="0" algn="l">
              <a:spcBef>
                <a:spcPts val="0"/>
              </a:spcBef>
              <a:spcAft>
                <a:spcPts val="0"/>
              </a:spcAft>
              <a:buSzPts val="1100"/>
              <a:buChar char="●"/>
            </a:pPr>
            <a:r>
              <a:rPr lang="en"/>
              <a:t>Variables constitute</a:t>
            </a:r>
            <a:r>
              <a:rPr lang="en"/>
              <a:t> the building blocks of any program and are fundamental to making logical sense of how individual lines of code combine into complex programs. </a:t>
            </a:r>
            <a:endParaRPr/>
          </a:p>
          <a:p>
            <a:pPr indent="-298450" lvl="0" marL="457200" rtl="0" algn="l">
              <a:spcBef>
                <a:spcPts val="0"/>
              </a:spcBef>
              <a:spcAft>
                <a:spcPts val="0"/>
              </a:spcAft>
              <a:buSzPts val="1100"/>
              <a:buChar char="●"/>
            </a:pPr>
            <a:r>
              <a:rPr lang="en"/>
              <a:t>If we need the computer to "remember" ANYTHING, it should be a variable! </a:t>
            </a:r>
            <a:endParaRPr/>
          </a:p>
          <a:p>
            <a:pPr indent="-298450" lvl="0" marL="457200" rtl="0" algn="l">
              <a:spcBef>
                <a:spcPts val="0"/>
              </a:spcBef>
              <a:spcAft>
                <a:spcPts val="0"/>
              </a:spcAft>
              <a:buSzPts val="1100"/>
              <a:buChar char="●"/>
            </a:pPr>
            <a:r>
              <a:rPr lang="en"/>
              <a:t>These names can be almost anything you want, but there are some restrictions and best practices.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should be a review of what students saw in the pre-work.</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906b20b1d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906b20b1d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a:t>
            </a:r>
            <a:r>
              <a:rPr lang="en">
                <a:solidFill>
                  <a:schemeClr val="dk1"/>
                </a:solidFill>
              </a:rPr>
              <a:t> Introduce restrictions on variables.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906b20b1d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906b20b1d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Purpose:</a:t>
            </a:r>
            <a:r>
              <a:rPr lang="en">
                <a:solidFill>
                  <a:schemeClr val="dk1"/>
                </a:solidFill>
              </a:rPr>
              <a:t> Introduce best practices for variables.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906b20b1d4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906b20b1d4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Purpose: </a:t>
            </a:r>
            <a:r>
              <a:rPr lang="en">
                <a:solidFill>
                  <a:schemeClr val="dk1"/>
                </a:solidFill>
              </a:rPr>
              <a:t>Review Python data types.</a:t>
            </a:r>
            <a:endParaRPr>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TALKING POINTS: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There are more data types to come, but these provide the fundamental building blocks for all information stored in Python programs.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When </a:t>
            </a:r>
            <a:r>
              <a:rPr lang="en">
                <a:solidFill>
                  <a:schemeClr val="dk1"/>
                </a:solidFill>
              </a:rPr>
              <a:t>thinking about </a:t>
            </a:r>
            <a:r>
              <a:rPr lang="en">
                <a:solidFill>
                  <a:schemeClr val="dk1"/>
                </a:solidFill>
              </a:rPr>
              <a:t>which data type to choose, consider the functionality for which you'll need the variable. Will you be doing math with it? Or using it to display messages? Or maybe you'll need it to perform logical operations?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should be a review of what students saw in the pre-work.</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9c17f69d92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9c17f69d92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a:t>Purpose:</a:t>
            </a:r>
            <a:r>
              <a:rPr lang="en"/>
              <a:t> Review data types.</a:t>
            </a:r>
            <a:endParaRPr/>
          </a:p>
          <a:p>
            <a:pPr indent="0" lvl="0" marL="0" rtl="0" algn="l">
              <a:lnSpc>
                <a:spcPct val="100000"/>
              </a:lnSpc>
              <a:spcBef>
                <a:spcPts val="0"/>
              </a:spcBef>
              <a:spcAft>
                <a:spcPts val="0"/>
              </a:spcAft>
              <a:buClr>
                <a:schemeClr val="dk1"/>
              </a:buClr>
              <a:buSzPts val="1100"/>
              <a:buFont typeface="Arial"/>
              <a:buNone/>
            </a:pPr>
            <a:r>
              <a:t/>
            </a:r>
            <a:endParaRPr b="1"/>
          </a:p>
          <a:p>
            <a:pPr indent="0" lvl="0" marL="0" rtl="0" algn="l">
              <a:lnSpc>
                <a:spcPct val="100000"/>
              </a:lnSpc>
              <a:spcBef>
                <a:spcPts val="0"/>
              </a:spcBef>
              <a:spcAft>
                <a:spcPts val="0"/>
              </a:spcAft>
              <a:buClr>
                <a:schemeClr val="dk1"/>
              </a:buClr>
              <a:buSzPts val="1100"/>
              <a:buFont typeface="Arial"/>
              <a:buNone/>
            </a:pPr>
            <a:r>
              <a:rPr b="1" lang="en"/>
              <a:t>TEACHING TIPS:</a:t>
            </a:r>
            <a:endParaRPr b="1"/>
          </a:p>
          <a:p>
            <a:pPr indent="0" lvl="0" marL="0" rtl="0" algn="l">
              <a:lnSpc>
                <a:spcPct val="100000"/>
              </a:lnSpc>
              <a:spcBef>
                <a:spcPts val="0"/>
              </a:spcBef>
              <a:spcAft>
                <a:spcPts val="0"/>
              </a:spcAft>
              <a:buClr>
                <a:schemeClr val="dk1"/>
              </a:buClr>
              <a:buSzPts val="1100"/>
              <a:buFont typeface="Arial"/>
              <a:buNone/>
            </a:pPr>
            <a:r>
              <a:t/>
            </a:r>
            <a:endParaRPr b="1"/>
          </a:p>
          <a:p>
            <a:pPr indent="-298450" lvl="0" marL="457200" rtl="0" algn="l">
              <a:lnSpc>
                <a:spcPct val="100000"/>
              </a:lnSpc>
              <a:spcBef>
                <a:spcPts val="0"/>
              </a:spcBef>
              <a:spcAft>
                <a:spcPts val="0"/>
              </a:spcAft>
              <a:buSzPts val="1100"/>
              <a:buChar char="●"/>
            </a:pPr>
            <a:r>
              <a:rPr lang="en"/>
              <a:t>This should be a recap from the pre-work. Have students shout out the answer and then move onto the demo.</a:t>
            </a:r>
            <a:endParaRPr/>
          </a:p>
          <a:p>
            <a:pPr indent="0" lvl="0" marL="0" rtl="0" algn="l">
              <a:lnSpc>
                <a:spcPct val="100000"/>
              </a:lnSpc>
              <a:spcBef>
                <a:spcPts val="0"/>
              </a:spcBef>
              <a:spcAft>
                <a:spcPts val="0"/>
              </a:spcAft>
              <a:buClr>
                <a:schemeClr val="dk1"/>
              </a:buClr>
              <a:buSzPts val="1100"/>
              <a:buFont typeface="Arial"/>
              <a:buNone/>
            </a:pPr>
            <a:r>
              <a:t/>
            </a:r>
            <a:endParaRPr b="1"/>
          </a:p>
          <a:p>
            <a:pPr indent="0" lvl="0" marL="0" rtl="0" algn="l">
              <a:lnSpc>
                <a:spcPct val="100000"/>
              </a:lnSpc>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a03378306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a03378306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0000"/>
              </a:lnSpc>
              <a:spcBef>
                <a:spcPts val="300"/>
              </a:spcBef>
              <a:spcAft>
                <a:spcPts val="0"/>
              </a:spcAft>
              <a:buClr>
                <a:schemeClr val="dk1"/>
              </a:buClr>
              <a:buSzPts val="1100"/>
              <a:buFont typeface="Arial"/>
              <a:buNone/>
            </a:pPr>
            <a:r>
              <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906b20b1d4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906b20b1d4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Purpose: </a:t>
            </a:r>
            <a:r>
              <a:rPr lang="en">
                <a:solidFill>
                  <a:schemeClr val="dk1"/>
                </a:solidFill>
              </a:rPr>
              <a:t>Give students time to practice creating variables.</a:t>
            </a:r>
            <a:endParaRPr>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should be a review of what students saw in the pre-work.</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a42cb21d0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a42cb21d0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Duration: </a:t>
            </a:r>
            <a:r>
              <a:rPr lang="en">
                <a:solidFill>
                  <a:schemeClr val="dk1"/>
                </a:solidFill>
              </a:rPr>
              <a:t>25 minutes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906b20b1d4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906b20b1d4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Purpose: </a:t>
            </a:r>
            <a:r>
              <a:rPr lang="en">
                <a:solidFill>
                  <a:schemeClr val="dk1"/>
                </a:solidFill>
              </a:rPr>
              <a:t>Review types of operators.</a:t>
            </a:r>
            <a:endParaRPr>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should be a review of what students saw in the pre-work.</a:t>
            </a:r>
            <a:endParaRPr b="1">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906b20b1d4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906b20b1d4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Purpose: </a:t>
            </a:r>
            <a:r>
              <a:rPr lang="en">
                <a:solidFill>
                  <a:schemeClr val="dk1"/>
                </a:solidFill>
              </a:rPr>
              <a:t>Review concatenation.</a:t>
            </a:r>
            <a:endParaRPr>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should be a review of what students saw in the pre-work.</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906b20b1d4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906b20b1d4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Purpose: </a:t>
            </a:r>
            <a:r>
              <a:rPr lang="en">
                <a:solidFill>
                  <a:schemeClr val="dk1"/>
                </a:solidFill>
              </a:rPr>
              <a:t>Discuss approaches for concatenation.</a:t>
            </a:r>
            <a:endParaRPr>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SzPts val="1100"/>
              <a:buChar char="●"/>
            </a:pPr>
            <a:r>
              <a:rPr lang="en"/>
              <a:t>There are a lot of potential answers here, as some might suggest adding a space to either of the variables. </a:t>
            </a:r>
            <a:endParaRPr/>
          </a:p>
          <a:p>
            <a:pPr indent="-298450" lvl="0" marL="457200" rtl="0" algn="l">
              <a:spcBef>
                <a:spcPts val="0"/>
              </a:spcBef>
              <a:spcAft>
                <a:spcPts val="0"/>
              </a:spcAft>
              <a:buSzPts val="1100"/>
              <a:buChar char="●"/>
            </a:pPr>
            <a:r>
              <a:rPr lang="en"/>
              <a:t>The best solution, however, would be to add a space in the middle as a separate string, not stored in any variable. </a:t>
            </a:r>
            <a:endParaRPr/>
          </a:p>
          <a:p>
            <a:pPr indent="-298450" lvl="0" marL="457200" rtl="0" algn="l">
              <a:spcBef>
                <a:spcPts val="0"/>
              </a:spcBef>
              <a:spcAft>
                <a:spcPts val="0"/>
              </a:spcAft>
              <a:buSzPts val="1100"/>
              <a:buChar char="●"/>
            </a:pPr>
            <a:r>
              <a:rPr lang="en"/>
              <a:t>This solution might not be intuitively obvious at first</a:t>
            </a:r>
            <a:r>
              <a:rPr lang="en"/>
              <a:t> but </a:t>
            </a:r>
            <a:r>
              <a:rPr lang="en"/>
              <a:t>should introduce the concept that not every value needs to be stored in a variable.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906b20b1d4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906b20b1d4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Review string interpolation.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906b20b1d4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906b20b1d4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Review the concept of re-assigning variables.</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should be a review of what students saw in the pre-work.</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906b20b1d4_0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906b20b1d4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Review code commenting.</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TALKING POINTS: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SzPts val="1100"/>
              <a:buChar char="●"/>
            </a:pPr>
            <a:r>
              <a:rPr lang="en"/>
              <a:t>Well-commented code makes life easier for anyone reading your programs in the future, including yourself! </a:t>
            </a:r>
            <a:endParaRPr/>
          </a:p>
          <a:p>
            <a:pPr indent="-298450" lvl="0" marL="457200" rtl="0" algn="l">
              <a:spcBef>
                <a:spcPts val="0"/>
              </a:spcBef>
              <a:spcAft>
                <a:spcPts val="0"/>
              </a:spcAft>
              <a:buSzPts val="1100"/>
              <a:buChar char="●"/>
            </a:pPr>
            <a:r>
              <a:rPr lang="en"/>
              <a:t>There will be times when you have to return to your old code and you’ll have no idea how it works or why you wrote it the way you did unless you added comments at the time.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should be a review of what students saw in the pre-work.</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906b20b1d4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906b20b1d4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Give students time to practice changing variables.</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should be a review of what students saw in the pre-work.</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906b20b1d4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906b20b1d4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Frame how print() can be helpful in working with code.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a03378306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a03378306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0000"/>
              </a:lnSpc>
              <a:spcBef>
                <a:spcPts val="300"/>
              </a:spcBef>
              <a:spcAft>
                <a:spcPts val="0"/>
              </a:spcAft>
              <a:buClr>
                <a:schemeClr val="dk1"/>
              </a:buClr>
              <a:buSzPts val="1100"/>
              <a:buFont typeface="Arial"/>
              <a:buNone/>
            </a:pPr>
            <a:r>
              <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906b20b1d4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906b20b1d4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Give students time to practice working with concatenation and string interpolation.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a42cb21d0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a42cb21d0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Duration: </a:t>
            </a:r>
            <a:r>
              <a:rPr lang="en">
                <a:solidFill>
                  <a:schemeClr val="dk1"/>
                </a:solidFill>
              </a:rPr>
              <a:t>30 minutes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906b20b1d4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906b20b1d4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Frame up type casting.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should be a review of what students saw in the pre-work.</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906b20b1d4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906b20b1d4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Review type casting.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should be a review of what students saw in the pre-work.</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906b20b1d4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906b20b1d4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Purpose: </a:t>
            </a:r>
            <a:r>
              <a:rPr lang="en"/>
              <a:t>Get students to think through limits on type casting.</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TEACHING TIPS:</a:t>
            </a:r>
            <a:endParaRPr b="1"/>
          </a:p>
          <a:p>
            <a:pPr indent="0" lvl="0" marL="0" rtl="0" algn="l">
              <a:spcBef>
                <a:spcPts val="0"/>
              </a:spcBef>
              <a:spcAft>
                <a:spcPts val="0"/>
              </a:spcAft>
              <a:buNone/>
            </a:pPr>
            <a:r>
              <a:t/>
            </a:r>
            <a:endParaRPr b="1"/>
          </a:p>
          <a:p>
            <a:pPr indent="-298450" lvl="0" marL="457200" rtl="0" algn="l">
              <a:spcBef>
                <a:spcPts val="0"/>
              </a:spcBef>
              <a:spcAft>
                <a:spcPts val="0"/>
              </a:spcAft>
              <a:buSzPts val="1100"/>
              <a:buChar char="●"/>
            </a:pPr>
            <a:r>
              <a:rPr lang="en"/>
              <a:t>We’ll get into “truthiness” when we discuss conditionals, but this is a good time to introduce the concept of Boolean conversion if students guess this incorrectly. </a:t>
            </a:r>
            <a:endParaRPr/>
          </a:p>
          <a:p>
            <a:pPr indent="-298450" lvl="0" marL="457200" rtl="0" algn="l">
              <a:spcBef>
                <a:spcPts val="0"/>
              </a:spcBef>
              <a:spcAft>
                <a:spcPts val="0"/>
              </a:spcAft>
              <a:buSzPts val="1100"/>
              <a:buChar char="●"/>
            </a:pPr>
            <a:r>
              <a:rPr lang="en"/>
              <a:t>You can think of “0” and “1” in Boolean terms and connect it to binary logic. </a:t>
            </a:r>
            <a:endParaRPr/>
          </a:p>
          <a:p>
            <a:pPr indent="-298450" lvl="0" marL="457200" rtl="0" algn="l">
              <a:spcBef>
                <a:spcPts val="0"/>
              </a:spcBef>
              <a:spcAft>
                <a:spcPts val="0"/>
              </a:spcAft>
              <a:buSzPts val="1100"/>
              <a:buChar char="●"/>
            </a:pPr>
            <a:r>
              <a:rPr lang="en"/>
              <a:t>The only incompatible conversions are turning strings and Booleans into integers or floats.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906b20b1d4_0_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906b20b1d4_0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Have students practice identifying and fixing errors in code.</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906b20b1d4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906b20b1d4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Purpose: </a:t>
            </a:r>
            <a:r>
              <a:rPr lang="en">
                <a:solidFill>
                  <a:schemeClr val="dk1"/>
                </a:solidFill>
              </a:rPr>
              <a:t>Have students practice researching answers to coding problems.</a:t>
            </a:r>
            <a:endParaRPr>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If students aren’t able to finish this exercise in class, encourage them to complete it as homework.</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9c17f69d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9c17f69d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Duration: </a:t>
            </a:r>
            <a:r>
              <a:rPr lang="en">
                <a:solidFill>
                  <a:schemeClr val="dk1"/>
                </a:solidFill>
              </a:rPr>
              <a:t>10 minutes</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9c17f69d9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9c17f69d9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a:t>
            </a:r>
            <a:r>
              <a:rPr lang="en">
                <a:solidFill>
                  <a:schemeClr val="dk1"/>
                </a:solidFill>
              </a:rPr>
              <a:t> Recap what was covered in the lesson. </a:t>
            </a:r>
            <a:endParaRPr>
              <a:solidFill>
                <a:schemeClr val="dk1"/>
              </a:solidFill>
            </a:endParaRPr>
          </a:p>
          <a:p>
            <a:pPr indent="0" lvl="0" marL="0" rtl="0" algn="l">
              <a:spcBef>
                <a:spcPts val="50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9c17f69d9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9c17f69d9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03378306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03378306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3dd4fa9b7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3dd4fa9b7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906b20b1d4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906b20b1d4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dd4fa9b7e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dd4fa9b7e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Duration: </a:t>
            </a:r>
            <a:r>
              <a:rPr lang="en"/>
              <a:t>30</a:t>
            </a:r>
            <a:r>
              <a:rPr b="1" lang="en"/>
              <a:t> </a:t>
            </a:r>
            <a:r>
              <a:rPr lang="en"/>
              <a:t>minutes</a:t>
            </a:r>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a42cb21d0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a42cb21d0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Ensure that students have the correct programs installed for the course. They will need this set up in order to use the Jupyter Notebook.</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5d63486544_1_2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5d63486544_1_2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Purpose: </a:t>
            </a:r>
            <a:r>
              <a:rPr lang="en">
                <a:solidFill>
                  <a:schemeClr val="dk1"/>
                </a:solidFill>
              </a:rPr>
              <a:t>Set expectations for the lesson.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Today's topics may seem a bit basic, but remind students that these are the foundational building blocks of complex programs. No matter how far they get as programmers, data types will ALWAYS matter and can often be the source of bugs!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highlight>
                <a:srgbClr val="FFD966"/>
              </a:highlight>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FFD966"/>
                </a:highlight>
              </a:rPr>
              <a:t>For remote classrooms</a:t>
            </a:r>
            <a:r>
              <a:rPr lang="en">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Capture a screenshot of this slide and drop it in the class Slack channel.</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9c17f69d92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9c17f69d92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Connect the rest of class to what we’ve already learned in the pre-work.</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TALKING POINTS: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We know that you encountered some of what’s in today’s lesson in the pre-work. That’s intentional! We use a blended learning approach that incorporates myGA, assessments, and in-class lessons. They all work together to help you succeed in the course and let us know where you’re coming from.</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We don’t want to bore you with stuff you already know, but we also don’t want to skip over really crucial topics. We’ll use discussions and exercises to make sure we’re going at your speed when it comes to familiar topics, as well as the new ones.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pre-work helps you come into the classroom with a solid, foundational understanding of the basics. We’re going to practice and reinforce those topics and then start to build upon them.</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1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s">
  <p:cSld name="CUSTOM">
    <p:bg>
      <p:bgPr>
        <a:solidFill>
          <a:schemeClr val="lt1"/>
        </a:solidFill>
      </p:bgPr>
    </p:bg>
    <p:spTree>
      <p:nvGrpSpPr>
        <p:cNvPr id="11" name="Shape 11"/>
        <p:cNvGrpSpPr/>
        <p:nvPr/>
      </p:nvGrpSpPr>
      <p:grpSpPr>
        <a:xfrm>
          <a:off x="0" y="0"/>
          <a:ext cx="0" cy="0"/>
          <a:chOff x="0" y="0"/>
          <a:chExt cx="0" cy="0"/>
        </a:xfrm>
      </p:grpSpPr>
      <p:sp>
        <p:nvSpPr>
          <p:cNvPr id="12" name="Google Shape;12;p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 name="Google Shape;13;p2"/>
          <p:cNvSpPr txBox="1"/>
          <p:nvPr>
            <p:ph idx="1" type="body"/>
          </p:nvPr>
        </p:nvSpPr>
        <p:spPr>
          <a:xfrm>
            <a:off x="979500" y="1078375"/>
            <a:ext cx="7099500" cy="2999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4" name="Google Shape;14;p2"/>
          <p:cNvSpPr/>
          <p:nvPr/>
        </p:nvSpPr>
        <p:spPr>
          <a:xfrm>
            <a:off x="8342625" y="4513775"/>
            <a:ext cx="5343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descr="GA-Cog-900.png" id="17" name="Google Shape;17;p2"/>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8" name="Google Shape;18;p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Blank">
  <p:cSld name="CUSTOM_8_1">
    <p:spTree>
      <p:nvGrpSpPr>
        <p:cNvPr id="90" name="Shape 90"/>
        <p:cNvGrpSpPr/>
        <p:nvPr/>
      </p:nvGrpSpPr>
      <p:grpSpPr>
        <a:xfrm>
          <a:off x="0" y="0"/>
          <a:ext cx="0" cy="0"/>
          <a:chOff x="0" y="0"/>
          <a:chExt cx="0" cy="0"/>
        </a:xfrm>
      </p:grpSpPr>
      <p:sp>
        <p:nvSpPr>
          <p:cNvPr id="91" name="Google Shape;91;p1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92" name="Google Shape;92;p1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p:cSld name="CUSTOM_4">
    <p:spTree>
      <p:nvGrpSpPr>
        <p:cNvPr id="93" name="Shape 93"/>
        <p:cNvGrpSpPr/>
        <p:nvPr/>
      </p:nvGrpSpPr>
      <p:grpSpPr>
        <a:xfrm>
          <a:off x="0" y="0"/>
          <a:ext cx="0" cy="0"/>
          <a:chOff x="0" y="0"/>
          <a:chExt cx="0" cy="0"/>
        </a:xfrm>
      </p:grpSpPr>
      <p:cxnSp>
        <p:nvCxnSpPr>
          <p:cNvPr id="94" name="Google Shape;94;p12"/>
          <p:cNvCxnSpPr/>
          <p:nvPr/>
        </p:nvCxnSpPr>
        <p:spPr>
          <a:xfrm>
            <a:off x="1399725" y="1762588"/>
            <a:ext cx="2638200" cy="0"/>
          </a:xfrm>
          <a:prstGeom prst="straightConnector1">
            <a:avLst/>
          </a:prstGeom>
          <a:noFill/>
          <a:ln cap="flat" cmpd="sng" w="9525">
            <a:solidFill>
              <a:srgbClr val="E41A23"/>
            </a:solidFill>
            <a:prstDash val="solid"/>
            <a:round/>
            <a:headEnd len="med" w="med" type="none"/>
            <a:tailEnd len="med" w="med" type="none"/>
          </a:ln>
        </p:spPr>
      </p:cxnSp>
      <p:cxnSp>
        <p:nvCxnSpPr>
          <p:cNvPr id="95" name="Google Shape;95;p12"/>
          <p:cNvCxnSpPr/>
          <p:nvPr/>
        </p:nvCxnSpPr>
        <p:spPr>
          <a:xfrm>
            <a:off x="4913975" y="1762588"/>
            <a:ext cx="2638200" cy="0"/>
          </a:xfrm>
          <a:prstGeom prst="straightConnector1">
            <a:avLst/>
          </a:prstGeom>
          <a:noFill/>
          <a:ln cap="flat" cmpd="sng" w="9525">
            <a:solidFill>
              <a:srgbClr val="E41A23"/>
            </a:solidFill>
            <a:prstDash val="solid"/>
            <a:round/>
            <a:headEnd len="med" w="med" type="none"/>
            <a:tailEnd len="med" w="med" type="none"/>
          </a:ln>
        </p:spPr>
      </p:cxnSp>
      <p:sp>
        <p:nvSpPr>
          <p:cNvPr id="96" name="Google Shape;96;p12"/>
          <p:cNvSpPr txBox="1"/>
          <p:nvPr/>
        </p:nvSpPr>
        <p:spPr>
          <a:xfrm>
            <a:off x="4057900" y="1301188"/>
            <a:ext cx="8361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7" name="Google Shape;97;p12"/>
          <p:cNvSpPr txBox="1"/>
          <p:nvPr>
            <p:ph type="title"/>
          </p:nvPr>
        </p:nvSpPr>
        <p:spPr>
          <a:xfrm>
            <a:off x="1403050" y="2027913"/>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98" name="Google Shape;98;p12"/>
          <p:cNvSpPr txBox="1"/>
          <p:nvPr>
            <p:ph idx="1" type="subTitle"/>
          </p:nvPr>
        </p:nvSpPr>
        <p:spPr>
          <a:xfrm>
            <a:off x="2249725" y="3285818"/>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chemeClr val="dk2"/>
                </a:solidFill>
              </a:defRPr>
            </a:lvl1pPr>
            <a:lvl2pPr lvl="1" rtl="0" algn="ctr">
              <a:spcBef>
                <a:spcPts val="1600"/>
              </a:spcBef>
              <a:spcAft>
                <a:spcPts val="0"/>
              </a:spcAft>
              <a:buNone/>
              <a:defRPr>
                <a:solidFill>
                  <a:schemeClr val="dk2"/>
                </a:solidFill>
              </a:defRPr>
            </a:lvl2pPr>
            <a:lvl3pPr lvl="2" rtl="0" algn="ctr">
              <a:spcBef>
                <a:spcPts val="1600"/>
              </a:spcBef>
              <a:spcAft>
                <a:spcPts val="0"/>
              </a:spcAft>
              <a:buNone/>
              <a:defRPr>
                <a:solidFill>
                  <a:schemeClr val="dk2"/>
                </a:solidFill>
              </a:defRPr>
            </a:lvl3pPr>
            <a:lvl4pPr lvl="3" rtl="0" algn="ctr">
              <a:spcBef>
                <a:spcPts val="1600"/>
              </a:spcBef>
              <a:spcAft>
                <a:spcPts val="0"/>
              </a:spcAft>
              <a:buNone/>
              <a:defRPr>
                <a:solidFill>
                  <a:schemeClr val="dk2"/>
                </a:solidFill>
              </a:defRPr>
            </a:lvl4pPr>
            <a:lvl5pPr lvl="4" rtl="0" algn="ctr">
              <a:spcBef>
                <a:spcPts val="1600"/>
              </a:spcBef>
              <a:spcAft>
                <a:spcPts val="0"/>
              </a:spcAft>
              <a:buNone/>
              <a:defRPr>
                <a:solidFill>
                  <a:schemeClr val="dk2"/>
                </a:solidFill>
              </a:defRPr>
            </a:lvl5pPr>
            <a:lvl6pPr lvl="5" rtl="0" algn="ctr">
              <a:spcBef>
                <a:spcPts val="1600"/>
              </a:spcBef>
              <a:spcAft>
                <a:spcPts val="0"/>
              </a:spcAft>
              <a:buNone/>
              <a:defRPr>
                <a:solidFill>
                  <a:schemeClr val="dk2"/>
                </a:solidFill>
              </a:defRPr>
            </a:lvl6pPr>
            <a:lvl7pPr lvl="6" rtl="0" algn="ctr">
              <a:spcBef>
                <a:spcPts val="1600"/>
              </a:spcBef>
              <a:spcAft>
                <a:spcPts val="0"/>
              </a:spcAft>
              <a:buNone/>
              <a:defRPr>
                <a:solidFill>
                  <a:schemeClr val="dk2"/>
                </a:solidFill>
              </a:defRPr>
            </a:lvl7pPr>
            <a:lvl8pPr lvl="7" rtl="0" algn="ctr">
              <a:spcBef>
                <a:spcPts val="1600"/>
              </a:spcBef>
              <a:spcAft>
                <a:spcPts val="0"/>
              </a:spcAft>
              <a:buNone/>
              <a:defRPr>
                <a:solidFill>
                  <a:schemeClr val="dk2"/>
                </a:solidFill>
              </a:defRPr>
            </a:lvl8pPr>
            <a:lvl9pPr lvl="8" rtl="0" algn="ctr">
              <a:spcBef>
                <a:spcPts val="1600"/>
              </a:spcBef>
              <a:spcAft>
                <a:spcPts val="1600"/>
              </a:spcAft>
              <a:buNone/>
              <a:defRPr>
                <a:solidFill>
                  <a:schemeClr val="dk2"/>
                </a:solidFill>
              </a:defRPr>
            </a:lvl9pPr>
          </a:lstStyle>
          <a:p/>
        </p:txBody>
      </p:sp>
      <p:sp>
        <p:nvSpPr>
          <p:cNvPr id="99" name="Google Shape;99;p1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00" name="Google Shape;100;p1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Headshot">
  <p:cSld name="CUSTOM_4_2">
    <p:spTree>
      <p:nvGrpSpPr>
        <p:cNvPr id="101" name="Shape 101"/>
        <p:cNvGrpSpPr/>
        <p:nvPr/>
      </p:nvGrpSpPr>
      <p:grpSpPr>
        <a:xfrm>
          <a:off x="0" y="0"/>
          <a:ext cx="0" cy="0"/>
          <a:chOff x="0" y="0"/>
          <a:chExt cx="0" cy="0"/>
        </a:xfrm>
      </p:grpSpPr>
      <p:sp>
        <p:nvSpPr>
          <p:cNvPr id="102" name="Google Shape;102;p13"/>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3" name="Google Shape;103;p13"/>
          <p:cNvSpPr txBox="1"/>
          <p:nvPr>
            <p:ph idx="1" type="subTitle"/>
          </p:nvPr>
        </p:nvSpPr>
        <p:spPr>
          <a:xfrm>
            <a:off x="2249725" y="3220006"/>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rgbClr val="E51B24"/>
                </a:solidFill>
              </a:defRPr>
            </a:lvl1pPr>
            <a:lvl2pPr lvl="1" rtl="0" algn="ctr">
              <a:spcBef>
                <a:spcPts val="1600"/>
              </a:spcBef>
              <a:spcAft>
                <a:spcPts val="0"/>
              </a:spcAft>
              <a:buNone/>
              <a:defRPr sz="1100">
                <a:solidFill>
                  <a:srgbClr val="E51B24"/>
                </a:solidFill>
              </a:defRPr>
            </a:lvl2pPr>
            <a:lvl3pPr lvl="2" rtl="0" algn="ctr">
              <a:spcBef>
                <a:spcPts val="1600"/>
              </a:spcBef>
              <a:spcAft>
                <a:spcPts val="0"/>
              </a:spcAft>
              <a:buNone/>
              <a:defRPr sz="1100">
                <a:solidFill>
                  <a:srgbClr val="E51B24"/>
                </a:solidFill>
              </a:defRPr>
            </a:lvl3pPr>
            <a:lvl4pPr lvl="3" rtl="0" algn="ctr">
              <a:spcBef>
                <a:spcPts val="1600"/>
              </a:spcBef>
              <a:spcAft>
                <a:spcPts val="0"/>
              </a:spcAft>
              <a:buNone/>
              <a:defRPr sz="1100">
                <a:solidFill>
                  <a:srgbClr val="E51B24"/>
                </a:solidFill>
              </a:defRPr>
            </a:lvl4pPr>
            <a:lvl5pPr lvl="4" rtl="0" algn="ctr">
              <a:spcBef>
                <a:spcPts val="1600"/>
              </a:spcBef>
              <a:spcAft>
                <a:spcPts val="0"/>
              </a:spcAft>
              <a:buNone/>
              <a:defRPr sz="1100">
                <a:solidFill>
                  <a:srgbClr val="E51B24"/>
                </a:solidFill>
              </a:defRPr>
            </a:lvl5pPr>
            <a:lvl6pPr lvl="5" rtl="0" algn="ctr">
              <a:spcBef>
                <a:spcPts val="1600"/>
              </a:spcBef>
              <a:spcAft>
                <a:spcPts val="0"/>
              </a:spcAft>
              <a:buNone/>
              <a:defRPr sz="1100">
                <a:solidFill>
                  <a:srgbClr val="E51B24"/>
                </a:solidFill>
              </a:defRPr>
            </a:lvl6pPr>
            <a:lvl7pPr lvl="6" rtl="0" algn="ctr">
              <a:spcBef>
                <a:spcPts val="1600"/>
              </a:spcBef>
              <a:spcAft>
                <a:spcPts val="0"/>
              </a:spcAft>
              <a:buNone/>
              <a:defRPr sz="1100">
                <a:solidFill>
                  <a:srgbClr val="E51B24"/>
                </a:solidFill>
              </a:defRPr>
            </a:lvl7pPr>
            <a:lvl8pPr lvl="7" rtl="0" algn="ctr">
              <a:spcBef>
                <a:spcPts val="1600"/>
              </a:spcBef>
              <a:spcAft>
                <a:spcPts val="0"/>
              </a:spcAft>
              <a:buNone/>
              <a:defRPr sz="1100">
                <a:solidFill>
                  <a:srgbClr val="E51B24"/>
                </a:solidFill>
              </a:defRPr>
            </a:lvl8pPr>
            <a:lvl9pPr lvl="8" rtl="0" algn="ctr">
              <a:spcBef>
                <a:spcPts val="1600"/>
              </a:spcBef>
              <a:spcAft>
                <a:spcPts val="1600"/>
              </a:spcAft>
              <a:buNone/>
              <a:defRPr sz="1100">
                <a:solidFill>
                  <a:srgbClr val="E51B24"/>
                </a:solidFill>
              </a:defRPr>
            </a:lvl9pPr>
          </a:lstStyle>
          <a:p/>
        </p:txBody>
      </p:sp>
      <p:sp>
        <p:nvSpPr>
          <p:cNvPr id="104" name="Google Shape;104;p1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a:t>
            </a:r>
            <a:r>
              <a:rPr lang="en"/>
              <a:t>2020</a:t>
            </a:r>
            <a:r>
              <a:rPr lang="en"/>
              <a:t> General Assembly</a:t>
            </a:r>
            <a:endParaRPr/>
          </a:p>
        </p:txBody>
      </p:sp>
      <p:sp>
        <p:nvSpPr>
          <p:cNvPr id="105" name="Google Shape;105;p13"/>
          <p:cNvSpPr/>
          <p:nvPr/>
        </p:nvSpPr>
        <p:spPr>
          <a:xfrm>
            <a:off x="4047013" y="1247650"/>
            <a:ext cx="881100" cy="881100"/>
          </a:xfrm>
          <a:prstGeom prst="ellipse">
            <a:avLst/>
          </a:prstGeom>
          <a:solidFill>
            <a:srgbClr val="EFEFEF"/>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6" name="Google Shape;106;p13"/>
          <p:cNvCxnSpPr/>
          <p:nvPr/>
        </p:nvCxnSpPr>
        <p:spPr>
          <a:xfrm>
            <a:off x="1399725" y="1762588"/>
            <a:ext cx="2472000" cy="0"/>
          </a:xfrm>
          <a:prstGeom prst="straightConnector1">
            <a:avLst/>
          </a:prstGeom>
          <a:noFill/>
          <a:ln cap="flat" cmpd="sng" w="9525">
            <a:solidFill>
              <a:srgbClr val="E41A23"/>
            </a:solidFill>
            <a:prstDash val="solid"/>
            <a:round/>
            <a:headEnd len="med" w="med" type="none"/>
            <a:tailEnd len="med" w="med" type="none"/>
          </a:ln>
        </p:spPr>
      </p:cxnSp>
      <p:cxnSp>
        <p:nvCxnSpPr>
          <p:cNvPr id="107" name="Google Shape;107;p13"/>
          <p:cNvCxnSpPr/>
          <p:nvPr/>
        </p:nvCxnSpPr>
        <p:spPr>
          <a:xfrm>
            <a:off x="5103425" y="1762588"/>
            <a:ext cx="2472000" cy="0"/>
          </a:xfrm>
          <a:prstGeom prst="straightConnector1">
            <a:avLst/>
          </a:prstGeom>
          <a:noFill/>
          <a:ln cap="flat" cmpd="sng" w="9525">
            <a:solidFill>
              <a:srgbClr val="E41A23"/>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No Attribution">
  <p:cSld name="CUSTOM_4_1">
    <p:spTree>
      <p:nvGrpSpPr>
        <p:cNvPr id="108" name="Shape 108"/>
        <p:cNvGrpSpPr/>
        <p:nvPr/>
      </p:nvGrpSpPr>
      <p:grpSpPr>
        <a:xfrm>
          <a:off x="0" y="0"/>
          <a:ext cx="0" cy="0"/>
          <a:chOff x="0" y="0"/>
          <a:chExt cx="0" cy="0"/>
        </a:xfrm>
      </p:grpSpPr>
      <p:cxnSp>
        <p:nvCxnSpPr>
          <p:cNvPr id="109" name="Google Shape;109;p14"/>
          <p:cNvCxnSpPr/>
          <p:nvPr/>
        </p:nvCxnSpPr>
        <p:spPr>
          <a:xfrm>
            <a:off x="1678950" y="1863425"/>
            <a:ext cx="5786100" cy="0"/>
          </a:xfrm>
          <a:prstGeom prst="straightConnector1">
            <a:avLst/>
          </a:prstGeom>
          <a:noFill/>
          <a:ln cap="flat" cmpd="sng" w="9525">
            <a:solidFill>
              <a:srgbClr val="E41A23"/>
            </a:solidFill>
            <a:prstDash val="solid"/>
            <a:round/>
            <a:headEnd len="med" w="med" type="none"/>
            <a:tailEnd len="med" w="med" type="none"/>
          </a:ln>
        </p:spPr>
      </p:cxnSp>
      <p:sp>
        <p:nvSpPr>
          <p:cNvPr id="110" name="Google Shape;110;p14"/>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111" name="Google Shape;111;p1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12" name="Google Shape;112;p1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Black">
  <p:cSld name="CUSTOM_6_1_1_1_1_1">
    <p:spTree>
      <p:nvGrpSpPr>
        <p:cNvPr id="113" name="Shape 113"/>
        <p:cNvGrpSpPr/>
        <p:nvPr/>
      </p:nvGrpSpPr>
      <p:grpSpPr>
        <a:xfrm>
          <a:off x="0" y="0"/>
          <a:ext cx="0" cy="0"/>
          <a:chOff x="0" y="0"/>
          <a:chExt cx="0" cy="0"/>
        </a:xfrm>
      </p:grpSpPr>
      <p:sp>
        <p:nvSpPr>
          <p:cNvPr id="114" name="Google Shape;114;p15"/>
          <p:cNvSpPr/>
          <p:nvPr/>
        </p:nvSpPr>
        <p:spPr>
          <a:xfrm>
            <a:off x="0" y="2540700"/>
            <a:ext cx="9144000" cy="2602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17" name="Google Shape;117;p15"/>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18" name="Google Shape;118;p15"/>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19" name="Google Shape;119;p1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descr="GA-Cog-900.png" id="120" name="Google Shape;120;p15"/>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Red">
  <p:cSld name="CUSTOM_6_1_1_1_1_1_1">
    <p:spTree>
      <p:nvGrpSpPr>
        <p:cNvPr id="121" name="Shape 121"/>
        <p:cNvGrpSpPr/>
        <p:nvPr/>
      </p:nvGrpSpPr>
      <p:grpSpPr>
        <a:xfrm>
          <a:off x="0" y="0"/>
          <a:ext cx="0" cy="0"/>
          <a:chOff x="0" y="0"/>
          <a:chExt cx="0" cy="0"/>
        </a:xfrm>
      </p:grpSpPr>
      <p:sp>
        <p:nvSpPr>
          <p:cNvPr id="122" name="Google Shape;122;p16"/>
          <p:cNvSpPr/>
          <p:nvPr/>
        </p:nvSpPr>
        <p:spPr>
          <a:xfrm>
            <a:off x="0" y="2540700"/>
            <a:ext cx="9144000" cy="260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25" name="Google Shape;125;p16"/>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26" name="Google Shape;126;p16"/>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27" name="Google Shape;127;p1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128" name="Google Shape;128;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 Timer">
  <p:cSld name="TITLE_AND_BODY_1_2_2_2">
    <p:spTree>
      <p:nvGrpSpPr>
        <p:cNvPr id="129" name="Shape 129"/>
        <p:cNvGrpSpPr/>
        <p:nvPr/>
      </p:nvGrpSpPr>
      <p:grpSpPr>
        <a:xfrm>
          <a:off x="0" y="0"/>
          <a:ext cx="0" cy="0"/>
          <a:chOff x="0" y="0"/>
          <a:chExt cx="0" cy="0"/>
        </a:xfrm>
      </p:grpSpPr>
      <p:sp>
        <p:nvSpPr>
          <p:cNvPr id="130" name="Google Shape;130;p17"/>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32" name="Google Shape;132;p1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33" name="Google Shape;133;p1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4" name="Google Shape;134;p1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35" name="Google Shape;135;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6" name="Google Shape;136;p17"/>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37" name="Google Shape;137;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8" name="Google Shape;138;p1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39" name="Google Shape;139;p17"/>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p:cSld name="TITLE_AND_BODY_1_2_2_2_2">
    <p:spTree>
      <p:nvGrpSpPr>
        <p:cNvPr id="140" name="Shape 140"/>
        <p:cNvGrpSpPr/>
        <p:nvPr/>
      </p:nvGrpSpPr>
      <p:grpSpPr>
        <a:xfrm>
          <a:off x="0" y="0"/>
          <a:ext cx="0" cy="0"/>
          <a:chOff x="0" y="0"/>
          <a:chExt cx="0" cy="0"/>
        </a:xfrm>
      </p:grpSpPr>
      <p:sp>
        <p:nvSpPr>
          <p:cNvPr id="141" name="Google Shape;141;p18"/>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2" name="Google Shape;142;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3" name="Google Shape;143;p18"/>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44" name="Google Shape;144;p1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45" name="Google Shape;145;p1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6" name="Google Shape;146;p1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47" name="Google Shape;147;p1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48" name="Google Shape;148;p18"/>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 Timer">
  <p:cSld name="TITLE_AND_BODY_1_2_2_2_1">
    <p:spTree>
      <p:nvGrpSpPr>
        <p:cNvPr id="149" name="Shape 149"/>
        <p:cNvGrpSpPr/>
        <p:nvPr/>
      </p:nvGrpSpPr>
      <p:grpSpPr>
        <a:xfrm>
          <a:off x="0" y="0"/>
          <a:ext cx="0" cy="0"/>
          <a:chOff x="0" y="0"/>
          <a:chExt cx="0" cy="0"/>
        </a:xfrm>
      </p:grpSpPr>
      <p:sp>
        <p:nvSpPr>
          <p:cNvPr id="150" name="Google Shape;150;p19"/>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2" name="Google Shape;152;p1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53" name="Google Shape;153;p1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54" name="Google Shape;154;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5" name="Google Shape;155;p1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56" name="Google Shape;156;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7" name="Google Shape;157;p1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58" name="Google Shape;158;p1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p:cSld name="TITLE_AND_BODY_1_2_2_2_1_2">
    <p:spTree>
      <p:nvGrpSpPr>
        <p:cNvPr id="159" name="Shape 159"/>
        <p:cNvGrpSpPr/>
        <p:nvPr/>
      </p:nvGrpSpPr>
      <p:grpSpPr>
        <a:xfrm>
          <a:off x="0" y="0"/>
          <a:ext cx="0" cy="0"/>
          <a:chOff x="0" y="0"/>
          <a:chExt cx="0" cy="0"/>
        </a:xfrm>
      </p:grpSpPr>
      <p:sp>
        <p:nvSpPr>
          <p:cNvPr id="160" name="Google Shape;160;p20"/>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2" name="Google Shape;162;p2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63" name="Google Shape;163;p2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64" name="Google Shape;164;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5" name="Google Shape;165;p2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66" name="Google Shape;166;p2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Palette">
  <p:cSld name="CUSTOM_13">
    <p:spTree>
      <p:nvGrpSpPr>
        <p:cNvPr id="19" name="Shape 19"/>
        <p:cNvGrpSpPr/>
        <p:nvPr/>
      </p:nvGrpSpPr>
      <p:grpSpPr>
        <a:xfrm>
          <a:off x="0" y="0"/>
          <a:ext cx="0" cy="0"/>
          <a:chOff x="0" y="0"/>
          <a:chExt cx="0" cy="0"/>
        </a:xfrm>
      </p:grpSpPr>
      <p:sp>
        <p:nvSpPr>
          <p:cNvPr id="20" name="Google Shape;20;p3"/>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2" name="Google Shape;22;p3"/>
          <p:cNvSpPr txBox="1"/>
          <p:nvPr/>
        </p:nvSpPr>
        <p:spPr>
          <a:xfrm>
            <a:off x="979500" y="91871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3" name="Google Shape;23;p3"/>
          <p:cNvSpPr txBox="1"/>
          <p:nvPr/>
        </p:nvSpPr>
        <p:spPr>
          <a:xfrm>
            <a:off x="3108300" y="283325"/>
            <a:ext cx="5578500" cy="5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4" name="Google Shape;24;p3"/>
          <p:cNvSpPr txBox="1"/>
          <p:nvPr/>
        </p:nvSpPr>
        <p:spPr>
          <a:xfrm>
            <a:off x="979500" y="280375"/>
            <a:ext cx="2363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222222"/>
                </a:solidFill>
                <a:latin typeface="Proxima Nova"/>
                <a:ea typeface="Proxima Nova"/>
                <a:cs typeface="Proxima Nova"/>
                <a:sym typeface="Proxima Nova"/>
              </a:rPr>
              <a:t>Color Palette</a:t>
            </a:r>
            <a:endParaRPr b="1" sz="2600">
              <a:latin typeface="Proxima Nova"/>
              <a:ea typeface="Proxima Nova"/>
              <a:cs typeface="Proxima Nova"/>
              <a:sym typeface="Proxima Nova"/>
            </a:endParaRPr>
          </a:p>
        </p:txBody>
      </p:sp>
      <p:sp>
        <p:nvSpPr>
          <p:cNvPr id="25" name="Google Shape;25;p3"/>
          <p:cNvSpPr/>
          <p:nvPr/>
        </p:nvSpPr>
        <p:spPr>
          <a:xfrm>
            <a:off x="1086475" y="1338944"/>
            <a:ext cx="1030500" cy="1030500"/>
          </a:xfrm>
          <a:prstGeom prst="ellipse">
            <a:avLst/>
          </a:prstGeom>
          <a:solidFill>
            <a:srgbClr val="E51B2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RED</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2345725" y="1338944"/>
            <a:ext cx="1030500" cy="1030500"/>
          </a:xfrm>
          <a:prstGeom prst="ellipse">
            <a:avLst/>
          </a:prstGeom>
          <a:solidFill>
            <a:srgbClr val="0000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BLACK</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7" name="Google Shape;27;p3"/>
          <p:cNvSpPr/>
          <p:nvPr/>
        </p:nvSpPr>
        <p:spPr>
          <a:xfrm>
            <a:off x="3604988" y="1338944"/>
            <a:ext cx="1030500" cy="10305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latin typeface="Proxima Nova"/>
                <a:ea typeface="Proxima Nova"/>
                <a:cs typeface="Proxima Nova"/>
                <a:sym typeface="Proxima Nova"/>
              </a:rPr>
              <a:t>WHITE</a:t>
            </a:r>
            <a:endParaRPr b="1" sz="12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8" name="Google Shape;28;p3"/>
          <p:cNvSpPr txBox="1"/>
          <p:nvPr/>
        </p:nvSpPr>
        <p:spPr>
          <a:xfrm>
            <a:off x="979500"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9" name="Google Shape;29;p3"/>
          <p:cNvSpPr/>
          <p:nvPr/>
        </p:nvSpPr>
        <p:spPr>
          <a:xfrm>
            <a:off x="2984925" y="3039674"/>
            <a:ext cx="874800" cy="874800"/>
          </a:xfrm>
          <a:prstGeom prst="ellipse">
            <a:avLst/>
          </a:prstGeom>
          <a:solidFill>
            <a:srgbClr val="FFDB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YELLOW</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30" name="Google Shape;30;p3"/>
          <p:cNvSpPr/>
          <p:nvPr/>
        </p:nvSpPr>
        <p:spPr>
          <a:xfrm>
            <a:off x="2039631" y="3039674"/>
            <a:ext cx="874800" cy="874800"/>
          </a:xfrm>
          <a:prstGeom prst="ellipse">
            <a:avLst/>
          </a:prstGeom>
          <a:solidFill>
            <a:schemeClr val="lt2"/>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TEAL</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a:t>
            </a: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1" name="Google Shape;31;p3"/>
          <p:cNvSpPr txBox="1"/>
          <p:nvPr/>
        </p:nvSpPr>
        <p:spPr>
          <a:xfrm>
            <a:off x="4148175"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2" name="Google Shape;32;p3"/>
          <p:cNvSpPr/>
          <p:nvPr/>
        </p:nvSpPr>
        <p:spPr>
          <a:xfrm>
            <a:off x="1086479" y="3039675"/>
            <a:ext cx="874800" cy="874800"/>
          </a:xfrm>
          <a:prstGeom prst="ellipse">
            <a:avLst/>
          </a:prstGeom>
          <a:solidFill>
            <a:srgbClr val="00A7BD"/>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br>
              <a:rPr b="1" lang="en" sz="1000">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3" name="Google Shape;33;p3"/>
          <p:cNvSpPr/>
          <p:nvPr/>
        </p:nvSpPr>
        <p:spPr>
          <a:xfrm>
            <a:off x="4275066" y="3039675"/>
            <a:ext cx="810600" cy="810600"/>
          </a:xfrm>
          <a:prstGeom prst="ellipse">
            <a:avLst/>
          </a:prstGeom>
          <a:solidFill>
            <a:srgbClr val="70B0FA"/>
          </a:solidFill>
          <a:ln>
            <a:noFill/>
          </a:ln>
        </p:spPr>
        <p:txBody>
          <a:bodyPr anchorCtr="0" anchor="ctr" bIns="91425" lIns="0" spcFirstLastPara="1" rIns="0" wrap="square" tIns="91425">
            <a:noAutofit/>
          </a:bodyPr>
          <a:lstStyle/>
          <a:p>
            <a:pPr indent="0" lvl="0" marL="0" rtl="0" algn="l">
              <a:lnSpc>
                <a:spcPct val="115000"/>
              </a:lnSpc>
              <a:spcBef>
                <a:spcPts val="0"/>
              </a:spcBef>
              <a:spcAft>
                <a:spcPts val="0"/>
              </a:spcAft>
              <a:buNone/>
            </a:pPr>
            <a:r>
              <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4" name="Google Shape;34;p3"/>
          <p:cNvSpPr/>
          <p:nvPr/>
        </p:nvSpPr>
        <p:spPr>
          <a:xfrm>
            <a:off x="5214357" y="3039675"/>
            <a:ext cx="810600" cy="810600"/>
          </a:xfrm>
          <a:prstGeom prst="ellipse">
            <a:avLst/>
          </a:prstGeom>
          <a:solidFill>
            <a:srgbClr val="3D6BD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BLUE</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5" name="Google Shape;35;p3"/>
          <p:cNvSpPr txBox="1"/>
          <p:nvPr/>
        </p:nvSpPr>
        <p:spPr>
          <a:xfrm>
            <a:off x="831625" y="4237900"/>
            <a:ext cx="80112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*When applying to charts and graphics, suggested color preference is to start from the left (Light Teal) and move over to the right (Blue). </a:t>
            </a:r>
            <a:endParaRPr b="1" sz="1000">
              <a:latin typeface="Proxima Nova"/>
              <a:ea typeface="Proxima Nova"/>
              <a:cs typeface="Proxima Nova"/>
              <a:sym typeface="Proxima Nova"/>
            </a:endParaRPr>
          </a:p>
        </p:txBody>
      </p:sp>
      <p:sp>
        <p:nvSpPr>
          <p:cNvPr id="36" name="Google Shape;36;p3"/>
          <p:cNvSpPr txBox="1"/>
          <p:nvPr/>
        </p:nvSpPr>
        <p:spPr>
          <a:xfrm>
            <a:off x="949526" y="3214344"/>
            <a:ext cx="11487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TEAL</a:t>
            </a:r>
            <a:endParaRPr b="1" sz="1000">
              <a:latin typeface="Proxima Nova"/>
              <a:ea typeface="Proxima Nova"/>
              <a:cs typeface="Proxima Nova"/>
              <a:sym typeface="Proxima Nova"/>
            </a:endParaRPr>
          </a:p>
        </p:txBody>
      </p:sp>
      <p:sp>
        <p:nvSpPr>
          <p:cNvPr id="37" name="Google Shape;37;p3"/>
          <p:cNvSpPr txBox="1"/>
          <p:nvPr/>
        </p:nvSpPr>
        <p:spPr>
          <a:xfrm>
            <a:off x="4148175" y="3201525"/>
            <a:ext cx="1064400" cy="29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BLUE</a:t>
            </a:r>
            <a:endParaRPr b="1" sz="1000">
              <a:latin typeface="Proxima Nova"/>
              <a:ea typeface="Proxima Nova"/>
              <a:cs typeface="Proxima Nova"/>
              <a:sym typeface="Proxima Nova"/>
            </a:endParaRPr>
          </a:p>
        </p:txBody>
      </p:sp>
      <p:sp>
        <p:nvSpPr>
          <p:cNvPr id="38" name="Google Shape;38;p3"/>
          <p:cNvSpPr/>
          <p:nvPr/>
        </p:nvSpPr>
        <p:spPr>
          <a:xfrm>
            <a:off x="6308725" y="1063850"/>
            <a:ext cx="2115000" cy="2352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txBox="1"/>
          <p:nvPr/>
        </p:nvSpPr>
        <p:spPr>
          <a:xfrm>
            <a:off x="6244513" y="1047513"/>
            <a:ext cx="17499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40" name="Google Shape;40;p3"/>
          <p:cNvSpPr txBox="1"/>
          <p:nvPr/>
        </p:nvSpPr>
        <p:spPr>
          <a:xfrm>
            <a:off x="6357625" y="1403275"/>
            <a:ext cx="2017200" cy="163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i="1" lang="en" sz="1200">
                <a:latin typeface="Proxima Nova"/>
                <a:ea typeface="Proxima Nova"/>
                <a:cs typeface="Proxima Nova"/>
                <a:sym typeface="Proxima Nova"/>
              </a:rPr>
              <a:t>for accessibility purposes</a:t>
            </a:r>
            <a:r>
              <a:rPr lang="en" sz="1200">
                <a:latin typeface="Proxima Nova"/>
                <a:ea typeface="Proxima Nova"/>
                <a:cs typeface="Proxima Nova"/>
                <a:sym typeface="Proxima Nova"/>
              </a:rPr>
              <a:t> -</a:t>
            </a:r>
            <a:r>
              <a:rPr lang="en" sz="1200">
                <a:latin typeface="Proxima Nova"/>
                <a:ea typeface="Proxima Nova"/>
                <a:cs typeface="Proxima Nova"/>
                <a:sym typeface="Proxima Nova"/>
              </a:rPr>
              <a:t> i.e. use </a:t>
            </a:r>
            <a:r>
              <a:rPr b="1" lang="en" sz="1200">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b="1" lang="en" sz="1200">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1" name="Google Shape;41;p3"/>
          <p:cNvCxnSpPr/>
          <p:nvPr/>
        </p:nvCxnSpPr>
        <p:spPr>
          <a:xfrm>
            <a:off x="1080425" y="4157175"/>
            <a:ext cx="7665000" cy="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 Timer">
  <p:cSld name="TITLE_AND_BODY_1_2_2_2_1_1">
    <p:spTree>
      <p:nvGrpSpPr>
        <p:cNvPr id="167" name="Shape 167"/>
        <p:cNvGrpSpPr/>
        <p:nvPr/>
      </p:nvGrpSpPr>
      <p:grpSpPr>
        <a:xfrm>
          <a:off x="0" y="0"/>
          <a:ext cx="0" cy="0"/>
          <a:chOff x="0" y="0"/>
          <a:chExt cx="0" cy="0"/>
        </a:xfrm>
      </p:grpSpPr>
      <p:sp>
        <p:nvSpPr>
          <p:cNvPr id="168" name="Google Shape;168;p21"/>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70" name="Google Shape;170;p21"/>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1" name="Google Shape;171;p21"/>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72" name="Google Shape;172;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3" name="Google Shape;173;p21"/>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pic>
        <p:nvPicPr>
          <p:cNvPr id="174" name="Google Shape;174;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5" name="Google Shape;175;p21"/>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76" name="Google Shape;176;p2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p:cSld name="TITLE_AND_BODY_1_2_2_2_1_1_4">
    <p:spTree>
      <p:nvGrpSpPr>
        <p:cNvPr id="177" name="Shape 177"/>
        <p:cNvGrpSpPr/>
        <p:nvPr/>
      </p:nvGrpSpPr>
      <p:grpSpPr>
        <a:xfrm>
          <a:off x="0" y="0"/>
          <a:ext cx="0" cy="0"/>
          <a:chOff x="0" y="0"/>
          <a:chExt cx="0" cy="0"/>
        </a:xfrm>
      </p:grpSpPr>
      <p:sp>
        <p:nvSpPr>
          <p:cNvPr id="178" name="Google Shape;178;p22"/>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80" name="Google Shape;180;p22"/>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1" name="Google Shape;181;p22"/>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82" name="Google Shape;182;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3" name="Google Shape;183;p2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84" name="Google Shape;184;p2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 Timer">
  <p:cSld name="TITLE_AND_BODY_1_2_2_2_1_1_1_1_1">
    <p:spTree>
      <p:nvGrpSpPr>
        <p:cNvPr id="185" name="Shape 185"/>
        <p:cNvGrpSpPr/>
        <p:nvPr/>
      </p:nvGrpSpPr>
      <p:grpSpPr>
        <a:xfrm>
          <a:off x="0" y="0"/>
          <a:ext cx="0" cy="0"/>
          <a:chOff x="0" y="0"/>
          <a:chExt cx="0" cy="0"/>
        </a:xfrm>
      </p:grpSpPr>
      <p:sp>
        <p:nvSpPr>
          <p:cNvPr id="186" name="Google Shape;186;p23"/>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88" name="Google Shape;188;p23"/>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9" name="Google Shape;189;p2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90" name="Google Shape;190;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1" name="Google Shape;191;p2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92" name="Google Shape;192;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3" name="Google Shape;193;p23"/>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94" name="Google Shape;194;p2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p:cSld name="TITLE_AND_BODY_1_2_2_2_1_1_1_1_1_1">
    <p:spTree>
      <p:nvGrpSpPr>
        <p:cNvPr id="195" name="Shape 195"/>
        <p:cNvGrpSpPr/>
        <p:nvPr/>
      </p:nvGrpSpPr>
      <p:grpSpPr>
        <a:xfrm>
          <a:off x="0" y="0"/>
          <a:ext cx="0" cy="0"/>
          <a:chOff x="0" y="0"/>
          <a:chExt cx="0" cy="0"/>
        </a:xfrm>
      </p:grpSpPr>
      <p:sp>
        <p:nvSpPr>
          <p:cNvPr id="196" name="Google Shape;196;p24"/>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98" name="Google Shape;198;p2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9" name="Google Shape;199;p2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0" name="Google Shape;200;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1" name="Google Shape;201;p2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02" name="Google Shape;202;p2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p:cSld name="TITLE_AND_BODY_1_2_2_2_1_1_1_1_2">
    <p:spTree>
      <p:nvGrpSpPr>
        <p:cNvPr id="203" name="Shape 203"/>
        <p:cNvGrpSpPr/>
        <p:nvPr/>
      </p:nvGrpSpPr>
      <p:grpSpPr>
        <a:xfrm>
          <a:off x="0" y="0"/>
          <a:ext cx="0" cy="0"/>
          <a:chOff x="0" y="0"/>
          <a:chExt cx="0" cy="0"/>
        </a:xfrm>
      </p:grpSpPr>
      <p:sp>
        <p:nvSpPr>
          <p:cNvPr id="204" name="Google Shape;204;p25"/>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5"/>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06" name="Google Shape;206;p2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07" name="Google Shape;207;p25"/>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8" name="Google Shape;208;p2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9" name="Google Shape;209;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10" name="Google Shape;210;p2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11" name="Google Shape;211;p25"/>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12" name="Google Shape;212;p25"/>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213" name="Google Shape;213;p25"/>
          <p:cNvSpPr txBox="1"/>
          <p:nvPr>
            <p:ph idx="4" type="subTitle"/>
          </p:nvPr>
        </p:nvSpPr>
        <p:spPr>
          <a:xfrm>
            <a:off x="7160380"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p:cSld name="BLANK_2">
    <p:spTree>
      <p:nvGrpSpPr>
        <p:cNvPr id="214" name="Shape 214"/>
        <p:cNvGrpSpPr/>
        <p:nvPr/>
      </p:nvGrpSpPr>
      <p:grpSpPr>
        <a:xfrm>
          <a:off x="0" y="0"/>
          <a:ext cx="0" cy="0"/>
          <a:chOff x="0" y="0"/>
          <a:chExt cx="0" cy="0"/>
        </a:xfrm>
      </p:grpSpPr>
      <p:sp>
        <p:nvSpPr>
          <p:cNvPr id="215" name="Google Shape;215;p26"/>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17" name="Google Shape;217;p26"/>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18" name="Google Shape;218;p2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19" name="Google Shape;219;p2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0" name="Google Shape;220;p2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21" name="Google Shape;221;p26"/>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rivia">
  <p:cSld name="TITLE_AND_BODY_2">
    <p:bg>
      <p:bgPr>
        <a:solidFill>
          <a:srgbClr val="222222"/>
        </a:solidFill>
      </p:bgPr>
    </p:bg>
    <p:spTree>
      <p:nvGrpSpPr>
        <p:cNvPr id="222" name="Shape 222"/>
        <p:cNvGrpSpPr/>
        <p:nvPr/>
      </p:nvGrpSpPr>
      <p:grpSpPr>
        <a:xfrm>
          <a:off x="0" y="0"/>
          <a:ext cx="0" cy="0"/>
          <a:chOff x="0" y="0"/>
          <a:chExt cx="0" cy="0"/>
        </a:xfrm>
      </p:grpSpPr>
      <p:sp>
        <p:nvSpPr>
          <p:cNvPr id="223" name="Google Shape;223;p27"/>
          <p:cNvSpPr txBox="1"/>
          <p:nvPr>
            <p:ph idx="1" type="subTitle"/>
          </p:nvPr>
        </p:nvSpPr>
        <p:spPr>
          <a:xfrm>
            <a:off x="7880125" y="401625"/>
            <a:ext cx="9174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000">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p:txBody>
      </p:sp>
      <p:pic>
        <p:nvPicPr>
          <p:cNvPr id="224" name="Google Shape;224;p27"/>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25" name="Google Shape;225;p27"/>
          <p:cNvSpPr txBox="1"/>
          <p:nvPr>
            <p:ph type="title"/>
          </p:nvPr>
        </p:nvSpPr>
        <p:spPr>
          <a:xfrm>
            <a:off x="457200" y="280375"/>
            <a:ext cx="7065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p:txBody>
      </p:sp>
      <p:sp>
        <p:nvSpPr>
          <p:cNvPr id="226" name="Google Shape;226;p27"/>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27" name="Google Shape;227;p27"/>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30200" lvl="1" marL="914400" rtl="0">
              <a:spcBef>
                <a:spcPts val="1600"/>
              </a:spcBef>
              <a:spcAft>
                <a:spcPts val="0"/>
              </a:spcAft>
              <a:buClr>
                <a:srgbClr val="FFFFFF"/>
              </a:buClr>
              <a:buSzPts val="16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a:solidFill>
                  <a:srgbClr val="FFFFFF"/>
                </a:solidFill>
              </a:defRPr>
            </a:lvl5pPr>
            <a:lvl6pPr indent="-304800" lvl="5" marL="2743200" rtl="0">
              <a:spcBef>
                <a:spcPts val="1600"/>
              </a:spcBef>
              <a:spcAft>
                <a:spcPts val="0"/>
              </a:spcAft>
              <a:buClr>
                <a:srgbClr val="FFFFFF"/>
              </a:buClr>
              <a:buSzPts val="1200"/>
              <a:buChar char="■"/>
              <a:defRPr>
                <a:solidFill>
                  <a:srgbClr val="FFFFFF"/>
                </a:solidFill>
              </a:defRPr>
            </a:lvl6pPr>
            <a:lvl7pPr indent="-304800" lvl="6" marL="3200400" rtl="0">
              <a:spcBef>
                <a:spcPts val="1600"/>
              </a:spcBef>
              <a:spcAft>
                <a:spcPts val="0"/>
              </a:spcAft>
              <a:buClr>
                <a:srgbClr val="FFFFFF"/>
              </a:buClr>
              <a:buSzPts val="1200"/>
              <a:buChar char="●"/>
              <a:defRPr>
                <a:solidFill>
                  <a:srgbClr val="FFFFFF"/>
                </a:solidFill>
              </a:defRPr>
            </a:lvl7pPr>
            <a:lvl8pPr indent="-304800" lvl="7" marL="3657600" rtl="0">
              <a:spcBef>
                <a:spcPts val="1600"/>
              </a:spcBef>
              <a:spcAft>
                <a:spcPts val="0"/>
              </a:spcAft>
              <a:buClr>
                <a:srgbClr val="FFFFFF"/>
              </a:buClr>
              <a:buSzPts val="1200"/>
              <a:buChar char="○"/>
              <a:defRPr>
                <a:solidFill>
                  <a:srgbClr val="FFFFFF"/>
                </a:solidFill>
              </a:defRPr>
            </a:lvl8pPr>
            <a:lvl9pPr indent="-304800" lvl="8" marL="4114800" rtl="0">
              <a:spcBef>
                <a:spcPts val="1600"/>
              </a:spcBef>
              <a:spcAft>
                <a:spcPts val="1600"/>
              </a:spcAft>
              <a:buClr>
                <a:srgbClr val="FFFFFF"/>
              </a:buClr>
              <a:buSzPts val="1200"/>
              <a:buChar char="■"/>
              <a:defRPr>
                <a:solidFill>
                  <a:srgbClr val="FFFFFF"/>
                </a:solidFill>
              </a:defRPr>
            </a:lvl9pPr>
          </a:lstStyle>
          <a:p/>
        </p:txBody>
      </p:sp>
      <p:sp>
        <p:nvSpPr>
          <p:cNvPr id="228" name="Google Shape;228;p2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229" name="Google Shape;229;p2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Section Summary">
  <p:cSld name="TITLE_AND_BODY_2_1">
    <p:bg>
      <p:bgPr>
        <a:solidFill>
          <a:srgbClr val="FFFFFF"/>
        </a:solidFill>
      </p:bgPr>
    </p:bg>
    <p:spTree>
      <p:nvGrpSpPr>
        <p:cNvPr id="230" name="Shape 230"/>
        <p:cNvGrpSpPr/>
        <p:nvPr/>
      </p:nvGrpSpPr>
      <p:grpSpPr>
        <a:xfrm>
          <a:off x="0" y="0"/>
          <a:ext cx="0" cy="0"/>
          <a:chOff x="0" y="0"/>
          <a:chExt cx="0" cy="0"/>
        </a:xfrm>
      </p:grpSpPr>
      <p:sp>
        <p:nvSpPr>
          <p:cNvPr id="231" name="Google Shape;231;p28"/>
          <p:cNvSpPr/>
          <p:nvPr/>
        </p:nvSpPr>
        <p:spPr>
          <a:xfrm>
            <a:off x="-24750" y="-37475"/>
            <a:ext cx="9211200" cy="1183200"/>
          </a:xfrm>
          <a:prstGeom prst="rect">
            <a:avLst/>
          </a:prstGeom>
          <a:solidFill>
            <a:srgbClr val="ED33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8"/>
          <p:cNvSpPr/>
          <p:nvPr/>
        </p:nvSpPr>
        <p:spPr>
          <a:xfrm>
            <a:off x="564165" y="510787"/>
            <a:ext cx="302700" cy="567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33" name="Google Shape;233;p28"/>
          <p:cNvSpPr txBox="1"/>
          <p:nvPr>
            <p:ph type="title"/>
          </p:nvPr>
        </p:nvSpPr>
        <p:spPr>
          <a:xfrm>
            <a:off x="457200" y="536200"/>
            <a:ext cx="67260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b="1" sz="2400">
                <a:solidFill>
                  <a:schemeClr val="lt1"/>
                </a:solidFill>
              </a:defRPr>
            </a:lvl2pPr>
            <a:lvl3pPr lvl="2" rtl="0" algn="ctr">
              <a:spcBef>
                <a:spcPts val="0"/>
              </a:spcBef>
              <a:spcAft>
                <a:spcPts val="0"/>
              </a:spcAft>
              <a:buClr>
                <a:schemeClr val="lt1"/>
              </a:buClr>
              <a:buSzPts val="2400"/>
              <a:buNone/>
              <a:defRPr b="1" sz="2400">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234" name="Google Shape;234;p28"/>
          <p:cNvSpPr txBox="1"/>
          <p:nvPr>
            <p:ph idx="1" type="subTitle"/>
          </p:nvPr>
        </p:nvSpPr>
        <p:spPr>
          <a:xfrm>
            <a:off x="457200" y="52718"/>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235" name="Google Shape;235;p2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36" name="Google Shape;236;p2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Split-info ">
  <p:cSld name="CUSTOM_12">
    <p:spTree>
      <p:nvGrpSpPr>
        <p:cNvPr id="237" name="Shape 237"/>
        <p:cNvGrpSpPr/>
        <p:nvPr/>
      </p:nvGrpSpPr>
      <p:grpSpPr>
        <a:xfrm>
          <a:off x="0" y="0"/>
          <a:ext cx="0" cy="0"/>
          <a:chOff x="0" y="0"/>
          <a:chExt cx="0" cy="0"/>
        </a:xfrm>
      </p:grpSpPr>
      <p:sp>
        <p:nvSpPr>
          <p:cNvPr id="238" name="Google Shape;238;p29"/>
          <p:cNvSpPr/>
          <p:nvPr/>
        </p:nvSpPr>
        <p:spPr>
          <a:xfrm>
            <a:off x="50" y="0"/>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39" name="Google Shape;239;p29"/>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40" name="Google Shape;240;p29"/>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p:txBody>
      </p:sp>
      <p:sp>
        <p:nvSpPr>
          <p:cNvPr id="241" name="Google Shape;241;p29"/>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242" name="Google Shape;242;p29"/>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43" name="Google Shape;243;p29"/>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44" name="Google Shape;244;p29"/>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45" name="Google Shape;245;p29"/>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46" name="Google Shape;246;p29"/>
          <p:cNvSpPr txBox="1"/>
          <p:nvPr>
            <p:ph idx="6"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47" name="Google Shape;247;p2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 Break/Lunch Time">
  <p:cSld name="CUSTOM_6_1_1_1_3">
    <p:spTree>
      <p:nvGrpSpPr>
        <p:cNvPr id="248" name="Shape 248"/>
        <p:cNvGrpSpPr/>
        <p:nvPr/>
      </p:nvGrpSpPr>
      <p:grpSpPr>
        <a:xfrm>
          <a:off x="0" y="0"/>
          <a:ext cx="0" cy="0"/>
          <a:chOff x="0" y="0"/>
          <a:chExt cx="0" cy="0"/>
        </a:xfrm>
      </p:grpSpPr>
      <p:sp>
        <p:nvSpPr>
          <p:cNvPr id="249" name="Google Shape;249;p30"/>
          <p:cNvSpPr/>
          <p:nvPr/>
        </p:nvSpPr>
        <p:spPr>
          <a:xfrm>
            <a:off x="4986225" y="125"/>
            <a:ext cx="4157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txBox="1"/>
          <p:nvPr>
            <p:ph type="title"/>
          </p:nvPr>
        </p:nvSpPr>
        <p:spPr>
          <a:xfrm>
            <a:off x="457200" y="1983900"/>
            <a:ext cx="2790600" cy="117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251" name="Google Shape;251;p30"/>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52" name="Google Shape;252;p3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53" name="Google Shape;253;p30"/>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hank You Slide_1">
    <p:spTree>
      <p:nvGrpSpPr>
        <p:cNvPr id="42" name="Shape 42"/>
        <p:cNvGrpSpPr/>
        <p:nvPr/>
      </p:nvGrpSpPr>
      <p:grpSpPr>
        <a:xfrm>
          <a:off x="0" y="0"/>
          <a:ext cx="0" cy="0"/>
          <a:chOff x="0" y="0"/>
          <a:chExt cx="0" cy="0"/>
        </a:xfrm>
      </p:grpSpPr>
      <p:sp>
        <p:nvSpPr>
          <p:cNvPr id="43" name="Google Shape;43;p4"/>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45" name="Google Shape;45;p4"/>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46" name="Google Shape;46;p4"/>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47" name="Google Shape;47;p4"/>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
          <p:cNvSpPr txBox="1"/>
          <p:nvPr>
            <p:ph type="title"/>
          </p:nvPr>
        </p:nvSpPr>
        <p:spPr>
          <a:xfrm>
            <a:off x="457200" y="1777050"/>
            <a:ext cx="79671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p:txBody>
      </p:sp>
      <p:sp>
        <p:nvSpPr>
          <p:cNvPr id="49" name="Google Shape;49;p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50" name="Google Shape;50;p4"/>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51" name="Google Shape;51;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rivia 1">
  <p:cSld name="TITLE_AND_BODY_2_2">
    <p:bg>
      <p:bgPr>
        <a:solidFill>
          <a:srgbClr val="222222"/>
        </a:solidFill>
      </p:bgPr>
    </p:bg>
    <p:spTree>
      <p:nvGrpSpPr>
        <p:cNvPr id="254" name="Shape 254"/>
        <p:cNvGrpSpPr/>
        <p:nvPr/>
      </p:nvGrpSpPr>
      <p:grpSpPr>
        <a:xfrm>
          <a:off x="0" y="0"/>
          <a:ext cx="0" cy="0"/>
          <a:chOff x="0" y="0"/>
          <a:chExt cx="0" cy="0"/>
        </a:xfrm>
      </p:grpSpPr>
      <p:sp>
        <p:nvSpPr>
          <p:cNvPr id="255" name="Google Shape;255;p31"/>
          <p:cNvSpPr txBox="1"/>
          <p:nvPr>
            <p:ph type="title"/>
          </p:nvPr>
        </p:nvSpPr>
        <p:spPr>
          <a:xfrm>
            <a:off x="457200" y="280375"/>
            <a:ext cx="7065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p:txBody>
      </p:sp>
      <p:sp>
        <p:nvSpPr>
          <p:cNvPr id="256" name="Google Shape;256;p31"/>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57" name="Google Shape;257;p3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30200" lvl="1" marL="914400" rtl="0">
              <a:spcBef>
                <a:spcPts val="1600"/>
              </a:spcBef>
              <a:spcAft>
                <a:spcPts val="0"/>
              </a:spcAft>
              <a:buClr>
                <a:srgbClr val="FFFFFF"/>
              </a:buClr>
              <a:buSzPts val="16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a:solidFill>
                  <a:srgbClr val="FFFFFF"/>
                </a:solidFill>
              </a:defRPr>
            </a:lvl5pPr>
            <a:lvl6pPr indent="-304800" lvl="5" marL="2743200" rtl="0">
              <a:spcBef>
                <a:spcPts val="1600"/>
              </a:spcBef>
              <a:spcAft>
                <a:spcPts val="0"/>
              </a:spcAft>
              <a:buClr>
                <a:srgbClr val="FFFFFF"/>
              </a:buClr>
              <a:buSzPts val="1200"/>
              <a:buChar char="■"/>
              <a:defRPr>
                <a:solidFill>
                  <a:srgbClr val="FFFFFF"/>
                </a:solidFill>
              </a:defRPr>
            </a:lvl6pPr>
            <a:lvl7pPr indent="-304800" lvl="6" marL="3200400" rtl="0">
              <a:spcBef>
                <a:spcPts val="1600"/>
              </a:spcBef>
              <a:spcAft>
                <a:spcPts val="0"/>
              </a:spcAft>
              <a:buClr>
                <a:srgbClr val="FFFFFF"/>
              </a:buClr>
              <a:buSzPts val="1200"/>
              <a:buChar char="●"/>
              <a:defRPr>
                <a:solidFill>
                  <a:srgbClr val="FFFFFF"/>
                </a:solidFill>
              </a:defRPr>
            </a:lvl7pPr>
            <a:lvl8pPr indent="-304800" lvl="7" marL="3657600" rtl="0">
              <a:spcBef>
                <a:spcPts val="1600"/>
              </a:spcBef>
              <a:spcAft>
                <a:spcPts val="0"/>
              </a:spcAft>
              <a:buClr>
                <a:srgbClr val="FFFFFF"/>
              </a:buClr>
              <a:buSzPts val="1200"/>
              <a:buChar char="○"/>
              <a:defRPr>
                <a:solidFill>
                  <a:srgbClr val="FFFFFF"/>
                </a:solidFill>
              </a:defRPr>
            </a:lvl8pPr>
            <a:lvl9pPr indent="-304800" lvl="8" marL="4114800" rtl="0">
              <a:spcBef>
                <a:spcPts val="1600"/>
              </a:spcBef>
              <a:spcAft>
                <a:spcPts val="1600"/>
              </a:spcAft>
              <a:buClr>
                <a:srgbClr val="FFFFFF"/>
              </a:buClr>
              <a:buSzPts val="1200"/>
              <a:buChar char="■"/>
              <a:defRPr>
                <a:solidFill>
                  <a:srgbClr val="FFFFFF"/>
                </a:solidFill>
              </a:defRPr>
            </a:lvl9pPr>
          </a:lstStyle>
          <a:p/>
        </p:txBody>
      </p:sp>
      <p:sp>
        <p:nvSpPr>
          <p:cNvPr id="258" name="Google Shape;258;p31"/>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259" name="Google Shape;259;p3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howMasterSp="0">
  <p:cSld name="Thank You Slide_1_1">
    <p:spTree>
      <p:nvGrpSpPr>
        <p:cNvPr id="52" name="Shape 52"/>
        <p:cNvGrpSpPr/>
        <p:nvPr/>
      </p:nvGrpSpPr>
      <p:grpSpPr>
        <a:xfrm>
          <a:off x="0" y="0"/>
          <a:ext cx="0" cy="0"/>
          <a:chOff x="0" y="0"/>
          <a:chExt cx="0" cy="0"/>
        </a:xfrm>
      </p:grpSpPr>
      <p:sp>
        <p:nvSpPr>
          <p:cNvPr id="53" name="Google Shape;53;p5"/>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5"/>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55" name="Google Shape;55;p5"/>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56" name="Google Shape;56;p5"/>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57" name="Google Shape;57;p5"/>
          <p:cNvSpPr/>
          <p:nvPr/>
        </p:nvSpPr>
        <p:spPr>
          <a:xfrm>
            <a:off x="-54800" y="-29400"/>
            <a:ext cx="9252600" cy="5204700"/>
          </a:xfrm>
          <a:prstGeom prst="rect">
            <a:avLst/>
          </a:prstGeom>
          <a:solidFill>
            <a:schemeClr val="lt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59" name="Google Shape;59;p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60" name="Google Shape;60;p5"/>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61" name="Google Shape;61;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Sub-Title" showMasterSp="0">
  <p:cSld name="Thank You Slide_1_1_2">
    <p:spTree>
      <p:nvGrpSpPr>
        <p:cNvPr id="62" name="Shape 62"/>
        <p:cNvGrpSpPr/>
        <p:nvPr/>
      </p:nvGrpSpPr>
      <p:grpSpPr>
        <a:xfrm>
          <a:off x="0" y="0"/>
          <a:ext cx="0" cy="0"/>
          <a:chOff x="0" y="0"/>
          <a:chExt cx="0" cy="0"/>
        </a:xfrm>
      </p:grpSpPr>
      <p:sp>
        <p:nvSpPr>
          <p:cNvPr id="63" name="Google Shape;63;p6"/>
          <p:cNvSpPr/>
          <p:nvPr/>
        </p:nvSpPr>
        <p:spPr>
          <a:xfrm>
            <a:off x="-54800" y="-29400"/>
            <a:ext cx="9252600" cy="5204700"/>
          </a:xfrm>
          <a:prstGeom prst="rect">
            <a:avLst/>
          </a:prstGeom>
          <a:solidFill>
            <a:srgbClr val="22222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6"/>
          <p:cNvSpPr/>
          <p:nvPr/>
        </p:nvSpPr>
        <p:spPr>
          <a:xfrm>
            <a:off x="594360" y="1689700"/>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65" name="Google Shape;65;p6"/>
          <p:cNvSpPr txBox="1"/>
          <p:nvPr>
            <p:ph type="title"/>
          </p:nvPr>
        </p:nvSpPr>
        <p:spPr>
          <a:xfrm>
            <a:off x="457200" y="1777050"/>
            <a:ext cx="7551900" cy="624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66" name="Google Shape;66;p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67" name="Google Shape;67;p6"/>
          <p:cNvSpPr txBox="1"/>
          <p:nvPr>
            <p:ph idx="2" type="subTitle"/>
          </p:nvPr>
        </p:nvSpPr>
        <p:spPr>
          <a:xfrm>
            <a:off x="504300" y="240269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pic>
        <p:nvPicPr>
          <p:cNvPr descr="GA-Cog-900.png" id="68" name="Google Shape;68;p6"/>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Thank You Slide_1_1_1">
    <p:spTree>
      <p:nvGrpSpPr>
        <p:cNvPr id="69" name="Shape 69"/>
        <p:cNvGrpSpPr/>
        <p:nvPr/>
      </p:nvGrpSpPr>
      <p:grpSpPr>
        <a:xfrm>
          <a:off x="0" y="0"/>
          <a:ext cx="0" cy="0"/>
          <a:chOff x="0" y="0"/>
          <a:chExt cx="0" cy="0"/>
        </a:xfrm>
      </p:grpSpPr>
      <p:sp>
        <p:nvSpPr>
          <p:cNvPr id="70" name="Google Shape;70;p7"/>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1" name="Google Shape;71;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p:cSld name="CUSTOM_1">
    <p:spTree>
      <p:nvGrpSpPr>
        <p:cNvPr id="72" name="Shape 72"/>
        <p:cNvGrpSpPr/>
        <p:nvPr/>
      </p:nvGrpSpPr>
      <p:grpSpPr>
        <a:xfrm>
          <a:off x="0" y="0"/>
          <a:ext cx="0" cy="0"/>
          <a:chOff x="0" y="0"/>
          <a:chExt cx="0" cy="0"/>
        </a:xfrm>
      </p:grpSpPr>
      <p:sp>
        <p:nvSpPr>
          <p:cNvPr id="73" name="Google Shape;73;p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4" name="Google Shape;74;p8"/>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75" name="Google Shape;75;p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76" name="Google Shape;76;p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77" name="Google Shape;77;p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Only">
  <p:cSld name="CUSTOM_1_1">
    <p:spTree>
      <p:nvGrpSpPr>
        <p:cNvPr id="78" name="Shape 78"/>
        <p:cNvGrpSpPr/>
        <p:nvPr/>
      </p:nvGrpSpPr>
      <p:grpSpPr>
        <a:xfrm>
          <a:off x="0" y="0"/>
          <a:ext cx="0" cy="0"/>
          <a:chOff x="0" y="0"/>
          <a:chExt cx="0" cy="0"/>
        </a:xfrm>
      </p:grpSpPr>
      <p:sp>
        <p:nvSpPr>
          <p:cNvPr id="79" name="Google Shape;79;p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0" name="Google Shape;80;p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1" name="Google Shape;81;p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2" name="Google Shape;82;p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 Subtitle">
  <p:cSld name="CUSTOM_1_1_1">
    <p:spTree>
      <p:nvGrpSpPr>
        <p:cNvPr id="83" name="Shape 83"/>
        <p:cNvGrpSpPr/>
        <p:nvPr/>
      </p:nvGrpSpPr>
      <p:grpSpPr>
        <a:xfrm>
          <a:off x="0" y="0"/>
          <a:ext cx="0" cy="0"/>
          <a:chOff x="0" y="0"/>
          <a:chExt cx="0" cy="0"/>
        </a:xfrm>
      </p:grpSpPr>
      <p:sp>
        <p:nvSpPr>
          <p:cNvPr id="84" name="Google Shape;84;p10"/>
          <p:cNvSpPr txBox="1"/>
          <p:nvPr>
            <p:ph type="title"/>
          </p:nvPr>
        </p:nvSpPr>
        <p:spPr>
          <a:xfrm>
            <a:off x="457200" y="30480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5" name="Google Shape;85;p10"/>
          <p:cNvSpPr txBox="1"/>
          <p:nvPr>
            <p:ph idx="1" type="subTitle"/>
          </p:nvPr>
        </p:nvSpPr>
        <p:spPr>
          <a:xfrm>
            <a:off x="457200" y="582550"/>
            <a:ext cx="8305500" cy="4593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b="1" sz="2400"/>
            </a:lvl1pPr>
            <a:lvl2pPr lvl="1">
              <a:spcBef>
                <a:spcPts val="1600"/>
              </a:spcBef>
              <a:spcAft>
                <a:spcPts val="0"/>
              </a:spcAft>
              <a:buSzPts val="1600"/>
              <a:buNone/>
              <a:defRPr b="1"/>
            </a:lvl2pPr>
            <a:lvl3pPr lvl="2">
              <a:spcBef>
                <a:spcPts val="1600"/>
              </a:spcBef>
              <a:spcAft>
                <a:spcPts val="0"/>
              </a:spcAft>
              <a:buSzPts val="1400"/>
              <a:buNone/>
              <a:defRPr b="1"/>
            </a:lvl3pPr>
            <a:lvl4pPr lvl="3">
              <a:spcBef>
                <a:spcPts val="1600"/>
              </a:spcBef>
              <a:spcAft>
                <a:spcPts val="0"/>
              </a:spcAft>
              <a:buSzPts val="1200"/>
              <a:buNone/>
              <a:defRPr b="1"/>
            </a:lvl4pPr>
            <a:lvl5pPr lvl="4">
              <a:spcBef>
                <a:spcPts val="1600"/>
              </a:spcBef>
              <a:spcAft>
                <a:spcPts val="0"/>
              </a:spcAft>
              <a:buSzPts val="1200"/>
              <a:buNone/>
              <a:defRPr b="1"/>
            </a:lvl5pPr>
            <a:lvl6pPr lvl="5">
              <a:spcBef>
                <a:spcPts val="1600"/>
              </a:spcBef>
              <a:spcAft>
                <a:spcPts val="0"/>
              </a:spcAft>
              <a:buSzPts val="1200"/>
              <a:buNone/>
              <a:defRPr b="1"/>
            </a:lvl6pPr>
            <a:lvl7pPr lvl="6">
              <a:spcBef>
                <a:spcPts val="1600"/>
              </a:spcBef>
              <a:spcAft>
                <a:spcPts val="0"/>
              </a:spcAft>
              <a:buSzPts val="1200"/>
              <a:buNone/>
              <a:defRPr b="1"/>
            </a:lvl7pPr>
            <a:lvl8pPr lvl="7">
              <a:spcBef>
                <a:spcPts val="1600"/>
              </a:spcBef>
              <a:spcAft>
                <a:spcPts val="0"/>
              </a:spcAft>
              <a:buSzPts val="1200"/>
              <a:buNone/>
              <a:defRPr b="1"/>
            </a:lvl8pPr>
            <a:lvl9pPr lvl="8">
              <a:spcBef>
                <a:spcPts val="1600"/>
              </a:spcBef>
              <a:spcAft>
                <a:spcPts val="1600"/>
              </a:spcAft>
              <a:buSzPts val="1200"/>
              <a:buNone/>
              <a:defRPr b="1"/>
            </a:lvl9pPr>
          </a:lstStyle>
          <a:p/>
        </p:txBody>
      </p:sp>
      <p:sp>
        <p:nvSpPr>
          <p:cNvPr id="86" name="Google Shape;86;p10"/>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7" name="Google Shape;87;p1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8" name="Google Shape;88;p1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9" name="Google Shape;89;p10"/>
          <p:cNvSpPr txBox="1"/>
          <p:nvPr>
            <p:ph idx="3" type="body"/>
          </p:nvPr>
        </p:nvSpPr>
        <p:spPr>
          <a:xfrm>
            <a:off x="457200" y="1280725"/>
            <a:ext cx="8229600" cy="280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32" Type="http://schemas.openxmlformats.org/officeDocument/2006/relationships/theme" Target="../theme/theme1.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16425"/>
            <a:ext cx="8229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Proxima Nova"/>
              <a:buNone/>
              <a:defRPr b="1" sz="26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p:txBody>
      </p:sp>
      <p:sp>
        <p:nvSpPr>
          <p:cNvPr id="7" name="Google Shape;7;p1"/>
          <p:cNvSpPr txBox="1"/>
          <p:nvPr>
            <p:ph idx="1" type="body"/>
          </p:nvPr>
        </p:nvSpPr>
        <p:spPr>
          <a:xfrm>
            <a:off x="457200" y="1017725"/>
            <a:ext cx="8229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30200" lvl="1" marL="9144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04800" lvl="3" marL="1828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pic>
        <p:nvPicPr>
          <p:cNvPr descr="GA-Cog-900.png" id="8" name="Google Shape;8;p1"/>
          <p:cNvPicPr preferRelativeResize="0"/>
          <p:nvPr/>
        </p:nvPicPr>
        <p:blipFill>
          <a:blip r:embed="rId1">
            <a:alphaModFix/>
          </a:blip>
          <a:stretch>
            <a:fillRect/>
          </a:stretch>
        </p:blipFill>
        <p:spPr>
          <a:xfrm>
            <a:off x="8370750" y="4701500"/>
            <a:ext cx="316051" cy="316051"/>
          </a:xfrm>
          <a:prstGeom prst="rect">
            <a:avLst/>
          </a:prstGeom>
          <a:noFill/>
          <a:ln>
            <a:noFill/>
          </a:ln>
        </p:spPr>
      </p:pic>
      <p:sp>
        <p:nvSpPr>
          <p:cNvPr id="9" name="Google Shape;9;p1"/>
          <p:cNvSpPr txBox="1"/>
          <p:nvPr>
            <p:ph idx="12" type="sldNum"/>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p:nvPr>
            <p:ph idx="2" type="body"/>
          </p:nvPr>
        </p:nvSpPr>
        <p:spPr>
          <a:xfrm>
            <a:off x="4572000" y="4712925"/>
            <a:ext cx="3691800" cy="393600"/>
          </a:xfrm>
          <a:prstGeom prst="rect">
            <a:avLst/>
          </a:prstGeom>
          <a:noFill/>
          <a:ln>
            <a:noFill/>
          </a:ln>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drive.google.com/drive/folders/1E1Q_e4dcCwFM_EJt7OK2XPx4D1CNB4P7?usp=sharin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0.xml"/><Relationship Id="rId3" Type="http://schemas.openxmlformats.org/officeDocument/2006/relationships/image" Target="../media/image16.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 Id="rId3"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2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drive.google.com/drive/folders/1jDOztQOihWpay80dKu12Y441vtgleith?usp=sha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hyperlink" Target="https://www.anaconda.com/products/individua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3" name="Shape 263"/>
        <p:cNvGrpSpPr/>
        <p:nvPr/>
      </p:nvGrpSpPr>
      <p:grpSpPr>
        <a:xfrm>
          <a:off x="0" y="0"/>
          <a:ext cx="0" cy="0"/>
          <a:chOff x="0" y="0"/>
          <a:chExt cx="0" cy="0"/>
        </a:xfrm>
      </p:grpSpPr>
      <p:sp>
        <p:nvSpPr>
          <p:cNvPr id="264" name="Google Shape;264;p3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Introduction to Python</a:t>
            </a:r>
            <a:endParaRPr/>
          </a:p>
          <a:p>
            <a:pPr indent="0" lvl="0" marL="0" rtl="0" algn="l">
              <a:spcBef>
                <a:spcPts val="0"/>
              </a:spcBef>
              <a:spcAft>
                <a:spcPts val="0"/>
              </a:spcAft>
              <a:buNone/>
            </a:pPr>
            <a:r>
              <a:t/>
            </a:r>
            <a:endParaRPr/>
          </a:p>
        </p:txBody>
      </p:sp>
      <p:sp>
        <p:nvSpPr>
          <p:cNvPr id="265" name="Google Shape;265;p32"/>
          <p:cNvSpPr txBox="1"/>
          <p:nvPr>
            <p:ph idx="1" type="body"/>
          </p:nvPr>
        </p:nvSpPr>
        <p:spPr>
          <a:xfrm>
            <a:off x="979500" y="1078375"/>
            <a:ext cx="31629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Overview</a:t>
            </a:r>
            <a:endParaRPr b="1" sz="1600">
              <a:solidFill>
                <a:schemeClr val="dk1"/>
              </a:solidFill>
            </a:endParaRPr>
          </a:p>
          <a:p>
            <a:pPr indent="0" lvl="0" marL="0" rtl="0" algn="l">
              <a:spcBef>
                <a:spcPts val="1600"/>
              </a:spcBef>
              <a:spcAft>
                <a:spcPts val="0"/>
              </a:spcAft>
              <a:buClr>
                <a:schemeClr val="dk1"/>
              </a:buClr>
              <a:buSzPts val="1100"/>
              <a:buFont typeface="Arial"/>
              <a:buNone/>
            </a:pPr>
            <a:r>
              <a:rPr lang="en" sz="1600">
                <a:solidFill>
                  <a:schemeClr val="dk1"/>
                </a:solidFill>
                <a:highlight>
                  <a:srgbClr val="FFFFFF"/>
                </a:highlight>
              </a:rPr>
              <a:t>In this lesson, students will be introduced to executing Python code in a Jupyter Notebook environment. They’ll learn variables and data types, along with string formatting and concatenation.</a:t>
            </a:r>
            <a:endParaRPr b="1" sz="1600">
              <a:solidFill>
                <a:schemeClr val="dk1"/>
              </a:solidFill>
            </a:endParaRPr>
          </a:p>
          <a:p>
            <a:pPr indent="0" lvl="0" marL="0" rtl="0" algn="l">
              <a:spcBef>
                <a:spcPts val="1600"/>
              </a:spcBef>
              <a:spcAft>
                <a:spcPts val="0"/>
              </a:spcAft>
              <a:buClr>
                <a:schemeClr val="dk1"/>
              </a:buClr>
              <a:buSzPts val="1100"/>
              <a:buFont typeface="Arial"/>
              <a:buNone/>
            </a:pPr>
            <a:r>
              <a:rPr b="1" lang="en" sz="1600">
                <a:solidFill>
                  <a:schemeClr val="dk1"/>
                </a:solidFill>
              </a:rPr>
              <a:t>Duration </a:t>
            </a:r>
            <a:br>
              <a:rPr b="1" lang="en" sz="1600">
                <a:solidFill>
                  <a:schemeClr val="dk1"/>
                </a:solidFill>
              </a:rPr>
            </a:br>
            <a:r>
              <a:rPr lang="en" sz="1600">
                <a:solidFill>
                  <a:schemeClr val="dk1"/>
                </a:solidFill>
              </a:rPr>
              <a:t>120 minutes</a:t>
            </a:r>
            <a:endParaRPr sz="1600">
              <a:solidFill>
                <a:schemeClr val="dk1"/>
              </a:solidFill>
              <a:latin typeface="Arial"/>
              <a:ea typeface="Arial"/>
              <a:cs typeface="Arial"/>
              <a:sym typeface="Arial"/>
            </a:endParaRPr>
          </a:p>
          <a:p>
            <a:pPr indent="0" lvl="0" marL="0" rtl="0" algn="l">
              <a:spcBef>
                <a:spcPts val="1600"/>
              </a:spcBef>
              <a:spcAft>
                <a:spcPts val="0"/>
              </a:spcAft>
              <a:buClr>
                <a:schemeClr val="dk1"/>
              </a:buClr>
              <a:buSzPts val="1100"/>
              <a:buFont typeface="Arial"/>
              <a:buNone/>
            </a:pPr>
            <a:r>
              <a:t/>
            </a:r>
            <a:endParaRPr sz="1600">
              <a:solidFill>
                <a:schemeClr val="dk1"/>
              </a:solidFill>
            </a:endParaRPr>
          </a:p>
          <a:p>
            <a:pPr indent="0" lvl="0" marL="0" rtl="0" algn="l">
              <a:spcBef>
                <a:spcPts val="1600"/>
              </a:spcBef>
              <a:spcAft>
                <a:spcPts val="0"/>
              </a:spcAft>
              <a:buClr>
                <a:schemeClr val="dk1"/>
              </a:buClr>
              <a:buSzPts val="1100"/>
              <a:buFont typeface="Arial"/>
              <a:buNone/>
            </a:pPr>
            <a:r>
              <a:t/>
            </a:r>
            <a:endParaRPr sz="1600">
              <a:solidFill>
                <a:schemeClr val="dk1"/>
              </a:solidFill>
            </a:endParaRPr>
          </a:p>
          <a:p>
            <a:pPr indent="0" lvl="0" marL="0" rtl="0" algn="l">
              <a:spcBef>
                <a:spcPts val="1600"/>
              </a:spcBef>
              <a:spcAft>
                <a:spcPts val="0"/>
              </a:spcAft>
              <a:buClr>
                <a:schemeClr val="dk1"/>
              </a:buClr>
              <a:buSzPts val="1100"/>
              <a:buFont typeface="Arial"/>
              <a:buNone/>
            </a:pPr>
            <a:r>
              <a:t/>
            </a:r>
            <a:endParaRPr sz="1600">
              <a:solidFill>
                <a:schemeClr val="dk1"/>
              </a:solidFill>
            </a:endParaRPr>
          </a:p>
          <a:p>
            <a:pPr indent="0" lvl="0" marL="0" rtl="0" algn="l">
              <a:spcBef>
                <a:spcPts val="1600"/>
              </a:spcBef>
              <a:spcAft>
                <a:spcPts val="1600"/>
              </a:spcAft>
              <a:buNone/>
            </a:pPr>
            <a:r>
              <a:t/>
            </a:r>
            <a:endParaRPr sz="1600"/>
          </a:p>
        </p:txBody>
      </p:sp>
      <p:sp>
        <p:nvSpPr>
          <p:cNvPr id="266" name="Google Shape;266;p32"/>
          <p:cNvSpPr txBox="1"/>
          <p:nvPr>
            <p:ph idx="1" type="body"/>
          </p:nvPr>
        </p:nvSpPr>
        <p:spPr>
          <a:xfrm>
            <a:off x="4393200" y="1078375"/>
            <a:ext cx="4049400" cy="3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Learning Objectives</a:t>
            </a:r>
            <a:endParaRPr b="1" sz="1600">
              <a:solidFill>
                <a:schemeClr val="dk1"/>
              </a:solidFill>
            </a:endParaRPr>
          </a:p>
          <a:p>
            <a:pPr indent="0" lvl="0" marL="0" rtl="0" algn="l">
              <a:spcBef>
                <a:spcPts val="1600"/>
              </a:spcBef>
              <a:spcAft>
                <a:spcPts val="0"/>
              </a:spcAft>
              <a:buClr>
                <a:schemeClr val="dk1"/>
              </a:buClr>
              <a:buSzPts val="1100"/>
              <a:buFont typeface="Arial"/>
              <a:buNone/>
            </a:pPr>
            <a:r>
              <a:rPr lang="en" sz="1600">
                <a:solidFill>
                  <a:schemeClr val="dk1"/>
                </a:solidFill>
              </a:rPr>
              <a:t>In this lesson, students will:</a:t>
            </a:r>
            <a:endParaRPr sz="1600">
              <a:solidFill>
                <a:schemeClr val="dk1"/>
              </a:solidFill>
            </a:endParaRPr>
          </a:p>
          <a:p>
            <a:pPr indent="-330200" lvl="0" marL="457200" rtl="0" algn="l">
              <a:lnSpc>
                <a:spcPct val="115000"/>
              </a:lnSpc>
              <a:spcBef>
                <a:spcPts val="1600"/>
              </a:spcBef>
              <a:spcAft>
                <a:spcPts val="0"/>
              </a:spcAft>
              <a:buClr>
                <a:schemeClr val="dk1"/>
              </a:buClr>
              <a:buSzPts val="1600"/>
              <a:buChar char="●"/>
            </a:pPr>
            <a:r>
              <a:rPr lang="en" sz="1600">
                <a:solidFill>
                  <a:schemeClr val="dk1"/>
                </a:solidFill>
              </a:rPr>
              <a:t>Explain the value of Python.</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Use Jupyter Notebook to execute basic Python programs.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Use operators to define and manipulate variables.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Differentiate between data types in Python.</a:t>
            </a:r>
            <a:endParaRPr sz="1400">
              <a:solidFill>
                <a:schemeClr val="dk1"/>
              </a:solidFill>
            </a:endParaRPr>
          </a:p>
          <a:p>
            <a:pPr indent="0" lvl="0" marL="0" rtl="0" algn="l">
              <a:spcBef>
                <a:spcPts val="0"/>
              </a:spcBef>
              <a:spcAft>
                <a:spcPts val="1600"/>
              </a:spcAft>
              <a:buNone/>
            </a:pPr>
            <a:r>
              <a:t/>
            </a:r>
            <a:endParaRPr b="1" sz="16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1"/>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1.1 Our First Jupyter Cell</a:t>
            </a:r>
            <a:endParaRPr/>
          </a:p>
        </p:txBody>
      </p:sp>
      <p:sp>
        <p:nvSpPr>
          <p:cNvPr id="327" name="Google Shape;327;p4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Throughout our Python journey, we’ll be using an interactive Python environment called </a:t>
            </a:r>
            <a:r>
              <a:rPr b="1" lang="en"/>
              <a:t>Jupyter Notebook</a:t>
            </a:r>
            <a:r>
              <a:rPr lang="en"/>
              <a:t> to accompany our lessons with coding exercises.</a:t>
            </a:r>
            <a:endParaRPr/>
          </a:p>
          <a:p>
            <a:pPr indent="0" lvl="0" marL="0" rtl="0" algn="l">
              <a:spcBef>
                <a:spcPts val="1600"/>
              </a:spcBef>
              <a:spcAft>
                <a:spcPts val="1600"/>
              </a:spcAft>
              <a:buNone/>
            </a:pPr>
            <a:r>
              <a:rPr lang="en"/>
              <a:t>Let's open the notebook associated with this lesson and execute the first cell to learn more about Python's founding principles, </a:t>
            </a:r>
            <a:r>
              <a:rPr lang="en"/>
              <a:t>known as the Zen of Python.</a:t>
            </a:r>
            <a:endParaRPr/>
          </a:p>
        </p:txBody>
      </p:sp>
      <p:sp>
        <p:nvSpPr>
          <p:cNvPr id="328" name="Google Shape;328;p41"/>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29" name="Google Shape;329;p41"/>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30" name="Google Shape;330;p41"/>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31" name="Google Shape;331;p41"/>
          <p:cNvSpPr txBox="1"/>
          <p:nvPr>
            <p:ph idx="4" type="subTitle"/>
          </p:nvPr>
        </p:nvSpPr>
        <p:spPr>
          <a:xfrm>
            <a:off x="7160380"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10 minutes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2"/>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Jupyter Notebook Review</a:t>
            </a:r>
            <a:endParaRPr/>
          </a:p>
        </p:txBody>
      </p:sp>
      <p:sp>
        <p:nvSpPr>
          <p:cNvPr id="337" name="Google Shape;337;p4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Let’s dive right in and use what we learned in the pre-work! </a:t>
            </a:r>
            <a:r>
              <a:rPr lang="en"/>
              <a:t>W</a:t>
            </a:r>
            <a:r>
              <a:rPr lang="en"/>
              <a:t>e want to understand where you are in your learning journey so that we can give the best possible experience in class.</a:t>
            </a:r>
            <a:endParaRPr/>
          </a:p>
          <a:p>
            <a:pPr indent="0" lvl="0" marL="0" rtl="0" algn="l">
              <a:spcBef>
                <a:spcPts val="1600"/>
              </a:spcBef>
              <a:spcAft>
                <a:spcPts val="0"/>
              </a:spcAft>
              <a:buNone/>
            </a:pPr>
            <a:r>
              <a:rPr b="1" lang="en"/>
              <a:t>Look over the exercises in today's Jupyter Notebook</a:t>
            </a:r>
            <a:r>
              <a:rPr lang="en"/>
              <a:t> and attempt</a:t>
            </a:r>
            <a:r>
              <a:rPr lang="en"/>
              <a:t> any that seem immediately doable to you. </a:t>
            </a:r>
            <a:endParaRPr/>
          </a:p>
          <a:p>
            <a:pPr indent="0" lvl="0" marL="0" rtl="0" algn="l">
              <a:spcBef>
                <a:spcPts val="1600"/>
              </a:spcBef>
              <a:spcAft>
                <a:spcPts val="0"/>
              </a:spcAft>
              <a:buNone/>
            </a:pPr>
            <a:r>
              <a:rPr lang="en"/>
              <a:t>Then, </a:t>
            </a:r>
            <a:r>
              <a:rPr b="1" lang="en"/>
              <a:t>rate your confidence level</a:t>
            </a:r>
            <a:r>
              <a:rPr lang="en"/>
              <a:t> on today's subjects from 1–5.</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457200" rtl="0" algn="l">
              <a:spcBef>
                <a:spcPts val="1600"/>
              </a:spcBef>
              <a:spcAft>
                <a:spcPts val="1600"/>
              </a:spcAft>
              <a:buNone/>
            </a:pPr>
            <a:r>
              <a:t/>
            </a:r>
            <a:endParaRPr/>
          </a:p>
        </p:txBody>
      </p:sp>
      <p:sp>
        <p:nvSpPr>
          <p:cNvPr id="338" name="Google Shape;338;p42"/>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39" name="Google Shape;339;p42"/>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10 minutes</a:t>
            </a:r>
            <a:endParaRPr/>
          </a:p>
        </p:txBody>
      </p:sp>
      <p:sp>
        <p:nvSpPr>
          <p:cNvPr id="340" name="Google Shape;340;p42"/>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41" name="Google Shape;341;p42"/>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Python?</a:t>
            </a:r>
            <a:endParaRPr/>
          </a:p>
        </p:txBody>
      </p:sp>
      <p:sp>
        <p:nvSpPr>
          <p:cNvPr id="347" name="Google Shape;347;p43"/>
          <p:cNvSpPr txBox="1"/>
          <p:nvPr>
            <p:ph idx="1" type="body"/>
          </p:nvPr>
        </p:nvSpPr>
        <p:spPr>
          <a:xfrm>
            <a:off x="457200" y="1513500"/>
            <a:ext cx="8229600" cy="192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There are plenty of great programming languages out there.</a:t>
            </a:r>
            <a:endParaRPr b="1"/>
          </a:p>
          <a:p>
            <a:pPr indent="0" lvl="0" marL="0" rtl="0" algn="ctr">
              <a:spcBef>
                <a:spcPts val="1600"/>
              </a:spcBef>
              <a:spcAft>
                <a:spcPts val="1600"/>
              </a:spcAft>
              <a:buNone/>
            </a:pPr>
            <a:r>
              <a:rPr b="1" lang="en">
                <a:highlight>
                  <a:schemeClr val="accent2"/>
                </a:highlight>
              </a:rPr>
              <a:t>Why are we learning Python?</a:t>
            </a:r>
            <a:endParaRPr b="1">
              <a:highlight>
                <a:schemeClr val="accent2"/>
              </a:highlight>
            </a:endParaRPr>
          </a:p>
        </p:txBody>
      </p:sp>
      <p:sp>
        <p:nvSpPr>
          <p:cNvPr id="348" name="Google Shape;348;p43"/>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9" name="Google Shape;349;p4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Python?</a:t>
            </a:r>
            <a:endParaRPr/>
          </a:p>
        </p:txBody>
      </p:sp>
      <p:sp>
        <p:nvSpPr>
          <p:cNvPr id="355" name="Google Shape;355;p4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highlight>
                  <a:srgbClr val="FFFFFF"/>
                </a:highlight>
              </a:rPr>
              <a:t>Python h</a:t>
            </a:r>
            <a:r>
              <a:rPr lang="en">
                <a:solidFill>
                  <a:schemeClr val="dk1"/>
                </a:solidFill>
                <a:highlight>
                  <a:srgbClr val="FFFFFF"/>
                </a:highlight>
              </a:rPr>
              <a:t>as grown as a high-level, </a:t>
            </a:r>
            <a:r>
              <a:rPr lang="en">
                <a:solidFill>
                  <a:schemeClr val="dk1"/>
                </a:solidFill>
                <a:highlight>
                  <a:srgbClr val="FFFFFF"/>
                </a:highlight>
              </a:rPr>
              <a:t>general-purpose programming language with a </a:t>
            </a:r>
            <a:r>
              <a:rPr b="1" lang="en">
                <a:solidFill>
                  <a:schemeClr val="dk1"/>
                </a:solidFill>
                <a:highlight>
                  <a:schemeClr val="accent2"/>
                </a:highlight>
              </a:rPr>
              <a:t>huge open-source community</a:t>
            </a:r>
            <a:r>
              <a:rPr lang="en">
                <a:solidFill>
                  <a:schemeClr val="dk1"/>
                </a:solidFill>
                <a:highlight>
                  <a:srgbClr val="FFFFFF"/>
                </a:highlight>
              </a:rPr>
              <a:t> supporting it.</a:t>
            </a:r>
            <a:r>
              <a:rPr lang="en">
                <a:solidFill>
                  <a:schemeClr val="dk1"/>
                </a:solidFill>
                <a:highlight>
                  <a:srgbClr val="FFFFFF"/>
                </a:highlight>
              </a:rPr>
              <a:t> </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It’s the fastest-growing programming language on the market, especially within the data analysis community. </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Python's primary advantages:</a:t>
            </a:r>
            <a:endParaRPr>
              <a:solidFill>
                <a:schemeClr val="dk1"/>
              </a:solidFill>
              <a:highlight>
                <a:srgbClr val="FFFFFF"/>
              </a:highlight>
            </a:endParaRPr>
          </a:p>
          <a:p>
            <a:pPr indent="-342900" lvl="1" marL="914400" rtl="0" algn="l">
              <a:spcBef>
                <a:spcPts val="0"/>
              </a:spcBef>
              <a:spcAft>
                <a:spcPts val="0"/>
              </a:spcAft>
              <a:buClr>
                <a:schemeClr val="dk1"/>
              </a:buClr>
              <a:buSzPts val="1800"/>
              <a:buChar char="○"/>
            </a:pPr>
            <a:r>
              <a:rPr b="1" lang="en" sz="1800">
                <a:solidFill>
                  <a:schemeClr val="dk1"/>
                </a:solidFill>
                <a:highlight>
                  <a:schemeClr val="accent2"/>
                </a:highlight>
              </a:rPr>
              <a:t>C</a:t>
            </a:r>
            <a:r>
              <a:rPr b="1" lang="en" sz="1800">
                <a:solidFill>
                  <a:schemeClr val="dk1"/>
                </a:solidFill>
                <a:highlight>
                  <a:schemeClr val="accent2"/>
                </a:highlight>
              </a:rPr>
              <a:t>lean syntax</a:t>
            </a:r>
            <a:r>
              <a:rPr lang="en" sz="1800">
                <a:solidFill>
                  <a:schemeClr val="dk1"/>
                </a:solidFill>
              </a:rPr>
              <a:t>.</a:t>
            </a:r>
            <a:endParaRPr sz="1800">
              <a:solidFill>
                <a:schemeClr val="dk1"/>
              </a:solidFill>
            </a:endParaRPr>
          </a:p>
          <a:p>
            <a:pPr indent="-342900" lvl="1" marL="914400" rtl="0" algn="l">
              <a:spcBef>
                <a:spcPts val="0"/>
              </a:spcBef>
              <a:spcAft>
                <a:spcPts val="0"/>
              </a:spcAft>
              <a:buClr>
                <a:schemeClr val="dk1"/>
              </a:buClr>
              <a:buSzPts val="1800"/>
              <a:buChar char="○"/>
            </a:pPr>
            <a:r>
              <a:rPr b="1" lang="en" sz="1800">
                <a:solidFill>
                  <a:schemeClr val="dk1"/>
                </a:solidFill>
                <a:highlight>
                  <a:schemeClr val="accent2"/>
                </a:highlight>
              </a:rPr>
              <a:t>A w</a:t>
            </a:r>
            <a:r>
              <a:rPr b="1" lang="en" sz="1800">
                <a:solidFill>
                  <a:schemeClr val="dk1"/>
                </a:solidFill>
                <a:highlight>
                  <a:schemeClr val="accent2"/>
                </a:highlight>
              </a:rPr>
              <a:t>ealth of specialized, pre-built libraries</a:t>
            </a:r>
            <a:r>
              <a:rPr lang="en" sz="1800">
                <a:solidFill>
                  <a:schemeClr val="dk1"/>
                </a:solidFill>
                <a:highlight>
                  <a:srgbClr val="FFFFFF"/>
                </a:highlight>
              </a:rPr>
              <a:t>, such as Pandas for data analysis and Django for web development.</a:t>
            </a:r>
            <a:endParaRPr sz="1800">
              <a:solidFill>
                <a:schemeClr val="dk1"/>
              </a:solidFill>
              <a:highlight>
                <a:srgbClr val="FFFFFF"/>
              </a:highlight>
            </a:endParaRPr>
          </a:p>
          <a:p>
            <a:pPr indent="0" lvl="0" marL="0" rtl="0" algn="l">
              <a:spcBef>
                <a:spcPts val="1600"/>
              </a:spcBef>
              <a:spcAft>
                <a:spcPts val="1600"/>
              </a:spcAft>
              <a:buNone/>
            </a:pPr>
            <a:r>
              <a:t/>
            </a:r>
            <a:endParaRPr>
              <a:solidFill>
                <a:schemeClr val="dk1"/>
              </a:solidFill>
              <a:highlight>
                <a:srgbClr val="FFFFFF"/>
              </a:highlight>
            </a:endParaRPr>
          </a:p>
        </p:txBody>
      </p:sp>
      <p:sp>
        <p:nvSpPr>
          <p:cNvPr id="356" name="Google Shape;356;p4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7" name="Google Shape;357;p4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5"/>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 and Data Types</a:t>
            </a:r>
            <a:endParaRPr/>
          </a:p>
        </p:txBody>
      </p:sp>
      <p:sp>
        <p:nvSpPr>
          <p:cNvPr id="363" name="Google Shape;363;p4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Introduction to Python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Variables</a:t>
            </a:r>
            <a:r>
              <a:rPr lang="en"/>
              <a:t> are names that have been assigned to specific values or data.</a:t>
            </a:r>
            <a:endParaRPr/>
          </a:p>
          <a:p>
            <a:pPr indent="0" lvl="0" marL="0" rtl="0" algn="l">
              <a:spcBef>
                <a:spcPts val="1600"/>
              </a:spcBef>
              <a:spcAft>
                <a:spcPts val="0"/>
              </a:spcAft>
              <a:buNone/>
            </a:pPr>
            <a:r>
              <a:rPr lang="en"/>
              <a:t>Python allows us to easily define and redefine variables using a simple </a:t>
            </a:r>
            <a:r>
              <a:rPr b="1" lang="en"/>
              <a:t>assignment operator</a:t>
            </a:r>
            <a:r>
              <a:rPr lang="en"/>
              <a:t> (equals sign). </a:t>
            </a:r>
            <a:endParaRPr/>
          </a:p>
          <a:p>
            <a:pPr indent="0" lvl="0" marL="0" rtl="0" algn="ctr">
              <a:spcBef>
                <a:spcPts val="1600"/>
              </a:spcBef>
              <a:spcAft>
                <a:spcPts val="0"/>
              </a:spcAft>
              <a:buNone/>
            </a:pPr>
            <a:r>
              <a:rPr b="1" lang="en">
                <a:latin typeface="Courier New"/>
                <a:ea typeface="Courier New"/>
                <a:cs typeface="Courier New"/>
                <a:sym typeface="Courier New"/>
              </a:rPr>
              <a:t>best_programming_language = "python"</a:t>
            </a:r>
            <a:endParaRPr/>
          </a:p>
          <a:p>
            <a:pPr indent="0" lvl="0" marL="0" rtl="0" algn="l">
              <a:spcBef>
                <a:spcPts val="1600"/>
              </a:spcBef>
              <a:spcAft>
                <a:spcPts val="1600"/>
              </a:spcAft>
              <a:buNone/>
            </a:pPr>
            <a:r>
              <a:t/>
            </a:r>
            <a:endParaRPr/>
          </a:p>
        </p:txBody>
      </p:sp>
      <p:sp>
        <p:nvSpPr>
          <p:cNvPr id="369" name="Google Shape;369;p4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a:t>
            </a:r>
            <a:endParaRPr/>
          </a:p>
        </p:txBody>
      </p:sp>
      <p:sp>
        <p:nvSpPr>
          <p:cNvPr id="370" name="Google Shape;370;p4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71" name="Google Shape;371;p4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72" name="Google Shape;372;p46"/>
          <p:cNvSpPr txBox="1"/>
          <p:nvPr/>
        </p:nvSpPr>
        <p:spPr>
          <a:xfrm>
            <a:off x="1946675" y="3435075"/>
            <a:ext cx="1784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highlight>
                  <a:schemeClr val="accent1"/>
                </a:highlight>
                <a:latin typeface="Proxima Nova"/>
                <a:ea typeface="Proxima Nova"/>
                <a:cs typeface="Proxima Nova"/>
                <a:sym typeface="Proxima Nova"/>
              </a:rPr>
              <a:t>Variable name</a:t>
            </a:r>
            <a:endParaRPr b="1" sz="1800">
              <a:highlight>
                <a:schemeClr val="accent1"/>
              </a:highlight>
              <a:latin typeface="Proxima Nova"/>
              <a:ea typeface="Proxima Nova"/>
              <a:cs typeface="Proxima Nova"/>
              <a:sym typeface="Proxima Nova"/>
            </a:endParaRPr>
          </a:p>
        </p:txBody>
      </p:sp>
      <p:sp>
        <p:nvSpPr>
          <p:cNvPr id="373" name="Google Shape;373;p46"/>
          <p:cNvSpPr txBox="1"/>
          <p:nvPr/>
        </p:nvSpPr>
        <p:spPr>
          <a:xfrm>
            <a:off x="4572000" y="3505050"/>
            <a:ext cx="3206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highlight>
                  <a:schemeClr val="accent2"/>
                </a:highlight>
                <a:latin typeface="Proxima Nova"/>
                <a:ea typeface="Proxima Nova"/>
                <a:cs typeface="Proxima Nova"/>
                <a:sym typeface="Proxima Nova"/>
              </a:rPr>
              <a:t>V</a:t>
            </a:r>
            <a:r>
              <a:rPr b="1" lang="en" sz="1800">
                <a:highlight>
                  <a:schemeClr val="accent2"/>
                </a:highlight>
                <a:latin typeface="Proxima Nova"/>
                <a:ea typeface="Proxima Nova"/>
                <a:cs typeface="Proxima Nova"/>
                <a:sym typeface="Proxima Nova"/>
              </a:rPr>
              <a:t>alue stored by the variable</a:t>
            </a:r>
            <a:endParaRPr b="1" sz="1800">
              <a:highlight>
                <a:schemeClr val="accent2"/>
              </a:highlight>
              <a:latin typeface="Proxima Nova"/>
              <a:ea typeface="Proxima Nova"/>
              <a:cs typeface="Proxima Nova"/>
              <a:sym typeface="Proxima Nova"/>
            </a:endParaRPr>
          </a:p>
        </p:txBody>
      </p:sp>
      <p:cxnSp>
        <p:nvCxnSpPr>
          <p:cNvPr id="374" name="Google Shape;374;p46"/>
          <p:cNvCxnSpPr>
            <a:stCxn id="372" idx="0"/>
          </p:cNvCxnSpPr>
          <p:nvPr/>
        </p:nvCxnSpPr>
        <p:spPr>
          <a:xfrm flipH="1" rot="10800000">
            <a:off x="2838875" y="2951775"/>
            <a:ext cx="390900" cy="483300"/>
          </a:xfrm>
          <a:prstGeom prst="straightConnector1">
            <a:avLst/>
          </a:prstGeom>
          <a:noFill/>
          <a:ln cap="flat" cmpd="sng" w="28575">
            <a:solidFill>
              <a:schemeClr val="lt2"/>
            </a:solidFill>
            <a:prstDash val="solid"/>
            <a:round/>
            <a:headEnd len="med" w="med" type="none"/>
            <a:tailEnd len="med" w="med" type="triangle"/>
          </a:ln>
        </p:spPr>
      </p:cxnSp>
      <p:cxnSp>
        <p:nvCxnSpPr>
          <p:cNvPr id="375" name="Google Shape;375;p46"/>
          <p:cNvCxnSpPr/>
          <p:nvPr/>
        </p:nvCxnSpPr>
        <p:spPr>
          <a:xfrm rot="10800000">
            <a:off x="6448750" y="2905075"/>
            <a:ext cx="268200" cy="653100"/>
          </a:xfrm>
          <a:prstGeom prst="straightConnector1">
            <a:avLst/>
          </a:prstGeom>
          <a:noFill/>
          <a:ln cap="flat" cmpd="sng" w="28575">
            <a:solidFill>
              <a:schemeClr val="accent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Restrictions on Variables</a:t>
            </a:r>
            <a:endParaRPr/>
          </a:p>
        </p:txBody>
      </p:sp>
      <p:sp>
        <p:nvSpPr>
          <p:cNvPr id="381" name="Google Shape;381;p47"/>
          <p:cNvSpPr txBox="1"/>
          <p:nvPr>
            <p:ph idx="1" type="body"/>
          </p:nvPr>
        </p:nvSpPr>
        <p:spPr>
          <a:xfrm>
            <a:off x="457200" y="1143000"/>
            <a:ext cx="5134500" cy="293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Variable names </a:t>
            </a:r>
            <a:r>
              <a:rPr b="1" lang="en">
                <a:solidFill>
                  <a:schemeClr val="dk1"/>
                </a:solidFill>
              </a:rPr>
              <a:t>cannot be just a number</a:t>
            </a:r>
            <a:r>
              <a:rPr lang="en">
                <a:solidFill>
                  <a:schemeClr val="dk1"/>
                </a:solidFill>
              </a:rPr>
              <a:t> (i.e., 2, 0.01, 10000).</a:t>
            </a:r>
            <a:endParaRPr>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Variables </a:t>
            </a:r>
            <a:r>
              <a:rPr b="1" lang="en">
                <a:solidFill>
                  <a:schemeClr val="dk1"/>
                </a:solidFill>
              </a:rPr>
              <a:t>cannot be assigned the same name as a default or imported function</a:t>
            </a:r>
            <a:r>
              <a:rPr lang="en">
                <a:solidFill>
                  <a:schemeClr val="dk1"/>
                </a:solidFill>
              </a:rPr>
              <a:t> (i.e., “type,” “print,” “for”).</a:t>
            </a:r>
            <a:endParaRPr>
              <a:solidFill>
                <a:schemeClr val="dk1"/>
              </a:solidFill>
            </a:endParaRPr>
          </a:p>
          <a:p>
            <a:pPr indent="-342900" lvl="0" marL="457200" rtl="0" algn="l">
              <a:spcBef>
                <a:spcPts val="1600"/>
              </a:spcBef>
              <a:spcAft>
                <a:spcPts val="1600"/>
              </a:spcAft>
              <a:buClr>
                <a:schemeClr val="dk1"/>
              </a:buClr>
              <a:buSzPts val="1800"/>
              <a:buChar char="●"/>
            </a:pPr>
            <a:r>
              <a:rPr lang="en">
                <a:solidFill>
                  <a:schemeClr val="dk1"/>
                </a:solidFill>
              </a:rPr>
              <a:t>Variable names </a:t>
            </a:r>
            <a:r>
              <a:rPr b="1" lang="en">
                <a:solidFill>
                  <a:schemeClr val="dk1"/>
                </a:solidFill>
              </a:rPr>
              <a:t>cannot contain spaces</a:t>
            </a:r>
            <a:r>
              <a:rPr lang="en">
                <a:solidFill>
                  <a:schemeClr val="dk1"/>
                </a:solidFill>
              </a:rPr>
              <a:t>.</a:t>
            </a:r>
            <a:endParaRPr/>
          </a:p>
        </p:txBody>
      </p:sp>
      <p:sp>
        <p:nvSpPr>
          <p:cNvPr id="382" name="Google Shape;382;p47"/>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83" name="Google Shape;383;p4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384" name="Google Shape;384;p47"/>
          <p:cNvPicPr preferRelativeResize="0"/>
          <p:nvPr/>
        </p:nvPicPr>
        <p:blipFill>
          <a:blip r:embed="rId3">
            <a:alphaModFix/>
          </a:blip>
          <a:stretch>
            <a:fillRect/>
          </a:stretch>
        </p:blipFill>
        <p:spPr>
          <a:xfrm>
            <a:off x="6150700" y="1003725"/>
            <a:ext cx="2536100" cy="2536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Best Practices for Variables</a:t>
            </a:r>
            <a:endParaRPr/>
          </a:p>
        </p:txBody>
      </p:sp>
      <p:sp>
        <p:nvSpPr>
          <p:cNvPr id="390" name="Google Shape;390;p4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Variable names in Python should be </a:t>
            </a:r>
            <a:r>
              <a:rPr b="1" lang="en">
                <a:solidFill>
                  <a:schemeClr val="dk1"/>
                </a:solidFill>
              </a:rPr>
              <a:t>lowercase</a:t>
            </a:r>
            <a:r>
              <a:rPr lang="en">
                <a:solidFill>
                  <a:schemeClr val="dk1"/>
                </a:solidFill>
              </a:rPr>
              <a:t>.</a:t>
            </a:r>
            <a:endParaRPr>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A variable’s name should be </a:t>
            </a:r>
            <a:r>
              <a:rPr b="1" lang="en">
                <a:solidFill>
                  <a:schemeClr val="dk1"/>
                </a:solidFill>
              </a:rPr>
              <a:t>indicative of the concept it represents in your program</a:t>
            </a:r>
            <a:r>
              <a:rPr lang="en">
                <a:solidFill>
                  <a:schemeClr val="dk1"/>
                </a:solidFill>
              </a:rPr>
              <a:t>. Coming up with sensible variable names can take some time and thought, but this will save you a lot of confusion later on.</a:t>
            </a:r>
            <a:endParaRPr>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If you have to include multiple words in your variable name, use an </a:t>
            </a:r>
            <a:r>
              <a:rPr b="1" lang="en">
                <a:solidFill>
                  <a:schemeClr val="dk1"/>
                </a:solidFill>
              </a:rPr>
              <a:t>underscore</a:t>
            </a:r>
            <a:r>
              <a:rPr lang="en">
                <a:solidFill>
                  <a:schemeClr val="dk1"/>
                </a:solidFill>
              </a:rPr>
              <a:t> to separate them. This is known as </a:t>
            </a:r>
            <a:r>
              <a:rPr b="1" lang="en">
                <a:solidFill>
                  <a:schemeClr val="dk1"/>
                </a:solidFill>
              </a:rPr>
              <a:t>snake case</a:t>
            </a:r>
            <a:r>
              <a:rPr lang="en">
                <a:solidFill>
                  <a:schemeClr val="dk1"/>
                </a:solidFill>
              </a:rPr>
              <a:t>.</a:t>
            </a:r>
            <a:endParaRPr>
              <a:solidFill>
                <a:schemeClr val="dk1"/>
              </a:solidFill>
            </a:endParaRPr>
          </a:p>
          <a:p>
            <a:pPr indent="0" lvl="0" marL="0" rtl="0" algn="l">
              <a:spcBef>
                <a:spcPts val="1600"/>
              </a:spcBef>
              <a:spcAft>
                <a:spcPts val="1600"/>
              </a:spcAft>
              <a:buNone/>
            </a:pPr>
            <a:r>
              <a:t/>
            </a:r>
            <a:endParaRPr/>
          </a:p>
        </p:txBody>
      </p:sp>
      <p:sp>
        <p:nvSpPr>
          <p:cNvPr id="391" name="Google Shape;391;p4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92" name="Google Shape;392;p4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98" name="Google Shape;398;p4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Primitive Data Types in Python</a:t>
            </a:r>
            <a:endParaRPr/>
          </a:p>
        </p:txBody>
      </p:sp>
      <p:graphicFrame>
        <p:nvGraphicFramePr>
          <p:cNvPr id="399" name="Google Shape;399;p49"/>
          <p:cNvGraphicFramePr/>
          <p:nvPr/>
        </p:nvGraphicFramePr>
        <p:xfrm>
          <a:off x="633288" y="919652"/>
          <a:ext cx="3000000" cy="3000000"/>
        </p:xfrm>
        <a:graphic>
          <a:graphicData uri="http://schemas.openxmlformats.org/drawingml/2006/table">
            <a:tbl>
              <a:tblPr>
                <a:noFill/>
                <a:tableStyleId>{6F2A02DD-CF3C-468A-B6FE-3A222123F314}</a:tableStyleId>
              </a:tblPr>
              <a:tblGrid>
                <a:gridCol w="1302750"/>
                <a:gridCol w="3163875"/>
                <a:gridCol w="3163875"/>
              </a:tblGrid>
              <a:tr h="481275">
                <a:tc>
                  <a:txBody>
                    <a:bodyPr/>
                    <a:lstStyle/>
                    <a:p>
                      <a:pPr indent="0" lvl="0" marL="0" rtl="0" algn="l">
                        <a:spcBef>
                          <a:spcPts val="0"/>
                        </a:spcBef>
                        <a:spcAft>
                          <a:spcPts val="0"/>
                        </a:spcAft>
                        <a:buNone/>
                      </a:pPr>
                      <a:r>
                        <a:t/>
                      </a:r>
                      <a:endParaRPr>
                        <a:latin typeface="Proxima Nova"/>
                        <a:ea typeface="Proxima Nova"/>
                        <a:cs typeface="Proxima Nova"/>
                        <a:sym typeface="Proxima Nova"/>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600">
                          <a:solidFill>
                            <a:schemeClr val="lt1"/>
                          </a:solidFill>
                          <a:latin typeface="Proxima Nova"/>
                          <a:ea typeface="Proxima Nova"/>
                          <a:cs typeface="Proxima Nova"/>
                          <a:sym typeface="Proxima Nova"/>
                        </a:rPr>
                        <a:t>Explanation</a:t>
                      </a:r>
                      <a:endParaRPr>
                        <a:latin typeface="Proxima Nova"/>
                        <a:ea typeface="Proxima Nova"/>
                        <a:cs typeface="Proxima Nova"/>
                        <a:sym typeface="Proxima Nova"/>
                      </a:endParaRPr>
                    </a:p>
                  </a:txBody>
                  <a:tcPr marT="91425" marB="91425" marR="91425" marL="91425" anchor="ctr">
                    <a:lnL cap="flat" cmpd="sng" w="9525">
                      <a:solidFill>
                        <a:srgbClr val="9E9E9E"/>
                      </a:solidFill>
                      <a:prstDash val="solid"/>
                      <a:round/>
                      <a:headEnd len="sm" w="sm" type="none"/>
                      <a:tailEnd len="sm" w="sm" type="none"/>
                    </a:lnL>
                    <a:solidFill>
                      <a:schemeClr val="lt2"/>
                    </a:solidFill>
                  </a:tcPr>
                </a:tc>
                <a:tc>
                  <a:txBody>
                    <a:bodyPr/>
                    <a:lstStyle/>
                    <a:p>
                      <a:pPr indent="0" lvl="0" marL="0" rtl="0" algn="l">
                        <a:spcBef>
                          <a:spcPts val="0"/>
                        </a:spcBef>
                        <a:spcAft>
                          <a:spcPts val="0"/>
                        </a:spcAft>
                        <a:buClr>
                          <a:schemeClr val="dk1"/>
                        </a:buClr>
                        <a:buSzPts val="1100"/>
                        <a:buFont typeface="Arial"/>
                        <a:buNone/>
                      </a:pPr>
                      <a:r>
                        <a:rPr b="1" lang="en" sz="1600">
                          <a:solidFill>
                            <a:schemeClr val="lt1"/>
                          </a:solidFill>
                          <a:latin typeface="Proxima Nova"/>
                          <a:ea typeface="Proxima Nova"/>
                          <a:cs typeface="Proxima Nova"/>
                          <a:sym typeface="Proxima Nova"/>
                        </a:rPr>
                        <a:t>Examples</a:t>
                      </a:r>
                      <a:endParaRPr b="1" sz="1600">
                        <a:solidFill>
                          <a:srgbClr val="FFFFFF"/>
                        </a:solidFill>
                        <a:latin typeface="Proxima Nova"/>
                        <a:ea typeface="Proxima Nova"/>
                        <a:cs typeface="Proxima Nova"/>
                        <a:sym typeface="Proxima Nova"/>
                      </a:endParaRPr>
                    </a:p>
                  </a:txBody>
                  <a:tcPr marT="91425" marB="91425" marR="91425" marL="91425" anchor="ctr">
                    <a:solidFill>
                      <a:schemeClr val="lt2"/>
                    </a:solidFill>
                  </a:tcPr>
                </a:tc>
              </a:tr>
              <a:tr h="708575">
                <a:tc>
                  <a:txBody>
                    <a:bodyPr/>
                    <a:lstStyle/>
                    <a:p>
                      <a:pPr indent="0" lvl="0" marL="0" rtl="0" algn="l">
                        <a:spcBef>
                          <a:spcPts val="0"/>
                        </a:spcBef>
                        <a:spcAft>
                          <a:spcPts val="0"/>
                        </a:spcAft>
                        <a:buClr>
                          <a:srgbClr val="000000"/>
                        </a:buClr>
                        <a:buSzPts val="1100"/>
                        <a:buFont typeface="Arial"/>
                        <a:buNone/>
                      </a:pPr>
                      <a:r>
                        <a:rPr b="1" lang="en">
                          <a:latin typeface="Proxima Nova"/>
                          <a:ea typeface="Proxima Nova"/>
                          <a:cs typeface="Proxima Nova"/>
                          <a:sym typeface="Proxima Nova"/>
                        </a:rPr>
                        <a:t>String</a:t>
                      </a:r>
                      <a:endParaRPr b="1">
                        <a:latin typeface="Proxima Nova"/>
                        <a:ea typeface="Proxima Nova"/>
                        <a:cs typeface="Proxima Nova"/>
                        <a:sym typeface="Proxima Nova"/>
                      </a:endParaRPr>
                    </a:p>
                  </a:txBody>
                  <a:tcPr marT="91425" marB="91425" marR="91425" marL="91425" anchor="ctr">
                    <a:lnT cap="flat" cmpd="sng" w="9525">
                      <a:solidFill>
                        <a:srgbClr val="9E9E9E"/>
                      </a:solidFill>
                      <a:prstDash val="solid"/>
                      <a:round/>
                      <a:headEnd len="sm" w="sm" type="none"/>
                      <a:tailEnd len="sm" w="sm" type="none"/>
                    </a:lnT>
                    <a:solidFill>
                      <a:srgbClr val="EFEFEF"/>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A collection of characters representing a text-based value, such as a message.</a:t>
                      </a:r>
                      <a:endParaRPr>
                        <a:latin typeface="Proxima Nova"/>
                        <a:ea typeface="Proxima Nova"/>
                        <a:cs typeface="Proxima Nova"/>
                        <a:sym typeface="Proxima Nova"/>
                      </a:endParaRPr>
                    </a:p>
                  </a:txBody>
                  <a:tcPr marT="91425" marB="91425" marR="91425" marL="91425" anchor="ctr"/>
                </a:tc>
                <a:tc>
                  <a:txBody>
                    <a:bodyPr/>
                    <a:lstStyle/>
                    <a:p>
                      <a:pPr indent="0" lvl="0" marL="0" rtl="0" algn="l">
                        <a:spcBef>
                          <a:spcPts val="0"/>
                        </a:spcBef>
                        <a:spcAft>
                          <a:spcPts val="0"/>
                        </a:spcAft>
                        <a:buNone/>
                      </a:pPr>
                      <a:r>
                        <a:rPr lang="en">
                          <a:latin typeface="Inconsolata"/>
                          <a:ea typeface="Inconsolata"/>
                          <a:cs typeface="Inconsolata"/>
                          <a:sym typeface="Inconsolata"/>
                        </a:rPr>
                        <a:t>my_planet = "earth"</a:t>
                      </a:r>
                      <a:endParaRPr>
                        <a:latin typeface="Inconsolata"/>
                        <a:ea typeface="Inconsolata"/>
                        <a:cs typeface="Inconsolata"/>
                        <a:sym typeface="Inconsolata"/>
                      </a:endParaRPr>
                    </a:p>
                    <a:p>
                      <a:pPr indent="0" lvl="0" marL="0" rtl="0" algn="l">
                        <a:spcBef>
                          <a:spcPts val="0"/>
                        </a:spcBef>
                        <a:spcAft>
                          <a:spcPts val="0"/>
                        </a:spcAft>
                        <a:buNone/>
                      </a:pPr>
                      <a:r>
                        <a:rPr lang="en">
                          <a:latin typeface="Inconsolata"/>
                          <a:ea typeface="Inconsolata"/>
                          <a:cs typeface="Inconsolata"/>
                          <a:sym typeface="Inconsolata"/>
                        </a:rPr>
                        <a:t>secret_password = "password"</a:t>
                      </a:r>
                      <a:endParaRPr>
                        <a:latin typeface="Inconsolata"/>
                        <a:ea typeface="Inconsolata"/>
                        <a:cs typeface="Inconsolata"/>
                        <a:sym typeface="Inconsolata"/>
                      </a:endParaRPr>
                    </a:p>
                  </a:txBody>
                  <a:tcPr marT="91425" marB="91425" marR="91425" marL="91425" anchor="ctr"/>
                </a:tc>
              </a:tr>
              <a:tr h="708575">
                <a:tc>
                  <a:txBody>
                    <a:bodyPr/>
                    <a:lstStyle/>
                    <a:p>
                      <a:pPr indent="0" lvl="0" marL="0" rtl="0" algn="l">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Integer</a:t>
                      </a:r>
                      <a:endParaRPr b="1">
                        <a:latin typeface="Proxima Nova"/>
                        <a:ea typeface="Proxima Nova"/>
                        <a:cs typeface="Proxima Nova"/>
                        <a:sym typeface="Proxima Nova"/>
                      </a:endParaRPr>
                    </a:p>
                  </a:txBody>
                  <a:tcPr marT="91425" marB="91425" marR="91425" marL="91425" anchor="ctr">
                    <a:solidFill>
                      <a:srgbClr val="EFEFEF"/>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Any whole number without decimal points.</a:t>
                      </a:r>
                      <a:endParaRPr>
                        <a:latin typeface="Proxima Nova"/>
                        <a:ea typeface="Proxima Nova"/>
                        <a:cs typeface="Proxima Nova"/>
                        <a:sym typeface="Proxima Nova"/>
                      </a:endParaRPr>
                    </a:p>
                  </a:txBody>
                  <a:tcPr marT="91425" marB="91425" marR="91425" marL="91425" anchor="ctr"/>
                </a:tc>
                <a:tc>
                  <a:txBody>
                    <a:bodyPr/>
                    <a:lstStyle/>
                    <a:p>
                      <a:pPr indent="0" lvl="0" marL="0" rtl="0" algn="l">
                        <a:spcBef>
                          <a:spcPts val="0"/>
                        </a:spcBef>
                        <a:spcAft>
                          <a:spcPts val="0"/>
                        </a:spcAft>
                        <a:buNone/>
                      </a:pPr>
                      <a:r>
                        <a:rPr lang="en">
                          <a:latin typeface="Inconsolata"/>
                          <a:ea typeface="Inconsolata"/>
                          <a:cs typeface="Inconsolata"/>
                          <a:sym typeface="Inconsolata"/>
                        </a:rPr>
                        <a:t>heist_members = 11</a:t>
                      </a:r>
                      <a:endParaRPr>
                        <a:latin typeface="Inconsolata"/>
                        <a:ea typeface="Inconsolata"/>
                        <a:cs typeface="Inconsolata"/>
                        <a:sym typeface="Inconsolata"/>
                      </a:endParaRPr>
                    </a:p>
                    <a:p>
                      <a:pPr indent="0" lvl="0" marL="0" rtl="0" algn="l">
                        <a:spcBef>
                          <a:spcPts val="0"/>
                        </a:spcBef>
                        <a:spcAft>
                          <a:spcPts val="0"/>
                        </a:spcAft>
                        <a:buNone/>
                      </a:pPr>
                      <a:r>
                        <a:rPr lang="en">
                          <a:latin typeface="Inconsolata"/>
                          <a:ea typeface="Inconsolata"/>
                          <a:cs typeface="Inconsolata"/>
                          <a:sym typeface="Inconsolata"/>
                        </a:rPr>
                        <a:t>bakers_dozen = 13</a:t>
                      </a:r>
                      <a:endParaRPr>
                        <a:latin typeface="Inconsolata"/>
                        <a:ea typeface="Inconsolata"/>
                        <a:cs typeface="Inconsolata"/>
                        <a:sym typeface="Inconsolata"/>
                      </a:endParaRPr>
                    </a:p>
                  </a:txBody>
                  <a:tcPr marT="91425" marB="91425" marR="91425" marL="91425" anchor="ctr"/>
                </a:tc>
              </a:tr>
              <a:tr h="708575">
                <a:tc>
                  <a:txBody>
                    <a:bodyPr/>
                    <a:lstStyle/>
                    <a:p>
                      <a:pPr indent="0" lvl="0" marL="0" rtl="0" algn="l">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Float</a:t>
                      </a:r>
                      <a:endParaRPr b="1">
                        <a:latin typeface="Proxima Nova"/>
                        <a:ea typeface="Proxima Nova"/>
                        <a:cs typeface="Proxima Nova"/>
                        <a:sym typeface="Proxima Nova"/>
                      </a:endParaRPr>
                    </a:p>
                  </a:txBody>
                  <a:tcPr marT="91425" marB="91425" marR="91425" marL="91425" anchor="ctr">
                    <a:solidFill>
                      <a:srgbClr val="EFEFEF"/>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Numbers including points after the decimal, or "floating point" numbers.</a:t>
                      </a:r>
                      <a:endParaRPr>
                        <a:latin typeface="Proxima Nova"/>
                        <a:ea typeface="Proxima Nova"/>
                        <a:cs typeface="Proxima Nova"/>
                        <a:sym typeface="Proxima Nova"/>
                      </a:endParaRPr>
                    </a:p>
                  </a:txBody>
                  <a:tcPr marT="91425" marB="91425" marR="91425" marL="91425" anchor="ctr"/>
                </a:tc>
                <a:tc>
                  <a:txBody>
                    <a:bodyPr/>
                    <a:lstStyle/>
                    <a:p>
                      <a:pPr indent="0" lvl="0" marL="0" rtl="0" algn="l">
                        <a:spcBef>
                          <a:spcPts val="0"/>
                        </a:spcBef>
                        <a:spcAft>
                          <a:spcPts val="0"/>
                        </a:spcAft>
                        <a:buNone/>
                      </a:pPr>
                      <a:r>
                        <a:rPr lang="en">
                          <a:latin typeface="Inconsolata"/>
                          <a:ea typeface="Inconsolata"/>
                          <a:cs typeface="Inconsolata"/>
                          <a:sym typeface="Inconsolata"/>
                        </a:rPr>
                        <a:t>gigawatts = 1.21</a:t>
                      </a:r>
                      <a:endParaRPr>
                        <a:latin typeface="Inconsolata"/>
                        <a:ea typeface="Inconsolata"/>
                        <a:cs typeface="Inconsolata"/>
                        <a:sym typeface="Inconsolata"/>
                      </a:endParaRPr>
                    </a:p>
                    <a:p>
                      <a:pPr indent="0" lvl="0" marL="0" rtl="0" algn="l">
                        <a:spcBef>
                          <a:spcPts val="0"/>
                        </a:spcBef>
                        <a:spcAft>
                          <a:spcPts val="0"/>
                        </a:spcAft>
                        <a:buNone/>
                      </a:pPr>
                      <a:r>
                        <a:rPr lang="en">
                          <a:latin typeface="Inconsolata"/>
                          <a:ea typeface="Inconsolata"/>
                          <a:cs typeface="Inconsolata"/>
                          <a:sym typeface="Inconsolata"/>
                        </a:rPr>
                        <a:t>low_low_price = 49.99</a:t>
                      </a:r>
                      <a:endParaRPr>
                        <a:latin typeface="Inconsolata"/>
                        <a:ea typeface="Inconsolata"/>
                        <a:cs typeface="Inconsolata"/>
                        <a:sym typeface="Inconsolata"/>
                      </a:endParaRPr>
                    </a:p>
                  </a:txBody>
                  <a:tcPr marT="91425" marB="91425" marR="91425" marL="91425" anchor="ctr"/>
                </a:tc>
              </a:tr>
              <a:tr h="708575">
                <a:tc>
                  <a:txBody>
                    <a:bodyPr/>
                    <a:lstStyle/>
                    <a:p>
                      <a:pPr indent="0" lvl="0" marL="0" rtl="0" algn="l">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Boolean</a:t>
                      </a:r>
                      <a:endParaRPr b="1">
                        <a:latin typeface="Proxima Nova"/>
                        <a:ea typeface="Proxima Nova"/>
                        <a:cs typeface="Proxima Nova"/>
                        <a:sym typeface="Proxima Nova"/>
                      </a:endParaRPr>
                    </a:p>
                  </a:txBody>
                  <a:tcPr marT="91425" marB="91425" marR="91425" marL="91425" anchor="ctr">
                    <a:solidFill>
                      <a:srgbClr val="EFEFEF"/>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The concept of true or false values.</a:t>
                      </a:r>
                      <a:endParaRPr>
                        <a:latin typeface="Proxima Nova"/>
                        <a:ea typeface="Proxima Nova"/>
                        <a:cs typeface="Proxima Nova"/>
                        <a:sym typeface="Proxima Nova"/>
                      </a:endParaRPr>
                    </a:p>
                  </a:txBody>
                  <a:tcPr marT="91425" marB="91425" marR="91425" marL="91425" anchor="ctr"/>
                </a:tc>
                <a:tc>
                  <a:txBody>
                    <a:bodyPr/>
                    <a:lstStyle/>
                    <a:p>
                      <a:pPr indent="0" lvl="0" marL="0" rtl="0" algn="l">
                        <a:spcBef>
                          <a:spcPts val="0"/>
                        </a:spcBef>
                        <a:spcAft>
                          <a:spcPts val="0"/>
                        </a:spcAft>
                        <a:buNone/>
                      </a:pPr>
                      <a:r>
                        <a:rPr lang="en">
                          <a:latin typeface="Inconsolata"/>
                          <a:ea typeface="Inconsolata"/>
                          <a:cs typeface="Inconsolata"/>
                          <a:sym typeface="Inconsolata"/>
                        </a:rPr>
                        <a:t>python_is_readable = true</a:t>
                      </a:r>
                      <a:endParaRPr>
                        <a:latin typeface="Inconsolata"/>
                        <a:ea typeface="Inconsolata"/>
                        <a:cs typeface="Inconsolata"/>
                        <a:sym typeface="Inconsolata"/>
                      </a:endParaRPr>
                    </a:p>
                    <a:p>
                      <a:pPr indent="0" lvl="0" marL="0" rtl="0" algn="l">
                        <a:spcBef>
                          <a:spcPts val="0"/>
                        </a:spcBef>
                        <a:spcAft>
                          <a:spcPts val="0"/>
                        </a:spcAft>
                        <a:buNone/>
                      </a:pPr>
                      <a:r>
                        <a:rPr lang="en">
                          <a:latin typeface="Inconsolata"/>
                          <a:ea typeface="Inconsolata"/>
                          <a:cs typeface="Inconsolata"/>
                          <a:sym typeface="Inconsolata"/>
                        </a:rPr>
                        <a:t>programming_is_simple = false</a:t>
                      </a:r>
                      <a:endParaRPr>
                        <a:latin typeface="Inconsolata"/>
                        <a:ea typeface="Inconsolata"/>
                        <a:cs typeface="Inconsolata"/>
                        <a:sym typeface="Inconsolata"/>
                      </a:endParaRPr>
                    </a:p>
                  </a:txBody>
                  <a:tcPr marT="91425" marB="91425" marR="91425" marL="91425"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05" name="Google Shape;405;p50"/>
          <p:cNvSpPr txBox="1"/>
          <p:nvPr>
            <p:ph idx="4294967295" type="body"/>
          </p:nvPr>
        </p:nvSpPr>
        <p:spPr>
          <a:xfrm>
            <a:off x="3647650" y="2166375"/>
            <a:ext cx="4696500" cy="2538900"/>
          </a:xfrm>
          <a:prstGeom prst="rect">
            <a:avLst/>
          </a:prstGeom>
        </p:spPr>
        <p:txBody>
          <a:bodyPr anchorCtr="0" anchor="t" bIns="91425" lIns="91425" spcFirstLastPara="1" rIns="91425" wrap="square" tIns="91425">
            <a:noAutofit/>
          </a:bodyPr>
          <a:lstStyle/>
          <a:p>
            <a:pPr indent="-355600" lvl="0" marL="457200" rtl="0" algn="l">
              <a:spcBef>
                <a:spcPts val="1200"/>
              </a:spcBef>
              <a:spcAft>
                <a:spcPts val="0"/>
              </a:spcAft>
              <a:buClr>
                <a:srgbClr val="FFFFFF"/>
              </a:buClr>
              <a:buSzPts val="2000"/>
              <a:buAutoNum type="alphaUcPeriod"/>
            </a:pPr>
            <a:r>
              <a:rPr lang="en" sz="2000">
                <a:solidFill>
                  <a:srgbClr val="FFFFFF"/>
                </a:solidFill>
              </a:rPr>
              <a:t>Float</a:t>
            </a:r>
            <a:endParaRPr sz="2000">
              <a:solidFill>
                <a:srgbClr val="FFFFFF"/>
              </a:solidFill>
            </a:endParaRPr>
          </a:p>
          <a:p>
            <a:pPr indent="-355600" lvl="0" marL="457200" rtl="0" algn="l">
              <a:spcBef>
                <a:spcPts val="0"/>
              </a:spcBef>
              <a:spcAft>
                <a:spcPts val="0"/>
              </a:spcAft>
              <a:buClr>
                <a:srgbClr val="FFFFFF"/>
              </a:buClr>
              <a:buSzPts val="2000"/>
              <a:buAutoNum type="alphaUcPeriod"/>
            </a:pPr>
            <a:r>
              <a:rPr lang="en" sz="2000">
                <a:solidFill>
                  <a:srgbClr val="FFFFFF"/>
                </a:solidFill>
              </a:rPr>
              <a:t>Boolean</a:t>
            </a:r>
            <a:endParaRPr sz="2000">
              <a:solidFill>
                <a:srgbClr val="FFFFFF"/>
              </a:solidFill>
            </a:endParaRPr>
          </a:p>
          <a:p>
            <a:pPr indent="-355600" lvl="0" marL="457200" rtl="0" algn="l">
              <a:spcBef>
                <a:spcPts val="0"/>
              </a:spcBef>
              <a:spcAft>
                <a:spcPts val="0"/>
              </a:spcAft>
              <a:buClr>
                <a:srgbClr val="FFFFFF"/>
              </a:buClr>
              <a:buSzPts val="2000"/>
              <a:buAutoNum type="alphaUcPeriod"/>
            </a:pPr>
            <a:r>
              <a:rPr lang="en" sz="2000">
                <a:solidFill>
                  <a:srgbClr val="FFFFFF"/>
                </a:solidFill>
              </a:rPr>
              <a:t>String</a:t>
            </a:r>
            <a:endParaRPr sz="2000">
              <a:solidFill>
                <a:srgbClr val="FFFFFF"/>
              </a:solidFill>
            </a:endParaRPr>
          </a:p>
          <a:p>
            <a:pPr indent="-355600" lvl="0" marL="457200" rtl="0" algn="l">
              <a:spcBef>
                <a:spcPts val="0"/>
              </a:spcBef>
              <a:spcAft>
                <a:spcPts val="0"/>
              </a:spcAft>
              <a:buClr>
                <a:srgbClr val="FFFFFF"/>
              </a:buClr>
              <a:buSzPts val="2000"/>
              <a:buAutoNum type="alphaUcPeriod"/>
            </a:pPr>
            <a:r>
              <a:rPr lang="en" sz="2000">
                <a:solidFill>
                  <a:srgbClr val="FFFFFF"/>
                </a:solidFill>
              </a:rPr>
              <a:t>Integer</a:t>
            </a:r>
            <a:endParaRPr sz="2000">
              <a:solidFill>
                <a:srgbClr val="FFFFFF"/>
              </a:solidFill>
            </a:endParaRPr>
          </a:p>
        </p:txBody>
      </p:sp>
      <p:sp>
        <p:nvSpPr>
          <p:cNvPr id="406" name="Google Shape;406;p50"/>
          <p:cNvSpPr txBox="1"/>
          <p:nvPr>
            <p:ph type="title"/>
          </p:nvPr>
        </p:nvSpPr>
        <p:spPr>
          <a:xfrm>
            <a:off x="457200" y="280375"/>
            <a:ext cx="70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Knowledge Check!</a:t>
            </a:r>
            <a:endParaRPr/>
          </a:p>
        </p:txBody>
      </p:sp>
      <p:sp>
        <p:nvSpPr>
          <p:cNvPr id="407" name="Google Shape;407;p50"/>
          <p:cNvSpPr txBox="1"/>
          <p:nvPr>
            <p:ph idx="4294967295" type="body"/>
          </p:nvPr>
        </p:nvSpPr>
        <p:spPr>
          <a:xfrm>
            <a:off x="457200" y="1116900"/>
            <a:ext cx="7806600" cy="841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2000">
                <a:solidFill>
                  <a:srgbClr val="FFFFFF"/>
                </a:solidFill>
              </a:rPr>
              <a:t>Match the values on left with their correct data type on the right.</a:t>
            </a:r>
            <a:endParaRPr sz="2000">
              <a:solidFill>
                <a:srgbClr val="FFFFFF"/>
              </a:solidFill>
            </a:endParaRPr>
          </a:p>
          <a:p>
            <a:pPr indent="0" lvl="0" marL="0" rtl="0" algn="l">
              <a:lnSpc>
                <a:spcPct val="115000"/>
              </a:lnSpc>
              <a:spcBef>
                <a:spcPts val="1200"/>
              </a:spcBef>
              <a:spcAft>
                <a:spcPts val="0"/>
              </a:spcAft>
              <a:buNone/>
            </a:pPr>
            <a:r>
              <a:t/>
            </a:r>
            <a:endParaRPr sz="2000">
              <a:solidFill>
                <a:srgbClr val="FFFFFF"/>
              </a:solidFill>
            </a:endParaRPr>
          </a:p>
          <a:p>
            <a:pPr indent="0" lvl="0" marL="0" rtl="0" algn="l">
              <a:lnSpc>
                <a:spcPct val="115000"/>
              </a:lnSpc>
              <a:spcBef>
                <a:spcPts val="1200"/>
              </a:spcBef>
              <a:spcAft>
                <a:spcPts val="0"/>
              </a:spcAft>
              <a:buNone/>
            </a:pPr>
            <a:r>
              <a:rPr b="1" lang="en" sz="2000">
                <a:solidFill>
                  <a:srgbClr val="FFFFFF"/>
                </a:solidFill>
              </a:rPr>
              <a:t>"Hello world"</a:t>
            </a:r>
            <a:endParaRPr b="1" sz="2000">
              <a:solidFill>
                <a:srgbClr val="FFFFFF"/>
              </a:solidFill>
            </a:endParaRPr>
          </a:p>
          <a:p>
            <a:pPr indent="0" lvl="0" marL="0" rtl="0" algn="l">
              <a:lnSpc>
                <a:spcPct val="115000"/>
              </a:lnSpc>
              <a:spcBef>
                <a:spcPts val="1200"/>
              </a:spcBef>
              <a:spcAft>
                <a:spcPts val="0"/>
              </a:spcAft>
              <a:buNone/>
            </a:pPr>
            <a:r>
              <a:rPr b="1" lang="en" sz="2000">
                <a:solidFill>
                  <a:srgbClr val="FFFFFF"/>
                </a:solidFill>
              </a:rPr>
              <a:t>6</a:t>
            </a:r>
            <a:endParaRPr b="1" sz="2000">
              <a:solidFill>
                <a:srgbClr val="FFFFFF"/>
              </a:solidFill>
            </a:endParaRPr>
          </a:p>
          <a:p>
            <a:pPr indent="0" lvl="0" marL="0" rtl="0" algn="l">
              <a:lnSpc>
                <a:spcPct val="115000"/>
              </a:lnSpc>
              <a:spcBef>
                <a:spcPts val="1200"/>
              </a:spcBef>
              <a:spcAft>
                <a:spcPts val="0"/>
              </a:spcAft>
              <a:buNone/>
            </a:pPr>
            <a:r>
              <a:rPr b="1" lang="en" sz="2000">
                <a:solidFill>
                  <a:srgbClr val="FFFFFF"/>
                </a:solidFill>
              </a:rPr>
              <a:t>7.2</a:t>
            </a:r>
            <a:endParaRPr b="1" sz="2000">
              <a:solidFill>
                <a:srgbClr val="FFFFFF"/>
              </a:solidFill>
            </a:endParaRPr>
          </a:p>
          <a:p>
            <a:pPr indent="0" lvl="0" marL="0" rtl="0" algn="l">
              <a:lnSpc>
                <a:spcPct val="115000"/>
              </a:lnSpc>
              <a:spcBef>
                <a:spcPts val="1200"/>
              </a:spcBef>
              <a:spcAft>
                <a:spcPts val="0"/>
              </a:spcAft>
              <a:buNone/>
            </a:pPr>
            <a:r>
              <a:rPr b="1" lang="en" sz="2000">
                <a:solidFill>
                  <a:srgbClr val="FFFFFF"/>
                </a:solidFill>
              </a:rPr>
              <a:t>True</a:t>
            </a:r>
            <a:endParaRPr b="1" sz="2000">
              <a:solidFill>
                <a:srgbClr val="FFFFFF"/>
              </a:solidFill>
            </a:endParaRPr>
          </a:p>
        </p:txBody>
      </p:sp>
      <p:sp>
        <p:nvSpPr>
          <p:cNvPr id="408" name="Google Shape;408;p5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0" name="Shape 270"/>
        <p:cNvGrpSpPr/>
        <p:nvPr/>
      </p:nvGrpSpPr>
      <p:grpSpPr>
        <a:xfrm>
          <a:off x="0" y="0"/>
          <a:ext cx="0" cy="0"/>
          <a:chOff x="0" y="0"/>
          <a:chExt cx="0" cy="0"/>
        </a:xfrm>
      </p:grpSpPr>
      <p:sp>
        <p:nvSpPr>
          <p:cNvPr id="271" name="Google Shape;271;p33"/>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Pre-Class Materials and Preparation</a:t>
            </a:r>
            <a:endParaRPr/>
          </a:p>
        </p:txBody>
      </p:sp>
      <p:sp>
        <p:nvSpPr>
          <p:cNvPr id="272" name="Google Shape;272;p33"/>
          <p:cNvSpPr txBox="1"/>
          <p:nvPr>
            <p:ph idx="1" type="body"/>
          </p:nvPr>
        </p:nvSpPr>
        <p:spPr>
          <a:xfrm>
            <a:off x="924625" y="1094525"/>
            <a:ext cx="7762200" cy="3700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dk1"/>
                </a:solidFill>
                <a:highlight>
                  <a:schemeClr val="accent2"/>
                </a:highlight>
              </a:rPr>
              <a:t>For remote classrooms</a:t>
            </a:r>
            <a:r>
              <a:rPr lang="en" sz="1600">
                <a:solidFill>
                  <a:schemeClr val="dk1"/>
                </a:solidFill>
              </a:rPr>
              <a:t>:</a:t>
            </a:r>
            <a:r>
              <a:rPr b="1" lang="en" sz="1600">
                <a:solidFill>
                  <a:schemeClr val="dk1"/>
                </a:solidFill>
              </a:rPr>
              <a:t> </a:t>
            </a:r>
            <a:r>
              <a:rPr lang="en" sz="1600">
                <a:solidFill>
                  <a:schemeClr val="dk1"/>
                </a:solidFill>
              </a:rPr>
              <a:t>Virtual breakout rooms and Slack may be needed to facilitate the partner exercise and discussions. As you plan for your lesson:</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Consider how you’ll create pairs for the partner exercise (randomly</a:t>
            </a:r>
            <a:r>
              <a:rPr lang="en" sz="1600">
                <a:solidFill>
                  <a:schemeClr val="dk1"/>
                </a:solidFill>
              </a:rPr>
              <a:t>, or with pre-assigned partners</a:t>
            </a:r>
            <a:r>
              <a:rPr lang="en" sz="1600">
                <a:solidFill>
                  <a:schemeClr val="dk1"/>
                </a:solidFill>
              </a:rPr>
              <a:t>).</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Determine how (if at all) exercise timing may need to be adjusted.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For helpful tips, keep an eye out for the </a:t>
            </a:r>
            <a:r>
              <a:rPr b="1" lang="en" sz="1600">
                <a:solidFill>
                  <a:schemeClr val="dk1"/>
                </a:solidFill>
                <a:highlight>
                  <a:schemeClr val="accent2"/>
                </a:highlight>
              </a:rPr>
              <a:t>F</a:t>
            </a:r>
            <a:r>
              <a:rPr b="1" lang="en" sz="1600">
                <a:solidFill>
                  <a:schemeClr val="dk1"/>
                </a:solidFill>
                <a:highlight>
                  <a:schemeClr val="accent2"/>
                </a:highlight>
              </a:rPr>
              <a:t>or remote classrooms</a:t>
            </a:r>
            <a:r>
              <a:rPr lang="en" sz="1600">
                <a:solidFill>
                  <a:schemeClr val="dk1"/>
                </a:solidFill>
              </a:rPr>
              <a:t> tag</a:t>
            </a:r>
            <a:r>
              <a:rPr lang="en" sz="1600">
                <a:solidFill>
                  <a:schemeClr val="dk1"/>
                </a:solidFill>
              </a:rPr>
              <a:t> in the speaker notes.</a:t>
            </a:r>
            <a:endParaRPr sz="1600">
              <a:solidFill>
                <a:schemeClr val="dk1"/>
              </a:solidFill>
            </a:endParaRPr>
          </a:p>
          <a:p>
            <a:pPr indent="-330200" lvl="0" marL="457200" rtl="0" algn="l">
              <a:lnSpc>
                <a:spcPct val="115000"/>
              </a:lnSpc>
              <a:spcBef>
                <a:spcPts val="0"/>
              </a:spcBef>
              <a:spcAft>
                <a:spcPts val="0"/>
              </a:spcAft>
              <a:buClr>
                <a:srgbClr val="000000"/>
              </a:buClr>
              <a:buSzPts val="1600"/>
              <a:buChar char="●"/>
            </a:pPr>
            <a:r>
              <a:rPr lang="en" sz="1600">
                <a:highlight>
                  <a:srgbClr val="FFFFFF"/>
                </a:highlight>
              </a:rPr>
              <a:t>Prepare screenshots and answers to exercises in advance so that they can be easily shared in Slack during your lecture.</a:t>
            </a:r>
            <a:endParaRPr sz="1600"/>
          </a:p>
          <a:p>
            <a:pPr indent="0" lvl="0" marL="0" rtl="0" algn="l">
              <a:lnSpc>
                <a:spcPct val="115000"/>
              </a:lnSpc>
              <a:spcBef>
                <a:spcPts val="300"/>
              </a:spcBef>
              <a:spcAft>
                <a:spcPts val="0"/>
              </a:spcAft>
              <a:buNone/>
            </a:pPr>
            <a:r>
              <a:t/>
            </a:r>
            <a:endParaRPr sz="1600">
              <a:solidFill>
                <a:schemeClr val="dk1"/>
              </a:solidFill>
            </a:endParaRPr>
          </a:p>
          <a:p>
            <a:pPr indent="0" lvl="0" marL="0" rtl="0" algn="l">
              <a:lnSpc>
                <a:spcPct val="115000"/>
              </a:lnSpc>
              <a:spcBef>
                <a:spcPts val="300"/>
              </a:spcBef>
              <a:spcAft>
                <a:spcPts val="0"/>
              </a:spcAft>
              <a:buNone/>
            </a:pPr>
            <a:r>
              <a:t/>
            </a:r>
            <a:endParaRPr sz="1600">
              <a:solidFill>
                <a:schemeClr val="dk1"/>
              </a:solidFill>
            </a:endParaRPr>
          </a:p>
          <a:p>
            <a:pPr indent="0" lvl="0" marL="0" rtl="0" algn="l">
              <a:lnSpc>
                <a:spcPct val="115000"/>
              </a:lnSpc>
              <a:spcBef>
                <a:spcPts val="300"/>
              </a:spcBef>
              <a:spcAft>
                <a:spcPts val="0"/>
              </a:spcAft>
              <a:buNone/>
            </a:pPr>
            <a:r>
              <a:t/>
            </a:r>
            <a:endParaRPr sz="1600">
              <a:solidFill>
                <a:schemeClr val="dk1"/>
              </a:solidFill>
            </a:endParaRPr>
          </a:p>
          <a:p>
            <a:pPr indent="0" lvl="0" marL="0" rtl="0" algn="l">
              <a:lnSpc>
                <a:spcPct val="115000"/>
              </a:lnSpc>
              <a:spcBef>
                <a:spcPts val="300"/>
              </a:spcBef>
              <a:spcAft>
                <a:spcPts val="0"/>
              </a:spcAft>
              <a:buNone/>
            </a:pPr>
            <a:r>
              <a:t/>
            </a:r>
            <a:endParaRPr sz="16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1"/>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 Introduce Yourself</a:t>
            </a:r>
            <a:endParaRPr/>
          </a:p>
        </p:txBody>
      </p:sp>
      <p:sp>
        <p:nvSpPr>
          <p:cNvPr id="414" name="Google Shape;414;p51"/>
          <p:cNvSpPr txBox="1"/>
          <p:nvPr>
            <p:ph idx="1" type="body"/>
          </p:nvPr>
        </p:nvSpPr>
        <p:spPr>
          <a:xfrm>
            <a:off x="457200" y="1143000"/>
            <a:ext cx="8229600" cy="32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Cell 1.2, we've already set up a message printed to the console. However, if we were to execute it right now, you’d see an error. To get this message to work, we have to define the following variables with string type values:</a:t>
            </a:r>
            <a:endParaRPr/>
          </a:p>
          <a:p>
            <a:pPr indent="-342900" lvl="0" marL="457200" rtl="0" algn="l">
              <a:spcBef>
                <a:spcPts val="1600"/>
              </a:spcBef>
              <a:spcAft>
                <a:spcPts val="0"/>
              </a:spcAft>
              <a:buSzPts val="1800"/>
              <a:buFont typeface="Courier New"/>
              <a:buChar char="●"/>
            </a:pPr>
            <a:r>
              <a:rPr b="1" lang="en">
                <a:latin typeface="Courier New"/>
                <a:ea typeface="Courier New"/>
                <a:cs typeface="Courier New"/>
                <a:sym typeface="Courier New"/>
              </a:rPr>
              <a:t>greeting</a:t>
            </a:r>
            <a:endParaRPr b="1">
              <a:latin typeface="Courier New"/>
              <a:ea typeface="Courier New"/>
              <a:cs typeface="Courier New"/>
              <a:sym typeface="Courier New"/>
            </a:endParaRPr>
          </a:p>
          <a:p>
            <a:pPr indent="-342900" lvl="0" marL="457200" rtl="0" algn="l">
              <a:spcBef>
                <a:spcPts val="0"/>
              </a:spcBef>
              <a:spcAft>
                <a:spcPts val="0"/>
              </a:spcAft>
              <a:buSzPts val="1800"/>
              <a:buFont typeface="Courier New"/>
              <a:buChar char="●"/>
            </a:pPr>
            <a:r>
              <a:rPr b="1" lang="en">
                <a:latin typeface="Courier New"/>
                <a:ea typeface="Courier New"/>
                <a:cs typeface="Courier New"/>
                <a:sym typeface="Courier New"/>
              </a:rPr>
              <a:t>name</a:t>
            </a:r>
            <a:endParaRPr b="1">
              <a:latin typeface="Courier New"/>
              <a:ea typeface="Courier New"/>
              <a:cs typeface="Courier New"/>
              <a:sym typeface="Courier New"/>
            </a:endParaRPr>
          </a:p>
          <a:p>
            <a:pPr indent="-342900" lvl="0" marL="457200" rtl="0" algn="l">
              <a:spcBef>
                <a:spcPts val="0"/>
              </a:spcBef>
              <a:spcAft>
                <a:spcPts val="0"/>
              </a:spcAft>
              <a:buSzPts val="1800"/>
              <a:buFont typeface="Courier New"/>
              <a:buChar char="●"/>
            </a:pPr>
            <a:r>
              <a:rPr b="1" lang="en">
                <a:latin typeface="Courier New"/>
                <a:ea typeface="Courier New"/>
                <a:cs typeface="Courier New"/>
                <a:sym typeface="Courier New"/>
              </a:rPr>
              <a:t>mood</a:t>
            </a:r>
            <a:endParaRPr b="1">
              <a:latin typeface="Courier New"/>
              <a:ea typeface="Courier New"/>
              <a:cs typeface="Courier New"/>
              <a:sym typeface="Courier New"/>
            </a:endParaRPr>
          </a:p>
          <a:p>
            <a:pPr indent="0" lvl="0" marL="0" rtl="0" algn="l">
              <a:spcBef>
                <a:spcPts val="1600"/>
              </a:spcBef>
              <a:spcAft>
                <a:spcPts val="1600"/>
              </a:spcAft>
              <a:buNone/>
            </a:pPr>
            <a:r>
              <a:rPr lang="en"/>
              <a:t>Don’t worry </a:t>
            </a:r>
            <a:r>
              <a:rPr lang="en"/>
              <a:t>about</a:t>
            </a:r>
            <a:r>
              <a:rPr lang="en"/>
              <a:t> fully understanding what we’ve done to have the message show up — we'll be covering that throughout this lesson!</a:t>
            </a:r>
            <a:endParaRPr/>
          </a:p>
        </p:txBody>
      </p:sp>
      <p:sp>
        <p:nvSpPr>
          <p:cNvPr id="415" name="Google Shape;415;p51"/>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16" name="Google Shape;416;p51"/>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17" name="Google Shape;417;p51"/>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18" name="Google Shape;418;p51"/>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10 minutes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2"/>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Manipulating </a:t>
            </a:r>
            <a:r>
              <a:rPr lang="en"/>
              <a:t>Variables</a:t>
            </a:r>
            <a:endParaRPr/>
          </a:p>
        </p:txBody>
      </p:sp>
      <p:sp>
        <p:nvSpPr>
          <p:cNvPr id="424" name="Google Shape;424;p52"/>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Introduction to Python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3"/>
          <p:cNvSpPr txBox="1"/>
          <p:nvPr>
            <p:ph idx="1" type="body"/>
          </p:nvPr>
        </p:nvSpPr>
        <p:spPr>
          <a:xfrm>
            <a:off x="457200" y="930350"/>
            <a:ext cx="8229600" cy="71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We’ve already seen the </a:t>
            </a:r>
            <a:r>
              <a:rPr b="1" lang="en">
                <a:highlight>
                  <a:srgbClr val="FFD800"/>
                </a:highlight>
              </a:rPr>
              <a:t>assignment operator</a:t>
            </a:r>
            <a:r>
              <a:rPr lang="en"/>
              <a:t> in action, but there are other operators that can modify variable values:</a:t>
            </a:r>
            <a:endParaRPr/>
          </a:p>
          <a:p>
            <a:pPr indent="0" lvl="0" marL="0" rtl="0" algn="l">
              <a:spcBef>
                <a:spcPts val="1600"/>
              </a:spcBef>
              <a:spcAft>
                <a:spcPts val="1600"/>
              </a:spcAft>
              <a:buNone/>
            </a:pPr>
            <a:r>
              <a:t/>
            </a:r>
            <a:endParaRPr/>
          </a:p>
        </p:txBody>
      </p:sp>
      <p:sp>
        <p:nvSpPr>
          <p:cNvPr id="430" name="Google Shape;430;p5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Operators</a:t>
            </a:r>
            <a:endParaRPr/>
          </a:p>
        </p:txBody>
      </p:sp>
      <p:sp>
        <p:nvSpPr>
          <p:cNvPr id="431" name="Google Shape;431;p5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graphicFrame>
        <p:nvGraphicFramePr>
          <p:cNvPr id="432" name="Google Shape;432;p53"/>
          <p:cNvGraphicFramePr/>
          <p:nvPr/>
        </p:nvGraphicFramePr>
        <p:xfrm>
          <a:off x="952500" y="1762888"/>
          <a:ext cx="3000000" cy="3000000"/>
        </p:xfrm>
        <a:graphic>
          <a:graphicData uri="http://schemas.openxmlformats.org/drawingml/2006/table">
            <a:tbl>
              <a:tblPr>
                <a:noFill/>
                <a:tableStyleId>{6F2A02DD-CF3C-468A-B6FE-3A222123F314}</a:tableStyleId>
              </a:tblPr>
              <a:tblGrid>
                <a:gridCol w="1336200"/>
                <a:gridCol w="1416350"/>
                <a:gridCol w="4486450"/>
              </a:tblGrid>
              <a:tr h="381000">
                <a:tc>
                  <a:txBody>
                    <a:bodyPr/>
                    <a:lstStyle/>
                    <a:p>
                      <a:pPr indent="0" lvl="0" marL="0" rtl="0" algn="l">
                        <a:spcBef>
                          <a:spcPts val="0"/>
                        </a:spcBef>
                        <a:spcAft>
                          <a:spcPts val="0"/>
                        </a:spcAft>
                        <a:buNone/>
                      </a:pPr>
                      <a:r>
                        <a:rPr b="1" lang="en" sz="1600">
                          <a:solidFill>
                            <a:schemeClr val="lt1"/>
                          </a:solidFill>
                          <a:latin typeface="Proxima Nova"/>
                          <a:ea typeface="Proxima Nova"/>
                          <a:cs typeface="Proxima Nova"/>
                          <a:sym typeface="Proxima Nova"/>
                        </a:rPr>
                        <a:t>Symbol</a:t>
                      </a:r>
                      <a:endParaRPr b="1" sz="1600">
                        <a:solidFill>
                          <a:schemeClr val="lt1"/>
                        </a:solidFill>
                        <a:latin typeface="Proxima Nova"/>
                        <a:ea typeface="Proxima Nova"/>
                        <a:cs typeface="Proxima Nova"/>
                        <a:sym typeface="Proxima Nova"/>
                      </a:endParaRPr>
                    </a:p>
                  </a:txBody>
                  <a:tcPr marT="91425" marB="91425" marR="91425" marL="91425">
                    <a:solidFill>
                      <a:schemeClr val="lt2"/>
                    </a:solidFill>
                  </a:tcPr>
                </a:tc>
                <a:tc>
                  <a:txBody>
                    <a:bodyPr/>
                    <a:lstStyle/>
                    <a:p>
                      <a:pPr indent="0" lvl="0" marL="0" rtl="0" algn="l">
                        <a:spcBef>
                          <a:spcPts val="0"/>
                        </a:spcBef>
                        <a:spcAft>
                          <a:spcPts val="0"/>
                        </a:spcAft>
                        <a:buNone/>
                      </a:pPr>
                      <a:r>
                        <a:rPr b="1" lang="en" sz="1600">
                          <a:solidFill>
                            <a:schemeClr val="lt1"/>
                          </a:solidFill>
                          <a:latin typeface="Proxima Nova"/>
                          <a:ea typeface="Proxima Nova"/>
                          <a:cs typeface="Proxima Nova"/>
                          <a:sym typeface="Proxima Nova"/>
                        </a:rPr>
                        <a:t>Name</a:t>
                      </a:r>
                      <a:endParaRPr b="1" sz="1600">
                        <a:solidFill>
                          <a:schemeClr val="lt1"/>
                        </a:solidFill>
                        <a:latin typeface="Proxima Nova"/>
                        <a:ea typeface="Proxima Nova"/>
                        <a:cs typeface="Proxima Nova"/>
                        <a:sym typeface="Proxima Nova"/>
                      </a:endParaRPr>
                    </a:p>
                  </a:txBody>
                  <a:tcPr marT="91425" marB="91425" marR="91425" marL="91425">
                    <a:solidFill>
                      <a:schemeClr val="lt2"/>
                    </a:solidFill>
                  </a:tcPr>
                </a:tc>
                <a:tc>
                  <a:txBody>
                    <a:bodyPr/>
                    <a:lstStyle/>
                    <a:p>
                      <a:pPr indent="0" lvl="0" marL="0" rtl="0" algn="l">
                        <a:spcBef>
                          <a:spcPts val="0"/>
                        </a:spcBef>
                        <a:spcAft>
                          <a:spcPts val="0"/>
                        </a:spcAft>
                        <a:buNone/>
                      </a:pPr>
                      <a:r>
                        <a:rPr b="1" lang="en" sz="1600">
                          <a:solidFill>
                            <a:schemeClr val="lt1"/>
                          </a:solidFill>
                          <a:latin typeface="Proxima Nova"/>
                          <a:ea typeface="Proxima Nova"/>
                          <a:cs typeface="Proxima Nova"/>
                          <a:sym typeface="Proxima Nova"/>
                        </a:rPr>
                        <a:t>Explanation</a:t>
                      </a:r>
                      <a:endParaRPr b="1" sz="1600">
                        <a:solidFill>
                          <a:schemeClr val="lt1"/>
                        </a:solidFill>
                        <a:latin typeface="Proxima Nova"/>
                        <a:ea typeface="Proxima Nova"/>
                        <a:cs typeface="Proxima Nova"/>
                        <a:sym typeface="Proxima Nova"/>
                      </a:endParaRPr>
                    </a:p>
                  </a:txBody>
                  <a:tcPr marT="91425" marB="91425" marR="91425" marL="91425">
                    <a:solidFill>
                      <a:schemeClr val="lt2"/>
                    </a:solidFill>
                  </a:tcPr>
                </a:tc>
              </a:tr>
              <a:tr h="381000">
                <a:tc>
                  <a:txBody>
                    <a:bodyPr/>
                    <a:lstStyle/>
                    <a:p>
                      <a:pPr indent="0" lvl="0" marL="0" rtl="0" algn="l">
                        <a:spcBef>
                          <a:spcPts val="0"/>
                        </a:spcBef>
                        <a:spcAft>
                          <a:spcPts val="0"/>
                        </a:spcAft>
                        <a:buNone/>
                      </a:pPr>
                      <a:r>
                        <a:rPr lang="en">
                          <a:latin typeface="Proxima Nova"/>
                          <a:ea typeface="Proxima Nova"/>
                          <a:cs typeface="Proxima Nova"/>
                          <a:sym typeface="Proxima Nova"/>
                        </a:rPr>
                        <a:t>+</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Addition</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Adds numbers or strings.</a:t>
                      </a:r>
                      <a:endParaRPr>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None/>
                      </a:pPr>
                      <a:r>
                        <a:rPr lang="en">
                          <a:latin typeface="Proxima Nova"/>
                          <a:ea typeface="Proxima Nova"/>
                          <a:cs typeface="Proxima Nova"/>
                          <a:sym typeface="Proxima Nova"/>
                        </a:rPr>
                        <a:t>-</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Subtraction</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Subtracts numbers.</a:t>
                      </a:r>
                      <a:endParaRPr>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None/>
                      </a:pPr>
                      <a:r>
                        <a:rPr lang="en">
                          <a:latin typeface="Proxima Nova"/>
                          <a:ea typeface="Proxima Nova"/>
                          <a:cs typeface="Proxima Nova"/>
                          <a:sym typeface="Proxima Nova"/>
                        </a:rPr>
                        <a:t>*</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Multiplication</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Multiplies numbers or strings.</a:t>
                      </a:r>
                      <a:endParaRPr>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None/>
                      </a:pPr>
                      <a:r>
                        <a:rPr lang="en">
                          <a:latin typeface="Proxima Nova"/>
                          <a:ea typeface="Proxima Nova"/>
                          <a:cs typeface="Proxima Nova"/>
                          <a:sym typeface="Proxima Nova"/>
                        </a:rPr>
                        <a:t>/</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Division</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Divides numbers.</a:t>
                      </a:r>
                      <a:endParaRPr>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None/>
                      </a:pPr>
                      <a:r>
                        <a:rPr lang="en">
                          <a:latin typeface="Proxima Nova"/>
                          <a:ea typeface="Proxima Nova"/>
                          <a:cs typeface="Proxima Nova"/>
                          <a:sym typeface="Proxima Nova"/>
                        </a:rPr>
                        <a:t>%</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Modulus</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Produces the remainder from division.</a:t>
                      </a:r>
                      <a:endParaRPr>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None/>
                      </a:pPr>
                      <a:r>
                        <a:rPr lang="en">
                          <a:latin typeface="Proxima Nova"/>
                          <a:ea typeface="Proxima Nova"/>
                          <a:cs typeface="Proxima Nova"/>
                          <a:sym typeface="Proxima Nova"/>
                        </a:rPr>
                        <a:t>**</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Exponent</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Raises the first number to the second number’s power.</a:t>
                      </a:r>
                      <a:endParaRPr>
                        <a:latin typeface="Proxima Nova"/>
                        <a:ea typeface="Proxima Nova"/>
                        <a:cs typeface="Proxima Nova"/>
                        <a:sym typeface="Proxima Nova"/>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Concatenating Strings</a:t>
            </a:r>
            <a:endParaRPr/>
          </a:p>
        </p:txBody>
      </p:sp>
      <p:sp>
        <p:nvSpPr>
          <p:cNvPr id="438" name="Google Shape;438;p5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may have noticed that some of the operators, especially the addition operator, work on strings as well as numbers.</a:t>
            </a:r>
            <a:endParaRPr/>
          </a:p>
          <a:p>
            <a:pPr indent="0" lvl="0" marL="0" rtl="0" algn="l">
              <a:spcBef>
                <a:spcPts val="1600"/>
              </a:spcBef>
              <a:spcAft>
                <a:spcPts val="0"/>
              </a:spcAft>
              <a:buNone/>
            </a:pPr>
            <a:r>
              <a:rPr lang="en"/>
              <a:t>Adding two or more strings together is called </a:t>
            </a:r>
            <a:r>
              <a:rPr b="1" lang="en">
                <a:highlight>
                  <a:srgbClr val="FFD800"/>
                </a:highlight>
              </a:rPr>
              <a:t>concatenation</a:t>
            </a:r>
            <a:r>
              <a:rPr lang="en"/>
              <a:t>.</a:t>
            </a:r>
            <a:endParaRPr/>
          </a:p>
          <a:p>
            <a:pPr indent="0" lvl="0" marL="0" rtl="0" algn="l">
              <a:spcBef>
                <a:spcPts val="1600"/>
              </a:spcBef>
              <a:spcAft>
                <a:spcPts val="0"/>
              </a:spcAft>
              <a:buNone/>
            </a:pPr>
            <a:r>
              <a:rPr b="1" lang="en" sz="1600">
                <a:latin typeface="Courier New"/>
                <a:ea typeface="Courier New"/>
                <a:cs typeface="Courier New"/>
                <a:sym typeface="Courier New"/>
              </a:rPr>
              <a:t>beverage_type = "sparkling water"</a:t>
            </a:r>
            <a:endParaRPr b="1" sz="1600">
              <a:latin typeface="Courier New"/>
              <a:ea typeface="Courier New"/>
              <a:cs typeface="Courier New"/>
              <a:sym typeface="Courier New"/>
            </a:endParaRPr>
          </a:p>
          <a:p>
            <a:pPr indent="0" lvl="0" marL="0" rtl="0" algn="l">
              <a:spcBef>
                <a:spcPts val="1600"/>
              </a:spcBef>
              <a:spcAft>
                <a:spcPts val="0"/>
              </a:spcAft>
              <a:buNone/>
            </a:pPr>
            <a:r>
              <a:rPr b="1" lang="en" sz="1600">
                <a:latin typeface="Courier New"/>
                <a:ea typeface="Courier New"/>
                <a:cs typeface="Courier New"/>
                <a:sym typeface="Courier New"/>
              </a:rPr>
              <a:t>f</a:t>
            </a:r>
            <a:r>
              <a:rPr b="1" lang="en" sz="1600">
                <a:latin typeface="Courier New"/>
                <a:ea typeface="Courier New"/>
                <a:cs typeface="Courier New"/>
                <a:sym typeface="Courier New"/>
              </a:rPr>
              <a:t>lavor = "grapefruit"</a:t>
            </a:r>
            <a:endParaRPr b="1" sz="1600">
              <a:latin typeface="Courier New"/>
              <a:ea typeface="Courier New"/>
              <a:cs typeface="Courier New"/>
              <a:sym typeface="Courier New"/>
            </a:endParaRPr>
          </a:p>
          <a:p>
            <a:pPr indent="0" lvl="0" marL="0" rtl="0" algn="l">
              <a:spcBef>
                <a:spcPts val="1600"/>
              </a:spcBef>
              <a:spcAft>
                <a:spcPts val="1600"/>
              </a:spcAft>
              <a:buNone/>
            </a:pPr>
            <a:r>
              <a:rPr b="1" lang="en" sz="1600">
                <a:latin typeface="Courier New"/>
                <a:ea typeface="Courier New"/>
                <a:cs typeface="Courier New"/>
                <a:sym typeface="Courier New"/>
              </a:rPr>
              <a:t>favorite_drink = flavor + beverage_type</a:t>
            </a:r>
            <a:endParaRPr/>
          </a:p>
        </p:txBody>
      </p:sp>
      <p:sp>
        <p:nvSpPr>
          <p:cNvPr id="439" name="Google Shape;439;p5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40" name="Google Shape;440;p5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Problem With Concatenation</a:t>
            </a:r>
            <a:endParaRPr/>
          </a:p>
        </p:txBody>
      </p:sp>
      <p:sp>
        <p:nvSpPr>
          <p:cNvPr id="446" name="Google Shape;446;p5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Courier New"/>
                <a:ea typeface="Courier New"/>
                <a:cs typeface="Courier New"/>
                <a:sym typeface="Courier New"/>
              </a:rPr>
              <a:t>beverage_type = "sparkling water"</a:t>
            </a:r>
            <a:endParaRPr b="1" sz="1600">
              <a:solidFill>
                <a:schemeClr val="dk1"/>
              </a:solidFill>
              <a:latin typeface="Courier New"/>
              <a:ea typeface="Courier New"/>
              <a:cs typeface="Courier New"/>
              <a:sym typeface="Courier New"/>
            </a:endParaRPr>
          </a:p>
          <a:p>
            <a:pPr indent="0" lvl="0" marL="0" rtl="0" algn="l">
              <a:spcBef>
                <a:spcPts val="1600"/>
              </a:spcBef>
              <a:spcAft>
                <a:spcPts val="0"/>
              </a:spcAft>
              <a:buNone/>
            </a:pPr>
            <a:r>
              <a:rPr b="1" lang="en" sz="1600">
                <a:solidFill>
                  <a:schemeClr val="dk1"/>
                </a:solidFill>
                <a:latin typeface="Courier New"/>
                <a:ea typeface="Courier New"/>
                <a:cs typeface="Courier New"/>
                <a:sym typeface="Courier New"/>
              </a:rPr>
              <a:t>flavor = "grapefruit"</a:t>
            </a:r>
            <a:endParaRPr b="1" sz="1600">
              <a:solidFill>
                <a:schemeClr val="dk1"/>
              </a:solidFill>
              <a:latin typeface="Courier New"/>
              <a:ea typeface="Courier New"/>
              <a:cs typeface="Courier New"/>
              <a:sym typeface="Courier New"/>
            </a:endParaRPr>
          </a:p>
          <a:p>
            <a:pPr indent="0" lvl="0" marL="0" rtl="0" algn="l">
              <a:spcBef>
                <a:spcPts val="1600"/>
              </a:spcBef>
              <a:spcAft>
                <a:spcPts val="0"/>
              </a:spcAft>
              <a:buClr>
                <a:schemeClr val="dk1"/>
              </a:buClr>
              <a:buSzPts val="1100"/>
              <a:buFont typeface="Arial"/>
              <a:buNone/>
            </a:pPr>
            <a:r>
              <a:rPr b="1" lang="en">
                <a:solidFill>
                  <a:schemeClr val="dk1"/>
                </a:solidFill>
              </a:rPr>
              <a:t>How could we concatenate these two variables into a single variable named “favorite_drink”? </a:t>
            </a:r>
            <a:endParaRPr b="1">
              <a:solidFill>
                <a:schemeClr val="dk1"/>
              </a:solidFill>
            </a:endParaRPr>
          </a:p>
          <a:p>
            <a:pPr indent="0" lvl="0" marL="0" rtl="0" algn="l">
              <a:spcBef>
                <a:spcPts val="1600"/>
              </a:spcBef>
              <a:spcAft>
                <a:spcPts val="1600"/>
              </a:spcAft>
              <a:buClr>
                <a:schemeClr val="dk1"/>
              </a:buClr>
              <a:buSzPts val="1100"/>
              <a:buFont typeface="Arial"/>
              <a:buNone/>
            </a:pPr>
            <a:r>
              <a:rPr lang="en">
                <a:solidFill>
                  <a:schemeClr val="dk1"/>
                </a:solidFill>
              </a:rPr>
              <a:t>There’s a good chance that our first solution will end up being "grapefruitsparkling water.” How can we fix that awkward combination of words?</a:t>
            </a:r>
            <a:endParaRPr/>
          </a:p>
        </p:txBody>
      </p:sp>
      <p:sp>
        <p:nvSpPr>
          <p:cNvPr id="447" name="Google Shape;447;p5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48" name="Google Shape;448;p5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imagine that concatenating multiple strings might result in some complex, hard-to-read statements. However, Python provides a way to directly inject, or </a:t>
            </a:r>
            <a:r>
              <a:rPr b="1" lang="en">
                <a:highlight>
                  <a:srgbClr val="FFD800"/>
                </a:highlight>
              </a:rPr>
              <a:t>interpolate</a:t>
            </a:r>
            <a:r>
              <a:rPr lang="en"/>
              <a:t>, a variable directly into a string using </a:t>
            </a:r>
            <a:r>
              <a:rPr b="1" lang="en"/>
              <a:t>f-strings</a:t>
            </a:r>
            <a:r>
              <a:rPr lang="en"/>
              <a:t>.</a:t>
            </a:r>
            <a:endParaRPr/>
          </a:p>
          <a:p>
            <a:pPr indent="0" lvl="0" marL="0" rtl="0" algn="l">
              <a:spcBef>
                <a:spcPts val="1600"/>
              </a:spcBef>
              <a:spcAft>
                <a:spcPts val="0"/>
              </a:spcAft>
              <a:buNone/>
            </a:pPr>
            <a:r>
              <a:rPr b="1" lang="en" sz="1600">
                <a:latin typeface="Courier New"/>
                <a:ea typeface="Courier New"/>
                <a:cs typeface="Courier New"/>
                <a:sym typeface="Courier New"/>
              </a:rPr>
              <a:t>greeting = "Hello there"</a:t>
            </a:r>
            <a:endParaRPr b="1" sz="1600">
              <a:latin typeface="Courier New"/>
              <a:ea typeface="Courier New"/>
              <a:cs typeface="Courier New"/>
              <a:sym typeface="Courier New"/>
            </a:endParaRPr>
          </a:p>
          <a:p>
            <a:pPr indent="0" lvl="0" marL="0" rtl="0" algn="l">
              <a:spcBef>
                <a:spcPts val="1600"/>
              </a:spcBef>
              <a:spcAft>
                <a:spcPts val="0"/>
              </a:spcAft>
              <a:buNone/>
            </a:pPr>
            <a:r>
              <a:rPr b="1" lang="en" sz="1600">
                <a:latin typeface="Courier New"/>
                <a:ea typeface="Courier New"/>
                <a:cs typeface="Courier New"/>
                <a:sym typeface="Courier New"/>
              </a:rPr>
              <a:t>person = "Professor Park"</a:t>
            </a:r>
            <a:endParaRPr b="1" sz="1600">
              <a:latin typeface="Courier New"/>
              <a:ea typeface="Courier New"/>
              <a:cs typeface="Courier New"/>
              <a:sym typeface="Courier New"/>
            </a:endParaRPr>
          </a:p>
          <a:p>
            <a:pPr indent="0" lvl="0" marL="0" rtl="0" algn="l">
              <a:spcBef>
                <a:spcPts val="1600"/>
              </a:spcBef>
              <a:spcAft>
                <a:spcPts val="0"/>
              </a:spcAft>
              <a:buNone/>
            </a:pPr>
            <a:r>
              <a:rPr b="1" lang="en" sz="1600">
                <a:latin typeface="Courier New"/>
                <a:ea typeface="Courier New"/>
                <a:cs typeface="Courier New"/>
                <a:sym typeface="Courier New"/>
              </a:rPr>
              <a:t>message = f"{greeting}, {person}."</a:t>
            </a:r>
            <a:endParaRPr b="1" sz="1600">
              <a:latin typeface="Courier New"/>
              <a:ea typeface="Courier New"/>
              <a:cs typeface="Courier New"/>
              <a:sym typeface="Courier New"/>
            </a:endParaRPr>
          </a:p>
          <a:p>
            <a:pPr indent="0" lvl="0" marL="0" rtl="0" algn="l">
              <a:spcBef>
                <a:spcPts val="1600"/>
              </a:spcBef>
              <a:spcAft>
                <a:spcPts val="1600"/>
              </a:spcAft>
              <a:buNone/>
            </a:pPr>
            <a:r>
              <a:rPr lang="en"/>
              <a:t>The message variable equates to “Hello there, Professor Park.”</a:t>
            </a:r>
            <a:endParaRPr/>
          </a:p>
        </p:txBody>
      </p:sp>
      <p:sp>
        <p:nvSpPr>
          <p:cNvPr id="454" name="Google Shape;454;p5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Concatenation vs. String Interpolation</a:t>
            </a:r>
            <a:endParaRPr/>
          </a:p>
        </p:txBody>
      </p:sp>
      <p:sp>
        <p:nvSpPr>
          <p:cNvPr id="455" name="Google Shape;455;p5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56" name="Google Shape;456;p5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Updating Variables</a:t>
            </a:r>
            <a:endParaRPr/>
          </a:p>
        </p:txBody>
      </p:sp>
      <p:sp>
        <p:nvSpPr>
          <p:cNvPr id="462" name="Google Shape;462;p5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 wouldn’t be very useful if their values couldn’t vary or change. You can use the assignment operator to re-assign values to an existing variable.</a:t>
            </a:r>
            <a:endParaRPr/>
          </a:p>
          <a:p>
            <a:pPr indent="0" lvl="0" marL="0" rtl="0" algn="l">
              <a:spcBef>
                <a:spcPts val="1600"/>
              </a:spcBef>
              <a:spcAft>
                <a:spcPts val="0"/>
              </a:spcAft>
              <a:buNone/>
            </a:pPr>
            <a:r>
              <a:rPr b="1" lang="en" sz="1600">
                <a:latin typeface="Courier New"/>
                <a:ea typeface="Courier New"/>
                <a:cs typeface="Courier New"/>
                <a:sym typeface="Courier New"/>
              </a:rPr>
              <a:t>favorite_language = "SQL"</a:t>
            </a:r>
            <a:endParaRPr b="1" sz="1600">
              <a:latin typeface="Courier New"/>
              <a:ea typeface="Courier New"/>
              <a:cs typeface="Courier New"/>
              <a:sym typeface="Courier New"/>
            </a:endParaRPr>
          </a:p>
          <a:p>
            <a:pPr indent="0" lvl="0" marL="0" rtl="0" algn="l">
              <a:spcBef>
                <a:spcPts val="1600"/>
              </a:spcBef>
              <a:spcAft>
                <a:spcPts val="0"/>
              </a:spcAft>
              <a:buNone/>
            </a:pPr>
            <a:r>
              <a:rPr b="1" lang="en" sz="1600">
                <a:latin typeface="Courier New"/>
                <a:ea typeface="Courier New"/>
                <a:cs typeface="Courier New"/>
                <a:sym typeface="Courier New"/>
              </a:rPr>
              <a:t>favorite_language = "python"</a:t>
            </a:r>
            <a:endParaRPr b="1" sz="1600">
              <a:latin typeface="Courier New"/>
              <a:ea typeface="Courier New"/>
              <a:cs typeface="Courier New"/>
              <a:sym typeface="Courier New"/>
            </a:endParaRPr>
          </a:p>
          <a:p>
            <a:pPr indent="0" lvl="0" marL="0" rtl="0" algn="l">
              <a:spcBef>
                <a:spcPts val="1600"/>
              </a:spcBef>
              <a:spcAft>
                <a:spcPts val="0"/>
              </a:spcAft>
              <a:buNone/>
            </a:pPr>
            <a:r>
              <a:rPr lang="en"/>
              <a:t>You can even use the previous value when re-assigning!</a:t>
            </a:r>
            <a:endParaRPr/>
          </a:p>
          <a:p>
            <a:pPr indent="0" lvl="0" marL="0" rtl="0" algn="l">
              <a:spcBef>
                <a:spcPts val="1600"/>
              </a:spcBef>
              <a:spcAft>
                <a:spcPts val="0"/>
              </a:spcAft>
              <a:buNone/>
            </a:pPr>
            <a:r>
              <a:rPr b="1" lang="en" sz="1600">
                <a:latin typeface="Courier New"/>
                <a:ea typeface="Courier New"/>
                <a:cs typeface="Courier New"/>
                <a:sym typeface="Courier New"/>
              </a:rPr>
              <a:t>my_current_age = my_current_age + 1</a:t>
            </a:r>
            <a:endParaRPr b="1" sz="1600">
              <a:latin typeface="Courier New"/>
              <a:ea typeface="Courier New"/>
              <a:cs typeface="Courier New"/>
              <a:sym typeface="Courier New"/>
            </a:endParaRPr>
          </a:p>
          <a:p>
            <a:pPr indent="0" lvl="0" marL="0" rtl="0" algn="l">
              <a:spcBef>
                <a:spcPts val="1600"/>
              </a:spcBef>
              <a:spcAft>
                <a:spcPts val="1600"/>
              </a:spcAft>
              <a:buNone/>
            </a:pPr>
            <a:r>
              <a:rPr b="1" lang="en" sz="1600">
                <a:latin typeface="Courier New"/>
                <a:ea typeface="Courier New"/>
                <a:cs typeface="Courier New"/>
                <a:sym typeface="Courier New"/>
              </a:rPr>
              <a:t># Happy Birthday!</a:t>
            </a:r>
            <a:endParaRPr b="1" sz="1600">
              <a:latin typeface="Courier New"/>
              <a:ea typeface="Courier New"/>
              <a:cs typeface="Courier New"/>
              <a:sym typeface="Courier New"/>
            </a:endParaRPr>
          </a:p>
        </p:txBody>
      </p:sp>
      <p:sp>
        <p:nvSpPr>
          <p:cNvPr id="463" name="Google Shape;463;p57"/>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64" name="Google Shape;464;p5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Quick Comment on Comments</a:t>
            </a:r>
            <a:endParaRPr/>
          </a:p>
        </p:txBody>
      </p:sp>
      <p:sp>
        <p:nvSpPr>
          <p:cNvPr id="470" name="Google Shape;470;p5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You’ve also seen that our Jupyter Notebook contains some lines of text that start with a hashtag (#). These are known as comments.</a:t>
            </a:r>
            <a:endParaRPr/>
          </a:p>
          <a:p>
            <a:pPr indent="0" lvl="0" marL="0" rtl="0" algn="l">
              <a:spcBef>
                <a:spcPts val="1600"/>
              </a:spcBef>
              <a:spcAft>
                <a:spcPts val="0"/>
              </a:spcAft>
              <a:buNone/>
            </a:pPr>
            <a:r>
              <a:rPr b="1" lang="en"/>
              <a:t>Comments</a:t>
            </a:r>
            <a:r>
              <a:rPr lang="en"/>
              <a:t> are used to provide explanations and guidance throughout a program; Python will not try to execute these as code. </a:t>
            </a:r>
            <a:endParaRPr/>
          </a:p>
          <a:p>
            <a:pPr indent="0" lvl="0" marL="0" rtl="0" algn="l">
              <a:spcBef>
                <a:spcPts val="1600"/>
              </a:spcBef>
              <a:spcAft>
                <a:spcPts val="1600"/>
              </a:spcAft>
              <a:buNone/>
            </a:pPr>
            <a:r>
              <a:rPr b="1" lang="en">
                <a:latin typeface="Courier New"/>
                <a:ea typeface="Courier New"/>
                <a:cs typeface="Courier New"/>
                <a:sym typeface="Courier New"/>
              </a:rPr>
              <a:t># This is a comment and will not cause errors!</a:t>
            </a:r>
            <a:endParaRPr b="1">
              <a:latin typeface="Courier New"/>
              <a:ea typeface="Courier New"/>
              <a:cs typeface="Courier New"/>
              <a:sym typeface="Courier New"/>
            </a:endParaRPr>
          </a:p>
        </p:txBody>
      </p:sp>
      <p:sp>
        <p:nvSpPr>
          <p:cNvPr id="471" name="Google Shape;471;p5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72" name="Google Shape;472;p5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9"/>
          <p:cNvSpPr txBox="1"/>
          <p:nvPr>
            <p:ph type="title"/>
          </p:nvPr>
        </p:nvSpPr>
        <p:spPr>
          <a:xfrm>
            <a:off x="908850" y="237050"/>
            <a:ext cx="60786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1.3 Operators and Updating Variables</a:t>
            </a:r>
            <a:endParaRPr/>
          </a:p>
        </p:txBody>
      </p:sp>
      <p:sp>
        <p:nvSpPr>
          <p:cNvPr id="478" name="Google Shape;478;p5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a:t>
            </a:r>
            <a:r>
              <a:rPr lang="en"/>
              <a:t>et’s practice </a:t>
            </a:r>
            <a:r>
              <a:rPr lang="en"/>
              <a:t>with </a:t>
            </a:r>
            <a:r>
              <a:rPr lang="en"/>
              <a:t>a birthday calculator trick </a:t>
            </a:r>
            <a:r>
              <a:rPr lang="en">
                <a:solidFill>
                  <a:schemeClr val="dk1"/>
                </a:solidFill>
              </a:rPr>
              <a:t>in the Jupyter Notebook </a:t>
            </a:r>
            <a:r>
              <a:rPr lang="en"/>
              <a:t>by following the instructions in the comments.</a:t>
            </a:r>
            <a:endParaRPr/>
          </a:p>
        </p:txBody>
      </p:sp>
      <p:sp>
        <p:nvSpPr>
          <p:cNvPr id="479" name="Google Shape;479;p5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80" name="Google Shape;480;p59"/>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81" name="Google Shape;481;p59"/>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82" name="Google Shape;482;p59"/>
          <p:cNvSpPr txBox="1"/>
          <p:nvPr>
            <p:ph idx="2" type="subTitle"/>
          </p:nvPr>
        </p:nvSpPr>
        <p:spPr>
          <a:xfrm>
            <a:off x="7399850" y="211750"/>
            <a:ext cx="9399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10 minutes</a:t>
            </a:r>
            <a:endParaRPr/>
          </a:p>
        </p:txBody>
      </p:sp>
      <p:pic>
        <p:nvPicPr>
          <p:cNvPr id="483" name="Google Shape;483;p59"/>
          <p:cNvPicPr preferRelativeResize="0"/>
          <p:nvPr/>
        </p:nvPicPr>
        <p:blipFill>
          <a:blip r:embed="rId3">
            <a:alphaModFix/>
          </a:blip>
          <a:stretch>
            <a:fillRect/>
          </a:stretch>
        </p:blipFill>
        <p:spPr>
          <a:xfrm>
            <a:off x="3421525" y="2123100"/>
            <a:ext cx="2271850" cy="2271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6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We’ve seen a few examples using the print() function so far. </a:t>
            </a:r>
            <a:endParaRPr/>
          </a:p>
          <a:p>
            <a:pPr indent="0" lvl="0" marL="0" rtl="0" algn="l">
              <a:spcBef>
                <a:spcPts val="1600"/>
              </a:spcBef>
              <a:spcAft>
                <a:spcPts val="0"/>
              </a:spcAft>
              <a:buNone/>
            </a:pPr>
            <a:r>
              <a:rPr lang="en"/>
              <a:t>We’ll learn more about functions later on, but </a:t>
            </a:r>
            <a:r>
              <a:rPr lang="en"/>
              <a:t>print()</a:t>
            </a:r>
            <a:r>
              <a:rPr lang="en"/>
              <a:t> is an important first function to know. It allows us to output messages to the console, which can be extremely valuable for debugging a program.</a:t>
            </a:r>
            <a:endParaRPr/>
          </a:p>
          <a:p>
            <a:pPr indent="0" lvl="0" marL="0" rtl="0" algn="l">
              <a:spcBef>
                <a:spcPts val="1600"/>
              </a:spcBef>
              <a:spcAft>
                <a:spcPts val="1600"/>
              </a:spcAft>
              <a:buNone/>
            </a:pPr>
            <a:r>
              <a:rPr lang="en"/>
              <a:t>If something isn’t working, we can always use some print() statements to investigate whether or not our variables contain the values we expect.</a:t>
            </a:r>
            <a:endParaRPr/>
          </a:p>
        </p:txBody>
      </p:sp>
      <p:sp>
        <p:nvSpPr>
          <p:cNvPr id="489" name="Google Shape;489;p6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the Values That Are Fit to print()</a:t>
            </a:r>
            <a:endParaRPr/>
          </a:p>
        </p:txBody>
      </p:sp>
      <p:sp>
        <p:nvSpPr>
          <p:cNvPr id="490" name="Google Shape;490;p6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91" name="Google Shape;491;p6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6" name="Shape 276"/>
        <p:cNvGrpSpPr/>
        <p:nvPr/>
      </p:nvGrpSpPr>
      <p:grpSpPr>
        <a:xfrm>
          <a:off x="0" y="0"/>
          <a:ext cx="0" cy="0"/>
          <a:chOff x="0" y="0"/>
          <a:chExt cx="0" cy="0"/>
        </a:xfrm>
      </p:grpSpPr>
      <p:sp>
        <p:nvSpPr>
          <p:cNvPr id="277" name="Google Shape;277;p34"/>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Pre-Class Materials and Preparation (Cont.)</a:t>
            </a:r>
            <a:endParaRPr/>
          </a:p>
        </p:txBody>
      </p:sp>
      <p:sp>
        <p:nvSpPr>
          <p:cNvPr id="278" name="Google Shape;278;p34"/>
          <p:cNvSpPr txBox="1"/>
          <p:nvPr>
            <p:ph idx="1" type="body"/>
          </p:nvPr>
        </p:nvSpPr>
        <p:spPr>
          <a:xfrm>
            <a:off x="812750" y="928850"/>
            <a:ext cx="7874100" cy="436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400">
                <a:solidFill>
                  <a:schemeClr val="dk1"/>
                </a:solidFill>
                <a:highlight>
                  <a:schemeClr val="accent2"/>
                </a:highlight>
              </a:rPr>
              <a:t>Pre-Work Review</a:t>
            </a:r>
            <a:r>
              <a:rPr lang="en" sz="1400">
                <a:solidFill>
                  <a:schemeClr val="dk1"/>
                </a:solidFill>
              </a:rPr>
              <a:t>: Many of the concepts covered in this class will recap what students learned in the pre-work; in particular, these myGA lessons:</a:t>
            </a:r>
            <a:endParaRPr sz="1400">
              <a:solidFill>
                <a:schemeClr val="dk1"/>
              </a:solidFill>
            </a:endParaRPr>
          </a:p>
          <a:p>
            <a:pPr indent="-317500" lvl="0" marL="457200" rtl="0" algn="l">
              <a:spcBef>
                <a:spcPts val="1000"/>
              </a:spcBef>
              <a:spcAft>
                <a:spcPts val="0"/>
              </a:spcAft>
              <a:buClr>
                <a:schemeClr val="dk1"/>
              </a:buClr>
              <a:buSzPts val="1400"/>
              <a:buChar char="●"/>
            </a:pPr>
            <a:r>
              <a:rPr lang="en" sz="1400"/>
              <a:t>Introduction to Python</a:t>
            </a:r>
            <a:endParaRPr sz="1400"/>
          </a:p>
          <a:p>
            <a:pPr indent="-317500" lvl="0" marL="457200" rtl="0" algn="l">
              <a:spcBef>
                <a:spcPts val="0"/>
              </a:spcBef>
              <a:spcAft>
                <a:spcPts val="0"/>
              </a:spcAft>
              <a:buClr>
                <a:schemeClr val="dk1"/>
              </a:buClr>
              <a:buSzPts val="1400"/>
              <a:buChar char="●"/>
            </a:pPr>
            <a:r>
              <a:rPr lang="en" sz="1400"/>
              <a:t>Manipulating Variables in Python</a:t>
            </a:r>
            <a:endParaRPr sz="1400"/>
          </a:p>
          <a:p>
            <a:pPr indent="-317500" lvl="0" marL="457200" rtl="0" algn="l">
              <a:spcBef>
                <a:spcPts val="0"/>
              </a:spcBef>
              <a:spcAft>
                <a:spcPts val="0"/>
              </a:spcAft>
              <a:buClr>
                <a:schemeClr val="dk1"/>
              </a:buClr>
              <a:buSzPts val="1400"/>
              <a:buChar char="●"/>
            </a:pPr>
            <a:r>
              <a:rPr lang="en" sz="1400"/>
              <a:t>Data Types in Python</a:t>
            </a:r>
            <a:endParaRPr sz="1400"/>
          </a:p>
          <a:p>
            <a:pPr indent="0" lvl="0" marL="0" rtl="0" algn="l">
              <a:lnSpc>
                <a:spcPct val="115000"/>
              </a:lnSpc>
              <a:spcBef>
                <a:spcPts val="0"/>
              </a:spcBef>
              <a:spcAft>
                <a:spcPts val="0"/>
              </a:spcAft>
              <a:buNone/>
            </a:pPr>
            <a:r>
              <a:t/>
            </a:r>
            <a:endParaRPr sz="1100"/>
          </a:p>
          <a:p>
            <a:pPr indent="0" lvl="0" marL="0" rtl="0" algn="l">
              <a:lnSpc>
                <a:spcPct val="115000"/>
              </a:lnSpc>
              <a:spcBef>
                <a:spcPts val="1000"/>
              </a:spcBef>
              <a:spcAft>
                <a:spcPts val="0"/>
              </a:spcAft>
              <a:buNone/>
            </a:pPr>
            <a:r>
              <a:rPr lang="en" sz="1400">
                <a:solidFill>
                  <a:schemeClr val="dk1"/>
                </a:solidFill>
              </a:rPr>
              <a:t>We recommend reviewing the pre-work lessons to understand what students will come to class knowing. </a:t>
            </a:r>
            <a:r>
              <a:rPr lang="en" sz="1400" u="sng">
                <a:solidFill>
                  <a:schemeClr val="hlink"/>
                </a:solidFill>
                <a:hlinkClick r:id="rId3"/>
              </a:rPr>
              <a:t>Click here</a:t>
            </a:r>
            <a:r>
              <a:rPr lang="en" sz="1400">
                <a:solidFill>
                  <a:schemeClr val="dk1"/>
                </a:solidFill>
              </a:rPr>
              <a:t> </a:t>
            </a:r>
            <a:r>
              <a:rPr lang="en" sz="1400">
                <a:solidFill>
                  <a:schemeClr val="dk1"/>
                </a:solidFill>
              </a:rPr>
              <a:t>to see the study guides for these lessons. You can also view the pre-work materials on myGA.</a:t>
            </a:r>
            <a:endParaRPr sz="1400">
              <a:solidFill>
                <a:schemeClr val="dk1"/>
              </a:solidFill>
            </a:endParaRPr>
          </a:p>
          <a:p>
            <a:pPr indent="0" lvl="0" marL="0" rtl="0" algn="l">
              <a:spcBef>
                <a:spcPts val="1000"/>
              </a:spcBef>
              <a:spcAft>
                <a:spcPts val="1000"/>
              </a:spcAft>
              <a:buClr>
                <a:schemeClr val="dk1"/>
              </a:buClr>
              <a:buSzPts val="1100"/>
              <a:buFont typeface="Arial"/>
              <a:buNone/>
            </a:pPr>
            <a:r>
              <a:rPr lang="en" sz="1400">
                <a:solidFill>
                  <a:schemeClr val="dk1"/>
                </a:solidFill>
              </a:rPr>
              <a:t>For review or extension topics, review the notes in the pre-work for recommendations on how to teach the concept. Leverage the discussions, exercises, and knowledge checks to gauge students’ understanding of concepts. You can adjust your approach to the lesson overall based on how students do with these exercises.</a:t>
            </a:r>
            <a:endParaRPr sz="14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61"/>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1.4 Python Mad Libs</a:t>
            </a:r>
            <a:endParaRPr/>
          </a:p>
        </p:txBody>
      </p:sp>
      <p:sp>
        <p:nvSpPr>
          <p:cNvPr id="497" name="Google Shape;497;p6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this exercise, we’ll practice combining strings together and including variables in string messages.</a:t>
            </a:r>
            <a:endParaRPr/>
          </a:p>
        </p:txBody>
      </p:sp>
      <p:sp>
        <p:nvSpPr>
          <p:cNvPr id="498" name="Google Shape;498;p61"/>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99" name="Google Shape;499;p6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00" name="Google Shape;500;p61"/>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10 minutes</a:t>
            </a:r>
            <a:endParaRPr/>
          </a:p>
        </p:txBody>
      </p:sp>
      <p:pic>
        <p:nvPicPr>
          <p:cNvPr id="501" name="Google Shape;501;p61"/>
          <p:cNvPicPr preferRelativeResize="0"/>
          <p:nvPr/>
        </p:nvPicPr>
        <p:blipFill>
          <a:blip r:embed="rId3">
            <a:alphaModFix/>
          </a:blip>
          <a:stretch>
            <a:fillRect/>
          </a:stretch>
        </p:blipFill>
        <p:spPr>
          <a:xfrm>
            <a:off x="3374220" y="2170950"/>
            <a:ext cx="2007006" cy="2019449"/>
          </a:xfrm>
          <a:prstGeom prst="rect">
            <a:avLst/>
          </a:prstGeom>
          <a:noFill/>
          <a:ln>
            <a:noFill/>
          </a:ln>
        </p:spPr>
      </p:pic>
      <p:pic>
        <p:nvPicPr>
          <p:cNvPr id="502" name="Google Shape;502;p61"/>
          <p:cNvPicPr preferRelativeResize="0"/>
          <p:nvPr/>
        </p:nvPicPr>
        <p:blipFill>
          <a:blip r:embed="rId4">
            <a:alphaModFix/>
          </a:blip>
          <a:stretch>
            <a:fillRect/>
          </a:stretch>
        </p:blipFill>
        <p:spPr>
          <a:xfrm>
            <a:off x="4221868" y="2274881"/>
            <a:ext cx="1376431" cy="137642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2"/>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Changing Data Types</a:t>
            </a:r>
            <a:endParaRPr/>
          </a:p>
        </p:txBody>
      </p:sp>
      <p:sp>
        <p:nvSpPr>
          <p:cNvPr id="508" name="Google Shape;508;p62"/>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Introduction to Python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6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You’re Just Not My type()</a:t>
            </a:r>
            <a:endParaRPr/>
          </a:p>
        </p:txBody>
      </p:sp>
      <p:sp>
        <p:nvSpPr>
          <p:cNvPr id="514" name="Google Shape;514;p6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a:t>
            </a:r>
            <a:r>
              <a:rPr lang="en"/>
              <a:t>significant</a:t>
            </a:r>
            <a:r>
              <a:rPr lang="en"/>
              <a:t> cause of errors in Python occurs when you’re trying to perform an operation on variables of different types:</a:t>
            </a:r>
            <a:endParaRPr b="1">
              <a:latin typeface="Courier New"/>
              <a:ea typeface="Courier New"/>
              <a:cs typeface="Courier New"/>
              <a:sym typeface="Courier New"/>
            </a:endParaRPr>
          </a:p>
          <a:p>
            <a:pPr indent="0" lvl="0" marL="0" rtl="0" algn="l">
              <a:spcBef>
                <a:spcPts val="1600"/>
              </a:spcBef>
              <a:spcAft>
                <a:spcPts val="0"/>
              </a:spcAft>
              <a:buNone/>
            </a:pPr>
            <a:r>
              <a:rPr b="1" lang="en">
                <a:solidFill>
                  <a:schemeClr val="dk1"/>
                </a:solidFill>
                <a:latin typeface="Courier New"/>
                <a:ea typeface="Courier New"/>
                <a:cs typeface="Courier New"/>
                <a:sym typeface="Courier New"/>
              </a:rPr>
              <a:t>2 + "apple"</a:t>
            </a:r>
            <a:endParaRPr b="1">
              <a:solidFill>
                <a:schemeClr val="dk1"/>
              </a:solidFill>
              <a:latin typeface="Courier New"/>
              <a:ea typeface="Courier New"/>
              <a:cs typeface="Courier New"/>
              <a:sym typeface="Courier New"/>
            </a:endParaRPr>
          </a:p>
          <a:p>
            <a:pPr indent="0" lvl="0" marL="0" rtl="0" algn="l">
              <a:spcBef>
                <a:spcPts val="1600"/>
              </a:spcBef>
              <a:spcAft>
                <a:spcPts val="0"/>
              </a:spcAft>
              <a:buNone/>
            </a:pPr>
            <a:r>
              <a:rPr b="1" lang="en">
                <a:solidFill>
                  <a:schemeClr val="dk1"/>
                </a:solidFill>
                <a:latin typeface="Courier New"/>
                <a:ea typeface="Courier New"/>
                <a:cs typeface="Courier New"/>
                <a:sym typeface="Courier New"/>
              </a:rPr>
              <a:t># This will give you an unsupported operand error!</a:t>
            </a:r>
            <a:endParaRPr b="1">
              <a:solidFill>
                <a:schemeClr val="dk1"/>
              </a:solidFill>
              <a:latin typeface="Courier New"/>
              <a:ea typeface="Courier New"/>
              <a:cs typeface="Courier New"/>
              <a:sym typeface="Courier New"/>
            </a:endParaRPr>
          </a:p>
          <a:p>
            <a:pPr indent="0" lvl="0" marL="0" rtl="0" algn="l">
              <a:spcBef>
                <a:spcPts val="1600"/>
              </a:spcBef>
              <a:spcAft>
                <a:spcPts val="0"/>
              </a:spcAft>
              <a:buNone/>
            </a:pPr>
            <a:r>
              <a:rPr lang="en">
                <a:solidFill>
                  <a:schemeClr val="dk1"/>
                </a:solidFill>
              </a:rPr>
              <a:t>If you’re unsure what data type a variable contains, you can use the type() function to investigate, especially in combination with print().</a:t>
            </a:r>
            <a:endParaRPr>
              <a:solidFill>
                <a:schemeClr val="dk1"/>
              </a:solidFill>
            </a:endParaRPr>
          </a:p>
          <a:p>
            <a:pPr indent="0" lvl="0" marL="0" rtl="0" algn="l">
              <a:spcBef>
                <a:spcPts val="1600"/>
              </a:spcBef>
              <a:spcAft>
                <a:spcPts val="1600"/>
              </a:spcAft>
              <a:buClr>
                <a:schemeClr val="dk1"/>
              </a:buClr>
              <a:buSzPts val="1100"/>
              <a:buFont typeface="Arial"/>
              <a:buNone/>
            </a:pPr>
            <a:r>
              <a:rPr b="1" lang="en">
                <a:solidFill>
                  <a:schemeClr val="dk1"/>
                </a:solidFill>
                <a:latin typeface="Courier New"/>
                <a:ea typeface="Courier New"/>
                <a:cs typeface="Courier New"/>
                <a:sym typeface="Courier New"/>
              </a:rPr>
              <a:t>print( type(mystery_variable) )</a:t>
            </a:r>
            <a:endParaRPr b="1">
              <a:solidFill>
                <a:schemeClr val="dk1"/>
              </a:solidFill>
              <a:latin typeface="Courier New"/>
              <a:ea typeface="Courier New"/>
              <a:cs typeface="Courier New"/>
              <a:sym typeface="Courier New"/>
            </a:endParaRPr>
          </a:p>
        </p:txBody>
      </p:sp>
      <p:sp>
        <p:nvSpPr>
          <p:cNvPr id="515" name="Google Shape;515;p63"/>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16" name="Google Shape;516;p6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I Can Change!</a:t>
            </a:r>
            <a:endParaRPr/>
          </a:p>
        </p:txBody>
      </p:sp>
      <p:sp>
        <p:nvSpPr>
          <p:cNvPr id="522" name="Google Shape;522;p6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overcome incompatible data types by </a:t>
            </a:r>
            <a:r>
              <a:rPr b="1" lang="en">
                <a:highlight>
                  <a:srgbClr val="FFD800"/>
                </a:highlight>
              </a:rPr>
              <a:t>type casting</a:t>
            </a:r>
            <a:r>
              <a:rPr lang="en"/>
              <a:t>, or changing the data type of a variable:</a:t>
            </a:r>
            <a:endParaRPr/>
          </a:p>
          <a:p>
            <a:pPr indent="0" lvl="0" marL="0" rtl="0" algn="l">
              <a:spcBef>
                <a:spcPts val="1600"/>
              </a:spcBef>
              <a:spcAft>
                <a:spcPts val="0"/>
              </a:spcAft>
              <a:buNone/>
            </a:pPr>
            <a:r>
              <a:rPr b="1" lang="en">
                <a:latin typeface="Courier New"/>
                <a:ea typeface="Courier New"/>
                <a:cs typeface="Courier New"/>
                <a:sym typeface="Courier New"/>
              </a:rPr>
              <a:t>str(2) + "apple"</a:t>
            </a:r>
            <a:endParaRPr b="1">
              <a:latin typeface="Courier New"/>
              <a:ea typeface="Courier New"/>
              <a:cs typeface="Courier New"/>
              <a:sym typeface="Courier New"/>
            </a:endParaRPr>
          </a:p>
          <a:p>
            <a:pPr indent="0" lvl="0" marL="0" rtl="0" algn="l">
              <a:spcBef>
                <a:spcPts val="1600"/>
              </a:spcBef>
              <a:spcAft>
                <a:spcPts val="0"/>
              </a:spcAft>
              <a:buNone/>
            </a:pPr>
            <a:r>
              <a:rPr b="1" lang="en">
                <a:latin typeface="Courier New"/>
                <a:ea typeface="Courier New"/>
                <a:cs typeface="Courier New"/>
                <a:sym typeface="Courier New"/>
              </a:rPr>
              <a:t># This turns 2 into a string</a:t>
            </a:r>
            <a:endParaRPr b="1">
              <a:latin typeface="Courier New"/>
              <a:ea typeface="Courier New"/>
              <a:cs typeface="Courier New"/>
              <a:sym typeface="Courier New"/>
            </a:endParaRPr>
          </a:p>
          <a:p>
            <a:pPr indent="0" lvl="0" marL="0" rtl="0" algn="l">
              <a:spcBef>
                <a:spcPts val="1600"/>
              </a:spcBef>
              <a:spcAft>
                <a:spcPts val="1600"/>
              </a:spcAft>
              <a:buNone/>
            </a:pPr>
            <a:r>
              <a:rPr lang="en"/>
              <a:t>This technique has its limits, however. If we tried converting “apple” to an integer, we’d get another error, as that just doesn’t make sense.</a:t>
            </a:r>
            <a:endParaRPr/>
          </a:p>
        </p:txBody>
      </p:sp>
      <p:sp>
        <p:nvSpPr>
          <p:cNvPr id="523" name="Google Shape;523;p6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24" name="Google Shape;524;p6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6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Compatible Types</a:t>
            </a:r>
            <a:endParaRPr/>
          </a:p>
        </p:txBody>
      </p:sp>
      <p:sp>
        <p:nvSpPr>
          <p:cNvPr id="530" name="Google Shape;530;p65"/>
          <p:cNvSpPr txBox="1"/>
          <p:nvPr>
            <p:ph idx="1" type="body"/>
          </p:nvPr>
        </p:nvSpPr>
        <p:spPr>
          <a:xfrm>
            <a:off x="457200" y="1143000"/>
            <a:ext cx="47994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 the four data types we’ve learned so far, </a:t>
            </a:r>
            <a:r>
              <a:rPr b="1" lang="en"/>
              <a:t>which do you think can be converted into each other and which cannot?</a:t>
            </a:r>
            <a:endParaRPr b="1"/>
          </a:p>
          <a:p>
            <a:pPr indent="-342900" lvl="0" marL="457200" rtl="0" algn="l">
              <a:spcBef>
                <a:spcPts val="1600"/>
              </a:spcBef>
              <a:spcAft>
                <a:spcPts val="0"/>
              </a:spcAft>
              <a:buSzPts val="1800"/>
              <a:buChar char="●"/>
            </a:pPr>
            <a:r>
              <a:rPr lang="en"/>
              <a:t>Strings</a:t>
            </a:r>
            <a:endParaRPr/>
          </a:p>
          <a:p>
            <a:pPr indent="-342900" lvl="0" marL="457200" rtl="0" algn="l">
              <a:spcBef>
                <a:spcPts val="0"/>
              </a:spcBef>
              <a:spcAft>
                <a:spcPts val="0"/>
              </a:spcAft>
              <a:buSzPts val="1800"/>
              <a:buChar char="●"/>
            </a:pPr>
            <a:r>
              <a:rPr lang="en"/>
              <a:t>Integers</a:t>
            </a:r>
            <a:endParaRPr/>
          </a:p>
          <a:p>
            <a:pPr indent="-342900" lvl="0" marL="457200" rtl="0" algn="l">
              <a:spcBef>
                <a:spcPts val="0"/>
              </a:spcBef>
              <a:spcAft>
                <a:spcPts val="0"/>
              </a:spcAft>
              <a:buSzPts val="1800"/>
              <a:buChar char="●"/>
            </a:pPr>
            <a:r>
              <a:rPr lang="en"/>
              <a:t>Floats</a:t>
            </a:r>
            <a:endParaRPr/>
          </a:p>
          <a:p>
            <a:pPr indent="-342900" lvl="0" marL="457200" rtl="0" algn="l">
              <a:spcBef>
                <a:spcPts val="0"/>
              </a:spcBef>
              <a:spcAft>
                <a:spcPts val="0"/>
              </a:spcAft>
              <a:buSzPts val="1800"/>
              <a:buChar char="●"/>
            </a:pPr>
            <a:r>
              <a:rPr lang="en"/>
              <a:t>Booleans</a:t>
            </a:r>
            <a:endParaRPr/>
          </a:p>
        </p:txBody>
      </p:sp>
      <p:sp>
        <p:nvSpPr>
          <p:cNvPr id="531" name="Google Shape;531;p6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32" name="Google Shape;532;p6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533" name="Google Shape;533;p65"/>
          <p:cNvPicPr preferRelativeResize="0"/>
          <p:nvPr/>
        </p:nvPicPr>
        <p:blipFill>
          <a:blip r:embed="rId3">
            <a:alphaModFix/>
          </a:blip>
          <a:stretch>
            <a:fillRect/>
          </a:stretch>
        </p:blipFill>
        <p:spPr>
          <a:xfrm>
            <a:off x="6595324" y="1284837"/>
            <a:ext cx="1727450" cy="26542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6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1.5 Code Fast and Break Things</a:t>
            </a:r>
            <a:endParaRPr/>
          </a:p>
        </p:txBody>
      </p:sp>
      <p:sp>
        <p:nvSpPr>
          <p:cNvPr id="539" name="Google Shape;539;p6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Dealing with errors is part of everyday life in Python. Let’s explore some common mistakes in Section 1.5 of the Jupyter Notebook.</a:t>
            </a:r>
            <a:endParaRPr/>
          </a:p>
        </p:txBody>
      </p:sp>
      <p:sp>
        <p:nvSpPr>
          <p:cNvPr id="540" name="Google Shape;540;p66"/>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41" name="Google Shape;541;p66"/>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42" name="Google Shape;542;p66"/>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43" name="Google Shape;543;p66"/>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15 minutes</a:t>
            </a:r>
            <a:endParaRPr/>
          </a:p>
        </p:txBody>
      </p:sp>
      <p:pic>
        <p:nvPicPr>
          <p:cNvPr id="544" name="Google Shape;544;p66"/>
          <p:cNvPicPr preferRelativeResize="0"/>
          <p:nvPr/>
        </p:nvPicPr>
        <p:blipFill>
          <a:blip r:embed="rId3">
            <a:alphaModFix/>
          </a:blip>
          <a:stretch>
            <a:fillRect/>
          </a:stretch>
        </p:blipFill>
        <p:spPr>
          <a:xfrm>
            <a:off x="3498675" y="2127825"/>
            <a:ext cx="2224600" cy="22246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6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Researching how to do something new is an irreplaceable skill in programming. Even if you don’t totally understand what’s going on, you still need to be able to find code snippets in documentation and use them to solve problems! </a:t>
            </a:r>
            <a:endParaRPr/>
          </a:p>
          <a:p>
            <a:pPr indent="0" lvl="0" marL="0" rtl="0" algn="l">
              <a:spcBef>
                <a:spcPts val="1600"/>
              </a:spcBef>
              <a:spcAft>
                <a:spcPts val="0"/>
              </a:spcAft>
              <a:buNone/>
            </a:pPr>
            <a:r>
              <a:rPr lang="en"/>
              <a:t>Section 1.6 of the Jupyter Notebook challenges us to find four distinct methods of achieving the same objective — save us, Stack Overflow! </a:t>
            </a:r>
            <a:endParaRPr i="1"/>
          </a:p>
          <a:p>
            <a:pPr indent="0" lvl="0" marL="0" rtl="0" algn="l">
              <a:spcBef>
                <a:spcPts val="1600"/>
              </a:spcBef>
              <a:spcAft>
                <a:spcPts val="1600"/>
              </a:spcAft>
              <a:buNone/>
            </a:pPr>
            <a:r>
              <a:t/>
            </a:r>
            <a:endParaRPr/>
          </a:p>
        </p:txBody>
      </p:sp>
      <p:sp>
        <p:nvSpPr>
          <p:cNvPr id="550" name="Google Shape;550;p67"/>
          <p:cNvSpPr txBox="1"/>
          <p:nvPr>
            <p:ph type="title"/>
          </p:nvPr>
        </p:nvSpPr>
        <p:spPr>
          <a:xfrm>
            <a:off x="1196400" y="237050"/>
            <a:ext cx="61791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1.6 How Many Ways to Print With Variables? </a:t>
            </a:r>
            <a:endParaRPr/>
          </a:p>
        </p:txBody>
      </p:sp>
      <p:sp>
        <p:nvSpPr>
          <p:cNvPr id="551" name="Google Shape;551;p6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52" name="Google Shape;552;p6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53" name="Google Shape;553;p67"/>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15 minutes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68"/>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Wrapping Up</a:t>
            </a:r>
            <a:endParaRPr/>
          </a:p>
        </p:txBody>
      </p:sp>
      <p:sp>
        <p:nvSpPr>
          <p:cNvPr id="559" name="Google Shape;559;p68"/>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Introduction to Python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69"/>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a:t>
            </a:r>
            <a:endParaRPr/>
          </a:p>
        </p:txBody>
      </p:sp>
      <p:sp>
        <p:nvSpPr>
          <p:cNvPr id="565" name="Google Shape;565;p69"/>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Ahead</a:t>
            </a:r>
            <a:endParaRPr/>
          </a:p>
        </p:txBody>
      </p:sp>
      <p:sp>
        <p:nvSpPr>
          <p:cNvPr id="566" name="Google Shape;566;p69"/>
          <p:cNvSpPr txBox="1"/>
          <p:nvPr>
            <p:ph idx="3" type="body"/>
          </p:nvPr>
        </p:nvSpPr>
        <p:spPr>
          <a:xfrm>
            <a:off x="457200" y="1168975"/>
            <a:ext cx="3663000" cy="278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In today’s class, we…</a:t>
            </a:r>
            <a:endParaRPr b="1"/>
          </a:p>
          <a:p>
            <a:pPr indent="-342900" lvl="0" marL="457200" rtl="0" algn="l">
              <a:lnSpc>
                <a:spcPct val="115000"/>
              </a:lnSpc>
              <a:spcBef>
                <a:spcPts val="1600"/>
              </a:spcBef>
              <a:spcAft>
                <a:spcPts val="0"/>
              </a:spcAft>
              <a:buClr>
                <a:srgbClr val="FFFFFF"/>
              </a:buClr>
              <a:buSzPts val="1800"/>
              <a:buChar char="●"/>
            </a:pPr>
            <a:r>
              <a:rPr lang="en">
                <a:solidFill>
                  <a:srgbClr val="FFFFFF"/>
                </a:solidFill>
              </a:rPr>
              <a:t>Explained the value of Python.</a:t>
            </a:r>
            <a:endParaRPr>
              <a:solidFill>
                <a:srgbClr val="FFFFFF"/>
              </a:solidFill>
            </a:endParaRPr>
          </a:p>
          <a:p>
            <a:pPr indent="-342900" lvl="0" marL="457200" rtl="0" algn="l">
              <a:lnSpc>
                <a:spcPct val="115000"/>
              </a:lnSpc>
              <a:spcBef>
                <a:spcPts val="0"/>
              </a:spcBef>
              <a:spcAft>
                <a:spcPts val="0"/>
              </a:spcAft>
              <a:buClr>
                <a:srgbClr val="FFFFFF"/>
              </a:buClr>
              <a:buSzPts val="1800"/>
              <a:buChar char="●"/>
            </a:pPr>
            <a:r>
              <a:rPr lang="en">
                <a:solidFill>
                  <a:srgbClr val="FFFFFF"/>
                </a:solidFill>
              </a:rPr>
              <a:t>Used Jupyter Notebook to execute basic Python programs.</a:t>
            </a:r>
            <a:endParaRPr>
              <a:solidFill>
                <a:srgbClr val="FFFFFF"/>
              </a:solidFill>
            </a:endParaRPr>
          </a:p>
          <a:p>
            <a:pPr indent="-342900" lvl="0" marL="457200" rtl="0" algn="l">
              <a:lnSpc>
                <a:spcPct val="115000"/>
              </a:lnSpc>
              <a:spcBef>
                <a:spcPts val="0"/>
              </a:spcBef>
              <a:spcAft>
                <a:spcPts val="0"/>
              </a:spcAft>
              <a:buClr>
                <a:srgbClr val="FFFFFF"/>
              </a:buClr>
              <a:buSzPts val="1800"/>
              <a:buChar char="●"/>
            </a:pPr>
            <a:r>
              <a:rPr lang="en">
                <a:solidFill>
                  <a:srgbClr val="FFFFFF"/>
                </a:solidFill>
              </a:rPr>
              <a:t>Used operators to define and manipulate variables.</a:t>
            </a:r>
            <a:endParaRPr>
              <a:solidFill>
                <a:srgbClr val="FFFFFF"/>
              </a:solidFill>
            </a:endParaRPr>
          </a:p>
          <a:p>
            <a:pPr indent="-342900" lvl="0" marL="457200" rtl="0" algn="l">
              <a:lnSpc>
                <a:spcPct val="115000"/>
              </a:lnSpc>
              <a:spcBef>
                <a:spcPts val="0"/>
              </a:spcBef>
              <a:spcAft>
                <a:spcPts val="0"/>
              </a:spcAft>
              <a:buClr>
                <a:srgbClr val="FFFFFF"/>
              </a:buClr>
              <a:buSzPts val="1800"/>
              <a:buChar char="●"/>
            </a:pPr>
            <a:r>
              <a:rPr lang="en">
                <a:solidFill>
                  <a:srgbClr val="FFFFFF"/>
                </a:solidFill>
              </a:rPr>
              <a:t>Differentiated between data types in Python.</a:t>
            </a:r>
            <a:endParaRPr>
              <a:solidFill>
                <a:srgbClr val="FFFFFF"/>
              </a:solidFill>
            </a:endParaRPr>
          </a:p>
        </p:txBody>
      </p:sp>
      <p:sp>
        <p:nvSpPr>
          <p:cNvPr id="567" name="Google Shape;567;p69"/>
          <p:cNvSpPr txBox="1"/>
          <p:nvPr>
            <p:ph idx="5" type="body"/>
          </p:nvPr>
        </p:nvSpPr>
        <p:spPr>
          <a:xfrm>
            <a:off x="4958400" y="1168987"/>
            <a:ext cx="3728400" cy="37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On your own:</a:t>
            </a:r>
            <a:endParaRPr b="1">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Ensure that you’ve completed the Python pre-work and pre-work quiz.</a:t>
            </a:r>
            <a:endParaRPr b="1"/>
          </a:p>
          <a:p>
            <a:pPr indent="0" lvl="0" marL="0" rtl="0" algn="l">
              <a:lnSpc>
                <a:spcPct val="115000"/>
              </a:lnSpc>
              <a:spcBef>
                <a:spcPts val="1600"/>
              </a:spcBef>
              <a:spcAft>
                <a:spcPts val="0"/>
              </a:spcAft>
              <a:buNone/>
            </a:pPr>
            <a:r>
              <a:rPr b="1" lang="en"/>
              <a:t>Next Class: </a:t>
            </a:r>
            <a:endParaRPr b="1"/>
          </a:p>
          <a:p>
            <a:pPr indent="0" lvl="0" marL="0" rtl="0" algn="l">
              <a:lnSpc>
                <a:spcPct val="115000"/>
              </a:lnSpc>
              <a:spcBef>
                <a:spcPts val="1600"/>
              </a:spcBef>
              <a:spcAft>
                <a:spcPts val="1600"/>
              </a:spcAft>
              <a:buNone/>
            </a:pPr>
            <a:r>
              <a:rPr lang="en"/>
              <a:t>Data Structures</a:t>
            </a:r>
            <a:endParaRPr/>
          </a:p>
        </p:txBody>
      </p:sp>
      <p:sp>
        <p:nvSpPr>
          <p:cNvPr id="568" name="Google Shape;568;p6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pic>
        <p:nvPicPr>
          <p:cNvPr id="573" name="Google Shape;573;p70"/>
          <p:cNvPicPr preferRelativeResize="0"/>
          <p:nvPr/>
        </p:nvPicPr>
        <p:blipFill>
          <a:blip r:embed="rId3">
            <a:alphaModFix/>
          </a:blip>
          <a:stretch>
            <a:fillRect/>
          </a:stretch>
        </p:blipFill>
        <p:spPr>
          <a:xfrm>
            <a:off x="1727963" y="1005475"/>
            <a:ext cx="5688081" cy="3555051"/>
          </a:xfrm>
          <a:prstGeom prst="rect">
            <a:avLst/>
          </a:prstGeom>
          <a:noFill/>
          <a:ln>
            <a:noFill/>
          </a:ln>
        </p:spPr>
      </p:pic>
      <p:sp>
        <p:nvSpPr>
          <p:cNvPr id="574" name="Google Shape;574;p7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Forget: Exit Tickets!</a:t>
            </a:r>
            <a:endParaRPr/>
          </a:p>
        </p:txBody>
      </p:sp>
      <p:sp>
        <p:nvSpPr>
          <p:cNvPr id="575" name="Google Shape;575;p7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2" name="Shape 282"/>
        <p:cNvGrpSpPr/>
        <p:nvPr/>
      </p:nvGrpSpPr>
      <p:grpSpPr>
        <a:xfrm>
          <a:off x="0" y="0"/>
          <a:ext cx="0" cy="0"/>
          <a:chOff x="0" y="0"/>
          <a:chExt cx="0" cy="0"/>
        </a:xfrm>
      </p:grpSpPr>
      <p:sp>
        <p:nvSpPr>
          <p:cNvPr id="283" name="Google Shape;283;p35"/>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Suggested Agenda</a:t>
            </a:r>
            <a:endParaRPr/>
          </a:p>
          <a:p>
            <a:pPr indent="0" lvl="0" marL="0" rtl="0" algn="l">
              <a:spcBef>
                <a:spcPts val="0"/>
              </a:spcBef>
              <a:spcAft>
                <a:spcPts val="0"/>
              </a:spcAft>
              <a:buNone/>
            </a:pPr>
            <a:r>
              <a:t/>
            </a:r>
            <a:endParaRPr/>
          </a:p>
        </p:txBody>
      </p:sp>
      <p:graphicFrame>
        <p:nvGraphicFramePr>
          <p:cNvPr id="284" name="Google Shape;284;p35"/>
          <p:cNvGraphicFramePr/>
          <p:nvPr/>
        </p:nvGraphicFramePr>
        <p:xfrm>
          <a:off x="1116163" y="1054802"/>
          <a:ext cx="3000000" cy="3000000"/>
        </p:xfrm>
        <a:graphic>
          <a:graphicData uri="http://schemas.openxmlformats.org/drawingml/2006/table">
            <a:tbl>
              <a:tblPr>
                <a:noFill/>
                <a:tableStyleId>{6F2A02DD-CF3C-468A-B6FE-3A222123F314}</a:tableStyleId>
              </a:tblPr>
              <a:tblGrid>
                <a:gridCol w="1479975"/>
                <a:gridCol w="5752550"/>
              </a:tblGrid>
              <a:tr h="486400">
                <a:tc>
                  <a:txBody>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Time</a:t>
                      </a:r>
                      <a:endParaRPr b="1">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c>
                  <a:txBody>
                    <a:bodyPr/>
                    <a:lstStyle/>
                    <a:p>
                      <a:pPr indent="0" lvl="0" marL="0" rtl="0" algn="l">
                        <a:spcBef>
                          <a:spcPts val="0"/>
                        </a:spcBef>
                        <a:spcAft>
                          <a:spcPts val="0"/>
                        </a:spcAft>
                        <a:buClr>
                          <a:srgbClr val="000000"/>
                        </a:buClr>
                        <a:buSzPts val="1100"/>
                        <a:buFont typeface="Arial"/>
                        <a:buNone/>
                      </a:pPr>
                      <a:r>
                        <a:rPr b="1" lang="en">
                          <a:solidFill>
                            <a:srgbClr val="FFFFFF"/>
                          </a:solidFill>
                          <a:latin typeface="Proxima Nova"/>
                          <a:ea typeface="Proxima Nova"/>
                          <a:cs typeface="Proxima Nova"/>
                          <a:sym typeface="Proxima Nova"/>
                        </a:rPr>
                        <a:t>Activity</a:t>
                      </a:r>
                      <a:endParaRPr b="1">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0:00–0:30</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Welcome + </a:t>
                      </a:r>
                      <a:r>
                        <a:rPr b="1" lang="en">
                          <a:solidFill>
                            <a:schemeClr val="dk1"/>
                          </a:solidFill>
                          <a:latin typeface="Proxima Nova"/>
                          <a:ea typeface="Proxima Nova"/>
                          <a:cs typeface="Proxima Nova"/>
                          <a:sym typeface="Proxima Nova"/>
                        </a:rPr>
                        <a:t>Introduction to Python</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0:30–0:45</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solidFill>
                            <a:schemeClr val="dk1"/>
                          </a:solidFill>
                          <a:latin typeface="Proxima Nova"/>
                          <a:ea typeface="Proxima Nova"/>
                          <a:cs typeface="Proxima Nova"/>
                          <a:sym typeface="Proxima Nova"/>
                        </a:rPr>
                        <a:t>Variables and Data Types</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0:45–0:55</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Break</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0:55</a:t>
                      </a:r>
                      <a:r>
                        <a:rPr lang="en">
                          <a:latin typeface="Proxima Nova"/>
                          <a:ea typeface="Proxima Nova"/>
                          <a:cs typeface="Proxima Nova"/>
                          <a:sym typeface="Proxima Nova"/>
                        </a:rPr>
                        <a:t>–1:25</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Manipulating Variables</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1:20–1:50</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solidFill>
                            <a:schemeClr val="dk1"/>
                          </a:solidFill>
                          <a:latin typeface="Proxima Nova"/>
                          <a:ea typeface="Proxima Nova"/>
                          <a:cs typeface="Proxima Nova"/>
                          <a:sym typeface="Proxima Nova"/>
                        </a:rPr>
                        <a:t>Changing Data Types</a:t>
                      </a:r>
                      <a:endParaRPr b="1">
                        <a:solidFill>
                          <a:schemeClr val="dk1"/>
                        </a:solidFill>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1:50</a:t>
                      </a:r>
                      <a:r>
                        <a:rPr lang="en">
                          <a:solidFill>
                            <a:schemeClr val="dk1"/>
                          </a:solidFill>
                          <a:latin typeface="Proxima Nova"/>
                          <a:ea typeface="Proxima Nova"/>
                          <a:cs typeface="Proxima Nova"/>
                          <a:sym typeface="Proxima Nova"/>
                        </a:rPr>
                        <a:t>–</a:t>
                      </a:r>
                      <a:r>
                        <a:rPr lang="en">
                          <a:latin typeface="Proxima Nova"/>
                          <a:ea typeface="Proxima Nova"/>
                          <a:cs typeface="Proxima Nova"/>
                          <a:sym typeface="Proxima Nova"/>
                        </a:rPr>
                        <a:t>2:00</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solidFill>
                            <a:schemeClr val="dk1"/>
                          </a:solidFill>
                          <a:latin typeface="Proxima Nova"/>
                          <a:ea typeface="Proxima Nova"/>
                          <a:cs typeface="Proxima Nova"/>
                          <a:sym typeface="Proxima Nova"/>
                        </a:rPr>
                        <a:t>Wrapping Up, Q&amp;A, and Exit Ticket Completion</a:t>
                      </a:r>
                      <a:endParaRPr b="1">
                        <a:solidFill>
                          <a:schemeClr val="dk1"/>
                        </a:solidFill>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8" name="Shape 288"/>
        <p:cNvGrpSpPr/>
        <p:nvPr/>
      </p:nvGrpSpPr>
      <p:grpSpPr>
        <a:xfrm>
          <a:off x="0" y="0"/>
          <a:ext cx="0" cy="0"/>
          <a:chOff x="0" y="0"/>
          <a:chExt cx="0" cy="0"/>
        </a:xfrm>
      </p:grpSpPr>
      <p:sp>
        <p:nvSpPr>
          <p:cNvPr id="289" name="Google Shape;289;p36"/>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Jupyter Notebook</a:t>
            </a:r>
            <a:endParaRPr/>
          </a:p>
        </p:txBody>
      </p:sp>
      <p:sp>
        <p:nvSpPr>
          <p:cNvPr id="290" name="Google Shape;290;p36"/>
          <p:cNvSpPr txBox="1"/>
          <p:nvPr>
            <p:ph idx="1" type="body"/>
          </p:nvPr>
        </p:nvSpPr>
        <p:spPr>
          <a:xfrm>
            <a:off x="979500" y="1078375"/>
            <a:ext cx="70995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exercises referenced in this lesson can be found in the </a:t>
            </a:r>
            <a:r>
              <a:rPr lang="en" u="sng">
                <a:solidFill>
                  <a:schemeClr val="hlink"/>
                </a:solidFill>
                <a:hlinkClick r:id="rId3"/>
              </a:rPr>
              <a:t>Python Workbooks + Data</a:t>
            </a:r>
            <a:r>
              <a:rPr lang="en"/>
              <a:t> folder.</a:t>
            </a:r>
            <a:endParaRPr/>
          </a:p>
          <a:p>
            <a:pPr indent="0" lvl="0" marL="0" rtl="0" algn="l">
              <a:spcBef>
                <a:spcPts val="1600"/>
              </a:spcBef>
              <a:spcAft>
                <a:spcPts val="0"/>
              </a:spcAft>
              <a:buNone/>
            </a:pPr>
            <a:r>
              <a:rPr lang="en"/>
              <a:t>Our first few</a:t>
            </a:r>
            <a:r>
              <a:rPr lang="en"/>
              <a:t> lessons begin by reviewing the notebook, as the same material was covered in the pre-work. </a:t>
            </a:r>
            <a:endParaRPr/>
          </a:p>
          <a:p>
            <a:pPr indent="0" lvl="0" marL="0" rtl="0" algn="l">
              <a:spcBef>
                <a:spcPts val="1600"/>
              </a:spcBef>
              <a:spcAft>
                <a:spcPts val="1600"/>
              </a:spcAft>
              <a:buNone/>
            </a:pPr>
            <a:r>
              <a:rPr lang="en"/>
              <a:t>If students feel that they are able to confidently solve the challenges in the workbook, you can quickly skim through the lesson content and have them</a:t>
            </a:r>
            <a:r>
              <a:rPr lang="en">
                <a:solidFill>
                  <a:schemeClr val="dk1"/>
                </a:solidFill>
              </a:rPr>
              <a:t> only</a:t>
            </a:r>
            <a:r>
              <a:rPr lang="en"/>
              <a:t> complete the challenges.</a:t>
            </a:r>
            <a:endParaRPr/>
          </a:p>
        </p:txBody>
      </p:sp>
      <p:sp>
        <p:nvSpPr>
          <p:cNvPr id="291" name="Google Shape;291;p3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7"/>
          <p:cNvSpPr txBox="1"/>
          <p:nvPr>
            <p:ph type="title"/>
          </p:nvPr>
        </p:nvSpPr>
        <p:spPr>
          <a:xfrm>
            <a:off x="457200" y="1777050"/>
            <a:ext cx="7287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Python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Begin… </a:t>
            </a:r>
            <a:endParaRPr/>
          </a:p>
        </p:txBody>
      </p:sp>
      <p:sp>
        <p:nvSpPr>
          <p:cNvPr id="302" name="Google Shape;302;p3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Prior to class, </a:t>
            </a:r>
            <a:r>
              <a:rPr lang="en"/>
              <a:t>everyone</a:t>
            </a:r>
            <a:r>
              <a:rPr lang="en"/>
              <a:t> should have </a:t>
            </a:r>
            <a:r>
              <a:rPr b="1" lang="en">
                <a:highlight>
                  <a:schemeClr val="accent2"/>
                </a:highlight>
              </a:rPr>
              <a:t>Anaconda</a:t>
            </a:r>
            <a:r>
              <a:rPr lang="en"/>
              <a:t> installed on their laptops in order to use Jupyter Notebook.</a:t>
            </a:r>
            <a:endParaRPr/>
          </a:p>
          <a:p>
            <a:pPr indent="0" lvl="0" marL="0" rtl="0" algn="l">
              <a:spcBef>
                <a:spcPts val="1600"/>
              </a:spcBef>
              <a:spcAft>
                <a:spcPts val="1600"/>
              </a:spcAft>
              <a:buNone/>
            </a:pPr>
            <a:r>
              <a:rPr lang="en"/>
              <a:t>If you don’t, visit </a:t>
            </a:r>
            <a:r>
              <a:rPr lang="en" u="sng">
                <a:solidFill>
                  <a:schemeClr val="hlink"/>
                </a:solidFill>
                <a:hlinkClick r:id="rId3"/>
              </a:rPr>
              <a:t>https://www.anaconda.com/products/individual</a:t>
            </a:r>
            <a:r>
              <a:rPr lang="en"/>
              <a:t> and download the installer for your operating system. Jupyter Notebook will be bundled in with this installation.</a:t>
            </a:r>
            <a:endParaRPr/>
          </a:p>
        </p:txBody>
      </p:sp>
      <p:sp>
        <p:nvSpPr>
          <p:cNvPr id="303" name="Google Shape;303;p3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04" name="Google Shape;304;p3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Learning Goals</a:t>
            </a:r>
            <a:endParaRPr/>
          </a:p>
        </p:txBody>
      </p:sp>
      <p:sp>
        <p:nvSpPr>
          <p:cNvPr id="310" name="Google Shape;310;p3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311" name="Google Shape;311;p39"/>
          <p:cNvPicPr preferRelativeResize="0"/>
          <p:nvPr/>
        </p:nvPicPr>
        <p:blipFill>
          <a:blip r:embed="rId3">
            <a:alphaModFix/>
          </a:blip>
          <a:stretch>
            <a:fillRect/>
          </a:stretch>
        </p:blipFill>
        <p:spPr>
          <a:xfrm>
            <a:off x="5873750" y="1248900"/>
            <a:ext cx="1880075" cy="2645700"/>
          </a:xfrm>
          <a:prstGeom prst="rect">
            <a:avLst/>
          </a:prstGeom>
          <a:noFill/>
          <a:ln>
            <a:noFill/>
          </a:ln>
        </p:spPr>
      </p:pic>
      <p:sp>
        <p:nvSpPr>
          <p:cNvPr id="312" name="Google Shape;312;p39"/>
          <p:cNvSpPr txBox="1"/>
          <p:nvPr>
            <p:ph idx="1" type="body"/>
          </p:nvPr>
        </p:nvSpPr>
        <p:spPr>
          <a:xfrm>
            <a:off x="457200" y="1143000"/>
            <a:ext cx="5082600" cy="29379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Explain the value of Python.</a:t>
            </a:r>
            <a:endParaRPr/>
          </a:p>
          <a:p>
            <a:pPr indent="-342900" lvl="0" marL="457200" rtl="0" algn="l">
              <a:lnSpc>
                <a:spcPct val="115000"/>
              </a:lnSpc>
              <a:spcBef>
                <a:spcPts val="1000"/>
              </a:spcBef>
              <a:spcAft>
                <a:spcPts val="0"/>
              </a:spcAft>
              <a:buSzPts val="1800"/>
              <a:buChar char="●"/>
            </a:pPr>
            <a:r>
              <a:rPr lang="en"/>
              <a:t>Use </a:t>
            </a:r>
            <a:r>
              <a:rPr lang="en">
                <a:solidFill>
                  <a:schemeClr val="dk1"/>
                </a:solidFill>
              </a:rPr>
              <a:t>Jupyter Notebook to </a:t>
            </a:r>
            <a:r>
              <a:rPr lang="en"/>
              <a:t>e</a:t>
            </a:r>
            <a:r>
              <a:rPr lang="en"/>
              <a:t>xecute basic Python programs.</a:t>
            </a:r>
            <a:endParaRPr/>
          </a:p>
          <a:p>
            <a:pPr indent="-342900" lvl="0" marL="457200" rtl="0" algn="l">
              <a:lnSpc>
                <a:spcPct val="115000"/>
              </a:lnSpc>
              <a:spcBef>
                <a:spcPts val="1000"/>
              </a:spcBef>
              <a:spcAft>
                <a:spcPts val="0"/>
              </a:spcAft>
              <a:buSzPts val="1800"/>
              <a:buChar char="●"/>
            </a:pPr>
            <a:r>
              <a:rPr lang="en"/>
              <a:t>Use operators to define and manipulate variables.</a:t>
            </a:r>
            <a:endParaRPr/>
          </a:p>
          <a:p>
            <a:pPr indent="-342900" lvl="0" marL="457200" rtl="0" algn="l">
              <a:lnSpc>
                <a:spcPct val="115000"/>
              </a:lnSpc>
              <a:spcBef>
                <a:spcPts val="1000"/>
              </a:spcBef>
              <a:spcAft>
                <a:spcPts val="0"/>
              </a:spcAft>
              <a:buSzPts val="1800"/>
              <a:buChar char="●"/>
            </a:pPr>
            <a:r>
              <a:rPr lang="en"/>
              <a:t>Differentiate between data types in Python.</a:t>
            </a:r>
            <a:endParaRPr/>
          </a:p>
          <a:p>
            <a:pPr indent="0" lvl="0" marL="0" rtl="0" algn="l">
              <a:lnSpc>
                <a:spcPct val="115000"/>
              </a:lnSpc>
              <a:spcBef>
                <a:spcPts val="1000"/>
              </a:spcBef>
              <a:spcAft>
                <a:spcPts val="0"/>
              </a:spcAft>
              <a:buNone/>
            </a:pPr>
            <a:r>
              <a:t/>
            </a:r>
            <a:endParaRPr b="1"/>
          </a:p>
          <a:p>
            <a:pPr indent="0" lvl="0" marL="0" rtl="0" algn="l">
              <a:lnSpc>
                <a:spcPct val="115000"/>
              </a:lnSpc>
              <a:spcBef>
                <a:spcPts val="1000"/>
              </a:spcBef>
              <a:spcAft>
                <a:spcPts val="0"/>
              </a:spcAft>
              <a:buNone/>
            </a:pPr>
            <a:r>
              <a:t/>
            </a:r>
            <a:endParaRPr sz="1400"/>
          </a:p>
          <a:p>
            <a:pPr indent="0" lvl="0" marL="457200" rtl="0" algn="l">
              <a:lnSpc>
                <a:spcPct val="115000"/>
              </a:lnSpc>
              <a:spcBef>
                <a:spcPts val="1000"/>
              </a:spcBef>
              <a:spcAft>
                <a:spcPts val="1000"/>
              </a:spcAft>
              <a:buNone/>
            </a:pPr>
            <a:r>
              <a:t/>
            </a:r>
            <a:endParaRPr sz="1400"/>
          </a:p>
        </p:txBody>
      </p:sp>
      <p:sp>
        <p:nvSpPr>
          <p:cNvPr id="313" name="Google Shape;313;p39"/>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We’ll Practice Today </a:t>
            </a:r>
            <a:endParaRPr/>
          </a:p>
        </p:txBody>
      </p:sp>
      <p:sp>
        <p:nvSpPr>
          <p:cNvPr id="319" name="Google Shape;319;p4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This class is a </a:t>
            </a:r>
            <a:r>
              <a:rPr b="1" lang="en">
                <a:solidFill>
                  <a:schemeClr val="dk1"/>
                </a:solidFill>
              </a:rPr>
              <a:t>blended learning experience</a:t>
            </a:r>
            <a:r>
              <a:rPr lang="en">
                <a:solidFill>
                  <a:schemeClr val="dk1"/>
                </a:solidFill>
              </a:rPr>
              <a:t>. It connects to and reinforces topics that you encountered in the myGA pre-work.</a:t>
            </a:r>
            <a:endParaRPr/>
          </a:p>
          <a:p>
            <a:pPr indent="0" lvl="0" marL="0" rtl="0" algn="l">
              <a:spcBef>
                <a:spcPts val="1600"/>
              </a:spcBef>
              <a:spcAft>
                <a:spcPts val="0"/>
              </a:spcAft>
              <a:buNone/>
            </a:pPr>
            <a:r>
              <a:rPr lang="en">
                <a:solidFill>
                  <a:schemeClr val="dk1"/>
                </a:solidFill>
              </a:rPr>
              <a:t>We’re going to return to topics covered in the pre-work and build upon them:</a:t>
            </a:r>
            <a:endParaRPr/>
          </a:p>
          <a:p>
            <a:pPr indent="-342900" lvl="0" marL="457200" rtl="0" algn="l">
              <a:spcBef>
                <a:spcPts val="1600"/>
              </a:spcBef>
              <a:spcAft>
                <a:spcPts val="0"/>
              </a:spcAft>
              <a:buSzPts val="1800"/>
              <a:buChar char="●"/>
            </a:pPr>
            <a:r>
              <a:rPr lang="en"/>
              <a:t>Creating and manipulating </a:t>
            </a:r>
            <a:r>
              <a:rPr b="1" lang="en">
                <a:highlight>
                  <a:schemeClr val="accent2"/>
                </a:highlight>
              </a:rPr>
              <a:t>variables</a:t>
            </a:r>
            <a:r>
              <a:rPr lang="en"/>
              <a:t>.</a:t>
            </a:r>
            <a:endParaRPr/>
          </a:p>
          <a:p>
            <a:pPr indent="-342900" lvl="0" marL="457200" rtl="0" algn="l">
              <a:spcBef>
                <a:spcPts val="0"/>
              </a:spcBef>
              <a:spcAft>
                <a:spcPts val="0"/>
              </a:spcAft>
              <a:buSzPts val="1800"/>
              <a:buChar char="●"/>
            </a:pPr>
            <a:r>
              <a:rPr lang="en"/>
              <a:t>Python</a:t>
            </a:r>
            <a:r>
              <a:rPr b="1" lang="en"/>
              <a:t> </a:t>
            </a:r>
            <a:r>
              <a:rPr b="1" lang="en">
                <a:highlight>
                  <a:schemeClr val="accent2"/>
                </a:highlight>
              </a:rPr>
              <a:t>data types</a:t>
            </a:r>
            <a:r>
              <a:rPr lang="en">
                <a:solidFill>
                  <a:schemeClr val="dk1"/>
                </a:solidFill>
              </a:rPr>
              <a:t>.</a:t>
            </a:r>
            <a:endParaRPr/>
          </a:p>
        </p:txBody>
      </p:sp>
      <p:sp>
        <p:nvSpPr>
          <p:cNvPr id="320" name="Google Shape;320;p4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21" name="Google Shape;321;p4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