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Proxima Nova"/>
      <p:regular r:id="rId57"/>
      <p:bold r:id="rId58"/>
      <p:italic r:id="rId59"/>
      <p:boldItalic r:id="rId60"/>
    </p:embeddedFont>
    <p:embeddedFont>
      <p:font typeface="Inconsolata"/>
      <p:regular r:id="rId61"/>
      <p:bold r:id="rId62"/>
    </p:embeddedFont>
    <p:embeddedFont>
      <p:font typeface="Oswald"/>
      <p:regular r:id="rId63"/>
      <p:bold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1AA029-2905-4934-B6A3-506860F9C37D}">
  <a:tblStyle styleId="{361AA029-2905-4934-B6A3-506860F9C3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Inconsolata-bold.fntdata"/><Relationship Id="rId61" Type="http://schemas.openxmlformats.org/officeDocument/2006/relationships/font" Target="fonts/Inconsolata-regular.fntdata"/><Relationship Id="rId20" Type="http://schemas.openxmlformats.org/officeDocument/2006/relationships/slide" Target="slides/slide15.xml"/><Relationship Id="rId64" Type="http://schemas.openxmlformats.org/officeDocument/2006/relationships/font" Target="fonts/Oswald-bold.fntdata"/><Relationship Id="rId63" Type="http://schemas.openxmlformats.org/officeDocument/2006/relationships/font" Target="fonts/Oswald-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roximaNova-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ProximaNova-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ProximaNova-italic.fntdata"/><Relationship Id="rId14" Type="http://schemas.openxmlformats.org/officeDocument/2006/relationships/slide" Target="slides/slide9.xml"/><Relationship Id="rId58" Type="http://schemas.openxmlformats.org/officeDocument/2006/relationships/font" Target="fonts/ProximaNov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39e24c9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39e24c9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0e22f92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0e22f92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Frame the importance of data structures.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Note also how “hard-coded” this list would be — you would have to remember exactly which variable contained each string! </a:t>
            </a:r>
            <a:endParaRPr/>
          </a:p>
          <a:p>
            <a:pPr indent="-298450" lvl="0" marL="457200" rtl="0" algn="l">
              <a:spcBef>
                <a:spcPts val="0"/>
              </a:spcBef>
              <a:spcAft>
                <a:spcPts val="0"/>
              </a:spcAft>
              <a:buSzPts val="1100"/>
              <a:buChar char="●"/>
            </a:pPr>
            <a:r>
              <a:rPr lang="en"/>
              <a:t>And what happens when we want to get rid of “customer_three” and move everyone else up by one?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90e22f929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90e22f929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Define the three data structures we’ll cover in class.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0e22f9291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90e22f9291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Get students to consider how best to use each data structure.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0e22f9291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0e22f9291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Get students to consider how best to use each data structure.</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common theme here is that tuples hold values that will not change over time.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might have to update a transaction, but reference data such as continents or quality ranks won’t change.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Dictionaries represent a single, but complex piece, of information with multiple properties.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90e22f9291_0_1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90e22f9291_0_1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Duration: </a:t>
            </a:r>
            <a:r>
              <a:rPr lang="en">
                <a:solidFill>
                  <a:schemeClr val="dk1"/>
                </a:solidFill>
              </a:rPr>
              <a:t>40 minutes</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0e22f929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90e22f929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lists.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0e22f9291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90e22f9291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list syntax.</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90e22f9291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90e22f9291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accessing lists.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90e22f9291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90e22f9291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updating lists.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90e22f9291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90e22f9291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accessing and updating lists.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39e24c9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39e24c9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30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90e22f9291_0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90e22f9291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list methods.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90e22f9291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90e22f9291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Introduce .append().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0e22f9291_0_1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90e22f9291_0_1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Introduce .insert().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90e22f9291_0_1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90e22f9291_0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Introduce .pop().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90e22f9291_0_1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90e22f9291_0_1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Give students time to practice using list methods.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0e22f9291_0_1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90e22f9291_0_1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a:t>
            </a:r>
            <a:r>
              <a:rPr lang="en">
                <a:solidFill>
                  <a:schemeClr val="dk1"/>
                </a:solidFill>
              </a:rPr>
              <a:t> Introduce additional list functions.</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simply to show that not all functions involving lists have to be methods of the list itself.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a:t>
            </a:r>
            <a:r>
              <a:rPr lang="en">
                <a:solidFill>
                  <a:schemeClr val="dk1"/>
                </a:solidFill>
              </a:rPr>
              <a:t>ome of these aggregate functions will be very important f</a:t>
            </a:r>
            <a:r>
              <a:rPr lang="en">
                <a:solidFill>
                  <a:schemeClr val="dk1"/>
                </a:solidFill>
              </a:rPr>
              <a:t>or the purposes of analysis, and no discussion of lists is complete without introducing len().</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90e22f9291_0_1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90e22f9291_0_1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tuples.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p>
          <a:p>
            <a:pPr indent="-298450" lvl="0" marL="457200" rtl="0" algn="l">
              <a:spcBef>
                <a:spcPts val="0"/>
              </a:spcBef>
              <a:spcAft>
                <a:spcPts val="0"/>
              </a:spcAft>
              <a:buClr>
                <a:schemeClr val="dk1"/>
              </a:buClr>
              <a:buSzPts val="1100"/>
              <a:buChar char="●"/>
            </a:pPr>
            <a:r>
              <a:rPr lang="en"/>
              <a:t>Students won't need to use tuples very often, but they should know that tuples have separate methods than lists. </a:t>
            </a:r>
            <a:endParaRPr/>
          </a:p>
          <a:p>
            <a:pPr indent="-298450" lvl="0" marL="457200" rtl="0" algn="l">
              <a:spcBef>
                <a:spcPts val="0"/>
              </a:spcBef>
              <a:spcAft>
                <a:spcPts val="0"/>
              </a:spcAft>
              <a:buClr>
                <a:schemeClr val="dk1"/>
              </a:buClr>
              <a:buSzPts val="1100"/>
              <a:buChar char="●"/>
            </a:pPr>
            <a:r>
              <a:rPr lang="en"/>
              <a:t>Most of the time they'll just need to access values in a tuple, but anything more complex is typically just a method to look up. </a:t>
            </a:r>
            <a:endParaRPr/>
          </a:p>
          <a:p>
            <a:pPr indent="-298450" lvl="0" marL="457200" rtl="0" algn="l">
              <a:spcBef>
                <a:spcPts val="0"/>
              </a:spcBef>
              <a:spcAft>
                <a:spcPts val="0"/>
              </a:spcAft>
              <a:buClr>
                <a:schemeClr val="dk1"/>
              </a:buClr>
              <a:buSzPts val="1100"/>
              <a:buChar char="●"/>
            </a:pPr>
            <a:r>
              <a:rPr lang="en"/>
              <a:t>You might even want to demonstrate how quickly their questions about “how to do ____” in a tuple can be answered by taking a examples and googling them.</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9a356338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9a356338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Introduce sets.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853bb5884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853bb5884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Duration: </a:t>
            </a:r>
            <a:r>
              <a:rPr lang="en">
                <a:solidFill>
                  <a:schemeClr val="dk1"/>
                </a:solidFill>
              </a:rPr>
              <a:t>25 minutes</a:t>
            </a:r>
            <a:endParaRPr>
              <a:solidFill>
                <a:schemeClr val="dk1"/>
              </a:solidFill>
            </a:endParaRPr>
          </a:p>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90e22f9291_0_1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90e22f9291_0_1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dictionaries.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298450" lvl="0" marL="457200" rtl="0" algn="l">
              <a:spcBef>
                <a:spcPts val="0"/>
              </a:spcBef>
              <a:spcAft>
                <a:spcPts val="0"/>
              </a:spcAft>
              <a:buClr>
                <a:schemeClr val="dk1"/>
              </a:buClr>
              <a:buSzPts val="1100"/>
              <a:buChar char="●"/>
            </a:pPr>
            <a:r>
              <a:rPr lang="en"/>
              <a:t>You could also ask students to translate a given row of data into a dictionary if the syntax is giving them difficulty.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39e24c99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39e24c99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30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90e22f9291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90e22f9291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dictionary syntax.</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90e22f9291_0_1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90e22f9291_0_1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dictionary syntax.</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90e22f9291_0_1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90e22f9291_0_1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dictionary syntax.</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90e22f9291_0_1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90e22f9291_0_1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dictionary syntax.</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90e22f9291_0_1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90e22f9291_0_1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Review accessing dictionaries.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90e22f9291_0_1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90e22f9291_0_1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adding data to a dictionary.</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90e22f9291_0_1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90e22f9291_0_1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accessing and updating dictionaries.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9125944e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9125944e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a:t>
            </a:r>
            <a:r>
              <a:rPr lang="en">
                <a:solidFill>
                  <a:schemeClr val="dk1"/>
                </a:solidFill>
              </a:rPr>
              <a:t> Connect data structures to working with data and data analytics.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9125944e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9125944e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Connect data structures to working with data and data analytics.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
              <a:t>Hopefully this connection to data formats the students are already familiar with helps solidify the role of lists and dictionaries in data analysis. </a:t>
            </a:r>
            <a:endParaRPr/>
          </a:p>
          <a:p>
            <a:pPr indent="-298450" lvl="0" marL="457200" rtl="0" algn="l">
              <a:spcBef>
                <a:spcPts val="0"/>
              </a:spcBef>
              <a:spcAft>
                <a:spcPts val="0"/>
              </a:spcAft>
              <a:buSzPts val="1100"/>
              <a:buChar char="●"/>
            </a:pPr>
            <a:r>
              <a:rPr lang="en"/>
              <a:t>Dictionaries can be tricky to understand, so the comparison to rows and columns can help familiarize the concept.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90e22f9291_0_1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90e22f9291_0_1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Duration: </a:t>
            </a:r>
            <a:r>
              <a:rPr lang="en">
                <a:solidFill>
                  <a:schemeClr val="dk1"/>
                </a:solidFill>
              </a:rPr>
              <a:t>25 minutes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39e24c99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39e24c99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9125944e9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9125944e9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Introduce nested data structures.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
              <a:t>Nested data structures can make programming complicated, but they are also what makes it more powerful than other analysis tools like Excel. </a:t>
            </a:r>
            <a:endParaRPr/>
          </a:p>
          <a:p>
            <a:pPr indent="-298450" lvl="0" marL="457200" rtl="0" algn="l">
              <a:spcBef>
                <a:spcPts val="0"/>
              </a:spcBef>
              <a:spcAft>
                <a:spcPts val="0"/>
              </a:spcAft>
              <a:buSzPts val="1100"/>
              <a:buChar char="●"/>
            </a:pPr>
            <a:r>
              <a:rPr lang="en"/>
              <a:t>You can’t have a cell that’s actually an entire table, but you can have a dictionary that contains another list of dictionaries, and so on. </a:t>
            </a:r>
            <a:endParaRPr/>
          </a:p>
          <a:p>
            <a:pPr indent="-298450" lvl="0" marL="457200" rtl="0" algn="l">
              <a:spcBef>
                <a:spcPts val="0"/>
              </a:spcBef>
              <a:spcAft>
                <a:spcPts val="0"/>
              </a:spcAft>
              <a:buSzPts val="1100"/>
              <a:buChar char="●"/>
            </a:pPr>
            <a:r>
              <a:rPr lang="en"/>
              <a:t>This ability to build in powerful, complex relationships between data is a compelling benefit of Python over more user-friendly data analysis tools.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9125944e9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9125944e9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Get students to think through accessing more complex data structures.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9125944e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9125944e9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Get students to think through accessing more complex data structures.</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9125944e9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9125944e9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Get students to think through accessing more complex data structures.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9125944e9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9125944e9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Get students to think through accessing more complex data structures.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9125944e9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9125944e9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Get students to think through accessing more complex data structures.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9125944e9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9125944e9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Get students to think through accessing more complex data structures.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
              <a:t>You can demonstrate this process using the notebook challenge’s complex data structure to illustrate the point. </a:t>
            </a:r>
            <a:endParaRPr/>
          </a:p>
          <a:p>
            <a:pPr indent="-298450" lvl="0" marL="457200" rtl="0" algn="l">
              <a:spcBef>
                <a:spcPts val="0"/>
              </a:spcBef>
              <a:spcAft>
                <a:spcPts val="0"/>
              </a:spcAft>
              <a:buSzPts val="1100"/>
              <a:buChar char="●"/>
            </a:pPr>
            <a:r>
              <a:rPr lang="en"/>
              <a:t>You can also add more properties/nested structures to repeat the technique.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9125944e9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9125944e9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a:t>
            </a:r>
            <a:r>
              <a:rPr lang="en">
                <a:solidFill>
                  <a:schemeClr val="dk1"/>
                </a:solidFill>
              </a:rPr>
              <a:t> Give students time to practice accessing complex dictionaries.</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If students aren’t able to finish this exercise in class, encourage them to complete it as homework.</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a39e24c99b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a39e24c99b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Duration: </a:t>
            </a:r>
            <a:r>
              <a:rPr lang="en">
                <a:solidFill>
                  <a:schemeClr val="dk1"/>
                </a:solidFill>
              </a:rPr>
              <a:t>10 minutes</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a39e24c99b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a39e24c99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Recap what was covered in the lesson. </a:t>
            </a:r>
            <a:endParaRPr>
              <a:solidFill>
                <a:schemeClr val="dk1"/>
              </a:solidFill>
            </a:endParaRPr>
          </a:p>
          <a:p>
            <a:pPr indent="0" lvl="0" marL="0" rtl="0" algn="l">
              <a:spcBef>
                <a:spcPts val="5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39e24c99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39e24c99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a39e24c99b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a39e24c99b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a39e24c99b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a39e24c99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15 minutes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5d63486544_1_2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d63486544_1_2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Set expectations for the lesson.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rgbClr val="FFD966"/>
              </a:highlight>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D966"/>
                </a:highlight>
              </a:rPr>
              <a:t>For remote classrooms</a:t>
            </a: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Capture a screenshot of this slide and drop it in the class Slack channel.</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d5f7961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9d5f7961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Connect the rest of class to what we’ve already learned in the pre-work.</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know that you encountered some of what’s in today’s lesson in the pre-work. That’s intentional! We use a blended learning approach that incorporates myGA, assessments, and in-class lessons. They all work together to help you succeed in the course and let us know where you’re coming from.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don’t want to bore you with stuff you already know, but we also don’t want to skip over really crucial topics. We’ll use discussions and exercises to make sure we’re going at your speed when it comes to familiar topics, as well as the new ones.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pre-work helps you come into the classroom with a solid, foundational understanding of the basics. We’re going to practice and reinforce those topics and then start to build upon them.</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d5f79611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9d5f79611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Understand how much students have retained from the pre-work lessons.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exercise will help you gauge where students are in terms of how much they retained from the pre-work so that you can appropriately adjust the rest of the lesson/future lessons.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Remind students that we're not asking them to complete all questions immediately. Note that, if they are struggling, we’ll recap how to write each of them in this and the following lesson.</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highlight>
                  <a:srgbClr val="FFD966"/>
                </a:highlight>
              </a:rPr>
              <a:t>For remote classrooms</a:t>
            </a:r>
            <a:r>
              <a:rPr lang="en">
                <a:solidFill>
                  <a:schemeClr val="dk1"/>
                </a:solidFill>
              </a:rPr>
              <a:t>:</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Ask students to rate their confidence in this subject using Slack response emojis 1–5, or a quick anonymous poll. If ALL students feel confident in this subject, feel free to skip through the actual lesson slides and dive right into the exercises in the notebook.</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 name="Google Shape;14;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7" name="Google Shape;17;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8" name="Google Shape;18;p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90" name="Shape 90"/>
        <p:cNvGrpSpPr/>
        <p:nvPr/>
      </p:nvGrpSpPr>
      <p:grpSpPr>
        <a:xfrm>
          <a:off x="0" y="0"/>
          <a:ext cx="0" cy="0"/>
          <a:chOff x="0" y="0"/>
          <a:chExt cx="0" cy="0"/>
        </a:xfrm>
      </p:grpSpPr>
      <p:sp>
        <p:nvSpPr>
          <p:cNvPr id="91" name="Google Shape;91;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2" name="Google Shape;92;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3" name="Shape 93"/>
        <p:cNvGrpSpPr/>
        <p:nvPr/>
      </p:nvGrpSpPr>
      <p:grpSpPr>
        <a:xfrm>
          <a:off x="0" y="0"/>
          <a:ext cx="0" cy="0"/>
          <a:chOff x="0" y="0"/>
          <a:chExt cx="0" cy="0"/>
        </a:xfrm>
      </p:grpSpPr>
      <p:cxnSp>
        <p:nvCxnSpPr>
          <p:cNvPr id="94" name="Google Shape;94;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5" name="Google Shape;95;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6" name="Google Shape;96;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7" name="Google Shape;97;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8" name="Google Shape;98;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9" name="Google Shape;99;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00" name="Google Shape;100;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1" name="Shape 101"/>
        <p:cNvGrpSpPr/>
        <p:nvPr/>
      </p:nvGrpSpPr>
      <p:grpSpPr>
        <a:xfrm>
          <a:off x="0" y="0"/>
          <a:ext cx="0" cy="0"/>
          <a:chOff x="0" y="0"/>
          <a:chExt cx="0" cy="0"/>
        </a:xfrm>
      </p:grpSpPr>
      <p:sp>
        <p:nvSpPr>
          <p:cNvPr id="102" name="Google Shape;102;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3" name="Google Shape;103;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4" name="Google Shape;104;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5" name="Google Shape;105;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6" name="Google Shape;106;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7" name="Google Shape;107;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8" name="Shape 108"/>
        <p:cNvGrpSpPr/>
        <p:nvPr/>
      </p:nvGrpSpPr>
      <p:grpSpPr>
        <a:xfrm>
          <a:off x="0" y="0"/>
          <a:ext cx="0" cy="0"/>
          <a:chOff x="0" y="0"/>
          <a:chExt cx="0" cy="0"/>
        </a:xfrm>
      </p:grpSpPr>
      <p:cxnSp>
        <p:nvCxnSpPr>
          <p:cNvPr id="109" name="Google Shape;109;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10" name="Google Shape;110;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1" name="Google Shape;111;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2" name="Google Shape;112;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3" name="Shape 113"/>
        <p:cNvGrpSpPr/>
        <p:nvPr/>
      </p:nvGrpSpPr>
      <p:grpSpPr>
        <a:xfrm>
          <a:off x="0" y="0"/>
          <a:ext cx="0" cy="0"/>
          <a:chOff x="0" y="0"/>
          <a:chExt cx="0" cy="0"/>
        </a:xfrm>
      </p:grpSpPr>
      <p:sp>
        <p:nvSpPr>
          <p:cNvPr id="114" name="Google Shape;114;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7" name="Google Shape;117;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8" name="Google Shape;118;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9" name="Google Shape;119;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20" name="Google Shape;120;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1" name="Shape 121"/>
        <p:cNvGrpSpPr/>
        <p:nvPr/>
      </p:nvGrpSpPr>
      <p:grpSpPr>
        <a:xfrm>
          <a:off x="0" y="0"/>
          <a:ext cx="0" cy="0"/>
          <a:chOff x="0" y="0"/>
          <a:chExt cx="0" cy="0"/>
        </a:xfrm>
      </p:grpSpPr>
      <p:sp>
        <p:nvSpPr>
          <p:cNvPr id="122" name="Google Shape;122;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5" name="Google Shape;125;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6" name="Google Shape;126;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7" name="Google Shape;127;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8" name="Google Shape;128;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9" name="Shape 129"/>
        <p:cNvGrpSpPr/>
        <p:nvPr/>
      </p:nvGrpSpPr>
      <p:grpSpPr>
        <a:xfrm>
          <a:off x="0" y="0"/>
          <a:ext cx="0" cy="0"/>
          <a:chOff x="0" y="0"/>
          <a:chExt cx="0" cy="0"/>
        </a:xfrm>
      </p:grpSpPr>
      <p:sp>
        <p:nvSpPr>
          <p:cNvPr id="130" name="Google Shape;130;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2" name="Google Shape;132;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3" name="Google Shape;133;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4" name="Google Shape;134;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5" name="Google Shape;135;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6" name="Google Shape;136;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7" name="Google Shape;137;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8" name="Google Shape;138;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9" name="Google Shape;139;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40" name="Shape 140"/>
        <p:cNvGrpSpPr/>
        <p:nvPr/>
      </p:nvGrpSpPr>
      <p:grpSpPr>
        <a:xfrm>
          <a:off x="0" y="0"/>
          <a:ext cx="0" cy="0"/>
          <a:chOff x="0" y="0"/>
          <a:chExt cx="0" cy="0"/>
        </a:xfrm>
      </p:grpSpPr>
      <p:sp>
        <p:nvSpPr>
          <p:cNvPr id="141" name="Google Shape;141;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3" name="Google Shape;143;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4" name="Google Shape;144;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5" name="Google Shape;145;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6" name="Google Shape;146;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7" name="Google Shape;147;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8" name="Google Shape;148;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9" name="Shape 149"/>
        <p:cNvGrpSpPr/>
        <p:nvPr/>
      </p:nvGrpSpPr>
      <p:grpSpPr>
        <a:xfrm>
          <a:off x="0" y="0"/>
          <a:ext cx="0" cy="0"/>
          <a:chOff x="0" y="0"/>
          <a:chExt cx="0" cy="0"/>
        </a:xfrm>
      </p:grpSpPr>
      <p:sp>
        <p:nvSpPr>
          <p:cNvPr id="150" name="Google Shape;150;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2" name="Google Shape;152;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3" name="Google Shape;153;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4" name="Google Shape;154;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5" name="Google Shape;155;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6" name="Google Shape;156;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7" name="Google Shape;157;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8" name="Google Shape;158;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9" name="Shape 159"/>
        <p:cNvGrpSpPr/>
        <p:nvPr/>
      </p:nvGrpSpPr>
      <p:grpSpPr>
        <a:xfrm>
          <a:off x="0" y="0"/>
          <a:ext cx="0" cy="0"/>
          <a:chOff x="0" y="0"/>
          <a:chExt cx="0" cy="0"/>
        </a:xfrm>
      </p:grpSpPr>
      <p:sp>
        <p:nvSpPr>
          <p:cNvPr id="160" name="Google Shape;160;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2" name="Google Shape;162;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3" name="Google Shape;163;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4" name="Google Shape;164;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5" name="Google Shape;165;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6" name="Google Shape;166;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9" name="Shape 19"/>
        <p:cNvGrpSpPr/>
        <p:nvPr/>
      </p:nvGrpSpPr>
      <p:grpSpPr>
        <a:xfrm>
          <a:off x="0" y="0"/>
          <a:ext cx="0" cy="0"/>
          <a:chOff x="0" y="0"/>
          <a:chExt cx="0" cy="0"/>
        </a:xfrm>
      </p:grpSpPr>
      <p:sp>
        <p:nvSpPr>
          <p:cNvPr id="20" name="Google Shape;20;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2" name="Google Shape;22;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3" name="Google Shape;23;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4" name="Google Shape;24;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5" name="Google Shape;25;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7" name="Google Shape;27;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8" name="Google Shape;28;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9" name="Google Shape;29;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0" name="Google Shape;30;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a:t>
            </a: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 name="Google Shape;31;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2" name="Google Shape;32;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3" name="Google Shape;33;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4" name="Google Shape;34;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5" name="Google Shape;35;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6" name="Google Shape;36;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7" name="Google Shape;37;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8" name="Google Shape;38;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40" name="Google Shape;40;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a:t>
            </a:r>
            <a:r>
              <a:rPr lang="en" sz="1200">
                <a:latin typeface="Proxima Nova"/>
                <a:ea typeface="Proxima Nova"/>
                <a:cs typeface="Proxima Nova"/>
                <a:sym typeface="Proxima Nova"/>
              </a:rPr>
              <a:t>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1" name="Google Shape;41;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7" name="Shape 167"/>
        <p:cNvGrpSpPr/>
        <p:nvPr/>
      </p:nvGrpSpPr>
      <p:grpSpPr>
        <a:xfrm>
          <a:off x="0" y="0"/>
          <a:ext cx="0" cy="0"/>
          <a:chOff x="0" y="0"/>
          <a:chExt cx="0" cy="0"/>
        </a:xfrm>
      </p:grpSpPr>
      <p:sp>
        <p:nvSpPr>
          <p:cNvPr id="168" name="Google Shape;168;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0" name="Google Shape;170;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1" name="Google Shape;171;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2" name="Google Shape;172;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3" name="Google Shape;173;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4" name="Google Shape;174;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5" name="Google Shape;175;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6" name="Google Shape;176;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7" name="Shape 177"/>
        <p:cNvGrpSpPr/>
        <p:nvPr/>
      </p:nvGrpSpPr>
      <p:grpSpPr>
        <a:xfrm>
          <a:off x="0" y="0"/>
          <a:ext cx="0" cy="0"/>
          <a:chOff x="0" y="0"/>
          <a:chExt cx="0" cy="0"/>
        </a:xfrm>
      </p:grpSpPr>
      <p:sp>
        <p:nvSpPr>
          <p:cNvPr id="178" name="Google Shape;178;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0" name="Google Shape;180;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1" name="Google Shape;181;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2" name="Google Shape;182;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3" name="Google Shape;183;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4" name="Google Shape;184;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5"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8" name="Google Shape;188;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9" name="Google Shape;189;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0" name="Google Shape;190;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1" name="Google Shape;191;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2" name="Google Shape;192;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3" name="Google Shape;193;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4" name="Google Shape;194;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5" name="Shape 195"/>
        <p:cNvGrpSpPr/>
        <p:nvPr/>
      </p:nvGrpSpPr>
      <p:grpSpPr>
        <a:xfrm>
          <a:off x="0" y="0"/>
          <a:ext cx="0" cy="0"/>
          <a:chOff x="0" y="0"/>
          <a:chExt cx="0" cy="0"/>
        </a:xfrm>
      </p:grpSpPr>
      <p:sp>
        <p:nvSpPr>
          <p:cNvPr id="196" name="Google Shape;196;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8" name="Google Shape;198;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9" name="Google Shape;199;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0" name="Google Shape;200;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1" name="Google Shape;201;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2" name="Google Shape;202;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
    <p:spTree>
      <p:nvGrpSpPr>
        <p:cNvPr id="203"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6" name="Google Shape;206;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7" name="Google Shape;207;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8" name="Google Shape;208;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9" name="Google Shape;209;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10" name="Google Shape;210;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1" name="Google Shape;211;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2" name="Google Shape;212;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3" name="Google Shape;213;p25"/>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214" name="Shape 214"/>
        <p:cNvGrpSpPr/>
        <p:nvPr/>
      </p:nvGrpSpPr>
      <p:grpSpPr>
        <a:xfrm>
          <a:off x="0" y="0"/>
          <a:ext cx="0" cy="0"/>
          <a:chOff x="0" y="0"/>
          <a:chExt cx="0" cy="0"/>
        </a:xfrm>
      </p:grpSpPr>
      <p:sp>
        <p:nvSpPr>
          <p:cNvPr id="215" name="Google Shape;215;p26"/>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18" name="Google Shape;218;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9" name="Google Shape;219;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0" name="Google Shape;220;p2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1" name="Google Shape;221;p26"/>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22" name="Shape 222"/>
        <p:cNvGrpSpPr/>
        <p:nvPr/>
      </p:nvGrpSpPr>
      <p:grpSpPr>
        <a:xfrm>
          <a:off x="0" y="0"/>
          <a:ext cx="0" cy="0"/>
          <a:chOff x="0" y="0"/>
          <a:chExt cx="0" cy="0"/>
        </a:xfrm>
      </p:grpSpPr>
      <p:sp>
        <p:nvSpPr>
          <p:cNvPr id="223" name="Google Shape;223;p27"/>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24" name="Google Shape;224;p27"/>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25" name="Google Shape;225;p27"/>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26" name="Google Shape;226;p2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27" name="Google Shape;227;p27"/>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28" name="Google Shape;228;p2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29" name="Google Shape;229;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30" name="Shape 230"/>
        <p:cNvGrpSpPr/>
        <p:nvPr/>
      </p:nvGrpSpPr>
      <p:grpSpPr>
        <a:xfrm>
          <a:off x="0" y="0"/>
          <a:ext cx="0" cy="0"/>
          <a:chOff x="0" y="0"/>
          <a:chExt cx="0" cy="0"/>
        </a:xfrm>
      </p:grpSpPr>
      <p:sp>
        <p:nvSpPr>
          <p:cNvPr id="231" name="Google Shape;231;p28"/>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33" name="Google Shape;233;p28"/>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34" name="Google Shape;234;p28"/>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35" name="Google Shape;235;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6" name="Google Shape;236;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37" name="Shape 237"/>
        <p:cNvGrpSpPr/>
        <p:nvPr/>
      </p:nvGrpSpPr>
      <p:grpSpPr>
        <a:xfrm>
          <a:off x="0" y="0"/>
          <a:ext cx="0" cy="0"/>
          <a:chOff x="0" y="0"/>
          <a:chExt cx="0" cy="0"/>
        </a:xfrm>
      </p:grpSpPr>
      <p:sp>
        <p:nvSpPr>
          <p:cNvPr id="238" name="Google Shape;238;p29"/>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39" name="Google Shape;239;p29"/>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40" name="Google Shape;240;p2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41" name="Google Shape;241;p2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42" name="Google Shape;242;p29"/>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43" name="Google Shape;243;p29"/>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44" name="Google Shape;244;p29"/>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45" name="Google Shape;245;p29"/>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46" name="Google Shape;246;p29"/>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48" name="Shape 248"/>
        <p:cNvGrpSpPr/>
        <p:nvPr/>
      </p:nvGrpSpPr>
      <p:grpSpPr>
        <a:xfrm>
          <a:off x="0" y="0"/>
          <a:ext cx="0" cy="0"/>
          <a:chOff x="0" y="0"/>
          <a:chExt cx="0" cy="0"/>
        </a:xfrm>
      </p:grpSpPr>
      <p:sp>
        <p:nvSpPr>
          <p:cNvPr id="249" name="Google Shape;249;p30"/>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51" name="Google Shape;251;p3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2" name="Google Shape;252;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53" name="Google Shape;253;p3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2" name="Shape 42"/>
        <p:cNvGrpSpPr/>
        <p:nvPr/>
      </p:nvGrpSpPr>
      <p:grpSpPr>
        <a:xfrm>
          <a:off x="0" y="0"/>
          <a:ext cx="0" cy="0"/>
          <a:chOff x="0" y="0"/>
          <a:chExt cx="0" cy="0"/>
        </a:xfrm>
      </p:grpSpPr>
      <p:sp>
        <p:nvSpPr>
          <p:cNvPr id="43" name="Google Shape;43;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5" name="Google Shape;45;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6" name="Google Shape;46;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7" name="Google Shape;47;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9" name="Google Shape;49;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0" name="Google Shape;50;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1" name="Google Shape;51;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2" name="Shape 52"/>
        <p:cNvGrpSpPr/>
        <p:nvPr/>
      </p:nvGrpSpPr>
      <p:grpSpPr>
        <a:xfrm>
          <a:off x="0" y="0"/>
          <a:ext cx="0" cy="0"/>
          <a:chOff x="0" y="0"/>
          <a:chExt cx="0" cy="0"/>
        </a:xfrm>
      </p:grpSpPr>
      <p:sp>
        <p:nvSpPr>
          <p:cNvPr id="53" name="Google Shape;53;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5" name="Google Shape;55;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6" name="Google Shape;56;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7" name="Google Shape;57;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9" name="Google Shape;59;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0" name="Google Shape;60;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1" name="Google Shape;61;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2" name="Shape 62"/>
        <p:cNvGrpSpPr/>
        <p:nvPr/>
      </p:nvGrpSpPr>
      <p:grpSpPr>
        <a:xfrm>
          <a:off x="0" y="0"/>
          <a:ext cx="0" cy="0"/>
          <a:chOff x="0" y="0"/>
          <a:chExt cx="0" cy="0"/>
        </a:xfrm>
      </p:grpSpPr>
      <p:sp>
        <p:nvSpPr>
          <p:cNvPr id="63" name="Google Shape;63;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6" name="Google Shape;66;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7" name="Google Shape;67;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8" name="Google Shape;68;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9" name="Shape 69"/>
        <p:cNvGrpSpPr/>
        <p:nvPr/>
      </p:nvGrpSpPr>
      <p:grpSpPr>
        <a:xfrm>
          <a:off x="0" y="0"/>
          <a:ext cx="0" cy="0"/>
          <a:chOff x="0" y="0"/>
          <a:chExt cx="0" cy="0"/>
        </a:xfrm>
      </p:grpSpPr>
      <p:sp>
        <p:nvSpPr>
          <p:cNvPr id="70" name="Google Shape;70;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 name="Google Shape;71;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2" name="Shape 72"/>
        <p:cNvGrpSpPr/>
        <p:nvPr/>
      </p:nvGrpSpPr>
      <p:grpSpPr>
        <a:xfrm>
          <a:off x="0" y="0"/>
          <a:ext cx="0" cy="0"/>
          <a:chOff x="0" y="0"/>
          <a:chExt cx="0" cy="0"/>
        </a:xfrm>
      </p:grpSpPr>
      <p:sp>
        <p:nvSpPr>
          <p:cNvPr id="73" name="Google Shape;73;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4" name="Google Shape;74;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5" name="Google Shape;75;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6" name="Google Shape;76;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7" name="Google Shape;77;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8" name="Shape 78"/>
        <p:cNvGrpSpPr/>
        <p:nvPr/>
      </p:nvGrpSpPr>
      <p:grpSpPr>
        <a:xfrm>
          <a:off x="0" y="0"/>
          <a:ext cx="0" cy="0"/>
          <a:chOff x="0" y="0"/>
          <a:chExt cx="0" cy="0"/>
        </a:xfrm>
      </p:grpSpPr>
      <p:sp>
        <p:nvSpPr>
          <p:cNvPr id="79" name="Google Shape;79;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0" name="Google Shape;80;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1" name="Google Shape;81;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2" name="Google Shape;82;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3" name="Shape 83"/>
        <p:cNvGrpSpPr/>
        <p:nvPr/>
      </p:nvGrpSpPr>
      <p:grpSpPr>
        <a:xfrm>
          <a:off x="0" y="0"/>
          <a:ext cx="0" cy="0"/>
          <a:chOff x="0" y="0"/>
          <a:chExt cx="0" cy="0"/>
        </a:xfrm>
      </p:grpSpPr>
      <p:sp>
        <p:nvSpPr>
          <p:cNvPr id="84" name="Google Shape;84;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5" name="Google Shape;85;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sz="2400"/>
            </a:lvl1pPr>
            <a:lvl2pPr lvl="1">
              <a:spcBef>
                <a:spcPts val="1600"/>
              </a:spcBef>
              <a:spcAft>
                <a:spcPts val="0"/>
              </a:spcAft>
              <a:buSzPts val="1600"/>
              <a:buNone/>
              <a:defRPr b="1"/>
            </a:lvl2pPr>
            <a:lvl3pPr lvl="2">
              <a:spcBef>
                <a:spcPts val="1600"/>
              </a:spcBef>
              <a:spcAft>
                <a:spcPts val="0"/>
              </a:spcAft>
              <a:buSzPts val="1400"/>
              <a:buNone/>
              <a:defRPr b="1"/>
            </a:lvl3pPr>
            <a:lvl4pPr lvl="3">
              <a:spcBef>
                <a:spcPts val="1600"/>
              </a:spcBef>
              <a:spcAft>
                <a:spcPts val="0"/>
              </a:spcAft>
              <a:buSzPts val="1200"/>
              <a:buNone/>
              <a:defRPr b="1"/>
            </a:lvl4pPr>
            <a:lvl5pPr lvl="4">
              <a:spcBef>
                <a:spcPts val="1600"/>
              </a:spcBef>
              <a:spcAft>
                <a:spcPts val="0"/>
              </a:spcAft>
              <a:buSzPts val="1200"/>
              <a:buNone/>
              <a:defRPr b="1"/>
            </a:lvl5pPr>
            <a:lvl6pPr lvl="5">
              <a:spcBef>
                <a:spcPts val="1600"/>
              </a:spcBef>
              <a:spcAft>
                <a:spcPts val="0"/>
              </a:spcAft>
              <a:buSzPts val="1200"/>
              <a:buNone/>
              <a:defRPr b="1"/>
            </a:lvl6pPr>
            <a:lvl7pPr lvl="6">
              <a:spcBef>
                <a:spcPts val="1600"/>
              </a:spcBef>
              <a:spcAft>
                <a:spcPts val="0"/>
              </a:spcAft>
              <a:buSzPts val="1200"/>
              <a:buNone/>
              <a:defRPr b="1"/>
            </a:lvl7pPr>
            <a:lvl8pPr lvl="7">
              <a:spcBef>
                <a:spcPts val="1600"/>
              </a:spcBef>
              <a:spcAft>
                <a:spcPts val="0"/>
              </a:spcAft>
              <a:buSzPts val="1200"/>
              <a:buNone/>
              <a:defRPr b="1"/>
            </a:lvl8pPr>
            <a:lvl9pPr lvl="8">
              <a:spcBef>
                <a:spcPts val="1600"/>
              </a:spcBef>
              <a:spcAft>
                <a:spcPts val="1600"/>
              </a:spcAft>
              <a:buSzPts val="1200"/>
              <a:buNone/>
              <a:defRPr b="1"/>
            </a:lvl9pPr>
          </a:lstStyle>
          <a:p/>
        </p:txBody>
      </p:sp>
      <p:sp>
        <p:nvSpPr>
          <p:cNvPr id="86" name="Google Shape;86;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7" name="Google Shape;87;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8" name="Google Shape;88;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9" name="Google Shape;89;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theme" Target="../theme/theme1.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rive.google.com/drive/folders/1E1Q_e4dcCwFM_EJt7OK2XPx4D1CNB4P7?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rive.google.com/drive/folders/1jDOztQOihWpay80dKu12Y441vtgleith?usp=sharin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 Id="rId3" Type="http://schemas.openxmlformats.org/officeDocument/2006/relationships/image" Target="../media/image2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Structures</a:t>
            </a:r>
            <a:endParaRPr/>
          </a:p>
          <a:p>
            <a:pPr indent="0" lvl="0" marL="0" rtl="0" algn="l">
              <a:spcBef>
                <a:spcPts val="0"/>
              </a:spcBef>
              <a:spcAft>
                <a:spcPts val="0"/>
              </a:spcAft>
              <a:buNone/>
            </a:pPr>
            <a:r>
              <a:t/>
            </a:r>
            <a:endParaRPr/>
          </a:p>
        </p:txBody>
      </p:sp>
      <p:sp>
        <p:nvSpPr>
          <p:cNvPr id="259" name="Google Shape;259;p31"/>
          <p:cNvSpPr txBox="1"/>
          <p:nvPr>
            <p:ph idx="1" type="body"/>
          </p:nvPr>
        </p:nvSpPr>
        <p:spPr>
          <a:xfrm>
            <a:off x="979500" y="1078375"/>
            <a:ext cx="31629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highlight>
                  <a:srgbClr val="FFFFFF"/>
                </a:highlight>
              </a:rPr>
              <a:t>In this lesson, students will learn how to use lists and dictionaries to organize data.</a:t>
            </a:r>
            <a:endParaRPr b="1" sz="1600">
              <a:solidFill>
                <a:schemeClr val="dk1"/>
              </a:solidFill>
            </a:endParaRPr>
          </a:p>
          <a:p>
            <a:pPr indent="0" lvl="0" marL="0" rtl="0" algn="l">
              <a:spcBef>
                <a:spcPts val="1600"/>
              </a:spcBef>
              <a:spcAft>
                <a:spcPts val="0"/>
              </a:spcAft>
              <a:buClr>
                <a:schemeClr val="dk1"/>
              </a:buClr>
              <a:buSzPts val="1100"/>
              <a:buFont typeface="Arial"/>
              <a:buNone/>
            </a:pPr>
            <a:r>
              <a:rPr b="1" lang="en" sz="1600">
                <a:solidFill>
                  <a:schemeClr val="dk1"/>
                </a:solidFill>
              </a:rPr>
              <a:t>Duration </a:t>
            </a:r>
            <a:br>
              <a:rPr b="1" lang="en" sz="1600">
                <a:solidFill>
                  <a:schemeClr val="dk1"/>
                </a:solidFill>
              </a:rPr>
            </a:br>
            <a:r>
              <a:rPr lang="en" sz="1600">
                <a:solidFill>
                  <a:schemeClr val="dk1"/>
                </a:solidFill>
              </a:rPr>
              <a:t>120 minutes</a:t>
            </a:r>
            <a:endParaRPr sz="1600">
              <a:solidFill>
                <a:schemeClr val="dk1"/>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1600"/>
              </a:spcAft>
              <a:buNone/>
            </a:pPr>
            <a:r>
              <a:t/>
            </a:r>
            <a:endParaRPr sz="1600"/>
          </a:p>
        </p:txBody>
      </p:sp>
      <p:sp>
        <p:nvSpPr>
          <p:cNvPr id="260" name="Google Shape;260;p31"/>
          <p:cNvSpPr txBox="1"/>
          <p:nvPr>
            <p:ph idx="1" type="body"/>
          </p:nvPr>
        </p:nvSpPr>
        <p:spPr>
          <a:xfrm>
            <a:off x="4393200" y="1078375"/>
            <a:ext cx="4049400" cy="3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In this lesson, students will:</a:t>
            </a:r>
            <a:endParaRPr sz="1600">
              <a:solidFill>
                <a:schemeClr val="dk1"/>
              </a:solidFill>
            </a:endParaRPr>
          </a:p>
          <a:p>
            <a:pPr indent="-330200" lvl="0" marL="457200" rtl="0" algn="l">
              <a:lnSpc>
                <a:spcPct val="115000"/>
              </a:lnSpc>
              <a:spcBef>
                <a:spcPts val="1600"/>
              </a:spcBef>
              <a:spcAft>
                <a:spcPts val="0"/>
              </a:spcAft>
              <a:buClr>
                <a:schemeClr val="dk1"/>
              </a:buClr>
              <a:buSzPts val="1600"/>
              <a:buChar char="●"/>
            </a:pPr>
            <a:r>
              <a:rPr lang="en" sz="1600">
                <a:solidFill>
                  <a:schemeClr val="dk1"/>
                </a:solidFill>
              </a:rPr>
              <a:t>Use lists and list methods to manage collections of data.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Use index-based retrieval to access and manipulate list items.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Use dictionaries to represent data with multiple properties.</a:t>
            </a:r>
            <a:endParaRPr sz="1600">
              <a:solidFill>
                <a:schemeClr val="dk1"/>
              </a:solidFill>
            </a:endParaRPr>
          </a:p>
          <a:p>
            <a:pPr indent="0" lvl="0" marL="0" rtl="0" algn="l">
              <a:spcBef>
                <a:spcPts val="0"/>
              </a:spcBef>
              <a:spcAft>
                <a:spcPts val="1600"/>
              </a:spcAft>
              <a:buNone/>
            </a:pPr>
            <a:r>
              <a:t/>
            </a:r>
            <a:endParaRPr b="1"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Sad, Unstructured Data</a:t>
            </a:r>
            <a:endParaRPr/>
          </a:p>
        </p:txBody>
      </p:sp>
      <p:sp>
        <p:nvSpPr>
          <p:cNvPr id="323" name="Google Shape;323;p40"/>
          <p:cNvSpPr txBox="1"/>
          <p:nvPr>
            <p:ph idx="4294967295" type="body"/>
          </p:nvPr>
        </p:nvSpPr>
        <p:spPr>
          <a:xfrm>
            <a:off x="457200" y="1020200"/>
            <a:ext cx="54039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our variables have only stored a single piece of information, or data. Imagine trying to represent a data set using this method:</a:t>
            </a:r>
            <a:endParaRPr/>
          </a:p>
          <a:p>
            <a:pPr indent="0" lvl="0" marL="0" rtl="0" algn="l">
              <a:lnSpc>
                <a:spcPct val="115000"/>
              </a:lnSpc>
              <a:spcBef>
                <a:spcPts val="1600"/>
              </a:spcBef>
              <a:spcAft>
                <a:spcPts val="0"/>
              </a:spcAft>
              <a:buNone/>
            </a:pPr>
            <a:r>
              <a:rPr b="1" lang="en">
                <a:latin typeface="Inconsolata"/>
                <a:ea typeface="Inconsolata"/>
                <a:cs typeface="Inconsolata"/>
                <a:sym typeface="Inconsolata"/>
              </a:rPr>
              <a:t>customer_one = "Anees Rosario"</a:t>
            </a:r>
            <a:endParaRPr b="1">
              <a:latin typeface="Inconsolata"/>
              <a:ea typeface="Inconsolata"/>
              <a:cs typeface="Inconsolata"/>
              <a:sym typeface="Inconsolata"/>
            </a:endParaRPr>
          </a:p>
          <a:p>
            <a:pPr indent="0" lvl="0" marL="0" rtl="0" algn="l">
              <a:lnSpc>
                <a:spcPct val="115000"/>
              </a:lnSpc>
              <a:spcBef>
                <a:spcPts val="0"/>
              </a:spcBef>
              <a:spcAft>
                <a:spcPts val="0"/>
              </a:spcAft>
              <a:buNone/>
            </a:pPr>
            <a:r>
              <a:rPr b="1" lang="en">
                <a:latin typeface="Inconsolata"/>
                <a:ea typeface="Inconsolata"/>
                <a:cs typeface="Inconsolata"/>
                <a:sym typeface="Inconsolata"/>
              </a:rPr>
              <a:t>customer_two = "Alya Pham"</a:t>
            </a:r>
            <a:endParaRPr b="1">
              <a:latin typeface="Inconsolata"/>
              <a:ea typeface="Inconsolata"/>
              <a:cs typeface="Inconsolata"/>
              <a:sym typeface="Inconsolata"/>
            </a:endParaRPr>
          </a:p>
          <a:p>
            <a:pPr indent="0" lvl="0" marL="0" rtl="0" algn="l">
              <a:lnSpc>
                <a:spcPct val="115000"/>
              </a:lnSpc>
              <a:spcBef>
                <a:spcPts val="0"/>
              </a:spcBef>
              <a:spcAft>
                <a:spcPts val="0"/>
              </a:spcAft>
              <a:buNone/>
            </a:pPr>
            <a:r>
              <a:rPr b="1" lang="en">
                <a:latin typeface="Inconsolata"/>
                <a:ea typeface="Inconsolata"/>
                <a:cs typeface="Inconsolata"/>
                <a:sym typeface="Inconsolata"/>
              </a:rPr>
              <a:t>customer_three = "Marc Wormald"</a:t>
            </a:r>
            <a:endParaRPr b="1">
              <a:latin typeface="Inconsolata"/>
              <a:ea typeface="Inconsolata"/>
              <a:cs typeface="Inconsolata"/>
              <a:sym typeface="Inconsolata"/>
            </a:endParaRPr>
          </a:p>
          <a:p>
            <a:pPr indent="0" lvl="0" marL="0" rtl="0" algn="l">
              <a:lnSpc>
                <a:spcPct val="115000"/>
              </a:lnSpc>
              <a:spcBef>
                <a:spcPts val="0"/>
              </a:spcBef>
              <a:spcAft>
                <a:spcPts val="0"/>
              </a:spcAft>
              <a:buNone/>
            </a:pPr>
            <a:r>
              <a:rPr b="1" lang="en">
                <a:latin typeface="Inconsolata"/>
                <a:ea typeface="Inconsolata"/>
                <a:cs typeface="Inconsolata"/>
                <a:sym typeface="Inconsolata"/>
              </a:rPr>
              <a:t>customer_four = "Ellie-Mai Muir"</a:t>
            </a:r>
            <a:endParaRPr b="1">
              <a:latin typeface="Inconsolata"/>
              <a:ea typeface="Inconsolata"/>
              <a:cs typeface="Inconsolata"/>
              <a:sym typeface="Inconsolata"/>
            </a:endParaRPr>
          </a:p>
          <a:p>
            <a:pPr indent="0" lvl="0" marL="0" rtl="0" algn="l">
              <a:lnSpc>
                <a:spcPct val="115000"/>
              </a:lnSpc>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1600"/>
              </a:spcAft>
              <a:buNone/>
            </a:pPr>
            <a:r>
              <a:rPr lang="en"/>
              <a:t>You won’t get very far using a new variable for every new piece of data!</a:t>
            </a:r>
            <a:endParaRPr/>
          </a:p>
        </p:txBody>
      </p:sp>
      <p:sp>
        <p:nvSpPr>
          <p:cNvPr id="324" name="Google Shape;324;p4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25" name="Google Shape;325;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26" name="Google Shape;326;p40"/>
          <p:cNvPicPr preferRelativeResize="0"/>
          <p:nvPr/>
        </p:nvPicPr>
        <p:blipFill>
          <a:blip r:embed="rId3">
            <a:alphaModFix/>
          </a:blip>
          <a:stretch>
            <a:fillRect/>
          </a:stretch>
        </p:blipFill>
        <p:spPr>
          <a:xfrm>
            <a:off x="6230300" y="1348527"/>
            <a:ext cx="2456500" cy="2349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Structures to the Rescue!</a:t>
            </a:r>
            <a:endParaRPr/>
          </a:p>
        </p:txBody>
      </p:sp>
      <p:sp>
        <p:nvSpPr>
          <p:cNvPr id="332" name="Google Shape;332;p41"/>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Fortunately, Python provides us with some options for compiling data into a single structure:</a:t>
            </a:r>
            <a:endParaRPr/>
          </a:p>
          <a:p>
            <a:pPr indent="0" lvl="0" marL="0" rtl="0" algn="l">
              <a:lnSpc>
                <a:spcPct val="115000"/>
              </a:lnSpc>
              <a:spcBef>
                <a:spcPts val="1600"/>
              </a:spcBef>
              <a:spcAft>
                <a:spcPts val="1600"/>
              </a:spcAft>
              <a:buNone/>
            </a:pPr>
            <a:r>
              <a:t/>
            </a:r>
            <a:endParaRPr/>
          </a:p>
        </p:txBody>
      </p:sp>
      <p:sp>
        <p:nvSpPr>
          <p:cNvPr id="333" name="Google Shape;333;p4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4" name="Google Shape;334;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5" name="Google Shape;335;p41"/>
          <p:cNvSpPr txBox="1"/>
          <p:nvPr/>
        </p:nvSpPr>
        <p:spPr>
          <a:xfrm>
            <a:off x="1176463" y="2130125"/>
            <a:ext cx="7349700" cy="47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highlight>
                  <a:schemeClr val="accent2"/>
                </a:highlight>
                <a:latin typeface="Proxima Nova"/>
                <a:ea typeface="Proxima Nova"/>
                <a:cs typeface="Proxima Nova"/>
                <a:sym typeface="Proxima Nova"/>
              </a:rPr>
              <a:t>Lists</a:t>
            </a:r>
            <a:r>
              <a:rPr lang="en" sz="1600">
                <a:latin typeface="Proxima Nova"/>
                <a:ea typeface="Proxima Nova"/>
                <a:cs typeface="Proxima Nova"/>
                <a:sym typeface="Proxima Nova"/>
              </a:rPr>
              <a:t> are exactly what they sound like: comma-separated lists of values.</a:t>
            </a:r>
            <a:endParaRPr sz="1600">
              <a:solidFill>
                <a:srgbClr val="000000"/>
              </a:solidFill>
              <a:latin typeface="Proxima Nova"/>
              <a:ea typeface="Proxima Nova"/>
              <a:cs typeface="Proxima Nova"/>
              <a:sym typeface="Proxima Nova"/>
            </a:endParaRPr>
          </a:p>
        </p:txBody>
      </p:sp>
      <p:sp>
        <p:nvSpPr>
          <p:cNvPr id="336" name="Google Shape;336;p41"/>
          <p:cNvSpPr txBox="1"/>
          <p:nvPr/>
        </p:nvSpPr>
        <p:spPr>
          <a:xfrm>
            <a:off x="1176463" y="2858600"/>
            <a:ext cx="7349700" cy="47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highlight>
                  <a:schemeClr val="accent2"/>
                </a:highlight>
                <a:latin typeface="Proxima Nova"/>
                <a:ea typeface="Proxima Nova"/>
                <a:cs typeface="Proxima Nova"/>
                <a:sym typeface="Proxima Nova"/>
              </a:rPr>
              <a:t>Tuples</a:t>
            </a:r>
            <a:r>
              <a:rPr lang="en" sz="1600">
                <a:latin typeface="Proxima Nova"/>
                <a:ea typeface="Proxima Nova"/>
                <a:cs typeface="Proxima Nova"/>
                <a:sym typeface="Proxima Nova"/>
              </a:rPr>
              <a:t> are like lists but more strict. You can’t update the values in a tuple!</a:t>
            </a:r>
            <a:endParaRPr sz="1600">
              <a:solidFill>
                <a:srgbClr val="000000"/>
              </a:solidFill>
              <a:latin typeface="Proxima Nova"/>
              <a:ea typeface="Proxima Nova"/>
              <a:cs typeface="Proxima Nova"/>
              <a:sym typeface="Proxima Nova"/>
            </a:endParaRPr>
          </a:p>
        </p:txBody>
      </p:sp>
      <p:sp>
        <p:nvSpPr>
          <p:cNvPr id="337" name="Google Shape;337;p41"/>
          <p:cNvSpPr txBox="1"/>
          <p:nvPr/>
        </p:nvSpPr>
        <p:spPr>
          <a:xfrm>
            <a:off x="1176463" y="3601800"/>
            <a:ext cx="7349700" cy="479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highlight>
                  <a:schemeClr val="accent2"/>
                </a:highlight>
                <a:latin typeface="Proxima Nova"/>
                <a:ea typeface="Proxima Nova"/>
                <a:cs typeface="Proxima Nova"/>
                <a:sym typeface="Proxima Nova"/>
              </a:rPr>
              <a:t>Dictionaries</a:t>
            </a:r>
            <a:r>
              <a:rPr lang="en" sz="1600">
                <a:latin typeface="Proxima Nova"/>
                <a:ea typeface="Proxima Nova"/>
                <a:cs typeface="Proxima Nova"/>
                <a:sym typeface="Proxima Nova"/>
              </a:rPr>
              <a:t> allow us to associate multiple properties together, much like a single row of a spreadsheet can contain many columns.</a:t>
            </a:r>
            <a:endParaRPr sz="1600">
              <a:solidFill>
                <a:srgbClr val="000000"/>
              </a:solidFill>
              <a:latin typeface="Proxima Nova"/>
              <a:ea typeface="Proxima Nova"/>
              <a:cs typeface="Proxima Nova"/>
              <a:sym typeface="Proxima Nova"/>
            </a:endParaRPr>
          </a:p>
        </p:txBody>
      </p:sp>
      <p:cxnSp>
        <p:nvCxnSpPr>
          <p:cNvPr id="338" name="Google Shape;338;p41"/>
          <p:cNvCxnSpPr>
            <a:endCxn id="339" idx="4"/>
          </p:cNvCxnSpPr>
          <p:nvPr/>
        </p:nvCxnSpPr>
        <p:spPr>
          <a:xfrm>
            <a:off x="800688" y="2416570"/>
            <a:ext cx="0" cy="1533000"/>
          </a:xfrm>
          <a:prstGeom prst="straightConnector1">
            <a:avLst/>
          </a:prstGeom>
          <a:noFill/>
          <a:ln cap="flat" cmpd="sng" w="38100">
            <a:solidFill>
              <a:srgbClr val="EEEEEE"/>
            </a:solidFill>
            <a:prstDash val="solid"/>
            <a:round/>
            <a:headEnd len="med" w="med" type="none"/>
            <a:tailEnd len="med" w="med" type="none"/>
          </a:ln>
        </p:spPr>
      </p:cxnSp>
      <p:sp>
        <p:nvSpPr>
          <p:cNvPr id="340" name="Google Shape;340;p41"/>
          <p:cNvSpPr/>
          <p:nvPr/>
        </p:nvSpPr>
        <p:spPr>
          <a:xfrm>
            <a:off x="617838" y="2185475"/>
            <a:ext cx="365700" cy="365700"/>
          </a:xfrm>
          <a:prstGeom prst="ellipse">
            <a:avLst/>
          </a:prstGeom>
          <a:solidFill>
            <a:srgbClr val="E51B24"/>
          </a:solidFill>
          <a:ln cap="flat" cmpd="sng" w="76200">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1"/>
          <p:cNvSpPr/>
          <p:nvPr/>
        </p:nvSpPr>
        <p:spPr>
          <a:xfrm>
            <a:off x="617838" y="2884672"/>
            <a:ext cx="365700" cy="365700"/>
          </a:xfrm>
          <a:prstGeom prst="ellipse">
            <a:avLst/>
          </a:prstGeom>
          <a:solidFill>
            <a:srgbClr val="000000"/>
          </a:solidFill>
          <a:ln cap="flat" cmpd="sng" w="76200">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1"/>
          <p:cNvSpPr/>
          <p:nvPr/>
        </p:nvSpPr>
        <p:spPr>
          <a:xfrm>
            <a:off x="617838" y="3583870"/>
            <a:ext cx="365700" cy="365700"/>
          </a:xfrm>
          <a:prstGeom prst="ellipse">
            <a:avLst/>
          </a:prstGeom>
          <a:solidFill>
            <a:srgbClr val="00A7BD"/>
          </a:solidFill>
          <a:ln cap="flat" cmpd="sng" w="76200">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Guess the Data Structure!</a:t>
            </a:r>
            <a:endParaRPr/>
          </a:p>
        </p:txBody>
      </p:sp>
      <p:sp>
        <p:nvSpPr>
          <p:cNvPr id="347" name="Google Shape;347;p4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get into the specifics, let’s think about </a:t>
            </a:r>
            <a:r>
              <a:rPr b="1" lang="en"/>
              <a:t>which of our three data structures (lists, tuples, and dictionaries) makes the most sense when representing the following information:</a:t>
            </a:r>
            <a:endParaRPr b="1"/>
          </a:p>
          <a:p>
            <a:pPr indent="-342900" lvl="0" marL="457200" rtl="0" algn="l">
              <a:spcBef>
                <a:spcPts val="1600"/>
              </a:spcBef>
              <a:spcAft>
                <a:spcPts val="0"/>
              </a:spcAft>
              <a:buSzPts val="1800"/>
              <a:buChar char="●"/>
            </a:pPr>
            <a:r>
              <a:rPr lang="en"/>
              <a:t>The five continents on Earth.</a:t>
            </a:r>
            <a:endParaRPr/>
          </a:p>
          <a:p>
            <a:pPr indent="-342900" lvl="0" marL="457200" rtl="0" algn="l">
              <a:spcBef>
                <a:spcPts val="0"/>
              </a:spcBef>
              <a:spcAft>
                <a:spcPts val="0"/>
              </a:spcAft>
              <a:buSzPts val="1800"/>
              <a:buChar char="●"/>
            </a:pPr>
            <a:r>
              <a:rPr lang="en"/>
              <a:t>An item for sale in our store.</a:t>
            </a:r>
            <a:endParaRPr/>
          </a:p>
          <a:p>
            <a:pPr indent="-342900" lvl="0" marL="457200" rtl="0" algn="l">
              <a:spcBef>
                <a:spcPts val="0"/>
              </a:spcBef>
              <a:spcAft>
                <a:spcPts val="0"/>
              </a:spcAft>
              <a:buSzPts val="1800"/>
              <a:buChar char="●"/>
            </a:pPr>
            <a:r>
              <a:rPr lang="en"/>
              <a:t>All transactions conducted in our store.</a:t>
            </a:r>
            <a:endParaRPr/>
          </a:p>
          <a:p>
            <a:pPr indent="-342900" lvl="0" marL="457200" rtl="0" algn="l">
              <a:spcBef>
                <a:spcPts val="0"/>
              </a:spcBef>
              <a:spcAft>
                <a:spcPts val="0"/>
              </a:spcAft>
              <a:buSzPts val="1800"/>
              <a:buChar char="●"/>
            </a:pPr>
            <a:r>
              <a:rPr lang="en"/>
              <a:t>A single transaction conducted in our store.</a:t>
            </a:r>
            <a:endParaRPr/>
          </a:p>
          <a:p>
            <a:pPr indent="-342900" lvl="0" marL="457200" rtl="0" algn="l">
              <a:spcBef>
                <a:spcPts val="0"/>
              </a:spcBef>
              <a:spcAft>
                <a:spcPts val="0"/>
              </a:spcAft>
              <a:buSzPts val="1800"/>
              <a:buChar char="●"/>
            </a:pPr>
            <a:r>
              <a:rPr lang="en"/>
              <a:t>A weather forecast for today.</a:t>
            </a:r>
            <a:endParaRPr/>
          </a:p>
          <a:p>
            <a:pPr indent="-342900" lvl="0" marL="457200" rtl="0" algn="l">
              <a:spcBef>
                <a:spcPts val="0"/>
              </a:spcBef>
              <a:spcAft>
                <a:spcPts val="0"/>
              </a:spcAft>
              <a:buSzPts val="1800"/>
              <a:buChar char="●"/>
            </a:pPr>
            <a:r>
              <a:rPr lang="en"/>
              <a:t>The three possible quality rankings for produce.</a:t>
            </a:r>
            <a:endParaRPr/>
          </a:p>
        </p:txBody>
      </p:sp>
      <p:sp>
        <p:nvSpPr>
          <p:cNvPr id="348" name="Google Shape;348;p4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9" name="Google Shape;349;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Structures Revealed</a:t>
            </a:r>
            <a:endParaRPr/>
          </a:p>
        </p:txBody>
      </p:sp>
      <p:sp>
        <p:nvSpPr>
          <p:cNvPr id="355" name="Google Shape;355;p4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Tuples hold values that will not change, while lists can be updated more easily. Dictionaries represent a single, but complex, piece of information.</a:t>
            </a:r>
            <a:endParaRPr/>
          </a:p>
          <a:p>
            <a:pPr indent="-342900" lvl="0" marL="457200" rtl="0" algn="l">
              <a:spcBef>
                <a:spcPts val="1600"/>
              </a:spcBef>
              <a:spcAft>
                <a:spcPts val="0"/>
              </a:spcAft>
              <a:buSzPts val="1800"/>
              <a:buChar char="●"/>
            </a:pPr>
            <a:r>
              <a:rPr lang="en"/>
              <a:t>The five continents on Earth</a:t>
            </a:r>
            <a:r>
              <a:rPr lang="en"/>
              <a:t>: </a:t>
            </a:r>
            <a:r>
              <a:rPr b="1" lang="en">
                <a:highlight>
                  <a:schemeClr val="accent2"/>
                </a:highlight>
              </a:rPr>
              <a:t>Tuple</a:t>
            </a:r>
            <a:r>
              <a:rPr lang="en"/>
              <a:t>.</a:t>
            </a:r>
            <a:endParaRPr/>
          </a:p>
          <a:p>
            <a:pPr indent="-342900" lvl="0" marL="457200" rtl="0" algn="l">
              <a:spcBef>
                <a:spcPts val="0"/>
              </a:spcBef>
              <a:spcAft>
                <a:spcPts val="0"/>
              </a:spcAft>
              <a:buSzPts val="1800"/>
              <a:buChar char="●"/>
            </a:pPr>
            <a:r>
              <a:rPr lang="en"/>
              <a:t>An item for sale in our store: </a:t>
            </a:r>
            <a:r>
              <a:rPr b="1" lang="en">
                <a:highlight>
                  <a:schemeClr val="accent1"/>
                </a:highlight>
              </a:rPr>
              <a:t>Dictionary</a:t>
            </a:r>
            <a:r>
              <a:rPr lang="en">
                <a:solidFill>
                  <a:schemeClr val="dk1"/>
                </a:solidFill>
              </a:rPr>
              <a:t>.</a:t>
            </a:r>
            <a:endParaRPr b="1">
              <a:highlight>
                <a:schemeClr val="accent1"/>
              </a:highlight>
            </a:endParaRPr>
          </a:p>
          <a:p>
            <a:pPr indent="-342900" lvl="0" marL="457200" rtl="0" algn="l">
              <a:spcBef>
                <a:spcPts val="0"/>
              </a:spcBef>
              <a:spcAft>
                <a:spcPts val="0"/>
              </a:spcAft>
              <a:buSzPts val="1800"/>
              <a:buChar char="●"/>
            </a:pPr>
            <a:r>
              <a:rPr lang="en"/>
              <a:t>All transactions conducted in our store: </a:t>
            </a:r>
            <a:r>
              <a:rPr b="1" lang="en">
                <a:solidFill>
                  <a:srgbClr val="FFFFFF"/>
                </a:solidFill>
                <a:highlight>
                  <a:schemeClr val="dk1"/>
                </a:highlight>
              </a:rPr>
              <a:t>List</a:t>
            </a:r>
            <a:r>
              <a:rPr lang="en">
                <a:solidFill>
                  <a:schemeClr val="dk1"/>
                </a:solidFill>
              </a:rPr>
              <a:t>.</a:t>
            </a:r>
            <a:endParaRPr b="1">
              <a:highlight>
                <a:schemeClr val="accent3"/>
              </a:highlight>
            </a:endParaRPr>
          </a:p>
          <a:p>
            <a:pPr indent="-342900" lvl="0" marL="457200" rtl="0" algn="l">
              <a:spcBef>
                <a:spcPts val="0"/>
              </a:spcBef>
              <a:spcAft>
                <a:spcPts val="0"/>
              </a:spcAft>
              <a:buSzPts val="1800"/>
              <a:buChar char="●"/>
            </a:pPr>
            <a:r>
              <a:rPr lang="en"/>
              <a:t>A single transaction conducted in our store: </a:t>
            </a:r>
            <a:r>
              <a:rPr b="1" lang="en">
                <a:highlight>
                  <a:schemeClr val="accent1"/>
                </a:highlight>
              </a:rPr>
              <a:t>Dictionary</a:t>
            </a:r>
            <a:r>
              <a:rPr lang="en">
                <a:solidFill>
                  <a:schemeClr val="dk1"/>
                </a:solidFill>
              </a:rPr>
              <a:t>.</a:t>
            </a:r>
            <a:endParaRPr b="1">
              <a:highlight>
                <a:schemeClr val="accent1"/>
              </a:highlight>
            </a:endParaRPr>
          </a:p>
          <a:p>
            <a:pPr indent="-342900" lvl="0" marL="457200" rtl="0" algn="l">
              <a:spcBef>
                <a:spcPts val="0"/>
              </a:spcBef>
              <a:spcAft>
                <a:spcPts val="0"/>
              </a:spcAft>
              <a:buSzPts val="1800"/>
              <a:buChar char="●"/>
            </a:pPr>
            <a:r>
              <a:rPr lang="en"/>
              <a:t>A weather forecast for today: </a:t>
            </a:r>
            <a:r>
              <a:rPr b="1" lang="en">
                <a:highlight>
                  <a:schemeClr val="accent1"/>
                </a:highlight>
              </a:rPr>
              <a:t>Dictionary</a:t>
            </a:r>
            <a:r>
              <a:rPr lang="en">
                <a:solidFill>
                  <a:schemeClr val="dk1"/>
                </a:solidFill>
              </a:rPr>
              <a:t>.</a:t>
            </a:r>
            <a:endParaRPr b="1">
              <a:highlight>
                <a:schemeClr val="accent1"/>
              </a:highlight>
            </a:endParaRPr>
          </a:p>
          <a:p>
            <a:pPr indent="-342900" lvl="0" marL="457200" rtl="0" algn="l">
              <a:spcBef>
                <a:spcPts val="0"/>
              </a:spcBef>
              <a:spcAft>
                <a:spcPts val="0"/>
              </a:spcAft>
              <a:buSzPts val="1800"/>
              <a:buChar char="●"/>
            </a:pPr>
            <a:r>
              <a:rPr lang="en"/>
              <a:t>The three possible quality rankings for produce: </a:t>
            </a:r>
            <a:r>
              <a:rPr b="1" lang="en">
                <a:highlight>
                  <a:schemeClr val="accent2"/>
                </a:highlight>
              </a:rPr>
              <a:t>Tuple</a:t>
            </a:r>
            <a:r>
              <a:rPr lang="en">
                <a:solidFill>
                  <a:schemeClr val="dk1"/>
                </a:solidFill>
              </a:rPr>
              <a:t>.</a:t>
            </a:r>
            <a:endParaRPr b="1">
              <a:highlight>
                <a:schemeClr val="accent2"/>
              </a:highlight>
            </a:endParaRPr>
          </a:p>
        </p:txBody>
      </p:sp>
      <p:sp>
        <p:nvSpPr>
          <p:cNvPr id="356" name="Google Shape;356;p4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7" name="Google Shape;357;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 and Tuples</a:t>
            </a:r>
            <a:endParaRPr/>
          </a:p>
        </p:txBody>
      </p:sp>
      <p:sp>
        <p:nvSpPr>
          <p:cNvPr id="363" name="Google Shape;363;p4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 Structures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5"/>
          <p:cNvSpPr txBox="1"/>
          <p:nvPr>
            <p:ph idx="4294967295" type="body"/>
          </p:nvPr>
        </p:nvSpPr>
        <p:spPr>
          <a:xfrm>
            <a:off x="457200" y="914400"/>
            <a:ext cx="4700100" cy="223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a:t>
            </a:r>
            <a:r>
              <a:rPr lang="en">
                <a:solidFill>
                  <a:schemeClr val="dk1"/>
                </a:solidFill>
              </a:rPr>
              <a:t> </a:t>
            </a:r>
            <a:r>
              <a:rPr b="1" lang="en">
                <a:solidFill>
                  <a:schemeClr val="dk1"/>
                </a:solidFill>
              </a:rPr>
              <a:t>list</a:t>
            </a:r>
            <a:r>
              <a:rPr lang="en">
                <a:solidFill>
                  <a:schemeClr val="dk1"/>
                </a:solidFill>
              </a:rPr>
              <a:t> is an ordered collection of data combined into one variable. </a:t>
            </a:r>
            <a:endParaRPr>
              <a:solidFill>
                <a:schemeClr val="dk1"/>
              </a:solidFill>
            </a:endParaRPr>
          </a:p>
          <a:p>
            <a:pPr indent="0" lvl="0" marL="0" rtl="0" algn="l">
              <a:lnSpc>
                <a:spcPct val="115000"/>
              </a:lnSpc>
              <a:spcBef>
                <a:spcPts val="1000"/>
              </a:spcBef>
              <a:spcAft>
                <a:spcPts val="0"/>
              </a:spcAft>
              <a:buNone/>
            </a:pPr>
            <a:r>
              <a:rPr lang="en">
                <a:solidFill>
                  <a:schemeClr val="dk1"/>
                </a:solidFill>
              </a:rPr>
              <a:t>Each item in an </a:t>
            </a:r>
            <a:r>
              <a:rPr lang="en">
                <a:solidFill>
                  <a:schemeClr val="dk1"/>
                </a:solidFill>
              </a:rPr>
              <a:t>list</a:t>
            </a:r>
            <a:r>
              <a:rPr lang="en">
                <a:solidFill>
                  <a:schemeClr val="dk1"/>
                </a:solidFill>
              </a:rPr>
              <a:t> is assigned an </a:t>
            </a:r>
            <a:r>
              <a:rPr b="1" lang="en">
                <a:solidFill>
                  <a:schemeClr val="dk1"/>
                </a:solidFill>
                <a:highlight>
                  <a:schemeClr val="accent2"/>
                </a:highlight>
              </a:rPr>
              <a:t>index</a:t>
            </a:r>
            <a:r>
              <a:rPr lang="en">
                <a:solidFill>
                  <a:schemeClr val="dk1"/>
                </a:solidFill>
              </a:rPr>
              <a:t> value based on its position. These index values allow us to access individual elements within the </a:t>
            </a:r>
            <a:r>
              <a:rPr lang="en">
                <a:solidFill>
                  <a:schemeClr val="dk1"/>
                </a:solidFill>
              </a:rPr>
              <a:t>list</a:t>
            </a:r>
            <a:r>
              <a:rPr lang="en">
                <a:solidFill>
                  <a:schemeClr val="dk1"/>
                </a:solidFill>
              </a:rPr>
              <a:t>.</a:t>
            </a:r>
            <a:endParaRPr>
              <a:solidFill>
                <a:schemeClr val="dk1"/>
              </a:solidFill>
            </a:endParaRPr>
          </a:p>
          <a:p>
            <a:pPr indent="0" lvl="0" marL="0" rtl="0" algn="ctr">
              <a:lnSpc>
                <a:spcPct val="115000"/>
              </a:lnSpc>
              <a:spcBef>
                <a:spcPts val="1000"/>
              </a:spcBef>
              <a:spcAft>
                <a:spcPts val="1000"/>
              </a:spcAft>
              <a:buNone/>
            </a:pPr>
            <a:r>
              <a:rPr b="1" lang="en">
                <a:solidFill>
                  <a:schemeClr val="dk1"/>
                </a:solidFill>
                <a:latin typeface="Inconsolata"/>
                <a:ea typeface="Inconsolata"/>
                <a:cs typeface="Inconsolata"/>
                <a:sym typeface="Inconsolata"/>
              </a:rPr>
              <a:t>["banana", "orange", "apple"]</a:t>
            </a:r>
            <a:endParaRPr>
              <a:solidFill>
                <a:schemeClr val="dk1"/>
              </a:solidFill>
            </a:endParaRPr>
          </a:p>
        </p:txBody>
      </p:sp>
      <p:sp>
        <p:nvSpPr>
          <p:cNvPr id="369" name="Google Shape;369;p4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370" name="Google Shape;370;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1" name="Google Shape;371;p45"/>
          <p:cNvSpPr txBox="1"/>
          <p:nvPr/>
        </p:nvSpPr>
        <p:spPr>
          <a:xfrm>
            <a:off x="1511125" y="3534475"/>
            <a:ext cx="451200" cy="5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b="1" lang="en" sz="1800">
                <a:solidFill>
                  <a:schemeClr val="dk1"/>
                </a:solidFill>
                <a:highlight>
                  <a:schemeClr val="accent2"/>
                </a:highlight>
                <a:latin typeface="Proxima Nova"/>
                <a:ea typeface="Proxima Nova"/>
                <a:cs typeface="Proxima Nova"/>
                <a:sym typeface="Proxima Nova"/>
              </a:rPr>
              <a:t>0</a:t>
            </a:r>
            <a:endParaRPr>
              <a:highlight>
                <a:schemeClr val="accent2"/>
              </a:highlight>
            </a:endParaRPr>
          </a:p>
        </p:txBody>
      </p:sp>
      <p:sp>
        <p:nvSpPr>
          <p:cNvPr id="372" name="Google Shape;372;p45"/>
          <p:cNvSpPr txBox="1"/>
          <p:nvPr/>
        </p:nvSpPr>
        <p:spPr>
          <a:xfrm>
            <a:off x="2636625" y="3534475"/>
            <a:ext cx="451200" cy="5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b="1" lang="en" sz="1800">
                <a:solidFill>
                  <a:schemeClr val="dk1"/>
                </a:solidFill>
                <a:highlight>
                  <a:schemeClr val="accent2"/>
                </a:highlight>
                <a:latin typeface="Proxima Nova"/>
                <a:ea typeface="Proxima Nova"/>
                <a:cs typeface="Proxima Nova"/>
                <a:sym typeface="Proxima Nova"/>
              </a:rPr>
              <a:t>1</a:t>
            </a:r>
            <a:endParaRPr>
              <a:highlight>
                <a:schemeClr val="accent2"/>
              </a:highlight>
            </a:endParaRPr>
          </a:p>
        </p:txBody>
      </p:sp>
      <p:sp>
        <p:nvSpPr>
          <p:cNvPr id="373" name="Google Shape;373;p45"/>
          <p:cNvSpPr txBox="1"/>
          <p:nvPr/>
        </p:nvSpPr>
        <p:spPr>
          <a:xfrm>
            <a:off x="3787300" y="3534475"/>
            <a:ext cx="451200" cy="5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b="1" lang="en" sz="1800">
                <a:solidFill>
                  <a:schemeClr val="dk1"/>
                </a:solidFill>
                <a:highlight>
                  <a:schemeClr val="accent2"/>
                </a:highlight>
                <a:latin typeface="Proxima Nova"/>
                <a:ea typeface="Proxima Nova"/>
                <a:cs typeface="Proxima Nova"/>
                <a:sym typeface="Proxima Nova"/>
              </a:rPr>
              <a:t>2</a:t>
            </a:r>
            <a:endParaRPr>
              <a:highlight>
                <a:schemeClr val="accent2"/>
              </a:highlight>
            </a:endParaRPr>
          </a:p>
        </p:txBody>
      </p:sp>
      <p:pic>
        <p:nvPicPr>
          <p:cNvPr id="374" name="Google Shape;374;p45"/>
          <p:cNvPicPr preferRelativeResize="0"/>
          <p:nvPr/>
        </p:nvPicPr>
        <p:blipFill>
          <a:blip r:embed="rId3">
            <a:alphaModFix/>
          </a:blip>
          <a:stretch>
            <a:fillRect/>
          </a:stretch>
        </p:blipFill>
        <p:spPr>
          <a:xfrm>
            <a:off x="5779900" y="1405200"/>
            <a:ext cx="2906901" cy="1853625"/>
          </a:xfrm>
          <a:prstGeom prst="rect">
            <a:avLst/>
          </a:prstGeom>
          <a:noFill/>
          <a:ln>
            <a:noFill/>
          </a:ln>
        </p:spPr>
      </p:pic>
      <p:sp>
        <p:nvSpPr>
          <p:cNvPr id="375" name="Google Shape;375;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6"/>
          <p:cNvSpPr txBox="1"/>
          <p:nvPr>
            <p:ph idx="4294967295" type="body"/>
          </p:nvPr>
        </p:nvSpPr>
        <p:spPr>
          <a:xfrm>
            <a:off x="457200" y="2042725"/>
            <a:ext cx="8219100" cy="224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You create a list using a set of square brackets.</a:t>
            </a:r>
            <a:endParaRPr>
              <a:solidFill>
                <a:schemeClr val="dk1"/>
              </a:solidFill>
            </a:endParaRPr>
          </a:p>
          <a:p>
            <a:pPr indent="0" lvl="0" marL="0" rtl="0" algn="l">
              <a:lnSpc>
                <a:spcPct val="115000"/>
              </a:lnSpc>
              <a:spcBef>
                <a:spcPts val="1000"/>
              </a:spcBef>
              <a:spcAft>
                <a:spcPts val="0"/>
              </a:spcAft>
              <a:buNone/>
            </a:pPr>
            <a:r>
              <a:rPr lang="en">
                <a:solidFill>
                  <a:schemeClr val="dk1"/>
                </a:solidFill>
              </a:rPr>
              <a:t>Inside the brackets, each value must be separated by a comma. </a:t>
            </a:r>
            <a:endParaRPr>
              <a:solidFill>
                <a:schemeClr val="dk1"/>
              </a:solidFill>
            </a:endParaRPr>
          </a:p>
          <a:p>
            <a:pPr indent="0" lvl="0" marL="0" rtl="0" algn="l">
              <a:lnSpc>
                <a:spcPct val="115000"/>
              </a:lnSpc>
              <a:spcBef>
                <a:spcPts val="1000"/>
              </a:spcBef>
              <a:spcAft>
                <a:spcPts val="1000"/>
              </a:spcAft>
              <a:buNone/>
            </a:pPr>
            <a:r>
              <a:rPr lang="en">
                <a:solidFill>
                  <a:schemeClr val="dk1"/>
                </a:solidFill>
              </a:rPr>
              <a:t>Although it most often makes sense for all values to be the same data type, there’s no rule against using a list to store data of varying types.</a:t>
            </a:r>
            <a:endParaRPr>
              <a:solidFill>
                <a:schemeClr val="dk1"/>
              </a:solidFill>
            </a:endParaRPr>
          </a:p>
        </p:txBody>
      </p:sp>
      <p:sp>
        <p:nvSpPr>
          <p:cNvPr id="381" name="Google Shape;381;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a:t>
            </a:r>
            <a:endParaRPr/>
          </a:p>
        </p:txBody>
      </p:sp>
      <p:sp>
        <p:nvSpPr>
          <p:cNvPr id="382" name="Google Shape;382;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83" name="Google Shape;383;p46"/>
          <p:cNvSpPr/>
          <p:nvPr/>
        </p:nvSpPr>
        <p:spPr>
          <a:xfrm>
            <a:off x="545200" y="1048000"/>
            <a:ext cx="8013000" cy="8724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fruits = ["banana", "orange", "apple"]</a:t>
            </a:r>
            <a:endParaRPr b="1" sz="1800">
              <a:latin typeface="Inconsolata"/>
              <a:ea typeface="Inconsolata"/>
              <a:cs typeface="Inconsolata"/>
              <a:sym typeface="Inconsolata"/>
            </a:endParaRPr>
          </a:p>
        </p:txBody>
      </p:sp>
      <p:sp>
        <p:nvSpPr>
          <p:cNvPr id="384" name="Google Shape;384;p4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p:nvPr/>
        </p:nvSpPr>
        <p:spPr>
          <a:xfrm>
            <a:off x="545200" y="1048000"/>
            <a:ext cx="8013000" cy="14925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fruits = ["banana", "orange", "apple"]</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latin typeface="Inconsolata"/>
                <a:ea typeface="Inconsolata"/>
                <a:cs typeface="Inconsolata"/>
                <a:sym typeface="Inconsolata"/>
              </a:rPr>
              <a:t>f</a:t>
            </a:r>
            <a:r>
              <a:rPr b="1" lang="en" sz="1800">
                <a:latin typeface="Inconsolata"/>
                <a:ea typeface="Inconsolata"/>
                <a:cs typeface="Inconsolata"/>
                <a:sym typeface="Inconsolata"/>
              </a:rPr>
              <a:t>ruits[0] will access "banana"</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latin typeface="Inconsolata"/>
                <a:ea typeface="Inconsolata"/>
                <a:cs typeface="Inconsolata"/>
                <a:sym typeface="Inconsolata"/>
              </a:rPr>
              <a:t>f</a:t>
            </a:r>
            <a:r>
              <a:rPr b="1" lang="en" sz="1800">
                <a:latin typeface="Inconsolata"/>
                <a:ea typeface="Inconsolata"/>
                <a:cs typeface="Inconsolata"/>
                <a:sym typeface="Inconsolata"/>
              </a:rPr>
              <a:t>ruits[1] will access "orange"</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latin typeface="Inconsolata"/>
                <a:ea typeface="Inconsolata"/>
                <a:cs typeface="Inconsolata"/>
                <a:sym typeface="Inconsolata"/>
              </a:rPr>
              <a:t>f</a:t>
            </a:r>
            <a:r>
              <a:rPr b="1" lang="en" sz="1800">
                <a:latin typeface="Inconsolata"/>
                <a:ea typeface="Inconsolata"/>
                <a:cs typeface="Inconsolata"/>
                <a:sym typeface="Inconsolata"/>
              </a:rPr>
              <a:t>ruits[2] will access "apple"</a:t>
            </a:r>
            <a:endParaRPr b="1" sz="1800">
              <a:latin typeface="Inconsolata"/>
              <a:ea typeface="Inconsolata"/>
              <a:cs typeface="Inconsolata"/>
              <a:sym typeface="Inconsolata"/>
            </a:endParaRPr>
          </a:p>
        </p:txBody>
      </p:sp>
      <p:sp>
        <p:nvSpPr>
          <p:cNvPr id="390" name="Google Shape;390;p47"/>
          <p:cNvSpPr txBox="1"/>
          <p:nvPr>
            <p:ph idx="4294967295" type="body"/>
          </p:nvPr>
        </p:nvSpPr>
        <p:spPr>
          <a:xfrm>
            <a:off x="457200" y="2700550"/>
            <a:ext cx="8219100" cy="149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dk1"/>
                </a:solidFill>
              </a:rPr>
              <a:t>Access list items using square brackets around their index values. It’s pretty simple — just remember that the first index value is always zero!</a:t>
            </a:r>
            <a:endParaRPr>
              <a:solidFill>
                <a:schemeClr val="dk1"/>
              </a:solidFill>
            </a:endParaRPr>
          </a:p>
        </p:txBody>
      </p:sp>
      <p:sp>
        <p:nvSpPr>
          <p:cNvPr id="391" name="Google Shape;391;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List Values</a:t>
            </a:r>
            <a:endParaRPr/>
          </a:p>
        </p:txBody>
      </p:sp>
      <p:sp>
        <p:nvSpPr>
          <p:cNvPr id="392" name="Google Shape;392;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93" name="Google Shape;393;p4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8"/>
          <p:cNvSpPr/>
          <p:nvPr/>
        </p:nvSpPr>
        <p:spPr>
          <a:xfrm>
            <a:off x="545200" y="1048000"/>
            <a:ext cx="8013000" cy="14925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fruits = ["banana", "orange", "apple"]</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fruits[0] = "kiwi"</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a:t>
            </a:r>
            <a:r>
              <a:rPr b="1" lang="en" sz="1800">
                <a:latin typeface="Inconsolata"/>
                <a:ea typeface="Inconsolata"/>
                <a:cs typeface="Inconsolata"/>
                <a:sym typeface="Inconsolata"/>
              </a:rPr>
              <a:t>1</a:t>
            </a:r>
            <a:r>
              <a:rPr b="1" lang="en" sz="1800">
                <a:latin typeface="Inconsolata"/>
                <a:ea typeface="Inconsolata"/>
                <a:cs typeface="Inconsolata"/>
                <a:sym typeface="Inconsolata"/>
              </a:rPr>
              <a:t>] = "strawberry"</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The fruits list now looks like ["kiwi", "</a:t>
            </a:r>
            <a:r>
              <a:rPr b="1" lang="en" sz="1800">
                <a:latin typeface="Inconsolata"/>
                <a:ea typeface="Inconsolata"/>
                <a:cs typeface="Inconsolata"/>
                <a:sym typeface="Inconsolata"/>
              </a:rPr>
              <a:t>strawberry</a:t>
            </a:r>
            <a:r>
              <a:rPr b="1" lang="en" sz="1800">
                <a:latin typeface="Inconsolata"/>
                <a:ea typeface="Inconsolata"/>
                <a:cs typeface="Inconsolata"/>
                <a:sym typeface="Inconsolata"/>
              </a:rPr>
              <a:t>", "</a:t>
            </a:r>
            <a:r>
              <a:rPr b="1" lang="en" sz="1800">
                <a:latin typeface="Inconsolata"/>
                <a:ea typeface="Inconsolata"/>
                <a:cs typeface="Inconsolata"/>
                <a:sym typeface="Inconsolata"/>
              </a:rPr>
              <a:t>apple</a:t>
            </a:r>
            <a:r>
              <a:rPr b="1" lang="en" sz="1800">
                <a:latin typeface="Inconsolata"/>
                <a:ea typeface="Inconsolata"/>
                <a:cs typeface="Inconsolata"/>
                <a:sym typeface="Inconsolata"/>
              </a:rPr>
              <a:t>"]</a:t>
            </a:r>
            <a:endParaRPr b="1" sz="1800">
              <a:latin typeface="Inconsolata"/>
              <a:ea typeface="Inconsolata"/>
              <a:cs typeface="Inconsolata"/>
              <a:sym typeface="Inconsolata"/>
            </a:endParaRPr>
          </a:p>
        </p:txBody>
      </p:sp>
      <p:sp>
        <p:nvSpPr>
          <p:cNvPr id="399" name="Google Shape;399;p48"/>
          <p:cNvSpPr txBox="1"/>
          <p:nvPr>
            <p:ph idx="4294967295" type="body"/>
          </p:nvPr>
        </p:nvSpPr>
        <p:spPr>
          <a:xfrm>
            <a:off x="457200" y="2700550"/>
            <a:ext cx="8219100" cy="149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dk1"/>
                </a:solidFill>
              </a:rPr>
              <a:t>We can update the items in a list using the same index syntax. The same assignment operator that we used with individual variables can also be used to set the value of a specific item in a list.</a:t>
            </a:r>
            <a:endParaRPr>
              <a:solidFill>
                <a:schemeClr val="dk1"/>
              </a:solidFill>
            </a:endParaRPr>
          </a:p>
        </p:txBody>
      </p:sp>
      <p:sp>
        <p:nvSpPr>
          <p:cNvPr id="400" name="Google Shape;400;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 </a:t>
            </a:r>
            <a:r>
              <a:rPr lang="en"/>
              <a:t>List Values</a:t>
            </a:r>
            <a:endParaRPr/>
          </a:p>
        </p:txBody>
      </p:sp>
      <p:sp>
        <p:nvSpPr>
          <p:cNvPr id="401" name="Google Shape;401;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02" name="Google Shape;402;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2.1 Colors of the Rainbow</a:t>
            </a:r>
            <a:endParaRPr/>
          </a:p>
        </p:txBody>
      </p:sp>
      <p:sp>
        <p:nvSpPr>
          <p:cNvPr id="408" name="Google Shape;408;p4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practice creating a list, along with accessing and updating values using the specific list index syntax.</a:t>
            </a:r>
            <a:endParaRPr/>
          </a:p>
        </p:txBody>
      </p:sp>
      <p:sp>
        <p:nvSpPr>
          <p:cNvPr id="409" name="Google Shape;409;p49"/>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10" name="Google Shape;410;p4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11" name="Google Shape;411;p49"/>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12" name="Google Shape;412;p4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pic>
        <p:nvPicPr>
          <p:cNvPr id="413" name="Google Shape;413;p49"/>
          <p:cNvPicPr preferRelativeResize="0"/>
          <p:nvPr/>
        </p:nvPicPr>
        <p:blipFill>
          <a:blip r:embed="rId3">
            <a:alphaModFix/>
          </a:blip>
          <a:stretch>
            <a:fillRect/>
          </a:stretch>
        </p:blipFill>
        <p:spPr>
          <a:xfrm>
            <a:off x="3288488" y="1910574"/>
            <a:ext cx="2567027" cy="25670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Preparation</a:t>
            </a:r>
            <a:endParaRPr/>
          </a:p>
        </p:txBody>
      </p:sp>
      <p:sp>
        <p:nvSpPr>
          <p:cNvPr id="266" name="Google Shape;266;p32"/>
          <p:cNvSpPr txBox="1"/>
          <p:nvPr>
            <p:ph idx="1" type="body"/>
          </p:nvPr>
        </p:nvSpPr>
        <p:spPr>
          <a:xfrm>
            <a:off x="924625" y="1094525"/>
            <a:ext cx="7762200" cy="370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highlight>
                  <a:schemeClr val="accent2"/>
                </a:highlight>
              </a:rPr>
              <a:t>For remote classrooms</a:t>
            </a:r>
            <a:r>
              <a:rPr lang="en" sz="1600">
                <a:solidFill>
                  <a:schemeClr val="dk1"/>
                </a:solidFill>
              </a:rPr>
              <a:t>:</a:t>
            </a:r>
            <a:r>
              <a:rPr b="1" lang="en" sz="1600">
                <a:solidFill>
                  <a:schemeClr val="dk1"/>
                </a:solidFill>
              </a:rPr>
              <a:t> </a:t>
            </a:r>
            <a:r>
              <a:rPr lang="en" sz="1600">
                <a:solidFill>
                  <a:schemeClr val="dk1"/>
                </a:solidFill>
              </a:rPr>
              <a:t>Virtual breakout rooms and Slack may be needed to facilitate the partner exercise and discussions. As you plan for your lesson:</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Consider how you’ll create pairs for the partner exercise (randomly, or with pre-assigned partners).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Determine how (if at all) exercise timing may need to be adjusted.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helpful tips, keep an eye out for the </a:t>
            </a:r>
            <a:r>
              <a:rPr b="1" lang="en" sz="1600">
                <a:solidFill>
                  <a:schemeClr val="dk1"/>
                </a:solidFill>
                <a:highlight>
                  <a:schemeClr val="accent2"/>
                </a:highlight>
              </a:rPr>
              <a:t>For remote classrooms</a:t>
            </a:r>
            <a:r>
              <a:rPr lang="en" sz="1600">
                <a:solidFill>
                  <a:schemeClr val="dk1"/>
                </a:solidFill>
              </a:rPr>
              <a:t> tag</a:t>
            </a:r>
            <a:r>
              <a:rPr lang="en" sz="1600">
                <a:solidFill>
                  <a:schemeClr val="dk1"/>
                </a:solidFill>
              </a:rPr>
              <a:t> in the speaker notes.</a:t>
            </a:r>
            <a:endParaRPr sz="1600">
              <a:solidFill>
                <a:schemeClr val="dk1"/>
              </a:solidFill>
            </a:endParaRPr>
          </a:p>
          <a:p>
            <a:pPr indent="-330200" lvl="0" marL="457200" rtl="0" algn="l">
              <a:lnSpc>
                <a:spcPct val="115000"/>
              </a:lnSpc>
              <a:spcBef>
                <a:spcPts val="0"/>
              </a:spcBef>
              <a:spcAft>
                <a:spcPts val="0"/>
              </a:spcAft>
              <a:buClr>
                <a:srgbClr val="000000"/>
              </a:buClr>
              <a:buSzPts val="1600"/>
              <a:buChar char="●"/>
            </a:pPr>
            <a:r>
              <a:rPr lang="en" sz="1600">
                <a:highlight>
                  <a:srgbClr val="FFFFFF"/>
                </a:highlight>
              </a:rPr>
              <a:t>Prepare screenshots and answers to exercises in advance so that they can be easily shared in Slack during your lecture.</a:t>
            </a:r>
            <a:endParaRPr sz="1600"/>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0"/>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using index syntax to refer to specific items, we can also use </a:t>
            </a:r>
            <a:r>
              <a:rPr b="1" lang="en">
                <a:highlight>
                  <a:schemeClr val="accent2"/>
                </a:highlight>
              </a:rPr>
              <a:t>methods</a:t>
            </a:r>
            <a:r>
              <a:rPr lang="en"/>
              <a:t> of lists to perform specific actions on that list. The syntax looks like:</a:t>
            </a:r>
            <a:endParaRPr/>
          </a:p>
          <a:p>
            <a:pPr indent="0" lvl="0" marL="0" rtl="0" algn="l">
              <a:spcBef>
                <a:spcPts val="1600"/>
              </a:spcBef>
              <a:spcAft>
                <a:spcPts val="0"/>
              </a:spcAft>
              <a:buNone/>
            </a:pPr>
            <a:r>
              <a:rPr b="1" lang="en">
                <a:latin typeface="Inconsolata"/>
                <a:ea typeface="Inconsolata"/>
                <a:cs typeface="Inconsolata"/>
                <a:sym typeface="Inconsolata"/>
              </a:rPr>
              <a:t>list_name.method_name( any_inputs_here )</a:t>
            </a:r>
            <a:endParaRPr>
              <a:latin typeface="Inconsolata"/>
              <a:ea typeface="Inconsolata"/>
              <a:cs typeface="Inconsolata"/>
              <a:sym typeface="Inconsolata"/>
            </a:endParaRPr>
          </a:p>
          <a:p>
            <a:pPr indent="0" lvl="0" marL="0" rtl="0" algn="l">
              <a:spcBef>
                <a:spcPts val="1600"/>
              </a:spcBef>
              <a:spcAft>
                <a:spcPts val="1600"/>
              </a:spcAft>
              <a:buNone/>
            </a:pPr>
            <a:r>
              <a:rPr lang="en"/>
              <a:t>The parentheses might remind you of the print statements we’ve used thus far. That’s because, just like print(), methods can also accept specific input, or </a:t>
            </a:r>
            <a:r>
              <a:rPr b="1" lang="en">
                <a:highlight>
                  <a:schemeClr val="accent2"/>
                </a:highlight>
              </a:rPr>
              <a:t>arguments</a:t>
            </a:r>
            <a:r>
              <a:rPr lang="en"/>
              <a:t>, for their operations.</a:t>
            </a:r>
            <a:endParaRPr/>
          </a:p>
        </p:txBody>
      </p:sp>
      <p:sp>
        <p:nvSpPr>
          <p:cNvPr id="419" name="Google Shape;419;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Methods</a:t>
            </a:r>
            <a:endParaRPr/>
          </a:p>
        </p:txBody>
      </p:sp>
      <p:sp>
        <p:nvSpPr>
          <p:cNvPr id="420" name="Google Shape;420;p5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21" name="Google Shape;421;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1"/>
          <p:cNvSpPr txBox="1"/>
          <p:nvPr>
            <p:ph idx="4294967295" type="body"/>
          </p:nvPr>
        </p:nvSpPr>
        <p:spPr>
          <a:xfrm>
            <a:off x="457200" y="2571025"/>
            <a:ext cx="8219100" cy="154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The </a:t>
            </a:r>
            <a:r>
              <a:rPr b="1" lang="en">
                <a:solidFill>
                  <a:schemeClr val="dk1"/>
                </a:solidFill>
                <a:latin typeface="Inconsolata"/>
                <a:ea typeface="Inconsolata"/>
                <a:cs typeface="Inconsolata"/>
                <a:sym typeface="Inconsolata"/>
              </a:rPr>
              <a:t>.append()</a:t>
            </a:r>
            <a:r>
              <a:rPr lang="en">
                <a:solidFill>
                  <a:schemeClr val="dk1"/>
                </a:solidFill>
              </a:rPr>
              <a:t> method adds the item inside the parentheses to the </a:t>
            </a:r>
            <a:r>
              <a:rPr b="1" lang="en">
                <a:solidFill>
                  <a:schemeClr val="dk1"/>
                </a:solidFill>
                <a:highlight>
                  <a:schemeClr val="accent1"/>
                </a:highlight>
              </a:rPr>
              <a:t>end</a:t>
            </a:r>
            <a:r>
              <a:rPr lang="en">
                <a:solidFill>
                  <a:schemeClr val="dk1"/>
                </a:solidFill>
              </a:rPr>
              <a:t> </a:t>
            </a:r>
            <a:br>
              <a:rPr lang="en">
                <a:solidFill>
                  <a:schemeClr val="dk1"/>
                </a:solidFill>
              </a:rPr>
            </a:br>
            <a:r>
              <a:rPr lang="en">
                <a:solidFill>
                  <a:schemeClr val="dk1"/>
                </a:solidFill>
              </a:rPr>
              <a:t>of the list.</a:t>
            </a:r>
            <a:endParaRPr>
              <a:solidFill>
                <a:schemeClr val="dk1"/>
              </a:solidFill>
            </a:endParaRPr>
          </a:p>
          <a:p>
            <a:pPr indent="0" lvl="0" marL="0" rtl="0" algn="l">
              <a:lnSpc>
                <a:spcPct val="100000"/>
              </a:lnSpc>
              <a:spcBef>
                <a:spcPts val="1000"/>
              </a:spcBef>
              <a:spcAft>
                <a:spcPts val="1000"/>
              </a:spcAft>
              <a:buNone/>
            </a:pPr>
            <a:r>
              <a:t/>
            </a:r>
            <a:endParaRPr>
              <a:solidFill>
                <a:schemeClr val="dk1"/>
              </a:solidFill>
            </a:endParaRPr>
          </a:p>
        </p:txBody>
      </p:sp>
      <p:sp>
        <p:nvSpPr>
          <p:cNvPr id="427" name="Google Shape;427;p51"/>
          <p:cNvSpPr/>
          <p:nvPr/>
        </p:nvSpPr>
        <p:spPr>
          <a:xfrm>
            <a:off x="545200" y="1048000"/>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fruits = ["orange"]</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fruits.append("kiwi")</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fruits is now: ["orange", "kiwi"]</a:t>
            </a:r>
            <a:endParaRPr b="1" sz="1800">
              <a:latin typeface="Inconsolata"/>
              <a:ea typeface="Inconsolata"/>
              <a:cs typeface="Inconsolata"/>
              <a:sym typeface="Inconsolata"/>
            </a:endParaRPr>
          </a:p>
        </p:txBody>
      </p:sp>
      <p:sp>
        <p:nvSpPr>
          <p:cNvPr id="428" name="Google Shape;428;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Items With </a:t>
            </a:r>
            <a:r>
              <a:rPr lang="en">
                <a:latin typeface="Inconsolata"/>
                <a:ea typeface="Inconsolata"/>
                <a:cs typeface="Inconsolata"/>
                <a:sym typeface="Inconsolata"/>
              </a:rPr>
              <a:t>.append()</a:t>
            </a:r>
            <a:endParaRPr>
              <a:latin typeface="Inconsolata"/>
              <a:ea typeface="Inconsolata"/>
              <a:cs typeface="Inconsolata"/>
              <a:sym typeface="Inconsolata"/>
            </a:endParaRPr>
          </a:p>
        </p:txBody>
      </p:sp>
      <p:sp>
        <p:nvSpPr>
          <p:cNvPr id="429" name="Google Shape;429;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30" name="Google Shape;430;p5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2"/>
          <p:cNvSpPr txBox="1"/>
          <p:nvPr>
            <p:ph idx="4294967295" type="body"/>
          </p:nvPr>
        </p:nvSpPr>
        <p:spPr>
          <a:xfrm>
            <a:off x="457200" y="2571025"/>
            <a:ext cx="8219100" cy="154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The </a:t>
            </a:r>
            <a:r>
              <a:rPr b="1" lang="en">
                <a:solidFill>
                  <a:schemeClr val="dk1"/>
                </a:solidFill>
                <a:latin typeface="Inconsolata"/>
                <a:ea typeface="Inconsolata"/>
                <a:cs typeface="Inconsolata"/>
                <a:sym typeface="Inconsolata"/>
              </a:rPr>
              <a:t>.insert()</a:t>
            </a:r>
            <a:r>
              <a:rPr lang="en">
                <a:solidFill>
                  <a:schemeClr val="dk1"/>
                </a:solidFill>
              </a:rPr>
              <a:t> method starts by taking an index number, then adds the second argument in the parentheses to the given index.</a:t>
            </a:r>
            <a:endParaRPr>
              <a:solidFill>
                <a:schemeClr val="dk1"/>
              </a:solidFill>
            </a:endParaRPr>
          </a:p>
          <a:p>
            <a:pPr indent="0" lvl="0" marL="0" rtl="0" algn="l">
              <a:lnSpc>
                <a:spcPct val="100000"/>
              </a:lnSpc>
              <a:spcBef>
                <a:spcPts val="1000"/>
              </a:spcBef>
              <a:spcAft>
                <a:spcPts val="0"/>
              </a:spcAft>
              <a:buNone/>
            </a:pPr>
            <a:r>
              <a:rPr lang="en">
                <a:solidFill>
                  <a:schemeClr val="dk1"/>
                </a:solidFill>
              </a:rPr>
              <a:t>Note the original item at that index is simply bumped to the next spot in the list.</a:t>
            </a:r>
            <a:endParaRPr>
              <a:solidFill>
                <a:schemeClr val="dk1"/>
              </a:solidFill>
            </a:endParaRPr>
          </a:p>
          <a:p>
            <a:pPr indent="0" lvl="0" marL="0" rtl="0" algn="l">
              <a:lnSpc>
                <a:spcPct val="100000"/>
              </a:lnSpc>
              <a:spcBef>
                <a:spcPts val="1000"/>
              </a:spcBef>
              <a:spcAft>
                <a:spcPts val="1000"/>
              </a:spcAft>
              <a:buNone/>
            </a:pPr>
            <a:r>
              <a:t/>
            </a:r>
            <a:endParaRPr>
              <a:solidFill>
                <a:schemeClr val="dk1"/>
              </a:solidFill>
            </a:endParaRPr>
          </a:p>
        </p:txBody>
      </p:sp>
      <p:sp>
        <p:nvSpPr>
          <p:cNvPr id="436" name="Google Shape;436;p52"/>
          <p:cNvSpPr/>
          <p:nvPr/>
        </p:nvSpPr>
        <p:spPr>
          <a:xfrm>
            <a:off x="545200" y="1048000"/>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fruits = ["orange", "kiwi"]</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fruits.insert(1, "lemon")</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fruits is now: ["orange", "lemon", "kiwi"]</a:t>
            </a:r>
            <a:endParaRPr b="1" sz="1800">
              <a:latin typeface="Inconsolata"/>
              <a:ea typeface="Inconsolata"/>
              <a:cs typeface="Inconsolata"/>
              <a:sym typeface="Inconsolata"/>
            </a:endParaRPr>
          </a:p>
        </p:txBody>
      </p:sp>
      <p:sp>
        <p:nvSpPr>
          <p:cNvPr id="437" name="Google Shape;437;p5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Items With </a:t>
            </a:r>
            <a:r>
              <a:rPr lang="en">
                <a:latin typeface="Inconsolata"/>
                <a:ea typeface="Inconsolata"/>
                <a:cs typeface="Inconsolata"/>
                <a:sym typeface="Inconsolata"/>
              </a:rPr>
              <a:t>.insert()</a:t>
            </a:r>
            <a:endParaRPr>
              <a:latin typeface="Inconsolata"/>
              <a:ea typeface="Inconsolata"/>
              <a:cs typeface="Inconsolata"/>
              <a:sym typeface="Inconsolata"/>
            </a:endParaRPr>
          </a:p>
        </p:txBody>
      </p:sp>
      <p:sp>
        <p:nvSpPr>
          <p:cNvPr id="438" name="Google Shape;438;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39" name="Google Shape;439;p5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3"/>
          <p:cNvSpPr txBox="1"/>
          <p:nvPr>
            <p:ph idx="4294967295" type="body"/>
          </p:nvPr>
        </p:nvSpPr>
        <p:spPr>
          <a:xfrm>
            <a:off x="457200" y="2656050"/>
            <a:ext cx="8219100" cy="15468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1000"/>
              </a:spcAft>
              <a:buNone/>
            </a:pPr>
            <a:r>
              <a:rPr lang="en">
                <a:solidFill>
                  <a:schemeClr val="dk1"/>
                </a:solidFill>
              </a:rPr>
              <a:t>The </a:t>
            </a:r>
            <a:r>
              <a:rPr b="1" lang="en">
                <a:solidFill>
                  <a:schemeClr val="dk1"/>
                </a:solidFill>
                <a:latin typeface="Inconsolata"/>
                <a:ea typeface="Inconsolata"/>
                <a:cs typeface="Inconsolata"/>
                <a:sym typeface="Inconsolata"/>
              </a:rPr>
              <a:t>.pop()</a:t>
            </a:r>
            <a:r>
              <a:rPr lang="en">
                <a:solidFill>
                  <a:schemeClr val="dk1"/>
                </a:solidFill>
              </a:rPr>
              <a:t> method can be used to remove the item at a specific index, or, if you don’t provide any index, it will simply remove the last item in the list.</a:t>
            </a:r>
            <a:endParaRPr>
              <a:solidFill>
                <a:schemeClr val="dk1"/>
              </a:solidFill>
            </a:endParaRPr>
          </a:p>
        </p:txBody>
      </p:sp>
      <p:sp>
        <p:nvSpPr>
          <p:cNvPr id="445" name="Google Shape;445;p53"/>
          <p:cNvSpPr/>
          <p:nvPr/>
        </p:nvSpPr>
        <p:spPr>
          <a:xfrm>
            <a:off x="545200" y="1051560"/>
            <a:ext cx="8013000" cy="15468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fruits = ["orange", "kiwi", "lime"]</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fruits.pop()</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fruits is now: ["orange", "kiwi"]</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fruits.pop(0)</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fruits is now: ["kiwi"]</a:t>
            </a:r>
            <a:endParaRPr b="1" sz="1800">
              <a:latin typeface="Inconsolata"/>
              <a:ea typeface="Inconsolata"/>
              <a:cs typeface="Inconsolata"/>
              <a:sym typeface="Inconsolata"/>
            </a:endParaRPr>
          </a:p>
        </p:txBody>
      </p:sp>
      <p:sp>
        <p:nvSpPr>
          <p:cNvPr id="446" name="Google Shape;446;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Removing</a:t>
            </a:r>
            <a:r>
              <a:rPr lang="en"/>
              <a:t> Items With </a:t>
            </a:r>
            <a:r>
              <a:rPr lang="en">
                <a:latin typeface="Inconsolata"/>
                <a:ea typeface="Inconsolata"/>
                <a:cs typeface="Inconsolata"/>
                <a:sym typeface="Inconsolata"/>
              </a:rPr>
              <a:t>.pop()</a:t>
            </a:r>
            <a:endParaRPr>
              <a:latin typeface="Inconsolata"/>
              <a:ea typeface="Inconsolata"/>
              <a:cs typeface="Inconsolata"/>
              <a:sym typeface="Inconsolata"/>
            </a:endParaRPr>
          </a:p>
        </p:txBody>
      </p:sp>
      <p:sp>
        <p:nvSpPr>
          <p:cNvPr id="447" name="Google Shape;447;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48" name="Google Shape;448;p5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2.2 The Wait List</a:t>
            </a:r>
            <a:endParaRPr/>
          </a:p>
        </p:txBody>
      </p:sp>
      <p:sp>
        <p:nvSpPr>
          <p:cNvPr id="454" name="Google Shape;454;p5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practice these list methods and more by managing the waiting list for the Python Academy, the most exclusive private boarding school in all of East Python-shire. </a:t>
            </a:r>
            <a:endParaRPr/>
          </a:p>
        </p:txBody>
      </p:sp>
      <p:sp>
        <p:nvSpPr>
          <p:cNvPr id="455" name="Google Shape;455;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56" name="Google Shape;456;p54"/>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7" name="Google Shape;457;p54"/>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20 minutes</a:t>
            </a:r>
            <a:endParaRPr/>
          </a:p>
        </p:txBody>
      </p:sp>
      <p:pic>
        <p:nvPicPr>
          <p:cNvPr id="458" name="Google Shape;458;p54"/>
          <p:cNvPicPr preferRelativeResize="0"/>
          <p:nvPr/>
        </p:nvPicPr>
        <p:blipFill>
          <a:blip r:embed="rId3">
            <a:alphaModFix/>
          </a:blip>
          <a:stretch>
            <a:fillRect/>
          </a:stretch>
        </p:blipFill>
        <p:spPr>
          <a:xfrm>
            <a:off x="3429799" y="2287675"/>
            <a:ext cx="2284399" cy="22843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64" name="Google Shape;464;p5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List Functions</a:t>
            </a:r>
            <a:endParaRPr/>
          </a:p>
        </p:txBody>
      </p:sp>
      <p:graphicFrame>
        <p:nvGraphicFramePr>
          <p:cNvPr id="465" name="Google Shape;465;p55"/>
          <p:cNvGraphicFramePr/>
          <p:nvPr/>
        </p:nvGraphicFramePr>
        <p:xfrm>
          <a:off x="633288" y="919652"/>
          <a:ext cx="3000000" cy="3000000"/>
        </p:xfrm>
        <a:graphic>
          <a:graphicData uri="http://schemas.openxmlformats.org/drawingml/2006/table">
            <a:tbl>
              <a:tblPr>
                <a:noFill/>
                <a:tableStyleId>{361AA029-2905-4934-B6A3-506860F9C37D}</a:tableStyleId>
              </a:tblPr>
              <a:tblGrid>
                <a:gridCol w="1855025"/>
                <a:gridCol w="2697000"/>
                <a:gridCol w="3501475"/>
              </a:tblGrid>
              <a:tr h="509725">
                <a:tc>
                  <a:txBody>
                    <a:bodyPr/>
                    <a:lstStyle/>
                    <a:p>
                      <a:pPr indent="0" lvl="0" marL="0" rtl="0" algn="l">
                        <a:spcBef>
                          <a:spcPts val="0"/>
                        </a:spcBef>
                        <a:spcAft>
                          <a:spcPts val="0"/>
                        </a:spcAft>
                        <a:buNone/>
                      </a:pPr>
                      <a:r>
                        <a:t/>
                      </a:r>
                      <a:endParaRPr>
                        <a:latin typeface="Proxima Nova"/>
                        <a:ea typeface="Proxima Nova"/>
                        <a:cs typeface="Proxima Nova"/>
                        <a:sym typeface="Proxima Nov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600">
                          <a:solidFill>
                            <a:schemeClr val="lt1"/>
                          </a:solidFill>
                          <a:latin typeface="Proxima Nova"/>
                          <a:ea typeface="Proxima Nova"/>
                          <a:cs typeface="Proxima Nova"/>
                          <a:sym typeface="Proxima Nova"/>
                        </a:rPr>
                        <a:t>Explanation</a:t>
                      </a:r>
                      <a:endParaRPr>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solidFill>
                      <a:schemeClr val="lt2"/>
                    </a:solidFill>
                  </a:tcPr>
                </a:tc>
                <a:tc>
                  <a:txBody>
                    <a:bodyPr/>
                    <a:lstStyle/>
                    <a:p>
                      <a:pPr indent="0" lvl="0" marL="0" rtl="0" algn="l">
                        <a:spcBef>
                          <a:spcPts val="0"/>
                        </a:spcBef>
                        <a:spcAft>
                          <a:spcPts val="0"/>
                        </a:spcAft>
                        <a:buClr>
                          <a:schemeClr val="dk1"/>
                        </a:buClr>
                        <a:buSzPts val="1100"/>
                        <a:buFont typeface="Arial"/>
                        <a:buNone/>
                      </a:pPr>
                      <a:r>
                        <a:rPr b="1" lang="en" sz="1600">
                          <a:solidFill>
                            <a:schemeClr val="lt1"/>
                          </a:solidFill>
                          <a:latin typeface="Proxima Nova"/>
                          <a:ea typeface="Proxima Nova"/>
                          <a:cs typeface="Proxima Nova"/>
                          <a:sym typeface="Proxima Nova"/>
                        </a:rPr>
                        <a:t>Example</a:t>
                      </a:r>
                      <a:endParaRPr b="1" sz="1600">
                        <a:solidFill>
                          <a:srgbClr val="FFFFFF"/>
                        </a:solidFill>
                        <a:latin typeface="Proxima Nova"/>
                        <a:ea typeface="Proxima Nova"/>
                        <a:cs typeface="Proxima Nova"/>
                        <a:sym typeface="Proxima Nova"/>
                      </a:endParaRPr>
                    </a:p>
                  </a:txBody>
                  <a:tcPr marT="91425" marB="91425" marR="91425" marL="91425" anchor="ctr">
                    <a:solidFill>
                      <a:schemeClr val="lt2"/>
                    </a:solidFill>
                  </a:tcPr>
                </a:tc>
              </a:tr>
              <a:tr h="1010775">
                <a:tc>
                  <a:txBody>
                    <a:bodyPr/>
                    <a:lstStyle/>
                    <a:p>
                      <a:pPr indent="0" lvl="0" marL="0" rtl="0" algn="l">
                        <a:spcBef>
                          <a:spcPts val="0"/>
                        </a:spcBef>
                        <a:spcAft>
                          <a:spcPts val="0"/>
                        </a:spcAft>
                        <a:buClr>
                          <a:srgbClr val="000000"/>
                        </a:buClr>
                        <a:buSzPts val="1100"/>
                        <a:buFont typeface="Arial"/>
                        <a:buNone/>
                      </a:pPr>
                      <a:r>
                        <a:rPr b="1" lang="en">
                          <a:latin typeface="Inconsolata"/>
                          <a:ea typeface="Inconsolata"/>
                          <a:cs typeface="Inconsolata"/>
                          <a:sym typeface="Inconsolata"/>
                        </a:rPr>
                        <a:t>len()</a:t>
                      </a:r>
                      <a:endParaRPr b="1">
                        <a:latin typeface="Inconsolata"/>
                        <a:ea typeface="Inconsolata"/>
                        <a:cs typeface="Inconsolata"/>
                        <a:sym typeface="Inconsolata"/>
                      </a:endParaRPr>
                    </a:p>
                  </a:txBody>
                  <a:tcPr marT="91425" marB="91425" marR="91425" marL="91425" anchor="ctr">
                    <a:lnT cap="flat" cmpd="sng" w="9525">
                      <a:solidFill>
                        <a:srgbClr val="9E9E9E"/>
                      </a:solidFill>
                      <a:prstDash val="solid"/>
                      <a:round/>
                      <a:headEnd len="sm" w="sm" type="none"/>
                      <a:tailEnd len="sm" w="sm" type="none"/>
                    </a:lnT>
                    <a:solidFill>
                      <a:srgbClr val="EFEFEF"/>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Produces the length of the list.</a:t>
                      </a:r>
                      <a:endParaRPr>
                        <a:latin typeface="Proxima Nova"/>
                        <a:ea typeface="Proxima Nova"/>
                        <a:cs typeface="Proxima Nova"/>
                        <a:sym typeface="Proxima Nova"/>
                      </a:endParaRPr>
                    </a:p>
                  </a:txBody>
                  <a:tcPr marT="91425" marB="91425" marR="91425" marL="91425" anchor="ctr"/>
                </a:tc>
                <a:tc>
                  <a:txBody>
                    <a:bodyPr/>
                    <a:lstStyle/>
                    <a:p>
                      <a:pPr indent="0" lvl="0" marL="0" rtl="0" algn="l">
                        <a:spcBef>
                          <a:spcPts val="0"/>
                        </a:spcBef>
                        <a:spcAft>
                          <a:spcPts val="0"/>
                        </a:spcAft>
                        <a:buNone/>
                      </a:pPr>
                      <a:r>
                        <a:rPr lang="en">
                          <a:latin typeface="Inconsolata"/>
                          <a:ea typeface="Inconsolata"/>
                          <a:cs typeface="Inconsolata"/>
                          <a:sym typeface="Inconsolata"/>
                        </a:rPr>
                        <a:t>fruits = ["apples", "bananas", "oranges"]</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len(fruits) </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 3</a:t>
                      </a:r>
                      <a:endParaRPr>
                        <a:latin typeface="Inconsolata"/>
                        <a:ea typeface="Inconsolata"/>
                        <a:cs typeface="Inconsolata"/>
                        <a:sym typeface="Inconsolata"/>
                      </a:endParaRPr>
                    </a:p>
                  </a:txBody>
                  <a:tcPr marT="91425" marB="91425" marR="91425" marL="91425" anchor="ctr"/>
                </a:tc>
              </a:tr>
              <a:tr h="101077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min() and max()</a:t>
                      </a:r>
                      <a:endParaRPr b="1">
                        <a:latin typeface="Inconsolata"/>
                        <a:ea typeface="Inconsolata"/>
                        <a:cs typeface="Inconsolata"/>
                        <a:sym typeface="Inconsolata"/>
                      </a:endParaRPr>
                    </a:p>
                  </a:txBody>
                  <a:tcPr marT="91425" marB="91425" marR="91425" marL="91425" anchor="ctr">
                    <a:solidFill>
                      <a:srgbClr val="EFEFEF"/>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Produces the minimum or maximum.</a:t>
                      </a:r>
                      <a:endParaRPr>
                        <a:latin typeface="Proxima Nova"/>
                        <a:ea typeface="Proxima Nova"/>
                        <a:cs typeface="Proxima Nova"/>
                        <a:sym typeface="Proxima Nova"/>
                      </a:endParaRPr>
                    </a:p>
                  </a:txBody>
                  <a:tcPr marT="91425" marB="91425" marR="91425" marL="91425" anchor="ctr"/>
                </a:tc>
                <a:tc>
                  <a:txBody>
                    <a:bodyPr/>
                    <a:lstStyle/>
                    <a:p>
                      <a:pPr indent="0" lvl="0" marL="0" rtl="0" algn="l">
                        <a:spcBef>
                          <a:spcPts val="0"/>
                        </a:spcBef>
                        <a:spcAft>
                          <a:spcPts val="0"/>
                        </a:spcAft>
                        <a:buNone/>
                      </a:pPr>
                      <a:r>
                        <a:rPr lang="en">
                          <a:latin typeface="Inconsolata"/>
                          <a:ea typeface="Inconsolata"/>
                          <a:cs typeface="Inconsolata"/>
                          <a:sym typeface="Inconsolata"/>
                        </a:rPr>
                        <a:t>scores = [10, 20, 30]</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min(scores) </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 10</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max(scores)</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 30</a:t>
                      </a:r>
                      <a:endParaRPr>
                        <a:latin typeface="Inconsolata"/>
                        <a:ea typeface="Inconsolata"/>
                        <a:cs typeface="Inconsolata"/>
                        <a:sym typeface="Inconsolata"/>
                      </a:endParaRPr>
                    </a:p>
                  </a:txBody>
                  <a:tcPr marT="91425" marB="91425" marR="91425" marL="91425" anchor="ctr"/>
                </a:tc>
              </a:tr>
              <a:tr h="88257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sum()</a:t>
                      </a:r>
                      <a:endParaRPr b="1">
                        <a:latin typeface="Inconsolata"/>
                        <a:ea typeface="Inconsolata"/>
                        <a:cs typeface="Inconsolata"/>
                        <a:sym typeface="Inconsolata"/>
                      </a:endParaRPr>
                    </a:p>
                  </a:txBody>
                  <a:tcPr marT="91425" marB="91425" marR="91425" marL="91425" anchor="ctr">
                    <a:solidFill>
                      <a:srgbClr val="EFEFEF"/>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Produces the total sum of all items in the list.</a:t>
                      </a:r>
                      <a:endParaRPr>
                        <a:latin typeface="Proxima Nova"/>
                        <a:ea typeface="Proxima Nova"/>
                        <a:cs typeface="Proxima Nova"/>
                        <a:sym typeface="Proxima Nova"/>
                      </a:endParaRPr>
                    </a:p>
                  </a:txBody>
                  <a:tcPr marT="91425" marB="91425" marR="91425" marL="91425" anchor="ctr"/>
                </a:tc>
                <a:tc>
                  <a:txBody>
                    <a:bodyPr/>
                    <a:lstStyle/>
                    <a:p>
                      <a:pPr indent="0" lvl="0" marL="0" rtl="0" algn="l">
                        <a:spcBef>
                          <a:spcPts val="0"/>
                        </a:spcBef>
                        <a:spcAft>
                          <a:spcPts val="0"/>
                        </a:spcAft>
                        <a:buNone/>
                      </a:pPr>
                      <a:r>
                        <a:rPr lang="en">
                          <a:latin typeface="Inconsolata"/>
                          <a:ea typeface="Inconsolata"/>
                          <a:cs typeface="Inconsolata"/>
                          <a:sym typeface="Inconsolata"/>
                        </a:rPr>
                        <a:t>sales = [25, 15, 10]</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sum(sales)</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 50</a:t>
                      </a:r>
                      <a:endParaRPr>
                        <a:latin typeface="Inconsolata"/>
                        <a:ea typeface="Inconsolata"/>
                        <a:cs typeface="Inconsolata"/>
                        <a:sym typeface="Inconsolata"/>
                      </a:endParaRPr>
                    </a:p>
                  </a:txBody>
                  <a:tcPr marT="91425" marB="91425" marR="91425" marL="91425" anchor="ctr"/>
                </a:tc>
              </a:tr>
            </a:tbl>
          </a:graphicData>
        </a:graphic>
      </p:graphicFrame>
      <p:sp>
        <p:nvSpPr>
          <p:cNvPr id="466" name="Google Shape;466;p5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Tuples: You Already Know Them!</a:t>
            </a:r>
            <a:endParaRPr/>
          </a:p>
        </p:txBody>
      </p:sp>
      <p:sp>
        <p:nvSpPr>
          <p:cNvPr id="472" name="Google Shape;472;p5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73" name="Google Shape;473;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74" name="Google Shape;474;p56"/>
          <p:cNvSpPr txBox="1"/>
          <p:nvPr>
            <p:ph idx="4294967295" type="body"/>
          </p:nvPr>
        </p:nvSpPr>
        <p:spPr>
          <a:xfrm>
            <a:off x="457200" y="1143000"/>
            <a:ext cx="8219100" cy="3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good news about tuples is that they work exactly the same way as lists, but simply use parentheses instead of square brackets.</a:t>
            </a:r>
            <a:endParaRPr/>
          </a:p>
          <a:p>
            <a:pPr indent="0" lvl="0" marL="0" rtl="0" algn="l">
              <a:spcBef>
                <a:spcPts val="1600"/>
              </a:spcBef>
              <a:spcAft>
                <a:spcPts val="0"/>
              </a:spcAft>
              <a:buNone/>
            </a:pPr>
            <a:r>
              <a:rPr b="1" lang="en">
                <a:latin typeface="Inconsolata"/>
                <a:ea typeface="Inconsolata"/>
                <a:cs typeface="Inconsolata"/>
                <a:sym typeface="Inconsolata"/>
              </a:rPr>
              <a:t>valid_statuses = ("operational", "faulty", "non-operational")</a:t>
            </a:r>
            <a:endParaRPr b="1">
              <a:latin typeface="Inconsolata"/>
              <a:ea typeface="Inconsolata"/>
              <a:cs typeface="Inconsolata"/>
              <a:sym typeface="Inconsolata"/>
            </a:endParaRPr>
          </a:p>
          <a:p>
            <a:pPr indent="0" lvl="0" marL="0" rtl="0" algn="l">
              <a:spcBef>
                <a:spcPts val="1600"/>
              </a:spcBef>
              <a:spcAft>
                <a:spcPts val="0"/>
              </a:spcAft>
              <a:buNone/>
            </a:pPr>
            <a:r>
              <a:rPr lang="en"/>
              <a:t>The difference is that tuple values are </a:t>
            </a:r>
            <a:r>
              <a:rPr b="1" lang="en"/>
              <a:t>immutable</a:t>
            </a:r>
            <a:r>
              <a:rPr lang="en"/>
              <a:t>, meaning you cannot change values in a tuple once it’s been created; thus, tuples are mostly used for reference information that will not change.</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Sets</a:t>
            </a:r>
            <a:endParaRPr/>
          </a:p>
        </p:txBody>
      </p:sp>
      <p:sp>
        <p:nvSpPr>
          <p:cNvPr id="480" name="Google Shape;480;p57"/>
          <p:cNvSpPr txBox="1"/>
          <p:nvPr>
            <p:ph idx="4294967295" type="body"/>
          </p:nvPr>
        </p:nvSpPr>
        <p:spPr>
          <a:xfrm>
            <a:off x="457200" y="1143000"/>
            <a:ext cx="8219100" cy="3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t>set</a:t>
            </a:r>
            <a:r>
              <a:rPr lang="en"/>
              <a:t> is an unordered collection of unique values. You can’t use an index to access a specific element in a set. Instead, sets have methods for accessing or manipulating collection members:</a:t>
            </a:r>
            <a:endParaRPr/>
          </a:p>
          <a:p>
            <a:pPr indent="0" lvl="0" marL="0" rtl="0" algn="l">
              <a:spcBef>
                <a:spcPts val="1600"/>
              </a:spcBef>
              <a:spcAft>
                <a:spcPts val="0"/>
              </a:spcAft>
              <a:buNone/>
            </a:pPr>
            <a:r>
              <a:rPr b="1" lang="en">
                <a:latin typeface="Inconsolata"/>
                <a:ea typeface="Inconsolata"/>
                <a:cs typeface="Inconsolata"/>
                <a:sym typeface="Inconsolata"/>
              </a:rPr>
              <a:t>primary_colors = { "red", "blue", "yellow" }</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primary_colors.add("green")</a:t>
            </a:r>
            <a:endParaRPr b="1">
              <a:latin typeface="Inconsolata"/>
              <a:ea typeface="Inconsolata"/>
              <a:cs typeface="Inconsolata"/>
              <a:sym typeface="Inconsolata"/>
            </a:endParaRPr>
          </a:p>
          <a:p>
            <a:pPr indent="0" lvl="0" marL="0" rtl="0" algn="l">
              <a:spcBef>
                <a:spcPts val="1600"/>
              </a:spcBef>
              <a:spcAft>
                <a:spcPts val="1600"/>
              </a:spcAft>
              <a:buNone/>
            </a:pPr>
            <a:r>
              <a:rPr b="1" lang="en">
                <a:latin typeface="Inconsolata"/>
                <a:ea typeface="Inconsolata"/>
                <a:cs typeface="Inconsolata"/>
                <a:sym typeface="Inconsolata"/>
              </a:rPr>
              <a:t>primary_colors.remove("yellow")</a:t>
            </a:r>
            <a:endParaRPr b="1">
              <a:latin typeface="Inconsolata"/>
              <a:ea typeface="Inconsolata"/>
              <a:cs typeface="Inconsolata"/>
              <a:sym typeface="Inconsolata"/>
            </a:endParaRPr>
          </a:p>
        </p:txBody>
      </p:sp>
      <p:sp>
        <p:nvSpPr>
          <p:cNvPr id="481" name="Google Shape;481;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82" name="Google Shape;482;p5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8"/>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Dictionaries</a:t>
            </a:r>
            <a:endParaRPr/>
          </a:p>
        </p:txBody>
      </p:sp>
      <p:sp>
        <p:nvSpPr>
          <p:cNvPr id="488" name="Google Shape;488;p5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 Structures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 Definition</a:t>
            </a:r>
            <a:endParaRPr/>
          </a:p>
        </p:txBody>
      </p:sp>
      <p:sp>
        <p:nvSpPr>
          <p:cNvPr id="494" name="Google Shape;494;p59"/>
          <p:cNvSpPr txBox="1"/>
          <p:nvPr>
            <p:ph idx="4294967295" type="body"/>
          </p:nvPr>
        </p:nvSpPr>
        <p:spPr>
          <a:xfrm>
            <a:off x="457200" y="1066800"/>
            <a:ext cx="8229600" cy="115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dictionary is a collection of associated </a:t>
            </a:r>
            <a:r>
              <a:rPr b="1" lang="en"/>
              <a:t>keys</a:t>
            </a:r>
            <a:r>
              <a:rPr lang="en"/>
              <a:t> and </a:t>
            </a:r>
            <a:r>
              <a:rPr b="1" lang="en"/>
              <a:t>values</a:t>
            </a:r>
            <a:r>
              <a:rPr lang="en"/>
              <a:t>. Think of a dictionary like a row of data in a spreadsheet — you have column names, which are your keys, and then you have the actual values inside of the columns. </a:t>
            </a:r>
            <a:endParaRPr/>
          </a:p>
        </p:txBody>
      </p:sp>
      <p:sp>
        <p:nvSpPr>
          <p:cNvPr id="495" name="Google Shape;495;p5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96" name="Google Shape;496;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497" name="Google Shape;497;p59"/>
          <p:cNvGraphicFramePr/>
          <p:nvPr/>
        </p:nvGraphicFramePr>
        <p:xfrm>
          <a:off x="1836600" y="2388688"/>
          <a:ext cx="3000000" cy="3000000"/>
        </p:xfrm>
        <a:graphic>
          <a:graphicData uri="http://schemas.openxmlformats.org/drawingml/2006/table">
            <a:tbl>
              <a:tblPr>
                <a:noFill/>
                <a:tableStyleId>{361AA029-2905-4934-B6A3-506860F9C37D}</a:tableStyleId>
              </a:tblPr>
              <a:tblGrid>
                <a:gridCol w="1761150"/>
                <a:gridCol w="1761150"/>
                <a:gridCol w="1761150"/>
              </a:tblGrid>
              <a:tr h="381000">
                <a:tc>
                  <a:txBody>
                    <a:bodyPr/>
                    <a:lstStyle/>
                    <a:p>
                      <a:pPr indent="0" lvl="0" marL="0" rtl="0" algn="l">
                        <a:spcBef>
                          <a:spcPts val="0"/>
                        </a:spcBef>
                        <a:spcAft>
                          <a:spcPts val="0"/>
                        </a:spcAft>
                        <a:buNone/>
                      </a:pPr>
                      <a:r>
                        <a:rPr b="1" lang="en" sz="1600">
                          <a:solidFill>
                            <a:srgbClr val="FFFFFF"/>
                          </a:solidFill>
                          <a:latin typeface="Proxima Nova"/>
                          <a:ea typeface="Proxima Nova"/>
                          <a:cs typeface="Proxima Nova"/>
                          <a:sym typeface="Proxima Nova"/>
                        </a:rPr>
                        <a:t>item_name</a:t>
                      </a:r>
                      <a:endParaRPr b="1" sz="16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600">
                          <a:solidFill>
                            <a:srgbClr val="FFFFFF"/>
                          </a:solidFill>
                          <a:latin typeface="Proxima Nova"/>
                          <a:ea typeface="Proxima Nova"/>
                          <a:cs typeface="Proxima Nova"/>
                          <a:sym typeface="Proxima Nova"/>
                        </a:rPr>
                        <a:t>category</a:t>
                      </a:r>
                      <a:endParaRPr b="1" sz="16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600">
                          <a:solidFill>
                            <a:srgbClr val="FFFFFF"/>
                          </a:solidFill>
                          <a:latin typeface="Proxima Nova"/>
                          <a:ea typeface="Proxima Nova"/>
                          <a:cs typeface="Proxima Nova"/>
                          <a:sym typeface="Proxima Nova"/>
                        </a:rPr>
                        <a:t>price</a:t>
                      </a:r>
                      <a:endParaRPr b="1" sz="1600">
                        <a:solidFill>
                          <a:srgbClr val="FFFFFF"/>
                        </a:solidFill>
                        <a:latin typeface="Proxima Nova"/>
                        <a:ea typeface="Proxima Nova"/>
                        <a:cs typeface="Proxima Nova"/>
                        <a:sym typeface="Proxima Nova"/>
                      </a:endParaRPr>
                    </a:p>
                  </a:txBody>
                  <a:tcPr marT="91425" marB="91425" marR="91425" marL="91425">
                    <a:solidFill>
                      <a:schemeClr val="lt2"/>
                    </a:solidFill>
                  </a:tcPr>
                </a:tc>
              </a:tr>
              <a:tr h="396200">
                <a:tc>
                  <a:txBody>
                    <a:bodyPr/>
                    <a:lstStyle/>
                    <a:p>
                      <a:pPr indent="0" lvl="0" marL="0" rtl="0" algn="l">
                        <a:spcBef>
                          <a:spcPts val="0"/>
                        </a:spcBef>
                        <a:spcAft>
                          <a:spcPts val="0"/>
                        </a:spcAft>
                        <a:buNone/>
                      </a:pPr>
                      <a:r>
                        <a:rPr lang="en" sz="1600">
                          <a:latin typeface="Proxima Nova"/>
                          <a:ea typeface="Proxima Nova"/>
                          <a:cs typeface="Proxima Nova"/>
                          <a:sym typeface="Proxima Nova"/>
                        </a:rPr>
                        <a:t>tomatoes</a:t>
                      </a:r>
                      <a:endParaRPr sz="16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600">
                          <a:latin typeface="Proxima Nova"/>
                          <a:ea typeface="Proxima Nova"/>
                          <a:cs typeface="Proxima Nova"/>
                          <a:sym typeface="Proxima Nova"/>
                        </a:rPr>
                        <a:t>food</a:t>
                      </a:r>
                      <a:endParaRPr sz="16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600">
                          <a:latin typeface="Proxima Nova"/>
                          <a:ea typeface="Proxima Nova"/>
                          <a:cs typeface="Proxima Nova"/>
                          <a:sym typeface="Proxima Nova"/>
                        </a:rPr>
                        <a:t>1.99</a:t>
                      </a:r>
                      <a:endParaRPr sz="1600">
                        <a:latin typeface="Proxima Nova"/>
                        <a:ea typeface="Proxima Nova"/>
                        <a:cs typeface="Proxima Nova"/>
                        <a:sym typeface="Proxima Nova"/>
                      </a:endParaRPr>
                    </a:p>
                  </a:txBody>
                  <a:tcPr marT="91425" marB="91425" marR="91425" marL="91425"/>
                </a:tc>
              </a:tr>
            </a:tbl>
          </a:graphicData>
        </a:graphic>
      </p:graphicFrame>
      <p:sp>
        <p:nvSpPr>
          <p:cNvPr id="498" name="Google Shape;498;p59"/>
          <p:cNvSpPr txBox="1"/>
          <p:nvPr/>
        </p:nvSpPr>
        <p:spPr>
          <a:xfrm>
            <a:off x="720650" y="3417100"/>
            <a:ext cx="7543200" cy="10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 The above row would be translated into this dictionary</a:t>
            </a:r>
            <a:endParaRPr b="1" sz="1800">
              <a:latin typeface="Inconsolata"/>
              <a:ea typeface="Inconsolata"/>
              <a:cs typeface="Inconsolata"/>
              <a:sym typeface="Inconsolata"/>
            </a:endParaRPr>
          </a:p>
          <a:p>
            <a:pPr indent="0" lvl="0" marL="0" rtl="0" algn="ctr">
              <a:spcBef>
                <a:spcPts val="0"/>
              </a:spcBef>
              <a:spcAft>
                <a:spcPts val="0"/>
              </a:spcAft>
              <a:buNone/>
            </a:pPr>
            <a:r>
              <a:t/>
            </a:r>
            <a:endParaRPr b="1" sz="1800">
              <a:latin typeface="Inconsolata"/>
              <a:ea typeface="Inconsolata"/>
              <a:cs typeface="Inconsolata"/>
              <a:sym typeface="Inconsolata"/>
            </a:endParaRPr>
          </a:p>
          <a:p>
            <a:pPr indent="0" lvl="0" marL="0" rtl="0" algn="ctr">
              <a:spcBef>
                <a:spcPts val="0"/>
              </a:spcBef>
              <a:spcAft>
                <a:spcPts val="0"/>
              </a:spcAft>
              <a:buNone/>
            </a:pPr>
            <a:r>
              <a:rPr b="1" lang="en" sz="1800">
                <a:latin typeface="Inconsolata"/>
                <a:ea typeface="Inconsolata"/>
                <a:cs typeface="Inconsolata"/>
                <a:sym typeface="Inconsolata"/>
              </a:rPr>
              <a:t>{ "item_name": "tomatoes", "category": "food", "price": 1.99 }</a:t>
            </a:r>
            <a:endParaRPr b="1" sz="1800">
              <a:latin typeface="Inconsolata"/>
              <a:ea typeface="Inconsolata"/>
              <a:cs typeface="Inconsolata"/>
              <a:sym typeface="Inconsolat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Preparation (Cont.)</a:t>
            </a:r>
            <a:endParaRPr/>
          </a:p>
        </p:txBody>
      </p:sp>
      <p:sp>
        <p:nvSpPr>
          <p:cNvPr id="272" name="Google Shape;272;p33"/>
          <p:cNvSpPr txBox="1"/>
          <p:nvPr>
            <p:ph idx="1" type="body"/>
          </p:nvPr>
        </p:nvSpPr>
        <p:spPr>
          <a:xfrm>
            <a:off x="812750" y="928850"/>
            <a:ext cx="7874100" cy="43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highlight>
                  <a:schemeClr val="accent2"/>
                </a:highlight>
              </a:rPr>
              <a:t>Pre-Work Review</a:t>
            </a:r>
            <a:r>
              <a:rPr lang="en" sz="1400">
                <a:solidFill>
                  <a:schemeClr val="dk1"/>
                </a:solidFill>
              </a:rPr>
              <a:t>: Many of the concepts covered in this class will recap what students learned in the pre-work; in particular, these myGA lessons:</a:t>
            </a:r>
            <a:endParaRPr sz="1400">
              <a:solidFill>
                <a:schemeClr val="dk1"/>
              </a:solidFill>
            </a:endParaRPr>
          </a:p>
          <a:p>
            <a:pPr indent="-317500" lvl="0" marL="457200" rtl="0" algn="l">
              <a:spcBef>
                <a:spcPts val="1000"/>
              </a:spcBef>
              <a:spcAft>
                <a:spcPts val="0"/>
              </a:spcAft>
              <a:buClr>
                <a:schemeClr val="dk1"/>
              </a:buClr>
              <a:buSzPts val="1400"/>
              <a:buChar char="●"/>
            </a:pPr>
            <a:r>
              <a:rPr lang="en" sz="1400">
                <a:solidFill>
                  <a:schemeClr val="dk1"/>
                </a:solidFill>
              </a:rPr>
              <a:t>Manipulating Variables in Python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Data Types in Python</a:t>
            </a:r>
            <a:endParaRPr b="1" sz="1400">
              <a:solidFill>
                <a:schemeClr val="dk1"/>
              </a:solidFill>
              <a:highlight>
                <a:schemeClr val="accent2"/>
              </a:highlight>
            </a:endParaRPr>
          </a:p>
          <a:p>
            <a:pPr indent="0" lvl="0" marL="0" rtl="0" algn="l">
              <a:lnSpc>
                <a:spcPct val="115000"/>
              </a:lnSpc>
              <a:spcBef>
                <a:spcPts val="0"/>
              </a:spcBef>
              <a:spcAft>
                <a:spcPts val="0"/>
              </a:spcAft>
              <a:buNone/>
            </a:pPr>
            <a:r>
              <a:t/>
            </a:r>
            <a:endParaRPr sz="1100"/>
          </a:p>
          <a:p>
            <a:pPr indent="0" lvl="0" marL="0" rtl="0" algn="l">
              <a:spcBef>
                <a:spcPts val="1000"/>
              </a:spcBef>
              <a:spcAft>
                <a:spcPts val="0"/>
              </a:spcAft>
              <a:buClr>
                <a:schemeClr val="dk1"/>
              </a:buClr>
              <a:buSzPts val="1100"/>
              <a:buFont typeface="Arial"/>
              <a:buNone/>
            </a:pPr>
            <a:r>
              <a:rPr lang="en" sz="1400">
                <a:solidFill>
                  <a:schemeClr val="dk1"/>
                </a:solidFill>
              </a:rPr>
              <a:t>We recommend reviewing the pre-work lessons to understand what students will come to class knowing. </a:t>
            </a:r>
            <a:r>
              <a:rPr lang="en" sz="1400" u="sng">
                <a:solidFill>
                  <a:schemeClr val="hlink"/>
                </a:solidFill>
                <a:hlinkClick r:id="rId3"/>
              </a:rPr>
              <a:t>Click here</a:t>
            </a:r>
            <a:r>
              <a:rPr lang="en" sz="1400">
                <a:solidFill>
                  <a:schemeClr val="dk1"/>
                </a:solidFill>
              </a:rPr>
              <a:t> to see the study guides for these lessons. You can also view the pre-work materials on myGA.</a:t>
            </a:r>
            <a:endParaRPr sz="1400">
              <a:solidFill>
                <a:schemeClr val="dk1"/>
              </a:solidFill>
            </a:endParaRPr>
          </a:p>
          <a:p>
            <a:pPr indent="0" lvl="0" marL="0" rtl="0" algn="l">
              <a:spcBef>
                <a:spcPts val="1000"/>
              </a:spcBef>
              <a:spcAft>
                <a:spcPts val="1000"/>
              </a:spcAft>
              <a:buClr>
                <a:schemeClr val="dk1"/>
              </a:buClr>
              <a:buSzPts val="1100"/>
              <a:buFont typeface="Arial"/>
              <a:buNone/>
            </a:pPr>
            <a:r>
              <a:rPr lang="en" sz="1400">
                <a:solidFill>
                  <a:schemeClr val="dk1"/>
                </a:solidFill>
              </a:rPr>
              <a:t>For review or extension topics, review the notes in the pre-work for recommendations on how to teach the concept. Leverage the discussions, exercises, and knowledge checks to gauge students’ understanding of concepts. You can adjust your approach to the lesson overall based on how students do with these exercises.</a:t>
            </a:r>
            <a:endParaRPr sz="1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for Dictionaries (Cont.)</a:t>
            </a:r>
            <a:endParaRPr/>
          </a:p>
        </p:txBody>
      </p:sp>
      <p:sp>
        <p:nvSpPr>
          <p:cNvPr id="504" name="Google Shape;504;p60"/>
          <p:cNvSpPr txBox="1"/>
          <p:nvPr>
            <p:ph idx="4294967295" type="body"/>
          </p:nvPr>
        </p:nvSpPr>
        <p:spPr>
          <a:xfrm>
            <a:off x="457200" y="1143000"/>
            <a:ext cx="8229600" cy="323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item = </a:t>
            </a:r>
            <a:r>
              <a:rPr b="1" lang="en">
                <a:solidFill>
                  <a:schemeClr val="dk1"/>
                </a:solidFill>
                <a:highlight>
                  <a:schemeClr val="accent2"/>
                </a:highlight>
                <a:latin typeface="Inconsolata"/>
                <a:ea typeface="Inconsolata"/>
                <a:cs typeface="Inconsolata"/>
                <a:sym typeface="Inconsolata"/>
              </a:rPr>
              <a:t>{</a:t>
            </a:r>
            <a:r>
              <a:rPr b="1" lang="en">
                <a:solidFill>
                  <a:schemeClr val="dk1"/>
                </a:solidFill>
                <a:latin typeface="Inconsolata"/>
                <a:ea typeface="Inconsolata"/>
                <a:cs typeface="Inconsolata"/>
                <a:sym typeface="Inconsolata"/>
              </a:rPr>
              <a:t> "item_name": "tomatoes", "category": "food", "price": 1.99 </a:t>
            </a:r>
            <a:r>
              <a:rPr b="1" lang="en">
                <a:solidFill>
                  <a:schemeClr val="dk1"/>
                </a:solidFill>
                <a:highlight>
                  <a:schemeClr val="accent2"/>
                </a:highlight>
                <a:latin typeface="Inconsolata"/>
                <a:ea typeface="Inconsolata"/>
                <a:cs typeface="Inconsolata"/>
                <a:sym typeface="Inconsolata"/>
              </a:rPr>
              <a:t>}</a:t>
            </a:r>
            <a:endParaRPr b="1">
              <a:solidFill>
                <a:schemeClr val="dk1"/>
              </a:solidFill>
              <a:highlight>
                <a:schemeClr val="accent2"/>
              </a:highlight>
              <a:latin typeface="Inconsolata"/>
              <a:ea typeface="Inconsolata"/>
              <a:cs typeface="Inconsolata"/>
              <a:sym typeface="Inconsolata"/>
            </a:endParaRPr>
          </a:p>
          <a:p>
            <a:pPr indent="0" lvl="0" marL="0" rtl="0" algn="l">
              <a:spcBef>
                <a:spcPts val="0"/>
              </a:spcBef>
              <a:spcAft>
                <a:spcPts val="0"/>
              </a:spcAft>
              <a:buNone/>
            </a:pPr>
            <a:r>
              <a:t/>
            </a:r>
            <a:endParaRPr/>
          </a:p>
          <a:p>
            <a:pPr indent="0" lvl="0" marL="0" rtl="0" algn="ctr">
              <a:spcBef>
                <a:spcPts val="1600"/>
              </a:spcBef>
              <a:spcAft>
                <a:spcPts val="1600"/>
              </a:spcAft>
              <a:buNone/>
            </a:pPr>
            <a:r>
              <a:rPr lang="en"/>
              <a:t>Curly braces are used to start and end the dictionary.</a:t>
            </a:r>
            <a:endParaRPr/>
          </a:p>
        </p:txBody>
      </p:sp>
      <p:sp>
        <p:nvSpPr>
          <p:cNvPr id="505" name="Google Shape;505;p6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06" name="Google Shape;506;p6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07" name="Google Shape;507;p60"/>
          <p:cNvSpPr txBox="1"/>
          <p:nvPr/>
        </p:nvSpPr>
        <p:spPr>
          <a:xfrm>
            <a:off x="1875100" y="1355600"/>
            <a:ext cx="59373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for Dictionaries</a:t>
            </a:r>
            <a:r>
              <a:rPr lang="en"/>
              <a:t> (Cont.)</a:t>
            </a:r>
            <a:endParaRPr/>
          </a:p>
        </p:txBody>
      </p:sp>
      <p:sp>
        <p:nvSpPr>
          <p:cNvPr id="513" name="Google Shape;513;p61"/>
          <p:cNvSpPr txBox="1"/>
          <p:nvPr>
            <p:ph idx="4294967295" type="body"/>
          </p:nvPr>
        </p:nvSpPr>
        <p:spPr>
          <a:xfrm>
            <a:off x="457200" y="1143000"/>
            <a:ext cx="8229600" cy="323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latin typeface="Inconsolata"/>
                <a:ea typeface="Inconsolata"/>
                <a:cs typeface="Inconsolata"/>
                <a:sym typeface="Inconsolata"/>
              </a:rPr>
              <a:t>item = { </a:t>
            </a:r>
            <a:r>
              <a:rPr b="1" lang="en">
                <a:solidFill>
                  <a:schemeClr val="dk1"/>
                </a:solidFill>
                <a:highlight>
                  <a:schemeClr val="accent2"/>
                </a:highlight>
                <a:latin typeface="Inconsolata"/>
                <a:ea typeface="Inconsolata"/>
                <a:cs typeface="Inconsolata"/>
                <a:sym typeface="Inconsolata"/>
              </a:rPr>
              <a:t>"item_name"</a:t>
            </a:r>
            <a:r>
              <a:rPr b="1" lang="en">
                <a:solidFill>
                  <a:schemeClr val="dk1"/>
                </a:solidFill>
                <a:latin typeface="Inconsolata"/>
                <a:ea typeface="Inconsolata"/>
                <a:cs typeface="Inconsolata"/>
                <a:sym typeface="Inconsolata"/>
              </a:rPr>
              <a:t>: "tomatoes", </a:t>
            </a:r>
            <a:r>
              <a:rPr b="1" lang="en">
                <a:solidFill>
                  <a:schemeClr val="dk1"/>
                </a:solidFill>
                <a:highlight>
                  <a:schemeClr val="accent2"/>
                </a:highlight>
                <a:latin typeface="Inconsolata"/>
                <a:ea typeface="Inconsolata"/>
                <a:cs typeface="Inconsolata"/>
                <a:sym typeface="Inconsolata"/>
              </a:rPr>
              <a:t>"category"</a:t>
            </a:r>
            <a:r>
              <a:rPr b="1" lang="en">
                <a:solidFill>
                  <a:schemeClr val="dk1"/>
                </a:solidFill>
                <a:latin typeface="Inconsolata"/>
                <a:ea typeface="Inconsolata"/>
                <a:cs typeface="Inconsolata"/>
                <a:sym typeface="Inconsolata"/>
              </a:rPr>
              <a:t>: "food", </a:t>
            </a:r>
            <a:r>
              <a:rPr b="1" lang="en">
                <a:solidFill>
                  <a:schemeClr val="dk1"/>
                </a:solidFill>
                <a:highlight>
                  <a:schemeClr val="accent2"/>
                </a:highlight>
                <a:latin typeface="Inconsolata"/>
                <a:ea typeface="Inconsolata"/>
                <a:cs typeface="Inconsolata"/>
                <a:sym typeface="Inconsolata"/>
              </a:rPr>
              <a:t>"price"</a:t>
            </a:r>
            <a:r>
              <a:rPr b="1" lang="en">
                <a:solidFill>
                  <a:schemeClr val="dk1"/>
                </a:solidFill>
                <a:latin typeface="Inconsolata"/>
                <a:ea typeface="Inconsolata"/>
                <a:cs typeface="Inconsolata"/>
                <a:sym typeface="Inconsolata"/>
              </a:rPr>
              <a:t>: 1.99 }</a:t>
            </a:r>
            <a:endParaRPr b="1">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a:p>
          <a:p>
            <a:pPr indent="0" lvl="0" marL="0" rtl="0" algn="ctr">
              <a:spcBef>
                <a:spcPts val="1600"/>
              </a:spcBef>
              <a:spcAft>
                <a:spcPts val="1600"/>
              </a:spcAft>
              <a:buNone/>
            </a:pPr>
            <a:r>
              <a:rPr b="1" lang="en">
                <a:highlight>
                  <a:schemeClr val="accent2"/>
                </a:highlight>
              </a:rPr>
              <a:t>Key names</a:t>
            </a:r>
            <a:r>
              <a:rPr lang="en"/>
              <a:t> are provided first and surrounded by quotation marks.</a:t>
            </a:r>
            <a:endParaRPr/>
          </a:p>
        </p:txBody>
      </p:sp>
      <p:sp>
        <p:nvSpPr>
          <p:cNvPr id="514" name="Google Shape;514;p6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15" name="Google Shape;515;p6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for Dictionaries</a:t>
            </a:r>
            <a:r>
              <a:rPr lang="en"/>
              <a:t> (Cont.)</a:t>
            </a:r>
            <a:endParaRPr/>
          </a:p>
        </p:txBody>
      </p:sp>
      <p:sp>
        <p:nvSpPr>
          <p:cNvPr id="521" name="Google Shape;521;p62"/>
          <p:cNvSpPr txBox="1"/>
          <p:nvPr>
            <p:ph idx="4294967295" type="body"/>
          </p:nvPr>
        </p:nvSpPr>
        <p:spPr>
          <a:xfrm>
            <a:off x="457200" y="1143000"/>
            <a:ext cx="8229600" cy="323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latin typeface="Inconsolata"/>
                <a:ea typeface="Inconsolata"/>
                <a:cs typeface="Inconsolata"/>
                <a:sym typeface="Inconsolata"/>
              </a:rPr>
              <a:t>item = { "item_name": </a:t>
            </a:r>
            <a:r>
              <a:rPr b="1" lang="en">
                <a:solidFill>
                  <a:schemeClr val="dk1"/>
                </a:solidFill>
                <a:highlight>
                  <a:schemeClr val="accent1"/>
                </a:highlight>
                <a:latin typeface="Inconsolata"/>
                <a:ea typeface="Inconsolata"/>
                <a:cs typeface="Inconsolata"/>
                <a:sym typeface="Inconsolata"/>
              </a:rPr>
              <a:t>"tomatoes"</a:t>
            </a:r>
            <a:r>
              <a:rPr b="1" lang="en">
                <a:solidFill>
                  <a:schemeClr val="dk1"/>
                </a:solidFill>
                <a:latin typeface="Inconsolata"/>
                <a:ea typeface="Inconsolata"/>
                <a:cs typeface="Inconsolata"/>
                <a:sym typeface="Inconsolata"/>
              </a:rPr>
              <a:t>, "category": </a:t>
            </a:r>
            <a:r>
              <a:rPr b="1" lang="en">
                <a:solidFill>
                  <a:schemeClr val="dk1"/>
                </a:solidFill>
                <a:highlight>
                  <a:schemeClr val="accent1"/>
                </a:highlight>
                <a:latin typeface="Inconsolata"/>
                <a:ea typeface="Inconsolata"/>
                <a:cs typeface="Inconsolata"/>
                <a:sym typeface="Inconsolata"/>
              </a:rPr>
              <a:t>"food"</a:t>
            </a:r>
            <a:r>
              <a:rPr b="1" lang="en">
                <a:solidFill>
                  <a:schemeClr val="dk1"/>
                </a:solidFill>
                <a:latin typeface="Inconsolata"/>
                <a:ea typeface="Inconsolata"/>
                <a:cs typeface="Inconsolata"/>
                <a:sym typeface="Inconsolata"/>
              </a:rPr>
              <a:t>, "price": </a:t>
            </a:r>
            <a:r>
              <a:rPr b="1" lang="en">
                <a:solidFill>
                  <a:schemeClr val="dk1"/>
                </a:solidFill>
                <a:highlight>
                  <a:schemeClr val="accent1"/>
                </a:highlight>
                <a:latin typeface="Inconsolata"/>
                <a:ea typeface="Inconsolata"/>
                <a:cs typeface="Inconsolata"/>
                <a:sym typeface="Inconsolata"/>
              </a:rPr>
              <a:t>1.99</a:t>
            </a:r>
            <a:r>
              <a:rPr b="1" lang="en">
                <a:solidFill>
                  <a:schemeClr val="dk1"/>
                </a:solidFill>
                <a:latin typeface="Inconsolata"/>
                <a:ea typeface="Inconsolata"/>
                <a:cs typeface="Inconsolata"/>
                <a:sym typeface="Inconsolata"/>
              </a:rPr>
              <a:t> }</a:t>
            </a:r>
            <a:endParaRPr b="1">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a:p>
          <a:p>
            <a:pPr indent="0" lvl="0" marL="0" rtl="0" algn="ctr">
              <a:spcBef>
                <a:spcPts val="1600"/>
              </a:spcBef>
              <a:spcAft>
                <a:spcPts val="1600"/>
              </a:spcAft>
              <a:buNone/>
            </a:pPr>
            <a:r>
              <a:rPr b="1" lang="en">
                <a:highlight>
                  <a:schemeClr val="accent1"/>
                </a:highlight>
              </a:rPr>
              <a:t>Values</a:t>
            </a:r>
            <a:r>
              <a:rPr b="1" lang="en"/>
              <a:t> </a:t>
            </a:r>
            <a:r>
              <a:rPr lang="en"/>
              <a:t>are provided after a colon and can be of any data type.</a:t>
            </a:r>
            <a:endParaRPr/>
          </a:p>
        </p:txBody>
      </p:sp>
      <p:sp>
        <p:nvSpPr>
          <p:cNvPr id="522" name="Google Shape;522;p6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23" name="Google Shape;523;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for Dictionaries</a:t>
            </a:r>
            <a:r>
              <a:rPr lang="en"/>
              <a:t> (Cont.)</a:t>
            </a:r>
            <a:endParaRPr/>
          </a:p>
        </p:txBody>
      </p:sp>
      <p:sp>
        <p:nvSpPr>
          <p:cNvPr id="529" name="Google Shape;529;p63"/>
          <p:cNvSpPr txBox="1"/>
          <p:nvPr>
            <p:ph idx="4294967295" type="body"/>
          </p:nvPr>
        </p:nvSpPr>
        <p:spPr>
          <a:xfrm>
            <a:off x="457200" y="1143000"/>
            <a:ext cx="8229600" cy="323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latin typeface="Inconsolata"/>
                <a:ea typeface="Inconsolata"/>
                <a:cs typeface="Inconsolata"/>
                <a:sym typeface="Inconsolata"/>
              </a:rPr>
              <a:t>item = { "item_name": "tomatoes"</a:t>
            </a:r>
            <a:r>
              <a:rPr b="1" lang="en">
                <a:solidFill>
                  <a:schemeClr val="dk1"/>
                </a:solidFill>
                <a:highlight>
                  <a:schemeClr val="accent2"/>
                </a:highlight>
                <a:latin typeface="Inconsolata"/>
                <a:ea typeface="Inconsolata"/>
                <a:cs typeface="Inconsolata"/>
                <a:sym typeface="Inconsolata"/>
              </a:rPr>
              <a:t>,</a:t>
            </a:r>
            <a:r>
              <a:rPr b="1" lang="en">
                <a:solidFill>
                  <a:schemeClr val="dk1"/>
                </a:solidFill>
                <a:latin typeface="Inconsolata"/>
                <a:ea typeface="Inconsolata"/>
                <a:cs typeface="Inconsolata"/>
                <a:sym typeface="Inconsolata"/>
              </a:rPr>
              <a:t> "category": "food"</a:t>
            </a:r>
            <a:r>
              <a:rPr b="1" lang="en">
                <a:solidFill>
                  <a:schemeClr val="dk1"/>
                </a:solidFill>
                <a:highlight>
                  <a:schemeClr val="accent2"/>
                </a:highlight>
                <a:latin typeface="Inconsolata"/>
                <a:ea typeface="Inconsolata"/>
                <a:cs typeface="Inconsolata"/>
                <a:sym typeface="Inconsolata"/>
              </a:rPr>
              <a:t>,</a:t>
            </a:r>
            <a:r>
              <a:rPr b="1" lang="en">
                <a:solidFill>
                  <a:schemeClr val="dk1"/>
                </a:solidFill>
                <a:latin typeface="Inconsolata"/>
                <a:ea typeface="Inconsolata"/>
                <a:cs typeface="Inconsolata"/>
                <a:sym typeface="Inconsolata"/>
              </a:rPr>
              <a:t> "price": 1.99 }</a:t>
            </a:r>
            <a:endParaRPr b="1">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a:p>
          <a:p>
            <a:pPr indent="0" lvl="0" marL="0" rtl="0" algn="ctr">
              <a:spcBef>
                <a:spcPts val="1600"/>
              </a:spcBef>
              <a:spcAft>
                <a:spcPts val="1600"/>
              </a:spcAft>
              <a:buNone/>
            </a:pPr>
            <a:r>
              <a:rPr lang="en"/>
              <a:t>Finally, note the </a:t>
            </a:r>
            <a:r>
              <a:rPr b="1" lang="en"/>
              <a:t>commas</a:t>
            </a:r>
            <a:r>
              <a:rPr lang="en"/>
              <a:t> separating each key-value pair.</a:t>
            </a:r>
            <a:endParaRPr/>
          </a:p>
        </p:txBody>
      </p:sp>
      <p:sp>
        <p:nvSpPr>
          <p:cNvPr id="530" name="Google Shape;530;p6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31" name="Google Shape;531;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Values in a Dictionary</a:t>
            </a:r>
            <a:endParaRPr/>
          </a:p>
        </p:txBody>
      </p:sp>
      <p:sp>
        <p:nvSpPr>
          <p:cNvPr id="537" name="Google Shape;537;p64"/>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item = { "item_name": "tomatoes", "category": "food", "price": 1.99 }</a:t>
            </a:r>
            <a:endParaRPr b="1">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a:p>
          <a:p>
            <a:pPr indent="0" lvl="0" marL="0" rtl="0" algn="l">
              <a:spcBef>
                <a:spcPts val="1600"/>
              </a:spcBef>
              <a:spcAft>
                <a:spcPts val="0"/>
              </a:spcAft>
              <a:buNone/>
            </a:pPr>
            <a:r>
              <a:rPr lang="en"/>
              <a:t>Accessing specific values in a dictionary works a lot like accessing specific items in a list. This time, instead of numbered indices, we use the name of the key.</a:t>
            </a:r>
            <a:endParaRPr/>
          </a:p>
          <a:p>
            <a:pPr indent="0" lvl="0" marL="0" rtl="0" algn="l">
              <a:spcBef>
                <a:spcPts val="1600"/>
              </a:spcBef>
              <a:spcAft>
                <a:spcPts val="0"/>
              </a:spcAft>
              <a:buNone/>
            </a:pPr>
            <a:r>
              <a:rPr b="1" lang="en">
                <a:latin typeface="Inconsolata"/>
                <a:ea typeface="Inconsolata"/>
                <a:cs typeface="Inconsolata"/>
                <a:sym typeface="Inconsolata"/>
              </a:rPr>
              <a:t>item["category"]</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This accesses the value "food"</a:t>
            </a:r>
            <a:endParaRPr b="1">
              <a:latin typeface="Inconsolata"/>
              <a:ea typeface="Inconsolata"/>
              <a:cs typeface="Inconsolata"/>
              <a:sym typeface="Inconsolata"/>
            </a:endParaRPr>
          </a:p>
          <a:p>
            <a:pPr indent="0" lvl="0" marL="0" rtl="0" algn="l">
              <a:spcBef>
                <a:spcPts val="1600"/>
              </a:spcBef>
              <a:spcAft>
                <a:spcPts val="1600"/>
              </a:spcAft>
              <a:buNone/>
            </a:pPr>
            <a:r>
              <a:t/>
            </a:r>
            <a:endParaRPr b="1">
              <a:latin typeface="Inconsolata"/>
              <a:ea typeface="Inconsolata"/>
              <a:cs typeface="Inconsolata"/>
              <a:sym typeface="Inconsolata"/>
            </a:endParaRPr>
          </a:p>
        </p:txBody>
      </p:sp>
      <p:sp>
        <p:nvSpPr>
          <p:cNvPr id="538" name="Google Shape;538;p6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39" name="Google Shape;539;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Values to a Dictionary</a:t>
            </a:r>
            <a:endParaRPr/>
          </a:p>
        </p:txBody>
      </p:sp>
      <p:sp>
        <p:nvSpPr>
          <p:cNvPr id="545" name="Google Shape;545;p65"/>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most powerful features of a dictionary is the ability to add new keys and values whenever necessary. </a:t>
            </a:r>
            <a:endParaRPr/>
          </a:p>
          <a:p>
            <a:pPr indent="0" lvl="0" marL="0" rtl="0" algn="l">
              <a:spcBef>
                <a:spcPts val="1600"/>
              </a:spcBef>
              <a:spcAft>
                <a:spcPts val="0"/>
              </a:spcAft>
              <a:buNone/>
            </a:pPr>
            <a:r>
              <a:rPr b="1" lang="en">
                <a:latin typeface="Inconsolata"/>
                <a:ea typeface="Inconsolata"/>
                <a:cs typeface="Inconsolata"/>
                <a:sym typeface="Inconsolata"/>
              </a:rPr>
              <a:t>item["fresh"] = True</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item["discount"] = .15</a:t>
            </a:r>
            <a:endParaRPr b="1">
              <a:latin typeface="Inconsolata"/>
              <a:ea typeface="Inconsolata"/>
              <a:cs typeface="Inconsolata"/>
              <a:sym typeface="Inconsolata"/>
            </a:endParaRPr>
          </a:p>
          <a:p>
            <a:pPr indent="0" lvl="0" marL="0" rtl="0" algn="l">
              <a:spcBef>
                <a:spcPts val="1600"/>
              </a:spcBef>
              <a:spcAft>
                <a:spcPts val="0"/>
              </a:spcAft>
              <a:buNone/>
            </a:pPr>
            <a:r>
              <a:rPr lang="en"/>
              <a:t>The same syntax can update a given property as well.</a:t>
            </a:r>
            <a:endParaRPr/>
          </a:p>
          <a:p>
            <a:pPr indent="0" lvl="0" marL="0" rtl="0" algn="l">
              <a:spcBef>
                <a:spcPts val="1600"/>
              </a:spcBef>
              <a:spcAft>
                <a:spcPts val="1600"/>
              </a:spcAft>
              <a:buNone/>
            </a:pPr>
            <a:r>
              <a:rPr b="1" lang="en">
                <a:latin typeface="Inconsolata"/>
                <a:ea typeface="Inconsolata"/>
                <a:cs typeface="Inconsolata"/>
                <a:sym typeface="Inconsolata"/>
              </a:rPr>
              <a:t>item["fresh"] = False</a:t>
            </a:r>
            <a:endParaRPr b="1">
              <a:latin typeface="Inconsolata"/>
              <a:ea typeface="Inconsolata"/>
              <a:cs typeface="Inconsolata"/>
              <a:sym typeface="Inconsolata"/>
            </a:endParaRPr>
          </a:p>
        </p:txBody>
      </p:sp>
      <p:sp>
        <p:nvSpPr>
          <p:cNvPr id="546" name="Google Shape;546;p6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47" name="Google Shape;547;p6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2.3 Key Value Properties </a:t>
            </a:r>
            <a:endParaRPr/>
          </a:p>
        </p:txBody>
      </p:sp>
      <p:sp>
        <p:nvSpPr>
          <p:cNvPr id="553" name="Google Shape;553;p6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Practice accessing and updating properties in a dictionary by modifying a real estate listing in Section 2.3 of the Jupyter Notebook.</a:t>
            </a:r>
            <a:endParaRPr/>
          </a:p>
        </p:txBody>
      </p:sp>
      <p:sp>
        <p:nvSpPr>
          <p:cNvPr id="554" name="Google Shape;554;p66"/>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55" name="Google Shape;555;p66"/>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56" name="Google Shape;556;p6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57" name="Google Shape;557;p66"/>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pic>
        <p:nvPicPr>
          <p:cNvPr id="558" name="Google Shape;558;p66"/>
          <p:cNvPicPr preferRelativeResize="0"/>
          <p:nvPr/>
        </p:nvPicPr>
        <p:blipFill>
          <a:blip r:embed="rId3">
            <a:alphaModFix/>
          </a:blip>
          <a:stretch>
            <a:fillRect/>
          </a:stretch>
        </p:blipFill>
        <p:spPr>
          <a:xfrm>
            <a:off x="2466263" y="1059625"/>
            <a:ext cx="4211477" cy="421147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Representing a Data Set</a:t>
            </a:r>
            <a:endParaRPr/>
          </a:p>
        </p:txBody>
      </p:sp>
      <p:sp>
        <p:nvSpPr>
          <p:cNvPr id="564" name="Google Shape;564;p67"/>
          <p:cNvSpPr txBox="1"/>
          <p:nvPr>
            <p:ph idx="1" type="body"/>
          </p:nvPr>
        </p:nvSpPr>
        <p:spPr>
          <a:xfrm>
            <a:off x="457200" y="1143000"/>
            <a:ext cx="8229600" cy="9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Based on what we know about data structures, </a:t>
            </a:r>
            <a:r>
              <a:rPr b="1" lang="en"/>
              <a:t>how would we represent an entire data set (like a .csv file)</a:t>
            </a:r>
            <a:r>
              <a:rPr lang="en"/>
              <a:t>,</a:t>
            </a:r>
            <a:r>
              <a:rPr lang="en"/>
              <a:t> with many rows and columns of information, </a:t>
            </a:r>
            <a:r>
              <a:rPr b="1" lang="en"/>
              <a:t>in Python</a:t>
            </a:r>
            <a:r>
              <a:rPr lang="en"/>
              <a:t>?</a:t>
            </a:r>
            <a:endParaRPr b="1"/>
          </a:p>
        </p:txBody>
      </p:sp>
      <p:sp>
        <p:nvSpPr>
          <p:cNvPr id="565" name="Google Shape;565;p6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66" name="Google Shape;566;p6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567" name="Google Shape;567;p67"/>
          <p:cNvGraphicFramePr/>
          <p:nvPr/>
        </p:nvGraphicFramePr>
        <p:xfrm>
          <a:off x="1907025" y="2426813"/>
          <a:ext cx="3000000" cy="3000000"/>
        </p:xfrm>
        <a:graphic>
          <a:graphicData uri="http://schemas.openxmlformats.org/drawingml/2006/table">
            <a:tbl>
              <a:tblPr>
                <a:noFill/>
                <a:tableStyleId>{361AA029-2905-4934-B6A3-506860F9C37D}</a:tableStyleId>
              </a:tblPr>
              <a:tblGrid>
                <a:gridCol w="1585225"/>
                <a:gridCol w="1585225"/>
                <a:gridCol w="1585225"/>
              </a:tblGrid>
              <a:tr h="544975">
                <a:tc>
                  <a:txBody>
                    <a:bodyPr/>
                    <a:lstStyle/>
                    <a:p>
                      <a:pPr indent="0" lvl="0" marL="0" rtl="0" algn="l">
                        <a:spcBef>
                          <a:spcPts val="0"/>
                        </a:spcBef>
                        <a:spcAft>
                          <a:spcPts val="0"/>
                        </a:spcAft>
                        <a:buNone/>
                      </a:pPr>
                      <a:r>
                        <a:rPr b="1" lang="en" sz="1600">
                          <a:solidFill>
                            <a:srgbClr val="FFFFFF"/>
                          </a:solidFill>
                          <a:latin typeface="Proxima Nova"/>
                          <a:ea typeface="Proxima Nova"/>
                          <a:cs typeface="Proxima Nova"/>
                          <a:sym typeface="Proxima Nova"/>
                        </a:rPr>
                        <a:t>item_name</a:t>
                      </a:r>
                      <a:endParaRPr b="1" sz="16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600">
                          <a:solidFill>
                            <a:srgbClr val="FFFFFF"/>
                          </a:solidFill>
                          <a:latin typeface="Proxima Nova"/>
                          <a:ea typeface="Proxima Nova"/>
                          <a:cs typeface="Proxima Nova"/>
                          <a:sym typeface="Proxima Nova"/>
                        </a:rPr>
                        <a:t>category</a:t>
                      </a:r>
                      <a:endParaRPr b="1" sz="16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600">
                          <a:solidFill>
                            <a:srgbClr val="FFFFFF"/>
                          </a:solidFill>
                          <a:latin typeface="Proxima Nova"/>
                          <a:ea typeface="Proxima Nova"/>
                          <a:cs typeface="Proxima Nova"/>
                          <a:sym typeface="Proxima Nova"/>
                        </a:rPr>
                        <a:t>price</a:t>
                      </a:r>
                      <a:endParaRPr b="1" sz="1600">
                        <a:solidFill>
                          <a:srgbClr val="FFFFFF"/>
                        </a:solidFill>
                        <a:latin typeface="Proxima Nova"/>
                        <a:ea typeface="Proxima Nova"/>
                        <a:cs typeface="Proxima Nova"/>
                        <a:sym typeface="Proxima Nova"/>
                      </a:endParaRPr>
                    </a:p>
                  </a:txBody>
                  <a:tcPr marT="91425" marB="91425" marR="91425" marL="91425">
                    <a:solidFill>
                      <a:schemeClr val="lt2"/>
                    </a:solidFill>
                  </a:tcPr>
                </a:tc>
              </a:tr>
              <a:tr h="396200">
                <a:tc>
                  <a:txBody>
                    <a:bodyPr/>
                    <a:lstStyle/>
                    <a:p>
                      <a:pPr indent="0" lvl="0" marL="0" rtl="0" algn="l">
                        <a:spcBef>
                          <a:spcPts val="0"/>
                        </a:spcBef>
                        <a:spcAft>
                          <a:spcPts val="0"/>
                        </a:spcAft>
                        <a:buNone/>
                      </a:pPr>
                      <a:r>
                        <a:rPr lang="en" sz="1600">
                          <a:latin typeface="Proxima Nova"/>
                          <a:ea typeface="Proxima Nova"/>
                          <a:cs typeface="Proxima Nova"/>
                          <a:sym typeface="Proxima Nova"/>
                        </a:rPr>
                        <a:t>tomatoes</a:t>
                      </a:r>
                      <a:endParaRPr sz="16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600">
                          <a:latin typeface="Proxima Nova"/>
                          <a:ea typeface="Proxima Nova"/>
                          <a:cs typeface="Proxima Nova"/>
                          <a:sym typeface="Proxima Nova"/>
                        </a:rPr>
                        <a:t>food</a:t>
                      </a:r>
                      <a:endParaRPr sz="16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600">
                          <a:latin typeface="Proxima Nova"/>
                          <a:ea typeface="Proxima Nova"/>
                          <a:cs typeface="Proxima Nova"/>
                          <a:sym typeface="Proxima Nova"/>
                        </a:rPr>
                        <a:t>1.99</a:t>
                      </a:r>
                      <a:endParaRPr sz="1600">
                        <a:latin typeface="Proxima Nova"/>
                        <a:ea typeface="Proxima Nova"/>
                        <a:cs typeface="Proxima Nova"/>
                        <a:sym typeface="Proxima Nova"/>
                      </a:endParaRPr>
                    </a:p>
                  </a:txBody>
                  <a:tcPr marT="91425" marB="91425" marR="91425" marL="91425"/>
                </a:tc>
              </a:tr>
              <a:tr h="396200">
                <a:tc>
                  <a:txBody>
                    <a:bodyPr/>
                    <a:lstStyle/>
                    <a:p>
                      <a:pPr indent="0" lvl="0" marL="0" rtl="0" algn="l">
                        <a:spcBef>
                          <a:spcPts val="0"/>
                        </a:spcBef>
                        <a:spcAft>
                          <a:spcPts val="0"/>
                        </a:spcAft>
                        <a:buNone/>
                      </a:pPr>
                      <a:r>
                        <a:rPr lang="en" sz="1600">
                          <a:latin typeface="Proxima Nova"/>
                          <a:ea typeface="Proxima Nova"/>
                          <a:cs typeface="Proxima Nova"/>
                          <a:sym typeface="Proxima Nova"/>
                        </a:rPr>
                        <a:t>mango</a:t>
                      </a:r>
                      <a:endParaRPr sz="16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600">
                          <a:latin typeface="Proxima Nova"/>
                          <a:ea typeface="Proxima Nova"/>
                          <a:cs typeface="Proxima Nova"/>
                          <a:sym typeface="Proxima Nova"/>
                        </a:rPr>
                        <a:t>food</a:t>
                      </a:r>
                      <a:endParaRPr sz="16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a:txBody>
                  <a:tcPr marT="91425" marB="91425" marR="91425" marL="91425"/>
                </a:tc>
              </a:tr>
              <a:tr h="396200">
                <a:tc>
                  <a:txBody>
                    <a:bodyPr/>
                    <a:lstStyle/>
                    <a:p>
                      <a:pPr indent="0" lvl="0" marL="0" rtl="0" algn="l">
                        <a:spcBef>
                          <a:spcPts val="0"/>
                        </a:spcBef>
                        <a:spcAft>
                          <a:spcPts val="0"/>
                        </a:spcAft>
                        <a:buNone/>
                      </a:pPr>
                      <a:r>
                        <a:rPr lang="en" sz="1600">
                          <a:latin typeface="Proxima Nova"/>
                          <a:ea typeface="Proxima Nova"/>
                          <a:cs typeface="Proxima Nova"/>
                          <a:sym typeface="Proxima Nova"/>
                        </a:rPr>
                        <a:t>journal</a:t>
                      </a:r>
                      <a:endParaRPr sz="16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600">
                          <a:latin typeface="Proxima Nova"/>
                          <a:ea typeface="Proxima Nova"/>
                          <a:cs typeface="Proxima Nova"/>
                          <a:sym typeface="Proxima Nova"/>
                        </a:rPr>
                        <a:t>office</a:t>
                      </a:r>
                      <a:endParaRPr sz="16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600">
                          <a:latin typeface="Proxima Nova"/>
                          <a:ea typeface="Proxima Nova"/>
                          <a:cs typeface="Proxima Nova"/>
                          <a:sym typeface="Proxima Nova"/>
                        </a:rPr>
                        <a:t>15.00</a:t>
                      </a:r>
                      <a:endParaRPr sz="16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Representing a Data Set</a:t>
            </a:r>
            <a:endParaRPr/>
          </a:p>
        </p:txBody>
      </p:sp>
      <p:sp>
        <p:nvSpPr>
          <p:cNvPr id="573" name="Google Shape;573;p6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Answer: A list of dictionaries! Each dictionary is a specific row, and the list is our “table” collecting all of the rows together.</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b="1" lang="en">
                <a:latin typeface="Inconsolata"/>
                <a:ea typeface="Inconsolata"/>
                <a:cs typeface="Inconsolata"/>
                <a:sym typeface="Inconsolata"/>
              </a:rPr>
              <a:t>[ {"item_name" : "tomatoes", "category": "food", "price" : 1.99},</a:t>
            </a:r>
            <a:endParaRPr b="1">
              <a:latin typeface="Inconsolata"/>
              <a:ea typeface="Inconsolata"/>
              <a:cs typeface="Inconsolata"/>
              <a:sym typeface="Inconsolata"/>
            </a:endParaRPr>
          </a:p>
          <a:p>
            <a:pPr indent="0" lvl="0" marL="0" rtl="0" algn="l">
              <a:spcBef>
                <a:spcPts val="1600"/>
              </a:spcBef>
              <a:spcAft>
                <a:spcPts val="0"/>
              </a:spcAft>
              <a:buNone/>
            </a:pPr>
            <a:r>
              <a:rPr b="1" lang="en">
                <a:solidFill>
                  <a:schemeClr val="dk1"/>
                </a:solidFill>
                <a:latin typeface="Inconsolata"/>
                <a:ea typeface="Inconsolata"/>
                <a:cs typeface="Inconsolata"/>
                <a:sym typeface="Inconsolata"/>
              </a:rPr>
              <a:t>{"item_name" : "mango", "category": "food", "price" : 3.00},</a:t>
            </a:r>
            <a:endParaRPr b="1">
              <a:solidFill>
                <a:schemeClr val="dk1"/>
              </a:solidFill>
              <a:latin typeface="Inconsolata"/>
              <a:ea typeface="Inconsolata"/>
              <a:cs typeface="Inconsolata"/>
              <a:sym typeface="Inconsolata"/>
            </a:endParaRPr>
          </a:p>
          <a:p>
            <a:pPr indent="0" lvl="0" marL="0" rtl="0" algn="l">
              <a:spcBef>
                <a:spcPts val="1600"/>
              </a:spcBef>
              <a:spcAft>
                <a:spcPts val="1600"/>
              </a:spcAft>
              <a:buNone/>
            </a:pPr>
            <a:r>
              <a:rPr b="1" lang="en">
                <a:solidFill>
                  <a:schemeClr val="dk1"/>
                </a:solidFill>
                <a:latin typeface="Inconsolata"/>
                <a:ea typeface="Inconsolata"/>
                <a:cs typeface="Inconsolata"/>
                <a:sym typeface="Inconsolata"/>
              </a:rPr>
              <a:t>{"item_name" : "journal", "category": "office", "price" : 15.00} </a:t>
            </a:r>
            <a:r>
              <a:rPr b="1" lang="en">
                <a:latin typeface="Inconsolata"/>
                <a:ea typeface="Inconsolata"/>
                <a:cs typeface="Inconsolata"/>
                <a:sym typeface="Inconsolata"/>
              </a:rPr>
              <a:t>]</a:t>
            </a:r>
            <a:endParaRPr b="1">
              <a:latin typeface="Inconsolata"/>
              <a:ea typeface="Inconsolata"/>
              <a:cs typeface="Inconsolata"/>
              <a:sym typeface="Inconsolata"/>
            </a:endParaRPr>
          </a:p>
        </p:txBody>
      </p:sp>
      <p:sp>
        <p:nvSpPr>
          <p:cNvPr id="574" name="Google Shape;574;p6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75" name="Google Shape;575;p6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9"/>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 Structures</a:t>
            </a:r>
            <a:endParaRPr/>
          </a:p>
        </p:txBody>
      </p:sp>
      <p:sp>
        <p:nvSpPr>
          <p:cNvPr id="581" name="Google Shape;581;p69"/>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Combining Data Structures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278" name="Google Shape;278;p34"/>
          <p:cNvGraphicFramePr/>
          <p:nvPr/>
        </p:nvGraphicFramePr>
        <p:xfrm>
          <a:off x="1116163" y="1054802"/>
          <a:ext cx="3000000" cy="3000000"/>
        </p:xfrm>
        <a:graphic>
          <a:graphicData uri="http://schemas.openxmlformats.org/drawingml/2006/table">
            <a:tbl>
              <a:tblPr>
                <a:noFill/>
                <a:tableStyleId>{361AA029-2905-4934-B6A3-506860F9C37D}</a:tableStyleId>
              </a:tblPr>
              <a:tblGrid>
                <a:gridCol w="1479975"/>
                <a:gridCol w="5752550"/>
              </a:tblGrid>
              <a:tr h="486400">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Time</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a:solidFill>
                            <a:srgbClr val="FFFFFF"/>
                          </a:solidFill>
                          <a:latin typeface="Proxima Nova"/>
                          <a:ea typeface="Proxima Nova"/>
                          <a:cs typeface="Proxima Nova"/>
                          <a:sym typeface="Proxima Nova"/>
                        </a:rPr>
                        <a:t>Activity</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0:00–0:15</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Welcome + Introduction to Data Structures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0:15–0:55</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Lists and Tuples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0:55–1:05</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Break</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1:05-1:30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Dictionaries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1:30–1:50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Combining Data Structures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1:50–2:00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Wrapping Up, Q&amp;A, and Exit Ticket Completion</a:t>
                      </a:r>
                      <a:endParaRPr b="1">
                        <a:solidFill>
                          <a:schemeClr val="dk1"/>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Nested Data Structures</a:t>
            </a:r>
            <a:endParaRPr/>
          </a:p>
        </p:txBody>
      </p:sp>
      <p:sp>
        <p:nvSpPr>
          <p:cNvPr id="587" name="Google Shape;587;p70"/>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seen lists and dictionaries that organize simpler data types, like strings and numbers. However, it’s common to see the more complex data structures nested within each other, creating elaborate mazes of data.</a:t>
            </a:r>
            <a:endParaRPr/>
          </a:p>
          <a:p>
            <a:pPr indent="0" lvl="0" marL="0" rtl="0" algn="l">
              <a:spcBef>
                <a:spcPts val="1600"/>
              </a:spcBef>
              <a:spcAft>
                <a:spcPts val="1600"/>
              </a:spcAft>
              <a:buNone/>
            </a:pPr>
            <a:r>
              <a:rPr lang="en"/>
              <a:t>When getting data from outside sources, for example, you might be given a dictionary that contains another dictionary that contains a list containing another dictionary that </a:t>
            </a:r>
            <a:r>
              <a:rPr b="1" lang="en"/>
              <a:t>finally</a:t>
            </a:r>
            <a:r>
              <a:rPr lang="en"/>
              <a:t> contains the information you’re looking for!</a:t>
            </a:r>
            <a:endParaRPr/>
          </a:p>
        </p:txBody>
      </p:sp>
      <p:sp>
        <p:nvSpPr>
          <p:cNvPr id="588" name="Google Shape;588;p7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89" name="Google Shape;589;p7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This Accessing?</a:t>
            </a:r>
            <a:endParaRPr/>
          </a:p>
        </p:txBody>
      </p:sp>
      <p:sp>
        <p:nvSpPr>
          <p:cNvPr id="595" name="Google Shape;595;p7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about what the following line of code is saying, one layer at a time:</a:t>
            </a:r>
            <a:endParaRPr/>
          </a:p>
          <a:p>
            <a:pPr indent="0" lvl="0" marL="0" rtl="0" algn="l">
              <a:spcBef>
                <a:spcPts val="160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authors[0]["books"][1]["title"]</a:t>
            </a:r>
            <a:endParaRPr b="1">
              <a:solidFill>
                <a:schemeClr val="dk1"/>
              </a:solidFill>
              <a:latin typeface="Inconsolata"/>
              <a:ea typeface="Inconsolata"/>
              <a:cs typeface="Inconsolata"/>
              <a:sym typeface="Inconsolata"/>
            </a:endParaRPr>
          </a:p>
          <a:p>
            <a:pPr indent="0" lvl="0" marL="0" rtl="0" algn="l">
              <a:spcBef>
                <a:spcPts val="1600"/>
              </a:spcBef>
              <a:spcAft>
                <a:spcPts val="1600"/>
              </a:spcAft>
              <a:buNone/>
            </a:pPr>
            <a:r>
              <a:rPr b="1" lang="en"/>
              <a:t>Without seeing the exact data structure in question, what is this line attempting to access?</a:t>
            </a:r>
            <a:endParaRPr b="1"/>
          </a:p>
        </p:txBody>
      </p:sp>
      <p:sp>
        <p:nvSpPr>
          <p:cNvPr id="596" name="Google Shape;596;p7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97" name="Google Shape;597;p7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Peeling Back the Layers</a:t>
            </a:r>
            <a:endParaRPr/>
          </a:p>
        </p:txBody>
      </p:sp>
      <p:sp>
        <p:nvSpPr>
          <p:cNvPr id="603" name="Google Shape;603;p7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Inconsolata"/>
                <a:ea typeface="Inconsolata"/>
                <a:cs typeface="Inconsolata"/>
                <a:sym typeface="Inconsolata"/>
              </a:rPr>
              <a:t>authors[0]</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rPr b="1" lang="en">
                <a:solidFill>
                  <a:schemeClr val="dk1"/>
                </a:solidFill>
                <a:latin typeface="Inconsolata"/>
                <a:ea typeface="Inconsolata"/>
                <a:cs typeface="Inconsolata"/>
                <a:sym typeface="Inconsolata"/>
              </a:rPr>
              <a:t># There is a list called authors and we want the first thing in it.</a:t>
            </a:r>
            <a:endParaRPr b="1">
              <a:solidFill>
                <a:schemeClr val="dk1"/>
              </a:solidFill>
              <a:latin typeface="Inconsolata"/>
              <a:ea typeface="Inconsolata"/>
              <a:cs typeface="Inconsolata"/>
              <a:sym typeface="Inconsolata"/>
            </a:endParaRPr>
          </a:p>
          <a:p>
            <a:pPr indent="0" lvl="0" marL="0" rtl="0" algn="l">
              <a:spcBef>
                <a:spcPts val="1600"/>
              </a:spcBef>
              <a:spcAft>
                <a:spcPts val="0"/>
              </a:spcAft>
              <a:buClr>
                <a:schemeClr val="dk1"/>
              </a:buClr>
              <a:buSzPts val="1100"/>
              <a:buFont typeface="Arial"/>
              <a:buNone/>
            </a:pPr>
            <a:r>
              <a:t/>
            </a:r>
            <a:endParaRPr b="1">
              <a:solidFill>
                <a:schemeClr val="dk1"/>
              </a:solidFill>
              <a:latin typeface="Inconsolata"/>
              <a:ea typeface="Inconsolata"/>
              <a:cs typeface="Inconsolata"/>
              <a:sym typeface="Inconsolata"/>
            </a:endParaRPr>
          </a:p>
          <a:p>
            <a:pPr indent="0" lvl="0" marL="0" rtl="0" algn="l">
              <a:spcBef>
                <a:spcPts val="1600"/>
              </a:spcBef>
              <a:spcAft>
                <a:spcPts val="1600"/>
              </a:spcAft>
              <a:buNone/>
            </a:pPr>
            <a:r>
              <a:t/>
            </a:r>
            <a:endParaRPr/>
          </a:p>
        </p:txBody>
      </p:sp>
      <p:sp>
        <p:nvSpPr>
          <p:cNvPr id="604" name="Google Shape;604;p7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05" name="Google Shape;605;p7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Peeling Back the Layers</a:t>
            </a:r>
            <a:endParaRPr/>
          </a:p>
        </p:txBody>
      </p:sp>
      <p:sp>
        <p:nvSpPr>
          <p:cNvPr id="611" name="Google Shape;611;p7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Inconsolata"/>
                <a:ea typeface="Inconsolata"/>
                <a:cs typeface="Inconsolata"/>
                <a:sym typeface="Inconsolata"/>
              </a:rPr>
              <a:t>authors[0]["books"]</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rPr b="1" lang="en">
                <a:solidFill>
                  <a:schemeClr val="dk1"/>
                </a:solidFill>
                <a:latin typeface="Inconsolata"/>
                <a:ea typeface="Inconsolata"/>
                <a:cs typeface="Inconsolata"/>
                <a:sym typeface="Inconsolata"/>
              </a:rPr>
              <a:t># There is a list called authors and we want the first thing in </a:t>
            </a:r>
            <a:r>
              <a:rPr b="1" lang="en">
                <a:solidFill>
                  <a:schemeClr val="dk1"/>
                </a:solidFill>
                <a:latin typeface="Inconsolata"/>
                <a:ea typeface="Inconsolata"/>
                <a:cs typeface="Inconsolata"/>
                <a:sym typeface="Inconsolata"/>
              </a:rPr>
              <a:t>it.</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rPr b="1" lang="en">
                <a:solidFill>
                  <a:schemeClr val="dk1"/>
                </a:solidFill>
                <a:latin typeface="Inconsolata"/>
                <a:ea typeface="Inconsolata"/>
                <a:cs typeface="Inconsolata"/>
                <a:sym typeface="Inconsolata"/>
              </a:rPr>
              <a:t># That first thing is a dictionary and we want the "books" property.</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t/>
            </a:r>
            <a:endParaRPr b="1">
              <a:solidFill>
                <a:schemeClr val="dk1"/>
              </a:solidFill>
              <a:latin typeface="Inconsolata"/>
              <a:ea typeface="Inconsolata"/>
              <a:cs typeface="Inconsolata"/>
              <a:sym typeface="Inconsolata"/>
            </a:endParaRPr>
          </a:p>
          <a:p>
            <a:pPr indent="0" lvl="0" marL="0" rtl="0" algn="l">
              <a:spcBef>
                <a:spcPts val="1600"/>
              </a:spcBef>
              <a:spcAft>
                <a:spcPts val="1600"/>
              </a:spcAft>
              <a:buNone/>
            </a:pPr>
            <a:r>
              <a:t/>
            </a:r>
            <a:endParaRPr/>
          </a:p>
        </p:txBody>
      </p:sp>
      <p:sp>
        <p:nvSpPr>
          <p:cNvPr id="612" name="Google Shape;612;p7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13" name="Google Shape;613;p7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Peeling Back the Layers</a:t>
            </a:r>
            <a:endParaRPr/>
          </a:p>
        </p:txBody>
      </p:sp>
      <p:sp>
        <p:nvSpPr>
          <p:cNvPr id="619" name="Google Shape;619;p7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Inconsolata"/>
                <a:ea typeface="Inconsolata"/>
                <a:cs typeface="Inconsolata"/>
                <a:sym typeface="Inconsolata"/>
              </a:rPr>
              <a:t>authors[0]["books"][1]</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rPr b="1" lang="en">
                <a:solidFill>
                  <a:schemeClr val="dk1"/>
                </a:solidFill>
                <a:latin typeface="Inconsolata"/>
                <a:ea typeface="Inconsolata"/>
                <a:cs typeface="Inconsolata"/>
                <a:sym typeface="Inconsolata"/>
              </a:rPr>
              <a:t># There is a list called authors and we want the first thing in it.</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rPr b="1" lang="en">
                <a:solidFill>
                  <a:schemeClr val="dk1"/>
                </a:solidFill>
                <a:latin typeface="Inconsolata"/>
                <a:ea typeface="Inconsolata"/>
                <a:cs typeface="Inconsolata"/>
                <a:sym typeface="Inconsolata"/>
              </a:rPr>
              <a:t># That first thing is a dictionary and we want the "books" property.</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rPr b="1" lang="en">
                <a:solidFill>
                  <a:schemeClr val="dk1"/>
                </a:solidFill>
                <a:latin typeface="Inconsolata"/>
                <a:ea typeface="Inconsolata"/>
                <a:cs typeface="Inconsolata"/>
                <a:sym typeface="Inconsolata"/>
              </a:rPr>
              <a:t># Turns out "books" is a list and we want the second thing in it.</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t/>
            </a:r>
            <a:endParaRPr b="1">
              <a:solidFill>
                <a:schemeClr val="dk1"/>
              </a:solidFill>
              <a:latin typeface="Inconsolata"/>
              <a:ea typeface="Inconsolata"/>
              <a:cs typeface="Inconsolata"/>
              <a:sym typeface="Inconsolata"/>
            </a:endParaRPr>
          </a:p>
          <a:p>
            <a:pPr indent="0" lvl="0" marL="0" rtl="0" algn="l">
              <a:spcBef>
                <a:spcPts val="1600"/>
              </a:spcBef>
              <a:spcAft>
                <a:spcPts val="1600"/>
              </a:spcAft>
              <a:buNone/>
            </a:pPr>
            <a:r>
              <a:t/>
            </a:r>
            <a:endParaRPr/>
          </a:p>
        </p:txBody>
      </p:sp>
      <p:sp>
        <p:nvSpPr>
          <p:cNvPr id="620" name="Google Shape;620;p7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21" name="Google Shape;621;p7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Peeling Back the Layers</a:t>
            </a:r>
            <a:endParaRPr/>
          </a:p>
        </p:txBody>
      </p:sp>
      <p:sp>
        <p:nvSpPr>
          <p:cNvPr id="627" name="Google Shape;627;p7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Inconsolata"/>
                <a:ea typeface="Inconsolata"/>
                <a:cs typeface="Inconsolata"/>
                <a:sym typeface="Inconsolata"/>
              </a:rPr>
              <a:t>authors[0]["books"][1]["title"]</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rPr b="1" lang="en">
                <a:solidFill>
                  <a:schemeClr val="dk1"/>
                </a:solidFill>
                <a:latin typeface="Inconsolata"/>
                <a:ea typeface="Inconsolata"/>
                <a:cs typeface="Inconsolata"/>
                <a:sym typeface="Inconsolata"/>
              </a:rPr>
              <a:t># There is a list called authors and we want the first thing in it.</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rPr b="1" lang="en">
                <a:solidFill>
                  <a:schemeClr val="dk1"/>
                </a:solidFill>
                <a:latin typeface="Inconsolata"/>
                <a:ea typeface="Inconsolata"/>
                <a:cs typeface="Inconsolata"/>
                <a:sym typeface="Inconsolata"/>
              </a:rPr>
              <a:t># That first thing is a dictionary and we want the "books" property.</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rPr b="1" lang="en">
                <a:solidFill>
                  <a:schemeClr val="dk1"/>
                </a:solidFill>
                <a:latin typeface="Inconsolata"/>
                <a:ea typeface="Inconsolata"/>
                <a:cs typeface="Inconsolata"/>
                <a:sym typeface="Inconsolata"/>
              </a:rPr>
              <a:t># Turns out "books" is a list and we want the second thing in it.</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rPr b="1" lang="en">
                <a:solidFill>
                  <a:schemeClr val="dk1"/>
                </a:solidFill>
                <a:latin typeface="Inconsolata"/>
                <a:ea typeface="Inconsolata"/>
                <a:cs typeface="Inconsolata"/>
                <a:sym typeface="Inconsolata"/>
              </a:rPr>
              <a:t># That second thing is another dictionary with a "title" property.</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t/>
            </a:r>
            <a:endParaRPr b="1">
              <a:solidFill>
                <a:schemeClr val="dk1"/>
              </a:solidFill>
              <a:latin typeface="Inconsolata"/>
              <a:ea typeface="Inconsolata"/>
              <a:cs typeface="Inconsolata"/>
              <a:sym typeface="Inconsolata"/>
            </a:endParaRPr>
          </a:p>
          <a:p>
            <a:pPr indent="0" lvl="0" marL="0" rtl="0" algn="l">
              <a:spcBef>
                <a:spcPts val="1600"/>
              </a:spcBef>
              <a:spcAft>
                <a:spcPts val="1600"/>
              </a:spcAft>
              <a:buNone/>
            </a:pPr>
            <a:r>
              <a:t/>
            </a:r>
            <a:endParaRPr/>
          </a:p>
        </p:txBody>
      </p:sp>
      <p:sp>
        <p:nvSpPr>
          <p:cNvPr id="628" name="Google Shape;628;p7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29" name="Google Shape;629;p7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 Calm and print() On</a:t>
            </a:r>
            <a:endParaRPr/>
          </a:p>
        </p:txBody>
      </p:sp>
      <p:sp>
        <p:nvSpPr>
          <p:cNvPr id="635" name="Google Shape;635;p76"/>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dealing with a complex, multi-level data structure, you can lean on print statements to help peel back the layers one at a time. The syntax for accessing elements doesn’t change, you just simply need more layers:</a:t>
            </a:r>
            <a:endParaRPr/>
          </a:p>
          <a:p>
            <a:pPr indent="0" lvl="0" marL="0" rtl="0" algn="l">
              <a:spcBef>
                <a:spcPts val="1600"/>
              </a:spcBef>
              <a:spcAft>
                <a:spcPts val="0"/>
              </a:spcAft>
              <a:buNone/>
            </a:pPr>
            <a:r>
              <a:rPr b="1" lang="en">
                <a:solidFill>
                  <a:schemeClr val="dk1"/>
                </a:solidFill>
                <a:latin typeface="Inconsolata"/>
                <a:ea typeface="Inconsolata"/>
                <a:cs typeface="Inconsolata"/>
                <a:sym typeface="Inconsolata"/>
              </a:rPr>
              <a:t>print(</a:t>
            </a:r>
            <a:r>
              <a:rPr b="1" lang="en">
                <a:solidFill>
                  <a:schemeClr val="dk1"/>
                </a:solidFill>
                <a:latin typeface="Inconsolata"/>
                <a:ea typeface="Inconsolata"/>
                <a:cs typeface="Inconsolata"/>
                <a:sym typeface="Inconsolata"/>
              </a:rPr>
              <a:t>authors[0])</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rPr b="1" lang="en">
                <a:solidFill>
                  <a:schemeClr val="dk1"/>
                </a:solidFill>
                <a:latin typeface="Inconsolata"/>
                <a:ea typeface="Inconsolata"/>
                <a:cs typeface="Inconsolata"/>
                <a:sym typeface="Inconsolata"/>
              </a:rPr>
              <a:t>print(authors[0]["books"])</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rPr b="1" lang="en">
                <a:solidFill>
                  <a:schemeClr val="dk1"/>
                </a:solidFill>
                <a:latin typeface="Inconsolata"/>
                <a:ea typeface="Inconsolata"/>
                <a:cs typeface="Inconsolata"/>
                <a:sym typeface="Inconsolata"/>
              </a:rPr>
              <a:t>print(authors[0]["books"][1])</a:t>
            </a:r>
            <a:endParaRPr b="1">
              <a:solidFill>
                <a:schemeClr val="dk1"/>
              </a:solidFill>
              <a:latin typeface="Inconsolata"/>
              <a:ea typeface="Inconsolata"/>
              <a:cs typeface="Inconsolata"/>
              <a:sym typeface="Inconsolata"/>
            </a:endParaRPr>
          </a:p>
          <a:p>
            <a:pPr indent="0" lvl="0" marL="0" rtl="0" algn="l">
              <a:spcBef>
                <a:spcPts val="160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print(authors[0]["books"][1]["title"])</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t/>
            </a:r>
            <a:endParaRPr>
              <a:latin typeface="Inconsolata"/>
              <a:ea typeface="Inconsolata"/>
              <a:cs typeface="Inconsolata"/>
              <a:sym typeface="Inconsolata"/>
            </a:endParaRPr>
          </a:p>
          <a:p>
            <a:pPr indent="0" lvl="0" marL="0" rtl="0" algn="l">
              <a:spcBef>
                <a:spcPts val="1600"/>
              </a:spcBef>
              <a:spcAft>
                <a:spcPts val="1600"/>
              </a:spcAft>
              <a:buNone/>
            </a:pPr>
            <a:r>
              <a:t/>
            </a:r>
            <a:endParaRPr b="1">
              <a:latin typeface="Inconsolata"/>
              <a:ea typeface="Inconsolata"/>
              <a:cs typeface="Inconsolata"/>
              <a:sym typeface="Inconsolata"/>
            </a:endParaRPr>
          </a:p>
        </p:txBody>
      </p:sp>
      <p:sp>
        <p:nvSpPr>
          <p:cNvPr id="636" name="Google Shape;636;p7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37" name="Google Shape;637;p7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7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2.4 Python Librarian</a:t>
            </a:r>
            <a:endParaRPr/>
          </a:p>
        </p:txBody>
      </p:sp>
      <p:sp>
        <p:nvSpPr>
          <p:cNvPr id="643" name="Google Shape;643;p7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Managing nested data structures can be difficult! </a:t>
            </a:r>
            <a:endParaRPr/>
          </a:p>
          <a:p>
            <a:pPr indent="0" lvl="0" marL="0" rtl="0" algn="l">
              <a:spcBef>
                <a:spcPts val="1600"/>
              </a:spcBef>
              <a:spcAft>
                <a:spcPts val="1600"/>
              </a:spcAft>
              <a:buNone/>
            </a:pPr>
            <a:r>
              <a:rPr lang="en"/>
              <a:t>Work through the challenges of accessing and modifying the “authors” dictionary found in Section 2.4 of the workbook.</a:t>
            </a:r>
            <a:endParaRPr/>
          </a:p>
        </p:txBody>
      </p:sp>
      <p:sp>
        <p:nvSpPr>
          <p:cNvPr id="644" name="Google Shape;644;p7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45" name="Google Shape;645;p7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46" name="Google Shape;646;p7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pic>
        <p:nvPicPr>
          <p:cNvPr id="647" name="Google Shape;647;p77"/>
          <p:cNvPicPr preferRelativeResize="0"/>
          <p:nvPr/>
        </p:nvPicPr>
        <p:blipFill>
          <a:blip r:embed="rId3">
            <a:alphaModFix/>
          </a:blip>
          <a:stretch>
            <a:fillRect/>
          </a:stretch>
        </p:blipFill>
        <p:spPr>
          <a:xfrm>
            <a:off x="3355024" y="2228775"/>
            <a:ext cx="2433949" cy="243394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78"/>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653" name="Google Shape;653;p7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 Structures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659" name="Google Shape;659;p7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a:t>
            </a:r>
            <a:endParaRPr/>
          </a:p>
        </p:txBody>
      </p:sp>
      <p:sp>
        <p:nvSpPr>
          <p:cNvPr id="660" name="Google Shape;660;p79"/>
          <p:cNvSpPr txBox="1"/>
          <p:nvPr>
            <p:ph idx="3" type="body"/>
          </p:nvPr>
        </p:nvSpPr>
        <p:spPr>
          <a:xfrm>
            <a:off x="457200" y="1168975"/>
            <a:ext cx="3663000" cy="27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In today’s class, we…</a:t>
            </a:r>
            <a:endParaRPr b="1"/>
          </a:p>
          <a:p>
            <a:pPr indent="-342900" lvl="0" marL="457200" rtl="0" algn="l">
              <a:lnSpc>
                <a:spcPct val="115000"/>
              </a:lnSpc>
              <a:spcBef>
                <a:spcPts val="1600"/>
              </a:spcBef>
              <a:spcAft>
                <a:spcPts val="0"/>
              </a:spcAft>
              <a:buSzPts val="1800"/>
              <a:buChar char="●"/>
            </a:pPr>
            <a:r>
              <a:rPr lang="en"/>
              <a:t>Used lists and list methods to manage collections of data.</a:t>
            </a:r>
            <a:endParaRPr/>
          </a:p>
          <a:p>
            <a:pPr indent="-342900" lvl="0" marL="457200" rtl="0" algn="l">
              <a:lnSpc>
                <a:spcPct val="115000"/>
              </a:lnSpc>
              <a:spcBef>
                <a:spcPts val="0"/>
              </a:spcBef>
              <a:spcAft>
                <a:spcPts val="0"/>
              </a:spcAft>
              <a:buSzPts val="1800"/>
              <a:buChar char="●"/>
            </a:pPr>
            <a:r>
              <a:rPr lang="en"/>
              <a:t>Used index-based retrieval to access and manipulate list items.</a:t>
            </a:r>
            <a:endParaRPr/>
          </a:p>
          <a:p>
            <a:pPr indent="-342900" lvl="0" marL="457200" rtl="0" algn="l">
              <a:lnSpc>
                <a:spcPct val="115000"/>
              </a:lnSpc>
              <a:spcBef>
                <a:spcPts val="0"/>
              </a:spcBef>
              <a:spcAft>
                <a:spcPts val="0"/>
              </a:spcAft>
              <a:buSzPts val="1800"/>
              <a:buChar char="●"/>
            </a:pPr>
            <a:r>
              <a:rPr lang="en"/>
              <a:t>Used dictionaries to represent data with multiple properties.</a:t>
            </a:r>
            <a:endParaRPr/>
          </a:p>
        </p:txBody>
      </p:sp>
      <p:sp>
        <p:nvSpPr>
          <p:cNvPr id="661" name="Google Shape;661;p79"/>
          <p:cNvSpPr txBox="1"/>
          <p:nvPr>
            <p:ph idx="5" type="body"/>
          </p:nvPr>
        </p:nvSpPr>
        <p:spPr>
          <a:xfrm>
            <a:off x="4958400" y="1168987"/>
            <a:ext cx="3728400" cy="37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On your own:</a:t>
            </a:r>
            <a:endParaRPr b="1">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Ensure that you’ve completed the Python pre-work and pre-work quiz.</a:t>
            </a:r>
            <a:endParaRPr b="1"/>
          </a:p>
          <a:p>
            <a:pPr indent="0" lvl="0" marL="0" rtl="0" algn="l">
              <a:lnSpc>
                <a:spcPct val="115000"/>
              </a:lnSpc>
              <a:spcBef>
                <a:spcPts val="1600"/>
              </a:spcBef>
              <a:spcAft>
                <a:spcPts val="0"/>
              </a:spcAft>
              <a:buNone/>
            </a:pPr>
            <a:r>
              <a:rPr b="1" lang="en"/>
              <a:t>Next Class: </a:t>
            </a:r>
            <a:endParaRPr b="1"/>
          </a:p>
          <a:p>
            <a:pPr indent="0" lvl="0" marL="0" rtl="0" algn="l">
              <a:lnSpc>
                <a:spcPct val="115000"/>
              </a:lnSpc>
              <a:spcBef>
                <a:spcPts val="1600"/>
              </a:spcBef>
              <a:spcAft>
                <a:spcPts val="1600"/>
              </a:spcAft>
              <a:buNone/>
            </a:pPr>
            <a:r>
              <a:rPr lang="en"/>
              <a:t>Conditionals</a:t>
            </a:r>
            <a:endParaRPr/>
          </a:p>
        </p:txBody>
      </p:sp>
      <p:sp>
        <p:nvSpPr>
          <p:cNvPr id="662" name="Google Shape;662;p7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Jupyter Notebook</a:t>
            </a:r>
            <a:endParaRPr/>
          </a:p>
        </p:txBody>
      </p:sp>
      <p:sp>
        <p:nvSpPr>
          <p:cNvPr id="284" name="Google Shape;284;p35"/>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exercises referenced in this lesson can be found in the </a:t>
            </a:r>
            <a:r>
              <a:rPr lang="en" u="sng">
                <a:solidFill>
                  <a:schemeClr val="hlink"/>
                </a:solidFill>
                <a:hlinkClick r:id="rId3"/>
              </a:rPr>
              <a:t>Python Workbooks + Data</a:t>
            </a:r>
            <a:r>
              <a:rPr lang="en">
                <a:solidFill>
                  <a:schemeClr val="dk1"/>
                </a:solidFill>
              </a:rPr>
              <a:t> folder.</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Our first few lessons begin by reviewing the notebook, as the same material was covered in the pre-work. </a:t>
            </a:r>
            <a:endParaRPr>
              <a:solidFill>
                <a:schemeClr val="dk1"/>
              </a:solidFill>
            </a:endParaRPr>
          </a:p>
          <a:p>
            <a:pPr indent="0" lvl="0" marL="0" rtl="0" algn="l">
              <a:spcBef>
                <a:spcPts val="1600"/>
              </a:spcBef>
              <a:spcAft>
                <a:spcPts val="1600"/>
              </a:spcAft>
              <a:buClr>
                <a:schemeClr val="dk1"/>
              </a:buClr>
              <a:buSzPts val="1100"/>
              <a:buFont typeface="Arial"/>
              <a:buNone/>
            </a:pPr>
            <a:r>
              <a:rPr lang="en">
                <a:solidFill>
                  <a:schemeClr val="dk1"/>
                </a:solidFill>
              </a:rPr>
              <a:t>If students feel that they are able to confidently solve the challenges in the workbook, you can quickly skim through the lesson content and have them only complete the challenges.</a:t>
            </a:r>
            <a:endParaRPr/>
          </a:p>
        </p:txBody>
      </p:sp>
      <p:sp>
        <p:nvSpPr>
          <p:cNvPr id="285" name="Google Shape;285;p3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pic>
        <p:nvPicPr>
          <p:cNvPr id="667" name="Google Shape;667;p80"/>
          <p:cNvPicPr preferRelativeResize="0"/>
          <p:nvPr/>
        </p:nvPicPr>
        <p:blipFill>
          <a:blip r:embed="rId3">
            <a:alphaModFix/>
          </a:blip>
          <a:stretch>
            <a:fillRect/>
          </a:stretch>
        </p:blipFill>
        <p:spPr>
          <a:xfrm>
            <a:off x="1727963" y="1005475"/>
            <a:ext cx="5688081" cy="3555051"/>
          </a:xfrm>
          <a:prstGeom prst="rect">
            <a:avLst/>
          </a:prstGeom>
          <a:noFill/>
          <a:ln>
            <a:noFill/>
          </a:ln>
        </p:spPr>
      </p:pic>
      <p:sp>
        <p:nvSpPr>
          <p:cNvPr id="668" name="Google Shape;668;p8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 Exit Tickets!</a:t>
            </a:r>
            <a:endParaRPr/>
          </a:p>
        </p:txBody>
      </p:sp>
      <p:sp>
        <p:nvSpPr>
          <p:cNvPr id="669" name="Google Shape;669;p8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70" name="Google Shape;670;p8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Learning Goals</a:t>
            </a:r>
            <a:endParaRPr/>
          </a:p>
        </p:txBody>
      </p:sp>
      <p:sp>
        <p:nvSpPr>
          <p:cNvPr id="296" name="Google Shape;296;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97" name="Google Shape;297;p37"/>
          <p:cNvPicPr preferRelativeResize="0"/>
          <p:nvPr/>
        </p:nvPicPr>
        <p:blipFill>
          <a:blip r:embed="rId3">
            <a:alphaModFix/>
          </a:blip>
          <a:stretch>
            <a:fillRect/>
          </a:stretch>
        </p:blipFill>
        <p:spPr>
          <a:xfrm>
            <a:off x="5873750" y="1248900"/>
            <a:ext cx="1880075" cy="2645700"/>
          </a:xfrm>
          <a:prstGeom prst="rect">
            <a:avLst/>
          </a:prstGeom>
          <a:noFill/>
          <a:ln>
            <a:noFill/>
          </a:ln>
        </p:spPr>
      </p:pic>
      <p:sp>
        <p:nvSpPr>
          <p:cNvPr id="298" name="Google Shape;298;p37"/>
          <p:cNvSpPr txBox="1"/>
          <p:nvPr>
            <p:ph idx="4294967295" type="body"/>
          </p:nvPr>
        </p:nvSpPr>
        <p:spPr>
          <a:xfrm>
            <a:off x="457200" y="1143000"/>
            <a:ext cx="4880100" cy="2937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Use lists and list methods to manage collections of data.</a:t>
            </a:r>
            <a:endParaRPr/>
          </a:p>
          <a:p>
            <a:pPr indent="-342900" lvl="0" marL="457200" rtl="0" algn="l">
              <a:lnSpc>
                <a:spcPct val="115000"/>
              </a:lnSpc>
              <a:spcBef>
                <a:spcPts val="1000"/>
              </a:spcBef>
              <a:spcAft>
                <a:spcPts val="0"/>
              </a:spcAft>
              <a:buSzPts val="1800"/>
              <a:buChar char="●"/>
            </a:pPr>
            <a:r>
              <a:rPr lang="en"/>
              <a:t>Use index-based retrieval to access and manipulate list items.</a:t>
            </a:r>
            <a:endParaRPr/>
          </a:p>
          <a:p>
            <a:pPr indent="-342900" lvl="0" marL="457200" rtl="0" algn="l">
              <a:lnSpc>
                <a:spcPct val="115000"/>
              </a:lnSpc>
              <a:spcBef>
                <a:spcPts val="1000"/>
              </a:spcBef>
              <a:spcAft>
                <a:spcPts val="0"/>
              </a:spcAft>
              <a:buSzPts val="1800"/>
              <a:buChar char="●"/>
            </a:pPr>
            <a:r>
              <a:rPr lang="en"/>
              <a:t>Use dictionaries to represent data with multiple properties.</a:t>
            </a:r>
            <a:endParaRPr sz="1400"/>
          </a:p>
          <a:p>
            <a:pPr indent="0" lvl="0" marL="457200" rtl="0" algn="l">
              <a:lnSpc>
                <a:spcPct val="115000"/>
              </a:lnSpc>
              <a:spcBef>
                <a:spcPts val="1000"/>
              </a:spcBef>
              <a:spcAft>
                <a:spcPts val="1000"/>
              </a:spcAft>
              <a:buNone/>
            </a:pPr>
            <a:r>
              <a:t/>
            </a:r>
            <a:endParaRPr sz="1400"/>
          </a:p>
        </p:txBody>
      </p:sp>
      <p:sp>
        <p:nvSpPr>
          <p:cNvPr id="299" name="Google Shape;299;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We’ll Practice Today </a:t>
            </a:r>
            <a:endParaRPr/>
          </a:p>
        </p:txBody>
      </p:sp>
      <p:sp>
        <p:nvSpPr>
          <p:cNvPr id="305" name="Google Shape;305;p38"/>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class is a </a:t>
            </a:r>
            <a:r>
              <a:rPr b="1" lang="en">
                <a:solidFill>
                  <a:schemeClr val="dk1"/>
                </a:solidFill>
              </a:rPr>
              <a:t>blended learning experience</a:t>
            </a:r>
            <a:r>
              <a:rPr lang="en">
                <a:solidFill>
                  <a:schemeClr val="dk1"/>
                </a:solidFill>
              </a:rPr>
              <a:t>. It connects to and reinforces topics that you encountered in the myGA pre-work.</a:t>
            </a:r>
            <a:endParaRPr/>
          </a:p>
          <a:p>
            <a:pPr indent="0" lvl="0" marL="0" rtl="0" algn="l">
              <a:spcBef>
                <a:spcPts val="1600"/>
              </a:spcBef>
              <a:spcAft>
                <a:spcPts val="0"/>
              </a:spcAft>
              <a:buNone/>
            </a:pPr>
            <a:r>
              <a:rPr lang="en">
                <a:solidFill>
                  <a:schemeClr val="dk1"/>
                </a:solidFill>
              </a:rPr>
              <a:t>We’re going to return to topics covered in the pre-work and build upon them:</a:t>
            </a:r>
            <a:endParaRPr/>
          </a:p>
          <a:p>
            <a:pPr indent="-342900" lvl="0" marL="457200" rtl="0" algn="l">
              <a:spcBef>
                <a:spcPts val="1600"/>
              </a:spcBef>
              <a:spcAft>
                <a:spcPts val="0"/>
              </a:spcAft>
              <a:buSzPts val="1800"/>
              <a:buChar char="●"/>
            </a:pPr>
            <a:r>
              <a:rPr lang="en"/>
              <a:t>Data structures like </a:t>
            </a:r>
            <a:r>
              <a:rPr b="1" lang="en">
                <a:highlight>
                  <a:schemeClr val="accent2"/>
                </a:highlight>
              </a:rPr>
              <a:t>lists, tuples, and dictionaries</a:t>
            </a:r>
            <a:r>
              <a:rPr lang="en"/>
              <a:t>.</a:t>
            </a:r>
            <a:r>
              <a:rPr b="1" lang="en">
                <a:highlight>
                  <a:schemeClr val="accent2"/>
                </a:highlight>
              </a:rPr>
              <a:t> </a:t>
            </a:r>
            <a:endParaRPr b="1">
              <a:highlight>
                <a:schemeClr val="accent2"/>
              </a:highlight>
            </a:endParaRPr>
          </a:p>
          <a:p>
            <a:pPr indent="-342900" lvl="0" marL="457200" rtl="0" algn="l">
              <a:spcBef>
                <a:spcPts val="0"/>
              </a:spcBef>
              <a:spcAft>
                <a:spcPts val="0"/>
              </a:spcAft>
              <a:buSzPts val="1800"/>
              <a:buChar char="●"/>
            </a:pPr>
            <a:r>
              <a:rPr b="1" lang="en">
                <a:highlight>
                  <a:schemeClr val="accent2"/>
                </a:highlight>
              </a:rPr>
              <a:t>Combining</a:t>
            </a:r>
            <a:r>
              <a:rPr lang="en"/>
              <a:t> data structures.</a:t>
            </a:r>
            <a:endParaRPr/>
          </a:p>
          <a:p>
            <a:pPr indent="-342900" lvl="0" marL="457200" rtl="0" algn="l">
              <a:spcBef>
                <a:spcPts val="0"/>
              </a:spcBef>
              <a:spcAft>
                <a:spcPts val="0"/>
              </a:spcAft>
              <a:buSzPts val="1800"/>
              <a:buChar char="●"/>
            </a:pPr>
            <a:r>
              <a:rPr b="1" lang="en">
                <a:highlight>
                  <a:schemeClr val="accent2"/>
                </a:highlight>
              </a:rPr>
              <a:t>List methods</a:t>
            </a:r>
            <a:r>
              <a:rPr lang="en"/>
              <a:t>.</a:t>
            </a:r>
            <a:endParaRPr/>
          </a:p>
        </p:txBody>
      </p:sp>
      <p:sp>
        <p:nvSpPr>
          <p:cNvPr id="306" name="Google Shape;306;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07" name="Google Shape;307;p3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Jupyter Notebook Review</a:t>
            </a:r>
            <a:endParaRPr/>
          </a:p>
        </p:txBody>
      </p:sp>
      <p:sp>
        <p:nvSpPr>
          <p:cNvPr id="313" name="Google Shape;313;p3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Let’s dive right in and use what we learned in the pre-work! </a:t>
            </a:r>
            <a:r>
              <a:rPr lang="en">
                <a:solidFill>
                  <a:schemeClr val="dk1"/>
                </a:solidFill>
              </a:rPr>
              <a:t>We want to understand where you are in your learning journey so that we can give the best possible experience in class.</a:t>
            </a:r>
            <a:endParaRPr>
              <a:solidFill>
                <a:schemeClr val="dk1"/>
              </a:solidFill>
            </a:endParaRPr>
          </a:p>
          <a:p>
            <a:pPr indent="0" lvl="0" marL="0" rtl="0" algn="l">
              <a:spcBef>
                <a:spcPts val="1600"/>
              </a:spcBef>
              <a:spcAft>
                <a:spcPts val="0"/>
              </a:spcAft>
              <a:buClr>
                <a:schemeClr val="dk1"/>
              </a:buClr>
              <a:buSzPts val="1100"/>
              <a:buFont typeface="Arial"/>
              <a:buNone/>
            </a:pPr>
            <a:r>
              <a:rPr b="1" lang="en">
                <a:solidFill>
                  <a:schemeClr val="dk1"/>
                </a:solidFill>
              </a:rPr>
              <a:t>Look over the exercises in today's Jupyter Notebook</a:t>
            </a:r>
            <a:r>
              <a:rPr lang="en">
                <a:solidFill>
                  <a:schemeClr val="dk1"/>
                </a:solidFill>
              </a:rPr>
              <a:t> and attempt any that seem immediately doable to you. </a:t>
            </a:r>
            <a:endParaRPr>
              <a:solidFill>
                <a:schemeClr val="dk1"/>
              </a:solidFill>
            </a:endParaRPr>
          </a:p>
          <a:p>
            <a:pPr indent="0" lvl="0" marL="0" rtl="0" algn="l">
              <a:spcBef>
                <a:spcPts val="1600"/>
              </a:spcBef>
              <a:spcAft>
                <a:spcPts val="1600"/>
              </a:spcAft>
              <a:buNone/>
            </a:pPr>
            <a:r>
              <a:rPr lang="en">
                <a:solidFill>
                  <a:schemeClr val="dk1"/>
                </a:solidFill>
              </a:rPr>
              <a:t>Then, </a:t>
            </a:r>
            <a:r>
              <a:rPr b="1" lang="en">
                <a:solidFill>
                  <a:schemeClr val="dk1"/>
                </a:solidFill>
              </a:rPr>
              <a:t>rate your confidence level</a:t>
            </a:r>
            <a:r>
              <a:rPr lang="en">
                <a:solidFill>
                  <a:schemeClr val="dk1"/>
                </a:solidFill>
              </a:rPr>
              <a:t> on today's subjects from 1–5.</a:t>
            </a:r>
            <a:endParaRPr b="1"/>
          </a:p>
        </p:txBody>
      </p:sp>
      <p:sp>
        <p:nvSpPr>
          <p:cNvPr id="314" name="Google Shape;314;p39"/>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15" name="Google Shape;315;p3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10 minutes</a:t>
            </a:r>
            <a:endParaRPr/>
          </a:p>
        </p:txBody>
      </p:sp>
      <p:sp>
        <p:nvSpPr>
          <p:cNvPr id="316" name="Google Shape;316;p39"/>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17" name="Google Shape;317;p3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