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embeddedFontLst>
    <p:embeddedFont>
      <p:font typeface="Inconsolata" pitchFamily="2" charset="0"/>
      <p:regular r:id="rId33"/>
      <p:bold r:id="rId34"/>
    </p:embeddedFont>
    <p:embeddedFont>
      <p:font typeface="Oswald" panose="020B0604020202020204" pitchFamily="2" charset="0"/>
      <p:regular r:id="rId35"/>
      <p:bold r:id="rId36"/>
    </p:embeddedFont>
    <p:embeddedFont>
      <p:font typeface="Proxima Nova"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A30777C-BDBE-4059-8C02-BD128F37E617}">
  <a:tblStyle styleId="{8A30777C-BDBE-4059-8C02-BD128F37E61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0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a39c84f11c_0_3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a39c84f11c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922b481f33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922b481f3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Purpose: </a:t>
            </a:r>
            <a:r>
              <a:rPr lang="en">
                <a:solidFill>
                  <a:schemeClr val="dk1"/>
                </a:solidFill>
              </a:rPr>
              <a:t>Review the importance of conditional logic.</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TALKING POINTS:</a:t>
            </a:r>
            <a:endParaRPr b="1">
              <a:solidFill>
                <a:schemeClr val="dk1"/>
              </a:solidFill>
            </a:endParaRPr>
          </a:p>
          <a:p>
            <a:pPr marL="0" lvl="0" indent="0" algn="l" rtl="0">
              <a:spcBef>
                <a:spcPts val="0"/>
              </a:spcBef>
              <a:spcAft>
                <a:spcPts val="0"/>
              </a:spcAft>
              <a:buNone/>
            </a:pP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So far, we can write programs that execute in a completely straightforward fashion.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Conditionals allow our programs to start making logical decisions based on specific comparisons of input.</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TEACHING TIPS:</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This should be a review of what students saw in the pre-work.</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922b481f33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922b481f3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Duration:</a:t>
            </a:r>
            <a:r>
              <a:rPr lang="en"/>
              <a:t> 25 minutes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922b481f33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922b481f33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PURPOSE: </a:t>
            </a:r>
            <a:r>
              <a:rPr lang="en">
                <a:solidFill>
                  <a:schemeClr val="dk1"/>
                </a:solidFill>
              </a:rPr>
              <a:t>Review comparison operators.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TALKING POINTS:</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A computer can only understand decisions based on these operators. You can also mention to students that “!” means “not” so they’re prepared for future encounters.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Emphasize that these comparisons boil down to a Boolean (true or false). We use them to get to a Boolean result.</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TEACHING TIPS:</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This should be a review of what students saw in the pre-work.</a:t>
            </a:r>
            <a:endParaRPr b="1">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22b481f33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22b481f33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PURPOSE: </a:t>
            </a:r>
            <a:r>
              <a:rPr lang="en">
                <a:solidFill>
                  <a:schemeClr val="dk1"/>
                </a:solidFill>
              </a:rPr>
              <a:t>Review conditional statements.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TEACHING TIPS:</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Emphasize the importance of indentation when it comes to making a conditional work properly and starting a code block.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Any code block is ended by providing a new line that's un-indented, which can be very easy to miss.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This should be a review of what students saw in the pre-work.</a:t>
            </a:r>
            <a:endParaRPr b="1">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922b481f33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922b481f33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PURPOSE: </a:t>
            </a:r>
            <a:r>
              <a:rPr lang="en">
                <a:solidFill>
                  <a:schemeClr val="dk1"/>
                </a:solidFill>
              </a:rPr>
              <a:t>Review conditional statements.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TEACHING TIPS:</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Point out the un-indented keyword </a:t>
            </a:r>
            <a:r>
              <a:rPr lang="en" b="1">
                <a:solidFill>
                  <a:schemeClr val="dk1"/>
                </a:solidFill>
              </a:rPr>
              <a:t>else</a:t>
            </a:r>
            <a:r>
              <a:rPr lang="en">
                <a:solidFill>
                  <a:schemeClr val="dk1"/>
                </a:solidFill>
              </a:rPr>
              <a:t>.</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Again, you're providing blocks of code to a conditional statement — the conditions are on the same level as each other, but each subroutine is indented within the individual condition.</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This should be a review of what students saw in the pre-work.</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922b481f33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922b481f33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PURPOSE: </a:t>
            </a:r>
            <a:r>
              <a:rPr lang="en">
                <a:solidFill>
                  <a:schemeClr val="dk1"/>
                </a:solidFill>
              </a:rPr>
              <a:t>Review multiple conditional statements.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TALKING POINTS:</a:t>
            </a:r>
            <a:endParaRPr b="1">
              <a:solidFill>
                <a:schemeClr val="dk1"/>
              </a:solidFill>
            </a:endParaRPr>
          </a:p>
          <a:p>
            <a:pPr marL="457200" lvl="0" indent="-298450" algn="l" rtl="0">
              <a:spcBef>
                <a:spcPts val="1000"/>
              </a:spcBef>
              <a:spcAft>
                <a:spcPts val="0"/>
              </a:spcAft>
              <a:buClr>
                <a:schemeClr val="dk1"/>
              </a:buClr>
              <a:buSzPts val="1100"/>
              <a:buFont typeface="Proxima Nova"/>
              <a:buChar char="●"/>
            </a:pPr>
            <a:r>
              <a:rPr lang="en" b="1">
                <a:solidFill>
                  <a:schemeClr val="dk1"/>
                </a:solidFill>
                <a:latin typeface="Courier New"/>
                <a:ea typeface="Courier New"/>
                <a:cs typeface="Courier New"/>
                <a:sym typeface="Courier New"/>
              </a:rPr>
              <a:t>elif</a:t>
            </a:r>
            <a:r>
              <a:rPr lang="en" b="1">
                <a:solidFill>
                  <a:schemeClr val="dk1"/>
                </a:solidFill>
              </a:rPr>
              <a:t> </a:t>
            </a:r>
            <a:r>
              <a:rPr lang="en">
                <a:solidFill>
                  <a:schemeClr val="dk1"/>
                </a:solidFill>
              </a:rPr>
              <a:t>allows for conditional chaining, letting us check many possibilities back to back. Once one comparison evaluates as true, the chain exits.</a:t>
            </a:r>
            <a:endParaRPr>
              <a:solidFill>
                <a:schemeClr val="dk1"/>
              </a:solidFill>
            </a:endParaRPr>
          </a:p>
          <a:p>
            <a:pPr marL="0" lvl="0" indent="0" algn="l" rtl="0">
              <a:spcBef>
                <a:spcPts val="1000"/>
              </a:spcBef>
              <a:spcAft>
                <a:spcPts val="0"/>
              </a:spcAft>
              <a:buClr>
                <a:schemeClr val="dk1"/>
              </a:buClr>
              <a:buSzPts val="1100"/>
              <a:buFont typeface="Arial"/>
              <a:buNone/>
            </a:pPr>
            <a:r>
              <a:rPr lang="en" b="1">
                <a:solidFill>
                  <a:schemeClr val="dk1"/>
                </a:solidFill>
              </a:rPr>
              <a:t>TEACHING TIPS:</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This should be a review of what students saw in the pre-work.</a:t>
            </a:r>
            <a:endParaRPr>
              <a:solidFill>
                <a:schemeClr val="dk1"/>
              </a:solidFill>
            </a:endParaRPr>
          </a:p>
          <a:p>
            <a:pPr marL="0" lvl="0" indent="0" algn="l" rtl="0">
              <a:spcBef>
                <a:spcPts val="0"/>
              </a:spcBef>
              <a:spcAft>
                <a:spcPts val="1000"/>
              </a:spcAft>
              <a:buNone/>
            </a:pP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a39c84f11c_0_3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a39c84f11c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Purpose:</a:t>
            </a:r>
            <a:r>
              <a:rPr lang="en">
                <a:solidFill>
                  <a:schemeClr val="dk1"/>
                </a:solidFill>
              </a:rPr>
              <a:t> Have students practice reading and reflecting on code.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922b481f33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922b481f33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PURPOSE: </a:t>
            </a:r>
            <a:r>
              <a:rPr lang="en">
                <a:solidFill>
                  <a:schemeClr val="dk1"/>
                </a:solidFill>
              </a:rPr>
              <a:t>Reiterate the difference between assignment and evaluation.</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TEACHING TIPS:</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This should be a review of what students saw in the pre-work.</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This is a common gotcha at first.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922b481f33_0_8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922b481f33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Purpose: </a:t>
            </a:r>
            <a:r>
              <a:rPr lang="en">
                <a:solidFill>
                  <a:schemeClr val="dk1"/>
                </a:solidFill>
              </a:rPr>
              <a:t>Have students practice writing conditional logic.</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922b481f33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922b481f33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Duration:</a:t>
            </a:r>
            <a:r>
              <a:rPr lang="en"/>
              <a:t> 60 minutes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a39c84f11c_0_3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a39c84f11c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0000"/>
              </a:lnSpc>
              <a:spcBef>
                <a:spcPts val="300"/>
              </a:spcBef>
              <a:spcAft>
                <a:spcPts val="0"/>
              </a:spcAft>
              <a:buClr>
                <a:schemeClr val="dk1"/>
              </a:buClr>
              <a:buSzPts val="1100"/>
              <a:buFont typeface="Arial"/>
              <a:buNone/>
            </a:pPr>
            <a:endParaRPr sz="1800">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9b991f1a0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9b991f1a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Purpose: </a:t>
            </a:r>
            <a:r>
              <a:rPr lang="en">
                <a:solidFill>
                  <a:schemeClr val="dk1"/>
                </a:solidFill>
              </a:rPr>
              <a:t>Review nested conditionals.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TALKING POINTS:</a:t>
            </a:r>
            <a:endParaRPr b="1">
              <a:solidFill>
                <a:schemeClr val="dk1"/>
              </a:solidFill>
            </a:endParaRPr>
          </a:p>
          <a:p>
            <a:pPr marL="0" lvl="0" indent="0" algn="l" rtl="0">
              <a:spcBef>
                <a:spcPts val="0"/>
              </a:spcBef>
              <a:spcAft>
                <a:spcPts val="0"/>
              </a:spcAft>
              <a:buNone/>
            </a:pP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This way, we only check the “bank_account” variable IF our first condition is also met.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However, this can get a bit messy; for this simple situation, it isn't worth having more indented blocks just to add one condition.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So, what's the alternative?</a:t>
            </a:r>
            <a:endParaRPr b="1">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TEACHING TIPS:</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This should be a review of what students saw in the pre-work.</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922b481f33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922b481f33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Purpose: </a:t>
            </a:r>
            <a:r>
              <a:rPr lang="en">
                <a:solidFill>
                  <a:schemeClr val="dk1"/>
                </a:solidFill>
              </a:rPr>
              <a:t>Review logic operators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TEACHING TIPS:</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This should be a review of what students saw in the pre-work.</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922b481f33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922b481f33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PURPOSE: </a:t>
            </a:r>
            <a:r>
              <a:rPr lang="en">
                <a:solidFill>
                  <a:schemeClr val="dk1"/>
                </a:solidFill>
              </a:rPr>
              <a:t>Review logic operators.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TEACHING TIPS:</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This should be a review of what students saw in the pre-work.</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922b481f33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922b481f33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PURPOSE: </a:t>
            </a:r>
            <a:r>
              <a:rPr lang="en">
                <a:solidFill>
                  <a:schemeClr val="dk1"/>
                </a:solidFill>
              </a:rPr>
              <a:t>Introduce how to make conditionals more efficient.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r>
              <a:rPr lang="en" b="1">
                <a:solidFill>
                  <a:schemeClr val="dk1"/>
                </a:solidFill>
              </a:rPr>
              <a:t>TEACHING TIPS:</a:t>
            </a:r>
            <a:endParaRPr b="1">
              <a:solidFill>
                <a:schemeClr val="dk1"/>
              </a:solidFill>
            </a:endParaRPr>
          </a:p>
          <a:p>
            <a:pPr marL="0" lvl="0" indent="0" algn="l" rtl="0">
              <a:spcBef>
                <a:spcPts val="0"/>
              </a:spcBef>
              <a:spcAft>
                <a:spcPts val="0"/>
              </a:spcAft>
              <a:buNone/>
            </a:pP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Students will start out doing lots of “</a:t>
            </a:r>
            <a:r>
              <a:rPr lang="en" b="1">
                <a:solidFill>
                  <a:schemeClr val="dk1"/>
                </a:solidFill>
                <a:latin typeface="Courier New"/>
                <a:ea typeface="Courier New"/>
                <a:cs typeface="Courier New"/>
                <a:sym typeface="Courier New"/>
              </a:rPr>
              <a:t>== True</a:t>
            </a:r>
            <a:r>
              <a:rPr lang="en">
                <a:solidFill>
                  <a:schemeClr val="dk1"/>
                </a:solidFill>
              </a:rPr>
              <a:t>” and such in their conditionals, so the sooner they catch on to the typical pattern and can read more realistic code fluently, the better.</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922b481f33_0_9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922b481f33_0_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Purpose: </a:t>
            </a:r>
            <a:r>
              <a:rPr lang="en">
                <a:solidFill>
                  <a:schemeClr val="dk1"/>
                </a:solidFill>
              </a:rPr>
              <a:t>Allow students to practice thinking through how logic operators will evaluate.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TEACHING TIPS:</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None/>
            </a:pPr>
            <a:r>
              <a:rPr lang="en" b="1"/>
              <a:t>Answers:</a:t>
            </a:r>
            <a:endParaRPr b="1"/>
          </a:p>
          <a:p>
            <a:pPr marL="0" lvl="0" indent="0" algn="l" rtl="0">
              <a:spcBef>
                <a:spcPts val="0"/>
              </a:spcBef>
              <a:spcAft>
                <a:spcPts val="0"/>
              </a:spcAft>
              <a:buNone/>
            </a:pPr>
            <a:r>
              <a:rPr lang="en"/>
              <a:t>1. False</a:t>
            </a:r>
            <a:endParaRPr/>
          </a:p>
          <a:p>
            <a:pPr marL="0" lvl="0" indent="0" algn="l" rtl="0">
              <a:spcBef>
                <a:spcPts val="0"/>
              </a:spcBef>
              <a:spcAft>
                <a:spcPts val="0"/>
              </a:spcAft>
              <a:buNone/>
            </a:pPr>
            <a:r>
              <a:rPr lang="en"/>
              <a:t>2. True </a:t>
            </a:r>
            <a:endParaRPr/>
          </a:p>
          <a:p>
            <a:pPr marL="0" lvl="0" indent="0" algn="l" rtl="0">
              <a:spcBef>
                <a:spcPts val="0"/>
              </a:spcBef>
              <a:spcAft>
                <a:spcPts val="0"/>
              </a:spcAft>
              <a:buNone/>
            </a:pPr>
            <a:r>
              <a:rPr lang="en"/>
              <a:t>3. True</a:t>
            </a:r>
            <a:endParaRPr/>
          </a:p>
          <a:p>
            <a:pPr marL="0" lvl="0" indent="0" algn="l" rtl="0">
              <a:spcBef>
                <a:spcPts val="0"/>
              </a:spcBef>
              <a:spcAft>
                <a:spcPts val="0"/>
              </a:spcAft>
              <a:buNone/>
            </a:pPr>
            <a:r>
              <a:rPr lang="en"/>
              <a:t>4. True</a:t>
            </a:r>
            <a:endParaRPr/>
          </a:p>
          <a:p>
            <a:pPr marL="0" lvl="0" indent="0" algn="l" rtl="0">
              <a:spcBef>
                <a:spcPts val="0"/>
              </a:spcBef>
              <a:spcAft>
                <a:spcPts val="0"/>
              </a:spcAft>
              <a:buNone/>
            </a:pPr>
            <a:r>
              <a:rPr lang="en"/>
              <a:t>5. False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922b481f33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922b481f33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PURPOSE: </a:t>
            </a:r>
            <a:r>
              <a:rPr lang="en">
                <a:solidFill>
                  <a:schemeClr val="dk1"/>
                </a:solidFill>
              </a:rPr>
              <a:t>Introduce how to validate conditionals.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TALKING POINTS:</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If you're checking the value of three different variables, for instance, and have different operations you want to perform for each of the combinations, it's better to nest the conditions instead of having nine extremely long statements in an “</a:t>
            </a:r>
            <a:r>
              <a:rPr lang="en" b="1">
                <a:solidFill>
                  <a:schemeClr val="dk1"/>
                </a:solidFill>
                <a:latin typeface="Inconsolata"/>
                <a:ea typeface="Inconsolata"/>
                <a:cs typeface="Inconsolata"/>
                <a:sym typeface="Inconsolata"/>
              </a:rPr>
              <a:t>if...elif...elif...elif...</a:t>
            </a:r>
            <a:r>
              <a:rPr lang="en">
                <a:solidFill>
                  <a:schemeClr val="dk1"/>
                </a:solidFill>
              </a:rPr>
              <a:t>” situation.</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922b481f33_0_8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922b481f33_0_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PURPOSE: </a:t>
            </a:r>
            <a:r>
              <a:rPr lang="en">
                <a:solidFill>
                  <a:schemeClr val="dk1"/>
                </a:solidFill>
              </a:rPr>
              <a:t>Give students practice with conditionals.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TEACHING TIPS:</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457200" lvl="0" indent="-298450" algn="l" rtl="0">
              <a:spcBef>
                <a:spcPts val="0"/>
              </a:spcBef>
              <a:spcAft>
                <a:spcPts val="0"/>
              </a:spcAft>
              <a:buSzPts val="1100"/>
              <a:buChar char="●"/>
            </a:pPr>
            <a:r>
              <a:rPr lang="en"/>
              <a:t>These should be some complex challenges for students.</a:t>
            </a:r>
            <a:endParaRPr/>
          </a:p>
          <a:p>
            <a:pPr marL="457200" lvl="0" indent="-298450" algn="l" rtl="0">
              <a:spcBef>
                <a:spcPts val="0"/>
              </a:spcBef>
              <a:spcAft>
                <a:spcPts val="0"/>
              </a:spcAft>
              <a:buSzPts val="1100"/>
              <a:buChar char="●"/>
            </a:pPr>
            <a:r>
              <a:rPr lang="en"/>
              <a:t>We recommend giving students 10–15 minutes to complete each challenge and then reviewing each individually before moving on to the next, ensuring that no one remains stuck for the entire duration of the exercise. </a:t>
            </a:r>
            <a:endParaRPr/>
          </a:p>
          <a:p>
            <a:pPr marL="457200" lvl="0" indent="-298450" algn="l" rtl="0">
              <a:spcBef>
                <a:spcPts val="0"/>
              </a:spcBef>
              <a:spcAft>
                <a:spcPts val="0"/>
              </a:spcAft>
              <a:buSzPts val="1100"/>
              <a:buChar char="●"/>
            </a:pPr>
            <a:r>
              <a:rPr lang="en"/>
              <a:t>If students complete these and feel confident, you can incorporate more complex data structures into the challenges for bonus practice (i.e., storing the compared in a dictionary or list instead of as simple variables). </a:t>
            </a:r>
            <a:endParaRPr/>
          </a:p>
          <a:p>
            <a:pPr marL="457200" lvl="0" indent="-298450" algn="l" rtl="0">
              <a:spcBef>
                <a:spcPts val="0"/>
              </a:spcBef>
              <a:spcAft>
                <a:spcPts val="0"/>
              </a:spcAft>
              <a:buSzPts val="1100"/>
              <a:buChar char="●"/>
            </a:pPr>
            <a:r>
              <a:rPr lang="en"/>
              <a:t>You can use this time to review the previous lesson’s material and reinforce lists and dictionaries before continuing.</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a39c84f11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a39c84f11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Duration: </a:t>
            </a:r>
            <a:r>
              <a:rPr lang="en">
                <a:solidFill>
                  <a:schemeClr val="dk1"/>
                </a:solidFill>
              </a:rPr>
              <a:t>10 minutes</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a39c84f11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a39c84f11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Purpose:</a:t>
            </a:r>
            <a:r>
              <a:rPr lang="en">
                <a:solidFill>
                  <a:schemeClr val="dk1"/>
                </a:solidFill>
              </a:rPr>
              <a:t> Recap what was covered in the lesson. </a:t>
            </a:r>
            <a:endParaRPr>
              <a:solidFill>
                <a:schemeClr val="dk1"/>
              </a:solidFill>
            </a:endParaRPr>
          </a:p>
          <a:p>
            <a:pPr marL="0" lvl="0" indent="0" algn="l" rtl="0">
              <a:spcBef>
                <a:spcPts val="50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a39c84f11c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a39c84f11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a39c84f11c_0_3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a39c84f11c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0000"/>
              </a:lnSpc>
              <a:spcBef>
                <a:spcPts val="300"/>
              </a:spcBef>
              <a:spcAft>
                <a:spcPts val="0"/>
              </a:spcAft>
              <a:buClr>
                <a:schemeClr val="dk1"/>
              </a:buClr>
              <a:buSzPts val="1100"/>
              <a:buFont typeface="Arial"/>
              <a:buNone/>
            </a:pPr>
            <a:endParaRPr sz="1800">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3dd4fa9b7e_0_2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3dd4fa9b7e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a39c84f11c_0_3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a39c84f11c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a39c84f11c_0_3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a39c84f11c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dd4fa9b7e_0_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dd4fa9b7e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Duration: </a:t>
            </a:r>
            <a:r>
              <a:rPr lang="en"/>
              <a:t>15 minutes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94e331afa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94e331af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Purpose: </a:t>
            </a:r>
            <a:r>
              <a:rPr lang="en">
                <a:solidFill>
                  <a:schemeClr val="dk1"/>
                </a:solidFill>
              </a:rPr>
              <a:t>Set expectations for the lesson.</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b="1">
              <a:solidFill>
                <a:schemeClr val="dk1"/>
              </a:solidFill>
              <a:highlight>
                <a:srgbClr val="FFD966"/>
              </a:highlight>
            </a:endParaRPr>
          </a:p>
          <a:p>
            <a:pPr marL="0" lvl="0" indent="0" algn="l" rtl="0">
              <a:lnSpc>
                <a:spcPct val="115000"/>
              </a:lnSpc>
              <a:spcBef>
                <a:spcPts val="0"/>
              </a:spcBef>
              <a:spcAft>
                <a:spcPts val="0"/>
              </a:spcAft>
              <a:buClr>
                <a:schemeClr val="dk1"/>
              </a:buClr>
              <a:buSzPts val="1100"/>
              <a:buFont typeface="Arial"/>
              <a:buNone/>
            </a:pPr>
            <a:r>
              <a:rPr lang="en" b="1">
                <a:solidFill>
                  <a:schemeClr val="dk1"/>
                </a:solidFill>
                <a:highlight>
                  <a:srgbClr val="FFD966"/>
                </a:highlight>
              </a:rPr>
              <a:t>For remote classrooms</a:t>
            </a:r>
            <a:r>
              <a:rPr lang="en">
                <a:solidFill>
                  <a:schemeClr val="dk1"/>
                </a:solidFill>
              </a:rPr>
              <a:t>: </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Capture a screenshot of this slide and drop it in the class Slack channel.</a:t>
            </a: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a42188082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a42188082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Purpose: </a:t>
            </a:r>
            <a:r>
              <a:rPr lang="en">
                <a:solidFill>
                  <a:schemeClr val="dk1"/>
                </a:solidFill>
              </a:rPr>
              <a:t>Connect the rest of class to what we’ve already learned in the pre-work.</a:t>
            </a:r>
            <a:endParaRPr>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r>
              <a:rPr lang="en" b="1">
                <a:solidFill>
                  <a:schemeClr val="dk1"/>
                </a:solidFill>
              </a:rPr>
              <a:t>TALKING POINTS:</a:t>
            </a:r>
            <a:endParaRPr b="1">
              <a:solidFill>
                <a:schemeClr val="dk1"/>
              </a:solidFill>
            </a:endParaRPr>
          </a:p>
          <a:p>
            <a:pPr marL="0" lvl="0" indent="0" algn="l" rtl="0">
              <a:spcBef>
                <a:spcPts val="0"/>
              </a:spcBef>
              <a:spcAft>
                <a:spcPts val="0"/>
              </a:spcAft>
              <a:buNone/>
            </a:pP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We know that you encountered some of what’s in today’s lesson in the pre-work. That’s intentional! We use a blended learning approach that incorporates myGA, assessments, and in-class lessons. They all work together to help you succeed in the course and let us know where you’re coming from.</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We don’t want to bore you with stuff you already know, but we also don’t want to skip over really crucial topics. We’ll use discussions and exercises to make sure we’re going at your speed when it comes to familiar topics, as well as the new ones.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The pre-work helps you come into the classroom with a solid, foundational understanding of the basics. We’re going to practice and reinforce those topics and then start to build upon them.</a:t>
            </a:r>
            <a:endParaRPr b="1">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a42188082a_0_2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a42188082a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Purpose: </a:t>
            </a:r>
            <a:r>
              <a:rPr lang="en">
                <a:solidFill>
                  <a:schemeClr val="dk1"/>
                </a:solidFill>
              </a:rPr>
              <a:t>Understand how much students have retained from the pre-work lessons.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TEACHING TIPS:</a:t>
            </a:r>
            <a:endParaRPr b="1">
              <a:solidFill>
                <a:schemeClr val="dk1"/>
              </a:solidFill>
            </a:endParaRPr>
          </a:p>
          <a:p>
            <a:pPr marL="0" lvl="0" indent="0" algn="l" rtl="0">
              <a:spcBef>
                <a:spcPts val="0"/>
              </a:spcBef>
              <a:spcAft>
                <a:spcPts val="0"/>
              </a:spcAft>
              <a:buNone/>
            </a:pP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This exercise will help you gauge where students are in terms of how much they retained from the pre-work so that you can appropriately adjust the rest of the lesson/future lessons.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Remind students that we're not asking them to complete all questions immediately. Note that, if they are struggling, we’ll recap how to write each of them in this and the following lesson.</a:t>
            </a:r>
            <a:endParaRPr>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r>
              <a:rPr lang="en" b="1">
                <a:solidFill>
                  <a:schemeClr val="dk1"/>
                </a:solidFill>
                <a:highlight>
                  <a:srgbClr val="FFD966"/>
                </a:highlight>
              </a:rPr>
              <a:t>For remote classrooms</a:t>
            </a:r>
            <a:r>
              <a:rPr lang="en">
                <a:solidFill>
                  <a:schemeClr val="dk1"/>
                </a:solidFill>
              </a:rPr>
              <a:t>:</a:t>
            </a:r>
            <a:br>
              <a:rPr lang="en">
                <a:solidFill>
                  <a:schemeClr val="dk1"/>
                </a:solidFill>
              </a:rPr>
            </a:b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Ask students to rate their confidence in this subject using Slack response emojis 1–5, or a quick anonymous poll. If ALL students feel confident in this subject, feel free to skip through the actual lesson slides and dive right into the exercises in the notebook.</a:t>
            </a:r>
            <a:endParaRPr b="1">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nstruction Notes">
  <p:cSld name="CUSTOM">
    <p:bg>
      <p:bgPr>
        <a:solidFill>
          <a:schemeClr val="lt1"/>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3" name="Google Shape;13;p2"/>
          <p:cNvSpPr txBox="1">
            <a:spLocks noGrp="1"/>
          </p:cNvSpPr>
          <p:nvPr>
            <p:ph type="body" idx="1"/>
          </p:nvPr>
        </p:nvSpPr>
        <p:spPr>
          <a:xfrm>
            <a:off x="979500" y="1078375"/>
            <a:ext cx="7099500" cy="299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4" name="Google Shape;14;p2"/>
          <p:cNvSpPr/>
          <p:nvPr/>
        </p:nvSpPr>
        <p:spPr>
          <a:xfrm>
            <a:off x="8342625" y="4513775"/>
            <a:ext cx="534300" cy="572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550" y="-31500"/>
            <a:ext cx="616500" cy="5206500"/>
          </a:xfrm>
          <a:prstGeom prst="rect">
            <a:avLst/>
          </a:prstGeom>
          <a:solidFill>
            <a:srgbClr val="E51B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txBox="1"/>
          <p:nvPr/>
        </p:nvSpPr>
        <p:spPr>
          <a:xfrm rot="-5400000">
            <a:off x="-2186700" y="2323498"/>
            <a:ext cx="4948800"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id="17" name="Google Shape;17;p2"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8" name="Google Shape;18;p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algn="r"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 Blank">
  <p:cSld name="CUSTOM_8_1">
    <p:spTree>
      <p:nvGrpSpPr>
        <p:cNvPr id="1" name="Shape 90"/>
        <p:cNvGrpSpPr/>
        <p:nvPr/>
      </p:nvGrpSpPr>
      <p:grpSpPr>
        <a:xfrm>
          <a:off x="0" y="0"/>
          <a:ext cx="0" cy="0"/>
          <a:chOff x="0" y="0"/>
          <a:chExt cx="0" cy="0"/>
        </a:xfrm>
      </p:grpSpPr>
      <p:sp>
        <p:nvSpPr>
          <p:cNvPr id="91" name="Google Shape;91;p1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92" name="Google Shape;92;p1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5. Quote ">
  <p:cSld name="CUSTOM_4">
    <p:spTree>
      <p:nvGrpSpPr>
        <p:cNvPr id="1" name="Shape 93"/>
        <p:cNvGrpSpPr/>
        <p:nvPr/>
      </p:nvGrpSpPr>
      <p:grpSpPr>
        <a:xfrm>
          <a:off x="0" y="0"/>
          <a:ext cx="0" cy="0"/>
          <a:chOff x="0" y="0"/>
          <a:chExt cx="0" cy="0"/>
        </a:xfrm>
      </p:grpSpPr>
      <p:cxnSp>
        <p:nvCxnSpPr>
          <p:cNvPr id="94" name="Google Shape;94;p12"/>
          <p:cNvCxnSpPr/>
          <p:nvPr/>
        </p:nvCxnSpPr>
        <p:spPr>
          <a:xfrm>
            <a:off x="1399725" y="1762588"/>
            <a:ext cx="2638200" cy="0"/>
          </a:xfrm>
          <a:prstGeom prst="straightConnector1">
            <a:avLst/>
          </a:prstGeom>
          <a:noFill/>
          <a:ln w="9525" cap="flat" cmpd="sng">
            <a:solidFill>
              <a:srgbClr val="E41A23"/>
            </a:solidFill>
            <a:prstDash val="solid"/>
            <a:round/>
            <a:headEnd type="none" w="med" len="med"/>
            <a:tailEnd type="none" w="med" len="med"/>
          </a:ln>
        </p:spPr>
      </p:cxnSp>
      <p:cxnSp>
        <p:nvCxnSpPr>
          <p:cNvPr id="95" name="Google Shape;95;p12"/>
          <p:cNvCxnSpPr/>
          <p:nvPr/>
        </p:nvCxnSpPr>
        <p:spPr>
          <a:xfrm>
            <a:off x="4913975" y="1762588"/>
            <a:ext cx="2638200" cy="0"/>
          </a:xfrm>
          <a:prstGeom prst="straightConnector1">
            <a:avLst/>
          </a:prstGeom>
          <a:noFill/>
          <a:ln w="9525" cap="flat" cmpd="sng">
            <a:solidFill>
              <a:srgbClr val="E41A23"/>
            </a:solidFill>
            <a:prstDash val="solid"/>
            <a:round/>
            <a:headEnd type="none" w="med" len="med"/>
            <a:tailEnd type="none" w="med" len="med"/>
          </a:ln>
        </p:spPr>
      </p:cxnSp>
      <p:sp>
        <p:nvSpPr>
          <p:cNvPr id="96" name="Google Shape;96;p12"/>
          <p:cNvSpPr txBox="1"/>
          <p:nvPr/>
        </p:nvSpPr>
        <p:spPr>
          <a:xfrm>
            <a:off x="4057900" y="1301188"/>
            <a:ext cx="836100" cy="69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7" name="Google Shape;97;p12"/>
          <p:cNvSpPr txBox="1">
            <a:spLocks noGrp="1"/>
          </p:cNvSpPr>
          <p:nvPr>
            <p:ph type="title"/>
          </p:nvPr>
        </p:nvSpPr>
        <p:spPr>
          <a:xfrm>
            <a:off x="1403050" y="2027913"/>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sp>
        <p:nvSpPr>
          <p:cNvPr id="98" name="Google Shape;98;p12"/>
          <p:cNvSpPr txBox="1">
            <a:spLocks noGrp="1"/>
          </p:cNvSpPr>
          <p:nvPr>
            <p:ph type="subTitle" idx="1"/>
          </p:nvPr>
        </p:nvSpPr>
        <p:spPr>
          <a:xfrm>
            <a:off x="2249725" y="3285818"/>
            <a:ext cx="4539600" cy="556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solidFill>
                  <a:schemeClr val="dk2"/>
                </a:solidFill>
              </a:defRPr>
            </a:lvl1pPr>
            <a:lvl2pPr lvl="1" algn="ctr" rtl="0">
              <a:spcBef>
                <a:spcPts val="1600"/>
              </a:spcBef>
              <a:spcAft>
                <a:spcPts val="0"/>
              </a:spcAft>
              <a:buNone/>
              <a:defRPr>
                <a:solidFill>
                  <a:schemeClr val="dk2"/>
                </a:solidFill>
              </a:defRPr>
            </a:lvl2pPr>
            <a:lvl3pPr lvl="2" algn="ctr" rtl="0">
              <a:spcBef>
                <a:spcPts val="1600"/>
              </a:spcBef>
              <a:spcAft>
                <a:spcPts val="0"/>
              </a:spcAft>
              <a:buNone/>
              <a:defRPr>
                <a:solidFill>
                  <a:schemeClr val="dk2"/>
                </a:solidFill>
              </a:defRPr>
            </a:lvl3pPr>
            <a:lvl4pPr lvl="3" algn="ctr" rtl="0">
              <a:spcBef>
                <a:spcPts val="1600"/>
              </a:spcBef>
              <a:spcAft>
                <a:spcPts val="0"/>
              </a:spcAft>
              <a:buNone/>
              <a:defRPr>
                <a:solidFill>
                  <a:schemeClr val="dk2"/>
                </a:solidFill>
              </a:defRPr>
            </a:lvl4pPr>
            <a:lvl5pPr lvl="4" algn="ctr" rtl="0">
              <a:spcBef>
                <a:spcPts val="1600"/>
              </a:spcBef>
              <a:spcAft>
                <a:spcPts val="0"/>
              </a:spcAft>
              <a:buNone/>
              <a:defRPr>
                <a:solidFill>
                  <a:schemeClr val="dk2"/>
                </a:solidFill>
              </a:defRPr>
            </a:lvl5pPr>
            <a:lvl6pPr lvl="5" algn="ctr" rtl="0">
              <a:spcBef>
                <a:spcPts val="1600"/>
              </a:spcBef>
              <a:spcAft>
                <a:spcPts val="0"/>
              </a:spcAft>
              <a:buNone/>
              <a:defRPr>
                <a:solidFill>
                  <a:schemeClr val="dk2"/>
                </a:solidFill>
              </a:defRPr>
            </a:lvl6pPr>
            <a:lvl7pPr lvl="6" algn="ctr" rtl="0">
              <a:spcBef>
                <a:spcPts val="1600"/>
              </a:spcBef>
              <a:spcAft>
                <a:spcPts val="0"/>
              </a:spcAft>
              <a:buNone/>
              <a:defRPr>
                <a:solidFill>
                  <a:schemeClr val="dk2"/>
                </a:solidFill>
              </a:defRPr>
            </a:lvl7pPr>
            <a:lvl8pPr lvl="7" algn="ctr" rtl="0">
              <a:spcBef>
                <a:spcPts val="1600"/>
              </a:spcBef>
              <a:spcAft>
                <a:spcPts val="0"/>
              </a:spcAft>
              <a:buNone/>
              <a:defRPr>
                <a:solidFill>
                  <a:schemeClr val="dk2"/>
                </a:solidFill>
              </a:defRPr>
            </a:lvl8pPr>
            <a:lvl9pPr lvl="8" algn="ctr" rtl="0">
              <a:spcBef>
                <a:spcPts val="1600"/>
              </a:spcBef>
              <a:spcAft>
                <a:spcPts val="1600"/>
              </a:spcAft>
              <a:buNone/>
              <a:defRPr>
                <a:solidFill>
                  <a:schemeClr val="dk2"/>
                </a:solidFill>
              </a:defRPr>
            </a:lvl9pPr>
          </a:lstStyle>
          <a:p>
            <a:endParaRPr/>
          </a:p>
        </p:txBody>
      </p:sp>
      <p:sp>
        <p:nvSpPr>
          <p:cNvPr id="99" name="Google Shape;99;p1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00" name="Google Shape;100;p1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5. Quote  + Headshot">
  <p:cSld name="CUSTOM_4_2">
    <p:spTree>
      <p:nvGrpSpPr>
        <p:cNvPr id="1" name="Shape 101"/>
        <p:cNvGrpSpPr/>
        <p:nvPr/>
      </p:nvGrpSpPr>
      <p:grpSpPr>
        <a:xfrm>
          <a:off x="0" y="0"/>
          <a:ext cx="0" cy="0"/>
          <a:chOff x="0" y="0"/>
          <a:chExt cx="0" cy="0"/>
        </a:xfrm>
      </p:grpSpPr>
      <p:sp>
        <p:nvSpPr>
          <p:cNvPr id="102" name="Google Shape;102;p13"/>
          <p:cNvSpPr txBox="1">
            <a:spLocks noGrp="1"/>
          </p:cNvSpPr>
          <p:nvPr>
            <p:ph type="title"/>
          </p:nvPr>
        </p:nvSpPr>
        <p:spPr>
          <a:xfrm>
            <a:off x="1403050" y="2128750"/>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3" name="Google Shape;103;p13"/>
          <p:cNvSpPr txBox="1">
            <a:spLocks noGrp="1"/>
          </p:cNvSpPr>
          <p:nvPr>
            <p:ph type="subTitle" idx="1"/>
          </p:nvPr>
        </p:nvSpPr>
        <p:spPr>
          <a:xfrm>
            <a:off x="2249725" y="3220006"/>
            <a:ext cx="4539600" cy="556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solidFill>
                  <a:srgbClr val="E51B24"/>
                </a:solidFill>
              </a:defRPr>
            </a:lvl1pPr>
            <a:lvl2pPr lvl="1" algn="ctr" rtl="0">
              <a:spcBef>
                <a:spcPts val="1600"/>
              </a:spcBef>
              <a:spcAft>
                <a:spcPts val="0"/>
              </a:spcAft>
              <a:buNone/>
              <a:defRPr sz="1100">
                <a:solidFill>
                  <a:srgbClr val="E51B24"/>
                </a:solidFill>
              </a:defRPr>
            </a:lvl2pPr>
            <a:lvl3pPr lvl="2" algn="ctr" rtl="0">
              <a:spcBef>
                <a:spcPts val="1600"/>
              </a:spcBef>
              <a:spcAft>
                <a:spcPts val="0"/>
              </a:spcAft>
              <a:buNone/>
              <a:defRPr sz="1100">
                <a:solidFill>
                  <a:srgbClr val="E51B24"/>
                </a:solidFill>
              </a:defRPr>
            </a:lvl3pPr>
            <a:lvl4pPr lvl="3" algn="ctr" rtl="0">
              <a:spcBef>
                <a:spcPts val="1600"/>
              </a:spcBef>
              <a:spcAft>
                <a:spcPts val="0"/>
              </a:spcAft>
              <a:buNone/>
              <a:defRPr sz="1100">
                <a:solidFill>
                  <a:srgbClr val="E51B24"/>
                </a:solidFill>
              </a:defRPr>
            </a:lvl4pPr>
            <a:lvl5pPr lvl="4" algn="ctr" rtl="0">
              <a:spcBef>
                <a:spcPts val="1600"/>
              </a:spcBef>
              <a:spcAft>
                <a:spcPts val="0"/>
              </a:spcAft>
              <a:buNone/>
              <a:defRPr sz="1100">
                <a:solidFill>
                  <a:srgbClr val="E51B24"/>
                </a:solidFill>
              </a:defRPr>
            </a:lvl5pPr>
            <a:lvl6pPr lvl="5" algn="ctr" rtl="0">
              <a:spcBef>
                <a:spcPts val="1600"/>
              </a:spcBef>
              <a:spcAft>
                <a:spcPts val="0"/>
              </a:spcAft>
              <a:buNone/>
              <a:defRPr sz="1100">
                <a:solidFill>
                  <a:srgbClr val="E51B24"/>
                </a:solidFill>
              </a:defRPr>
            </a:lvl6pPr>
            <a:lvl7pPr lvl="6" algn="ctr" rtl="0">
              <a:spcBef>
                <a:spcPts val="1600"/>
              </a:spcBef>
              <a:spcAft>
                <a:spcPts val="0"/>
              </a:spcAft>
              <a:buNone/>
              <a:defRPr sz="1100">
                <a:solidFill>
                  <a:srgbClr val="E51B24"/>
                </a:solidFill>
              </a:defRPr>
            </a:lvl7pPr>
            <a:lvl8pPr lvl="7" algn="ctr" rtl="0">
              <a:spcBef>
                <a:spcPts val="1600"/>
              </a:spcBef>
              <a:spcAft>
                <a:spcPts val="0"/>
              </a:spcAft>
              <a:buNone/>
              <a:defRPr sz="1100">
                <a:solidFill>
                  <a:srgbClr val="E51B24"/>
                </a:solidFill>
              </a:defRPr>
            </a:lvl8pPr>
            <a:lvl9pPr lvl="8" algn="ctr" rtl="0">
              <a:spcBef>
                <a:spcPts val="1600"/>
              </a:spcBef>
              <a:spcAft>
                <a:spcPts val="1600"/>
              </a:spcAft>
              <a:buNone/>
              <a:defRPr sz="1100">
                <a:solidFill>
                  <a:srgbClr val="E51B24"/>
                </a:solidFill>
              </a:defRPr>
            </a:lvl9pPr>
          </a:lstStyle>
          <a:p>
            <a:endParaRPr/>
          </a:p>
        </p:txBody>
      </p:sp>
      <p:sp>
        <p:nvSpPr>
          <p:cNvPr id="104" name="Google Shape;104;p1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105" name="Google Shape;105;p13"/>
          <p:cNvSpPr/>
          <p:nvPr/>
        </p:nvSpPr>
        <p:spPr>
          <a:xfrm>
            <a:off x="4047013" y="1247650"/>
            <a:ext cx="881100" cy="881100"/>
          </a:xfrm>
          <a:prstGeom prst="ellipse">
            <a:avLst/>
          </a:prstGeom>
          <a:solidFill>
            <a:srgbClr val="EFEFEF"/>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6" name="Google Shape;106;p13"/>
          <p:cNvCxnSpPr/>
          <p:nvPr/>
        </p:nvCxnSpPr>
        <p:spPr>
          <a:xfrm>
            <a:off x="1399725" y="1762588"/>
            <a:ext cx="2472000" cy="0"/>
          </a:xfrm>
          <a:prstGeom prst="straightConnector1">
            <a:avLst/>
          </a:prstGeom>
          <a:noFill/>
          <a:ln w="9525" cap="flat" cmpd="sng">
            <a:solidFill>
              <a:srgbClr val="E41A23"/>
            </a:solidFill>
            <a:prstDash val="solid"/>
            <a:round/>
            <a:headEnd type="none" w="med" len="med"/>
            <a:tailEnd type="none" w="med" len="med"/>
          </a:ln>
        </p:spPr>
      </p:cxnSp>
      <p:cxnSp>
        <p:nvCxnSpPr>
          <p:cNvPr id="107" name="Google Shape;107;p13"/>
          <p:cNvCxnSpPr/>
          <p:nvPr/>
        </p:nvCxnSpPr>
        <p:spPr>
          <a:xfrm>
            <a:off x="5103425" y="1762588"/>
            <a:ext cx="2472000" cy="0"/>
          </a:xfrm>
          <a:prstGeom prst="straightConnector1">
            <a:avLst/>
          </a:prstGeom>
          <a:noFill/>
          <a:ln w="9525" cap="flat" cmpd="sng">
            <a:solidFill>
              <a:srgbClr val="E41A23"/>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5. Quote - No Attribution">
  <p:cSld name="CUSTOM_4_1">
    <p:spTree>
      <p:nvGrpSpPr>
        <p:cNvPr id="1" name="Shape 108"/>
        <p:cNvGrpSpPr/>
        <p:nvPr/>
      </p:nvGrpSpPr>
      <p:grpSpPr>
        <a:xfrm>
          <a:off x="0" y="0"/>
          <a:ext cx="0" cy="0"/>
          <a:chOff x="0" y="0"/>
          <a:chExt cx="0" cy="0"/>
        </a:xfrm>
      </p:grpSpPr>
      <p:cxnSp>
        <p:nvCxnSpPr>
          <p:cNvPr id="109" name="Google Shape;109;p14"/>
          <p:cNvCxnSpPr/>
          <p:nvPr/>
        </p:nvCxnSpPr>
        <p:spPr>
          <a:xfrm>
            <a:off x="1678950" y="1863425"/>
            <a:ext cx="5786100" cy="0"/>
          </a:xfrm>
          <a:prstGeom prst="straightConnector1">
            <a:avLst/>
          </a:prstGeom>
          <a:noFill/>
          <a:ln w="9525" cap="flat" cmpd="sng">
            <a:solidFill>
              <a:srgbClr val="E41A23"/>
            </a:solidFill>
            <a:prstDash val="solid"/>
            <a:round/>
            <a:headEnd type="none" w="med" len="med"/>
            <a:tailEnd type="none" w="med" len="med"/>
          </a:ln>
        </p:spPr>
      </p:cxnSp>
      <p:sp>
        <p:nvSpPr>
          <p:cNvPr id="110" name="Google Shape;110;p14"/>
          <p:cNvSpPr txBox="1">
            <a:spLocks noGrp="1"/>
          </p:cNvSpPr>
          <p:nvPr>
            <p:ph type="title"/>
          </p:nvPr>
        </p:nvSpPr>
        <p:spPr>
          <a:xfrm>
            <a:off x="1403050" y="2128750"/>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sp>
        <p:nvSpPr>
          <p:cNvPr id="111" name="Google Shape;111;p1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12" name="Google Shape;112;p1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6. Horizontal Color Block Black">
  <p:cSld name="CUSTOM_6_1_1_1_1_1">
    <p:spTree>
      <p:nvGrpSpPr>
        <p:cNvPr id="1" name="Shape 113"/>
        <p:cNvGrpSpPr/>
        <p:nvPr/>
      </p:nvGrpSpPr>
      <p:grpSpPr>
        <a:xfrm>
          <a:off x="0" y="0"/>
          <a:ext cx="0" cy="0"/>
          <a:chOff x="0" y="0"/>
          <a:chExt cx="0" cy="0"/>
        </a:xfrm>
      </p:grpSpPr>
      <p:sp>
        <p:nvSpPr>
          <p:cNvPr id="114" name="Google Shape;114;p15"/>
          <p:cNvSpPr/>
          <p:nvPr/>
        </p:nvSpPr>
        <p:spPr>
          <a:xfrm>
            <a:off x="0" y="2540700"/>
            <a:ext cx="9144000" cy="2602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txBox="1"/>
          <p:nvPr/>
        </p:nvSpPr>
        <p:spPr>
          <a:xfrm>
            <a:off x="442475" y="1106825"/>
            <a:ext cx="5465400" cy="28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1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17" name="Google Shape;117;p15"/>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118" name="Google Shape;118;p15"/>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119" name="Google Shape;119;p1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120" name="Google Shape;120;p15"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6. Horizontal Color Block Red">
  <p:cSld name="CUSTOM_6_1_1_1_1_1_1">
    <p:spTree>
      <p:nvGrpSpPr>
        <p:cNvPr id="1" name="Shape 121"/>
        <p:cNvGrpSpPr/>
        <p:nvPr/>
      </p:nvGrpSpPr>
      <p:grpSpPr>
        <a:xfrm>
          <a:off x="0" y="0"/>
          <a:ext cx="0" cy="0"/>
          <a:chOff x="0" y="0"/>
          <a:chExt cx="0" cy="0"/>
        </a:xfrm>
      </p:grpSpPr>
      <p:sp>
        <p:nvSpPr>
          <p:cNvPr id="122" name="Google Shape;122;p16"/>
          <p:cNvSpPr/>
          <p:nvPr/>
        </p:nvSpPr>
        <p:spPr>
          <a:xfrm>
            <a:off x="0" y="2540700"/>
            <a:ext cx="9144000" cy="260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txBox="1"/>
          <p:nvPr/>
        </p:nvSpPr>
        <p:spPr>
          <a:xfrm>
            <a:off x="442475" y="1106825"/>
            <a:ext cx="5465400" cy="28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1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25" name="Google Shape;125;p16"/>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126" name="Google Shape;126;p16"/>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127" name="Google Shape;127;p1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128" name="Google Shape;128;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7. Solo Activity + Timer">
  <p:cSld name="TITLE_AND_BODY_1_2_2_2">
    <p:spTree>
      <p:nvGrpSpPr>
        <p:cNvPr id="1" name="Shape 129"/>
        <p:cNvGrpSpPr/>
        <p:nvPr/>
      </p:nvGrpSpPr>
      <p:grpSpPr>
        <a:xfrm>
          <a:off x="0" y="0"/>
          <a:ext cx="0" cy="0"/>
          <a:chOff x="0" y="0"/>
          <a:chExt cx="0" cy="0"/>
        </a:xfrm>
      </p:grpSpPr>
      <p:sp>
        <p:nvSpPr>
          <p:cNvPr id="130" name="Google Shape;130;p17"/>
          <p:cNvSpPr/>
          <p:nvPr/>
        </p:nvSpPr>
        <p:spPr>
          <a:xfrm>
            <a:off x="125" y="50"/>
            <a:ext cx="9144000" cy="801300"/>
          </a:xfrm>
          <a:prstGeom prst="rect">
            <a:avLst/>
          </a:pr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7"/>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132" name="Google Shape;132;p17"/>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33" name="Google Shape;133;p17"/>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4" name="Google Shape;134;p1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35" name="Google Shape;135;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6" name="Google Shape;136;p17"/>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37" name="Google Shape;137;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8" name="Google Shape;138;p17"/>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39" name="Google Shape;139;p17"/>
          <p:cNvSpPr txBox="1">
            <a:spLocks noGrp="1"/>
          </p:cNvSpPr>
          <p:nvPr>
            <p:ph type="sldNum" idx="4"/>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7. Solo Activity">
  <p:cSld name="TITLE_AND_BODY_1_2_2_2_2">
    <p:spTree>
      <p:nvGrpSpPr>
        <p:cNvPr id="1" name="Shape 140"/>
        <p:cNvGrpSpPr/>
        <p:nvPr/>
      </p:nvGrpSpPr>
      <p:grpSpPr>
        <a:xfrm>
          <a:off x="0" y="0"/>
          <a:ext cx="0" cy="0"/>
          <a:chOff x="0" y="0"/>
          <a:chExt cx="0" cy="0"/>
        </a:xfrm>
      </p:grpSpPr>
      <p:sp>
        <p:nvSpPr>
          <p:cNvPr id="141" name="Google Shape;141;p18"/>
          <p:cNvSpPr/>
          <p:nvPr/>
        </p:nvSpPr>
        <p:spPr>
          <a:xfrm>
            <a:off x="125" y="50"/>
            <a:ext cx="9144000" cy="801300"/>
          </a:xfrm>
          <a:prstGeom prst="rect">
            <a:avLst/>
          </a:pr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2" name="Google Shape;142;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3" name="Google Shape;143;p18"/>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144" name="Google Shape;144;p1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45" name="Google Shape;145;p18"/>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6" name="Google Shape;146;p18"/>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47" name="Google Shape;147;p1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48" name="Google Shape;148;p18"/>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8. Pairs Exercise + Timer">
  <p:cSld name="TITLE_AND_BODY_1_2_2_2_1">
    <p:spTree>
      <p:nvGrpSpPr>
        <p:cNvPr id="1" name="Shape 149"/>
        <p:cNvGrpSpPr/>
        <p:nvPr/>
      </p:nvGrpSpPr>
      <p:grpSpPr>
        <a:xfrm>
          <a:off x="0" y="0"/>
          <a:ext cx="0" cy="0"/>
          <a:chOff x="0" y="0"/>
          <a:chExt cx="0" cy="0"/>
        </a:xfrm>
      </p:grpSpPr>
      <p:sp>
        <p:nvSpPr>
          <p:cNvPr id="150" name="Google Shape;150;p19"/>
          <p:cNvSpPr/>
          <p:nvPr/>
        </p:nvSpPr>
        <p:spPr>
          <a:xfrm>
            <a:off x="125" y="-4750"/>
            <a:ext cx="9144000" cy="80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9"/>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2" name="Google Shape;152;p19"/>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53" name="Google Shape;153;p19"/>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pic>
        <p:nvPicPr>
          <p:cNvPr id="154" name="Google Shape;154;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5" name="Google Shape;155;p19"/>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56" name="Google Shape;156;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7" name="Google Shape;157;p19"/>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58" name="Google Shape;158;p1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8. Pairs Exercise">
  <p:cSld name="TITLE_AND_BODY_1_2_2_2_1_2">
    <p:spTree>
      <p:nvGrpSpPr>
        <p:cNvPr id="1" name="Shape 159"/>
        <p:cNvGrpSpPr/>
        <p:nvPr/>
      </p:nvGrpSpPr>
      <p:grpSpPr>
        <a:xfrm>
          <a:off x="0" y="0"/>
          <a:ext cx="0" cy="0"/>
          <a:chOff x="0" y="0"/>
          <a:chExt cx="0" cy="0"/>
        </a:xfrm>
      </p:grpSpPr>
      <p:sp>
        <p:nvSpPr>
          <p:cNvPr id="160" name="Google Shape;160;p20"/>
          <p:cNvSpPr/>
          <p:nvPr/>
        </p:nvSpPr>
        <p:spPr>
          <a:xfrm>
            <a:off x="125" y="-4750"/>
            <a:ext cx="9144000" cy="80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0"/>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2" name="Google Shape;162;p20"/>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63" name="Google Shape;163;p20"/>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pic>
        <p:nvPicPr>
          <p:cNvPr id="164" name="Google Shape;164;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5" name="Google Shape;165;p2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66" name="Google Shape;166;p2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lor Palette">
  <p:cSld name="CUSTOM_13">
    <p:spTree>
      <p:nvGrpSpPr>
        <p:cNvPr id="1" name="Shape 19"/>
        <p:cNvGrpSpPr/>
        <p:nvPr/>
      </p:nvGrpSpPr>
      <p:grpSpPr>
        <a:xfrm>
          <a:off x="0" y="0"/>
          <a:ext cx="0" cy="0"/>
          <a:chOff x="0" y="0"/>
          <a:chExt cx="0" cy="0"/>
        </a:xfrm>
      </p:grpSpPr>
      <p:sp>
        <p:nvSpPr>
          <p:cNvPr id="20" name="Google Shape;20;p3"/>
          <p:cNvSpPr/>
          <p:nvPr/>
        </p:nvSpPr>
        <p:spPr>
          <a:xfrm>
            <a:off x="-20550" y="-31500"/>
            <a:ext cx="616500" cy="5206500"/>
          </a:xfrm>
          <a:prstGeom prst="rect">
            <a:avLst/>
          </a:prstGeom>
          <a:solidFill>
            <a:srgbClr val="E51B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txBox="1"/>
          <p:nvPr/>
        </p:nvSpPr>
        <p:spPr>
          <a:xfrm rot="-5400000">
            <a:off x="-2186700" y="2323498"/>
            <a:ext cx="4948800"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2" name="Google Shape;22;p3"/>
          <p:cNvSpPr txBox="1"/>
          <p:nvPr/>
        </p:nvSpPr>
        <p:spPr>
          <a:xfrm>
            <a:off x="979500" y="91871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3" name="Google Shape;23;p3"/>
          <p:cNvSpPr txBox="1"/>
          <p:nvPr/>
        </p:nvSpPr>
        <p:spPr>
          <a:xfrm>
            <a:off x="3108300" y="283325"/>
            <a:ext cx="5578500" cy="56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4" name="Google Shape;24;p3"/>
          <p:cNvSpPr txBox="1"/>
          <p:nvPr/>
        </p:nvSpPr>
        <p:spPr>
          <a:xfrm>
            <a:off x="979500" y="280375"/>
            <a:ext cx="23631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b="1">
                <a:solidFill>
                  <a:srgbClr val="222222"/>
                </a:solidFill>
                <a:latin typeface="Proxima Nova"/>
                <a:ea typeface="Proxima Nova"/>
                <a:cs typeface="Proxima Nova"/>
                <a:sym typeface="Proxima Nova"/>
              </a:rPr>
              <a:t>Color Palette</a:t>
            </a:r>
            <a:endParaRPr sz="2600" b="1">
              <a:latin typeface="Proxima Nova"/>
              <a:ea typeface="Proxima Nova"/>
              <a:cs typeface="Proxima Nova"/>
              <a:sym typeface="Proxima Nova"/>
            </a:endParaRPr>
          </a:p>
        </p:txBody>
      </p:sp>
      <p:sp>
        <p:nvSpPr>
          <p:cNvPr id="25" name="Google Shape;25;p3"/>
          <p:cNvSpPr/>
          <p:nvPr/>
        </p:nvSpPr>
        <p:spPr>
          <a:xfrm>
            <a:off x="1086475" y="1338944"/>
            <a:ext cx="1030500" cy="1030500"/>
          </a:xfrm>
          <a:prstGeom prst="ellipse">
            <a:avLst/>
          </a:prstGeom>
          <a:solidFill>
            <a:srgbClr val="E51B24"/>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RED</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2345725" y="1338944"/>
            <a:ext cx="1030500" cy="1030500"/>
          </a:xfrm>
          <a:prstGeom prst="ellipse">
            <a:avLst/>
          </a:prstGeom>
          <a:solidFill>
            <a:srgbClr val="000000"/>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BLACK</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7" name="Google Shape;27;p3"/>
          <p:cNvSpPr/>
          <p:nvPr/>
        </p:nvSpPr>
        <p:spPr>
          <a:xfrm>
            <a:off x="3604988" y="1338944"/>
            <a:ext cx="1030500" cy="103050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latin typeface="Proxima Nova"/>
                <a:ea typeface="Proxima Nova"/>
                <a:cs typeface="Proxima Nova"/>
                <a:sym typeface="Proxima Nova"/>
              </a:rPr>
              <a:t>WHITE</a:t>
            </a:r>
            <a:endParaRPr sz="12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8" name="Google Shape;28;p3"/>
          <p:cNvSpPr txBox="1"/>
          <p:nvPr/>
        </p:nvSpPr>
        <p:spPr>
          <a:xfrm>
            <a:off x="979500" y="257036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9" name="Google Shape;29;p3"/>
          <p:cNvSpPr/>
          <p:nvPr/>
        </p:nvSpPr>
        <p:spPr>
          <a:xfrm>
            <a:off x="2984925" y="3039674"/>
            <a:ext cx="874800" cy="874800"/>
          </a:xfrm>
          <a:prstGeom prst="ellipse">
            <a:avLst/>
          </a:prstGeom>
          <a:solidFill>
            <a:srgbClr val="FFDB00"/>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latin typeface="Proxima Nova"/>
                <a:ea typeface="Proxima Nova"/>
                <a:cs typeface="Proxima Nova"/>
                <a:sym typeface="Proxima Nova"/>
              </a:rPr>
              <a:t>YELLOW</a:t>
            </a: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30" name="Google Shape;30;p3"/>
          <p:cNvSpPr/>
          <p:nvPr/>
        </p:nvSpPr>
        <p:spPr>
          <a:xfrm>
            <a:off x="2039631" y="3039674"/>
            <a:ext cx="874800" cy="874800"/>
          </a:xfrm>
          <a:prstGeom prst="ellipse">
            <a:avLst/>
          </a:prstGeom>
          <a:solidFill>
            <a:schemeClr val="lt2"/>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Proxima Nova"/>
                <a:ea typeface="Proxima Nova"/>
                <a:cs typeface="Proxima Nova"/>
                <a:sym typeface="Proxima Nova"/>
              </a:rPr>
              <a:t>TEAL</a:t>
            </a:r>
            <a:endParaRPr sz="10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1" name="Google Shape;31;p3"/>
          <p:cNvSpPr txBox="1"/>
          <p:nvPr/>
        </p:nvSpPr>
        <p:spPr>
          <a:xfrm>
            <a:off x="4148175" y="257036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2" name="Google Shape;32;p3"/>
          <p:cNvSpPr/>
          <p:nvPr/>
        </p:nvSpPr>
        <p:spPr>
          <a:xfrm>
            <a:off x="1086479" y="3039675"/>
            <a:ext cx="874800" cy="874800"/>
          </a:xfrm>
          <a:prstGeom prst="ellipse">
            <a:avLst/>
          </a:prstGeom>
          <a:solidFill>
            <a:srgbClr val="00A7BD"/>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br>
              <a:rPr lang="en" sz="1000" b="1">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3" name="Google Shape;33;p3"/>
          <p:cNvSpPr/>
          <p:nvPr/>
        </p:nvSpPr>
        <p:spPr>
          <a:xfrm>
            <a:off x="4275066" y="3039675"/>
            <a:ext cx="810600" cy="810600"/>
          </a:xfrm>
          <a:prstGeom prst="ellipse">
            <a:avLst/>
          </a:prstGeom>
          <a:solidFill>
            <a:srgbClr val="70B0FA"/>
          </a:solidFill>
          <a:ln>
            <a:noFill/>
          </a:ln>
        </p:spPr>
        <p:txBody>
          <a:bodyPr spcFirstLastPara="1" wrap="square" lIns="0" tIns="91425" rIns="0" bIns="91425" anchor="ctr" anchorCtr="0">
            <a:noAutofit/>
          </a:bodyPr>
          <a:lstStyle/>
          <a:p>
            <a:pPr marL="0" lvl="0" indent="0" algn="l" rtl="0">
              <a:lnSpc>
                <a:spcPct val="115000"/>
              </a:lnSpc>
              <a:spcBef>
                <a:spcPts val="0"/>
              </a:spcBef>
              <a:spcAft>
                <a:spcPts val="0"/>
              </a:spcAft>
              <a:buNone/>
            </a:pP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4" name="Google Shape;34;p3"/>
          <p:cNvSpPr/>
          <p:nvPr/>
        </p:nvSpPr>
        <p:spPr>
          <a:xfrm>
            <a:off x="5214357" y="3039675"/>
            <a:ext cx="810600" cy="810600"/>
          </a:xfrm>
          <a:prstGeom prst="ellipse">
            <a:avLst/>
          </a:prstGeom>
          <a:solidFill>
            <a:srgbClr val="3D6BD4"/>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Proxima Nova"/>
                <a:ea typeface="Proxima Nova"/>
                <a:cs typeface="Proxima Nova"/>
                <a:sym typeface="Proxima Nova"/>
              </a:rPr>
              <a:t>BLUE</a:t>
            </a:r>
            <a:endParaRPr sz="10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5" name="Google Shape;35;p3"/>
          <p:cNvSpPr txBox="1"/>
          <p:nvPr/>
        </p:nvSpPr>
        <p:spPr>
          <a:xfrm>
            <a:off x="831625" y="4237900"/>
            <a:ext cx="8011200" cy="47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latin typeface="Proxima Nova"/>
                <a:ea typeface="Proxima Nova"/>
                <a:cs typeface="Proxima Nova"/>
                <a:sym typeface="Proxima Nova"/>
              </a:rPr>
              <a:t>*When applying to charts and graphics, suggested color preference is to start from the left (Light Teal) and move over to the right (Blue). </a:t>
            </a:r>
            <a:endParaRPr sz="1000" b="1">
              <a:latin typeface="Proxima Nova"/>
              <a:ea typeface="Proxima Nova"/>
              <a:cs typeface="Proxima Nova"/>
              <a:sym typeface="Proxima Nova"/>
            </a:endParaRPr>
          </a:p>
        </p:txBody>
      </p:sp>
      <p:sp>
        <p:nvSpPr>
          <p:cNvPr id="36" name="Google Shape;36;p3"/>
          <p:cNvSpPr txBox="1"/>
          <p:nvPr/>
        </p:nvSpPr>
        <p:spPr>
          <a:xfrm>
            <a:off x="949526" y="3214344"/>
            <a:ext cx="1148700" cy="31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LIGHT TEAL</a:t>
            </a:r>
            <a:endParaRPr sz="1000" b="1">
              <a:latin typeface="Proxima Nova"/>
              <a:ea typeface="Proxima Nova"/>
              <a:cs typeface="Proxima Nova"/>
              <a:sym typeface="Proxima Nova"/>
            </a:endParaRPr>
          </a:p>
        </p:txBody>
      </p:sp>
      <p:sp>
        <p:nvSpPr>
          <p:cNvPr id="37" name="Google Shape;37;p3"/>
          <p:cNvSpPr txBox="1"/>
          <p:nvPr/>
        </p:nvSpPr>
        <p:spPr>
          <a:xfrm>
            <a:off x="4148175" y="3201525"/>
            <a:ext cx="1064400" cy="29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LIGHT BLUE</a:t>
            </a:r>
            <a:endParaRPr sz="1000" b="1">
              <a:latin typeface="Proxima Nova"/>
              <a:ea typeface="Proxima Nova"/>
              <a:cs typeface="Proxima Nova"/>
              <a:sym typeface="Proxima Nova"/>
            </a:endParaRPr>
          </a:p>
        </p:txBody>
      </p:sp>
      <p:sp>
        <p:nvSpPr>
          <p:cNvPr id="38" name="Google Shape;38;p3"/>
          <p:cNvSpPr/>
          <p:nvPr/>
        </p:nvSpPr>
        <p:spPr>
          <a:xfrm>
            <a:off x="6308725" y="1063850"/>
            <a:ext cx="2115000" cy="23523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txBox="1"/>
          <p:nvPr/>
        </p:nvSpPr>
        <p:spPr>
          <a:xfrm>
            <a:off x="6244513" y="1047513"/>
            <a:ext cx="17499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40" name="Google Shape;40;p3"/>
          <p:cNvSpPr txBox="1"/>
          <p:nvPr/>
        </p:nvSpPr>
        <p:spPr>
          <a:xfrm>
            <a:off x="6357625" y="1403275"/>
            <a:ext cx="2017200" cy="1636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lang="en" sz="1200" i="1">
                <a:latin typeface="Proxima Nova"/>
                <a:ea typeface="Proxima Nova"/>
                <a:cs typeface="Proxima Nova"/>
                <a:sym typeface="Proxima Nova"/>
              </a:rPr>
              <a:t>for accessibility purposes</a:t>
            </a:r>
            <a:r>
              <a:rPr lang="en" sz="1200">
                <a:latin typeface="Proxima Nova"/>
                <a:ea typeface="Proxima Nova"/>
                <a:cs typeface="Proxima Nova"/>
                <a:sym typeface="Proxima Nova"/>
              </a:rPr>
              <a:t> - i.e. use </a:t>
            </a:r>
            <a:r>
              <a:rPr lang="en" sz="1200" b="1">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lang="en" sz="1200" b="1">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1" name="Google Shape;41;p3"/>
          <p:cNvCxnSpPr/>
          <p:nvPr/>
        </p:nvCxnSpPr>
        <p:spPr>
          <a:xfrm>
            <a:off x="1080425" y="4157175"/>
            <a:ext cx="7665000" cy="0"/>
          </a:xfrm>
          <a:prstGeom prst="straightConnector1">
            <a:avLst/>
          </a:prstGeom>
          <a:noFill/>
          <a:ln w="9525" cap="flat" cmpd="sng">
            <a:solidFill>
              <a:srgbClr val="000000"/>
            </a:solidFill>
            <a:prstDash val="solid"/>
            <a:round/>
            <a:headEnd type="none" w="med" len="med"/>
            <a:tailEnd type="triangl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9. Group Exercise + Timer">
  <p:cSld name="TITLE_AND_BODY_1_2_2_2_1_1">
    <p:spTree>
      <p:nvGrpSpPr>
        <p:cNvPr id="1" name="Shape 167"/>
        <p:cNvGrpSpPr/>
        <p:nvPr/>
      </p:nvGrpSpPr>
      <p:grpSpPr>
        <a:xfrm>
          <a:off x="0" y="0"/>
          <a:ext cx="0" cy="0"/>
          <a:chOff x="0" y="0"/>
          <a:chExt cx="0" cy="0"/>
        </a:xfrm>
      </p:grpSpPr>
      <p:sp>
        <p:nvSpPr>
          <p:cNvPr id="168" name="Google Shape;168;p21"/>
          <p:cNvSpPr/>
          <p:nvPr/>
        </p:nvSpPr>
        <p:spPr>
          <a:xfrm>
            <a:off x="125" y="-4750"/>
            <a:ext cx="9144000" cy="801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1"/>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70" name="Google Shape;170;p21"/>
          <p:cNvSpPr txBox="1"/>
          <p:nvPr/>
        </p:nvSpPr>
        <p:spPr>
          <a:xfrm>
            <a:off x="119639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71" name="Google Shape;171;p21"/>
          <p:cNvSpPr txBox="1">
            <a:spLocks noGrp="1"/>
          </p:cNvSpPr>
          <p:nvPr>
            <p:ph type="title"/>
          </p:nvPr>
        </p:nvSpPr>
        <p:spPr>
          <a:xfrm>
            <a:off x="119640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400"/>
              <a:buNone/>
              <a:defRPr sz="2400" b="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pic>
        <p:nvPicPr>
          <p:cNvPr id="172" name="Google Shape;172;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3" name="Google Shape;173;p21"/>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solidFill>
                  <a:srgbClr val="FFFFFF"/>
                </a:solidFill>
              </a:defRPr>
            </a:lvl2pPr>
            <a:lvl3pPr lvl="2" algn="r" rtl="0">
              <a:spcBef>
                <a:spcPts val="1600"/>
              </a:spcBef>
              <a:spcAft>
                <a:spcPts val="0"/>
              </a:spcAft>
              <a:buNone/>
              <a:defRPr sz="1000" b="1">
                <a:solidFill>
                  <a:srgbClr val="FFFFFF"/>
                </a:solidFill>
              </a:defRPr>
            </a:lvl3pPr>
            <a:lvl4pPr lvl="3" algn="r" rtl="0">
              <a:spcBef>
                <a:spcPts val="1600"/>
              </a:spcBef>
              <a:spcAft>
                <a:spcPts val="0"/>
              </a:spcAft>
              <a:buNone/>
              <a:defRPr sz="1000" b="1">
                <a:solidFill>
                  <a:srgbClr val="FFFFFF"/>
                </a:solidFill>
              </a:defRPr>
            </a:lvl4pPr>
            <a:lvl5pPr lvl="4" algn="r" rtl="0">
              <a:spcBef>
                <a:spcPts val="1600"/>
              </a:spcBef>
              <a:spcAft>
                <a:spcPts val="0"/>
              </a:spcAft>
              <a:buNone/>
              <a:defRPr sz="1000" b="1">
                <a:solidFill>
                  <a:srgbClr val="FFFFFF"/>
                </a:solidFill>
              </a:defRPr>
            </a:lvl5pPr>
            <a:lvl6pPr lvl="5" algn="r" rtl="0">
              <a:spcBef>
                <a:spcPts val="1600"/>
              </a:spcBef>
              <a:spcAft>
                <a:spcPts val="0"/>
              </a:spcAft>
              <a:buNone/>
              <a:defRPr sz="1000" b="1">
                <a:solidFill>
                  <a:srgbClr val="FFFFFF"/>
                </a:solidFill>
              </a:defRPr>
            </a:lvl6pPr>
            <a:lvl7pPr lvl="6" algn="r" rtl="0">
              <a:spcBef>
                <a:spcPts val="1600"/>
              </a:spcBef>
              <a:spcAft>
                <a:spcPts val="0"/>
              </a:spcAft>
              <a:buNone/>
              <a:defRPr sz="1000" b="1">
                <a:solidFill>
                  <a:srgbClr val="FFFFFF"/>
                </a:solidFill>
              </a:defRPr>
            </a:lvl7pPr>
            <a:lvl8pPr lvl="7" algn="r" rtl="0">
              <a:spcBef>
                <a:spcPts val="1600"/>
              </a:spcBef>
              <a:spcAft>
                <a:spcPts val="0"/>
              </a:spcAft>
              <a:buNone/>
              <a:defRPr sz="1000" b="1">
                <a:solidFill>
                  <a:srgbClr val="FFFFFF"/>
                </a:solidFill>
              </a:defRPr>
            </a:lvl8pPr>
            <a:lvl9pPr lvl="8" algn="r" rtl="0">
              <a:spcBef>
                <a:spcPts val="1600"/>
              </a:spcBef>
              <a:spcAft>
                <a:spcPts val="1600"/>
              </a:spcAft>
              <a:buNone/>
              <a:defRPr sz="1000" b="1">
                <a:solidFill>
                  <a:srgbClr val="FFFFFF"/>
                </a:solidFill>
              </a:defRPr>
            </a:lvl9pPr>
          </a:lstStyle>
          <a:p>
            <a:endParaRPr/>
          </a:p>
        </p:txBody>
      </p:sp>
      <p:pic>
        <p:nvPicPr>
          <p:cNvPr id="174" name="Google Shape;174;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5" name="Google Shape;175;p21"/>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76" name="Google Shape;176;p2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9. Group Exercise">
  <p:cSld name="TITLE_AND_BODY_1_2_2_2_1_1_4">
    <p:spTree>
      <p:nvGrpSpPr>
        <p:cNvPr id="1" name="Shape 177"/>
        <p:cNvGrpSpPr/>
        <p:nvPr/>
      </p:nvGrpSpPr>
      <p:grpSpPr>
        <a:xfrm>
          <a:off x="0" y="0"/>
          <a:ext cx="0" cy="0"/>
          <a:chOff x="0" y="0"/>
          <a:chExt cx="0" cy="0"/>
        </a:xfrm>
      </p:grpSpPr>
      <p:sp>
        <p:nvSpPr>
          <p:cNvPr id="178" name="Google Shape;178;p22"/>
          <p:cNvSpPr/>
          <p:nvPr/>
        </p:nvSpPr>
        <p:spPr>
          <a:xfrm>
            <a:off x="125" y="-4750"/>
            <a:ext cx="9144000" cy="801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80" name="Google Shape;180;p22"/>
          <p:cNvSpPr txBox="1"/>
          <p:nvPr/>
        </p:nvSpPr>
        <p:spPr>
          <a:xfrm>
            <a:off x="119639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1" name="Google Shape;181;p22"/>
          <p:cNvSpPr txBox="1">
            <a:spLocks noGrp="1"/>
          </p:cNvSpPr>
          <p:nvPr>
            <p:ph type="title"/>
          </p:nvPr>
        </p:nvSpPr>
        <p:spPr>
          <a:xfrm>
            <a:off x="119640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400"/>
              <a:buNone/>
              <a:defRPr sz="2400" b="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pic>
        <p:nvPicPr>
          <p:cNvPr id="182" name="Google Shape;182;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3" name="Google Shape;183;p2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84" name="Google Shape;184;p2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0. Discussion Prompt + Timer">
  <p:cSld name="TITLE_AND_BODY_1_2_2_2_1_1_1_1_1">
    <p:spTree>
      <p:nvGrpSpPr>
        <p:cNvPr id="1" name="Shape 185"/>
        <p:cNvGrpSpPr/>
        <p:nvPr/>
      </p:nvGrpSpPr>
      <p:grpSpPr>
        <a:xfrm>
          <a:off x="0" y="0"/>
          <a:ext cx="0" cy="0"/>
          <a:chOff x="0" y="0"/>
          <a:chExt cx="0" cy="0"/>
        </a:xfrm>
      </p:grpSpPr>
      <p:sp>
        <p:nvSpPr>
          <p:cNvPr id="186" name="Google Shape;186;p23"/>
          <p:cNvSpPr/>
          <p:nvPr/>
        </p:nvSpPr>
        <p:spPr>
          <a:xfrm>
            <a:off x="125" y="-4750"/>
            <a:ext cx="9144000" cy="801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3"/>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88" name="Google Shape;188;p23"/>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9" name="Google Shape;189;p23"/>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90" name="Google Shape;190;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1" name="Google Shape;191;p23"/>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92" name="Google Shape;192;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3" name="Google Shape;193;p23"/>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94" name="Google Shape;194;p2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0. Discussion Prompt">
  <p:cSld name="TITLE_AND_BODY_1_2_2_2_1_1_1_1_1_1">
    <p:spTree>
      <p:nvGrpSpPr>
        <p:cNvPr id="1" name="Shape 195"/>
        <p:cNvGrpSpPr/>
        <p:nvPr/>
      </p:nvGrpSpPr>
      <p:grpSpPr>
        <a:xfrm>
          <a:off x="0" y="0"/>
          <a:ext cx="0" cy="0"/>
          <a:chOff x="0" y="0"/>
          <a:chExt cx="0" cy="0"/>
        </a:xfrm>
      </p:grpSpPr>
      <p:sp>
        <p:nvSpPr>
          <p:cNvPr id="196" name="Google Shape;196;p24"/>
          <p:cNvSpPr/>
          <p:nvPr/>
        </p:nvSpPr>
        <p:spPr>
          <a:xfrm>
            <a:off x="125" y="-4750"/>
            <a:ext cx="9144000" cy="801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98" name="Google Shape;198;p24"/>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9" name="Google Shape;199;p24"/>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200" name="Google Shape;200;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1" name="Google Shape;201;p24"/>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02" name="Google Shape;202;p2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9. Guided Walk-Through">
  <p:cSld name="TITLE_AND_BODY_1_2_2_2_1_1_1_1_2">
    <p:spTree>
      <p:nvGrpSpPr>
        <p:cNvPr id="1" name="Shape 203"/>
        <p:cNvGrpSpPr/>
        <p:nvPr/>
      </p:nvGrpSpPr>
      <p:grpSpPr>
        <a:xfrm>
          <a:off x="0" y="0"/>
          <a:ext cx="0" cy="0"/>
          <a:chOff x="0" y="0"/>
          <a:chExt cx="0" cy="0"/>
        </a:xfrm>
      </p:grpSpPr>
      <p:sp>
        <p:nvSpPr>
          <p:cNvPr id="204" name="Google Shape;204;p25"/>
          <p:cNvSpPr/>
          <p:nvPr/>
        </p:nvSpPr>
        <p:spPr>
          <a:xfrm>
            <a:off x="125" y="-4750"/>
            <a:ext cx="9144000" cy="80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5"/>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06" name="Google Shape;206;p25"/>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07" name="Google Shape;207;p25"/>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08" name="Google Shape;208;p25"/>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209" name="Google Shape;209;p25"/>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10" name="Google Shape;210;p25"/>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11" name="Google Shape;211;p25"/>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12" name="Google Shape;212;p25"/>
          <p:cNvPicPr preferRelativeResize="0"/>
          <p:nvPr/>
        </p:nvPicPr>
        <p:blipFill>
          <a:blip r:embed="rId3">
            <a:alphaModFix/>
          </a:blip>
          <a:stretch>
            <a:fillRect/>
          </a:stretch>
        </p:blipFill>
        <p:spPr>
          <a:xfrm>
            <a:off x="8496574" y="179338"/>
            <a:ext cx="393600" cy="393600"/>
          </a:xfrm>
          <a:prstGeom prst="rect">
            <a:avLst/>
          </a:prstGeom>
          <a:noFill/>
          <a:ln>
            <a:noFill/>
          </a:ln>
        </p:spPr>
      </p:pic>
      <p:sp>
        <p:nvSpPr>
          <p:cNvPr id="213" name="Google Shape;213;p25"/>
          <p:cNvSpPr txBox="1">
            <a:spLocks noGrp="1"/>
          </p:cNvSpPr>
          <p:nvPr>
            <p:ph type="subTitle" idx="4"/>
          </p:nvPr>
        </p:nvSpPr>
        <p:spPr>
          <a:xfrm>
            <a:off x="7160380"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solidFill>
                  <a:srgbClr val="FFFFFF"/>
                </a:solidFill>
              </a:defRPr>
            </a:lvl2pPr>
            <a:lvl3pPr lvl="2" algn="r" rtl="0">
              <a:spcBef>
                <a:spcPts val="1600"/>
              </a:spcBef>
              <a:spcAft>
                <a:spcPts val="0"/>
              </a:spcAft>
              <a:buNone/>
              <a:defRPr sz="1000" b="1">
                <a:solidFill>
                  <a:srgbClr val="FFFFFF"/>
                </a:solidFill>
              </a:defRPr>
            </a:lvl3pPr>
            <a:lvl4pPr lvl="3" algn="r" rtl="0">
              <a:spcBef>
                <a:spcPts val="1600"/>
              </a:spcBef>
              <a:spcAft>
                <a:spcPts val="0"/>
              </a:spcAft>
              <a:buNone/>
              <a:defRPr sz="1000" b="1">
                <a:solidFill>
                  <a:srgbClr val="FFFFFF"/>
                </a:solidFill>
              </a:defRPr>
            </a:lvl4pPr>
            <a:lvl5pPr lvl="4" algn="r" rtl="0">
              <a:spcBef>
                <a:spcPts val="1600"/>
              </a:spcBef>
              <a:spcAft>
                <a:spcPts val="0"/>
              </a:spcAft>
              <a:buNone/>
              <a:defRPr sz="1000" b="1">
                <a:solidFill>
                  <a:srgbClr val="FFFFFF"/>
                </a:solidFill>
              </a:defRPr>
            </a:lvl5pPr>
            <a:lvl6pPr lvl="5" algn="r" rtl="0">
              <a:spcBef>
                <a:spcPts val="1600"/>
              </a:spcBef>
              <a:spcAft>
                <a:spcPts val="0"/>
              </a:spcAft>
              <a:buNone/>
              <a:defRPr sz="1000" b="1">
                <a:solidFill>
                  <a:srgbClr val="FFFFFF"/>
                </a:solidFill>
              </a:defRPr>
            </a:lvl6pPr>
            <a:lvl7pPr lvl="6" algn="r" rtl="0">
              <a:spcBef>
                <a:spcPts val="1600"/>
              </a:spcBef>
              <a:spcAft>
                <a:spcPts val="0"/>
              </a:spcAft>
              <a:buNone/>
              <a:defRPr sz="1000" b="1">
                <a:solidFill>
                  <a:srgbClr val="FFFFFF"/>
                </a:solidFill>
              </a:defRPr>
            </a:lvl7pPr>
            <a:lvl8pPr lvl="7" algn="r" rtl="0">
              <a:spcBef>
                <a:spcPts val="1600"/>
              </a:spcBef>
              <a:spcAft>
                <a:spcPts val="0"/>
              </a:spcAft>
              <a:buNone/>
              <a:defRPr sz="1000" b="1">
                <a:solidFill>
                  <a:srgbClr val="FFFFFF"/>
                </a:solidFill>
              </a:defRPr>
            </a:lvl8pPr>
            <a:lvl9pPr lvl="8" algn="r" rtl="0">
              <a:spcBef>
                <a:spcPts val="1600"/>
              </a:spcBef>
              <a:spcAft>
                <a:spcPts val="1600"/>
              </a:spcAft>
              <a:buNone/>
              <a:defRPr sz="1000" b="1">
                <a:solidFill>
                  <a:srgbClr val="FFFFFF"/>
                </a:solidFil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1. Example or case study">
  <p:cSld name="BLANK_2">
    <p:spTree>
      <p:nvGrpSpPr>
        <p:cNvPr id="1" name="Shape 214"/>
        <p:cNvGrpSpPr/>
        <p:nvPr/>
      </p:nvGrpSpPr>
      <p:grpSpPr>
        <a:xfrm>
          <a:off x="0" y="0"/>
          <a:ext cx="0" cy="0"/>
          <a:chOff x="0" y="0"/>
          <a:chExt cx="0" cy="0"/>
        </a:xfrm>
      </p:grpSpPr>
      <p:sp>
        <p:nvSpPr>
          <p:cNvPr id="215" name="Google Shape;215;p26"/>
          <p:cNvSpPr/>
          <p:nvPr/>
        </p:nvSpPr>
        <p:spPr>
          <a:xfrm>
            <a:off x="275" y="-4750"/>
            <a:ext cx="9144000" cy="801300"/>
          </a:xfrm>
          <a:prstGeom prst="rect">
            <a:avLst/>
          </a:prstGeom>
          <a:solidFill>
            <a:srgbClr val="3D6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6"/>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17" name="Google Shape;217;p26"/>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18" name="Google Shape;218;p26"/>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19" name="Google Shape;219;p26"/>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20" name="Google Shape;220;p2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21" name="Google Shape;221;p26"/>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2. Trivia">
  <p:cSld name="TITLE_AND_BODY_2">
    <p:bg>
      <p:bgPr>
        <a:solidFill>
          <a:srgbClr val="222222"/>
        </a:solidFill>
        <a:effectLst/>
      </p:bgPr>
    </p:bg>
    <p:spTree>
      <p:nvGrpSpPr>
        <p:cNvPr id="1" name="Shape 222"/>
        <p:cNvGrpSpPr/>
        <p:nvPr/>
      </p:nvGrpSpPr>
      <p:grpSpPr>
        <a:xfrm>
          <a:off x="0" y="0"/>
          <a:ext cx="0" cy="0"/>
          <a:chOff x="0" y="0"/>
          <a:chExt cx="0" cy="0"/>
        </a:xfrm>
      </p:grpSpPr>
      <p:sp>
        <p:nvSpPr>
          <p:cNvPr id="223" name="Google Shape;223;p27"/>
          <p:cNvSpPr txBox="1">
            <a:spLocks noGrp="1"/>
          </p:cNvSpPr>
          <p:nvPr>
            <p:ph type="subTitle" idx="1"/>
          </p:nvPr>
        </p:nvSpPr>
        <p:spPr>
          <a:xfrm>
            <a:off x="7880125" y="401625"/>
            <a:ext cx="9174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 b="1">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a:endParaRPr/>
          </a:p>
        </p:txBody>
      </p:sp>
      <p:sp>
        <p:nvSpPr>
          <p:cNvPr id="224" name="Google Shape;224;p27"/>
          <p:cNvSpPr txBox="1">
            <a:spLocks noGrp="1"/>
          </p:cNvSpPr>
          <p:nvPr>
            <p:ph type="title"/>
          </p:nvPr>
        </p:nvSpPr>
        <p:spPr>
          <a:xfrm>
            <a:off x="457200" y="280375"/>
            <a:ext cx="7065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a:endParaRPr/>
          </a:p>
        </p:txBody>
      </p:sp>
      <p:sp>
        <p:nvSpPr>
          <p:cNvPr id="225" name="Google Shape;225;p27"/>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226" name="Google Shape;226;p27"/>
          <p:cNvSpPr txBox="1">
            <a:spLocks noGrp="1"/>
          </p:cNvSpPr>
          <p:nvPr>
            <p:ph type="body" idx="2"/>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FFFFFF"/>
              </a:buClr>
              <a:buSzPts val="1800"/>
              <a:buChar char="●"/>
              <a:defRPr>
                <a:solidFill>
                  <a:srgbClr val="FFFFFF"/>
                </a:solidFill>
              </a:defRPr>
            </a:lvl1pPr>
            <a:lvl2pPr marL="914400" lvl="1" indent="-330200" rtl="0">
              <a:spcBef>
                <a:spcPts val="1600"/>
              </a:spcBef>
              <a:spcAft>
                <a:spcPts val="0"/>
              </a:spcAft>
              <a:buClr>
                <a:srgbClr val="FFFFFF"/>
              </a:buClr>
              <a:buSzPts val="1600"/>
              <a:buChar char="○"/>
              <a:defRPr>
                <a:solidFill>
                  <a:srgbClr val="FFFFFF"/>
                </a:solidFill>
              </a:defRPr>
            </a:lvl2pPr>
            <a:lvl3pPr marL="1371600" lvl="2" indent="-317500" rtl="0">
              <a:spcBef>
                <a:spcPts val="1600"/>
              </a:spcBef>
              <a:spcAft>
                <a:spcPts val="0"/>
              </a:spcAft>
              <a:buClr>
                <a:srgbClr val="FFFFFF"/>
              </a:buClr>
              <a:buSzPts val="1400"/>
              <a:buChar char="■"/>
              <a:defRPr>
                <a:solidFill>
                  <a:srgbClr val="FFFFFF"/>
                </a:solidFill>
              </a:defRPr>
            </a:lvl3pPr>
            <a:lvl4pPr marL="1828800" lvl="3" indent="-304800" rtl="0">
              <a:spcBef>
                <a:spcPts val="1600"/>
              </a:spcBef>
              <a:spcAft>
                <a:spcPts val="0"/>
              </a:spcAft>
              <a:buClr>
                <a:srgbClr val="FFFFFF"/>
              </a:buClr>
              <a:buSzPts val="1200"/>
              <a:buChar char="●"/>
              <a:defRPr>
                <a:solidFill>
                  <a:srgbClr val="FFFFFF"/>
                </a:solidFill>
              </a:defRPr>
            </a:lvl4pPr>
            <a:lvl5pPr marL="2286000" lvl="4" indent="-304800" rtl="0">
              <a:spcBef>
                <a:spcPts val="1600"/>
              </a:spcBef>
              <a:spcAft>
                <a:spcPts val="0"/>
              </a:spcAft>
              <a:buClr>
                <a:srgbClr val="FFFFFF"/>
              </a:buClr>
              <a:buSzPts val="1200"/>
              <a:buChar char="○"/>
              <a:defRPr>
                <a:solidFill>
                  <a:srgbClr val="FFFFFF"/>
                </a:solidFill>
              </a:defRPr>
            </a:lvl5pPr>
            <a:lvl6pPr marL="2743200" lvl="5" indent="-304800" rtl="0">
              <a:spcBef>
                <a:spcPts val="1600"/>
              </a:spcBef>
              <a:spcAft>
                <a:spcPts val="0"/>
              </a:spcAft>
              <a:buClr>
                <a:srgbClr val="FFFFFF"/>
              </a:buClr>
              <a:buSzPts val="1200"/>
              <a:buChar char="■"/>
              <a:defRPr>
                <a:solidFill>
                  <a:srgbClr val="FFFFFF"/>
                </a:solidFill>
              </a:defRPr>
            </a:lvl6pPr>
            <a:lvl7pPr marL="3200400" lvl="6" indent="-304800" rtl="0">
              <a:spcBef>
                <a:spcPts val="1600"/>
              </a:spcBef>
              <a:spcAft>
                <a:spcPts val="0"/>
              </a:spcAft>
              <a:buClr>
                <a:srgbClr val="FFFFFF"/>
              </a:buClr>
              <a:buSzPts val="1200"/>
              <a:buChar char="●"/>
              <a:defRPr>
                <a:solidFill>
                  <a:srgbClr val="FFFFFF"/>
                </a:solidFill>
              </a:defRPr>
            </a:lvl7pPr>
            <a:lvl8pPr marL="3657600" lvl="7" indent="-304800" rtl="0">
              <a:spcBef>
                <a:spcPts val="1600"/>
              </a:spcBef>
              <a:spcAft>
                <a:spcPts val="0"/>
              </a:spcAft>
              <a:buClr>
                <a:srgbClr val="FFFFFF"/>
              </a:buClr>
              <a:buSzPts val="1200"/>
              <a:buChar char="○"/>
              <a:defRPr>
                <a:solidFill>
                  <a:srgbClr val="FFFFFF"/>
                </a:solidFill>
              </a:defRPr>
            </a:lvl8pPr>
            <a:lvl9pPr marL="4114800" lvl="8" indent="-304800" rtl="0">
              <a:spcBef>
                <a:spcPts val="1600"/>
              </a:spcBef>
              <a:spcAft>
                <a:spcPts val="1600"/>
              </a:spcAft>
              <a:buClr>
                <a:srgbClr val="FFFFFF"/>
              </a:buClr>
              <a:buSzPts val="1200"/>
              <a:buChar char="■"/>
              <a:defRPr>
                <a:solidFill>
                  <a:srgbClr val="FFFFFF"/>
                </a:solidFill>
              </a:defRPr>
            </a:lvl9pPr>
          </a:lstStyle>
          <a:p>
            <a:endParaRPr/>
          </a:p>
        </p:txBody>
      </p:sp>
      <p:sp>
        <p:nvSpPr>
          <p:cNvPr id="227" name="Google Shape;227;p27"/>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228" name="Google Shape;228;p2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3. Section Summary">
  <p:cSld name="TITLE_AND_BODY_2_1">
    <p:bg>
      <p:bgPr>
        <a:solidFill>
          <a:srgbClr val="FFFFFF"/>
        </a:solidFill>
        <a:effectLst/>
      </p:bgPr>
    </p:bg>
    <p:spTree>
      <p:nvGrpSpPr>
        <p:cNvPr id="1" name="Shape 229"/>
        <p:cNvGrpSpPr/>
        <p:nvPr/>
      </p:nvGrpSpPr>
      <p:grpSpPr>
        <a:xfrm>
          <a:off x="0" y="0"/>
          <a:ext cx="0" cy="0"/>
          <a:chOff x="0" y="0"/>
          <a:chExt cx="0" cy="0"/>
        </a:xfrm>
      </p:grpSpPr>
      <p:sp>
        <p:nvSpPr>
          <p:cNvPr id="230" name="Google Shape;230;p28"/>
          <p:cNvSpPr/>
          <p:nvPr/>
        </p:nvSpPr>
        <p:spPr>
          <a:xfrm>
            <a:off x="-24750" y="-37475"/>
            <a:ext cx="9211200" cy="1183200"/>
          </a:xfrm>
          <a:prstGeom prst="rect">
            <a:avLst/>
          </a:prstGeom>
          <a:solidFill>
            <a:srgbClr val="ED33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a:off x="564165" y="510787"/>
            <a:ext cx="302700" cy="567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232" name="Google Shape;232;p28"/>
          <p:cNvSpPr txBox="1">
            <a:spLocks noGrp="1"/>
          </p:cNvSpPr>
          <p:nvPr>
            <p:ph type="title"/>
          </p:nvPr>
        </p:nvSpPr>
        <p:spPr>
          <a:xfrm>
            <a:off x="457200" y="536200"/>
            <a:ext cx="67260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a:solidFill>
                  <a:schemeClr val="lt1"/>
                </a:solidFill>
              </a:defRPr>
            </a:lvl1pPr>
            <a:lvl2pPr lvl="1" algn="ctr" rtl="0">
              <a:spcBef>
                <a:spcPts val="0"/>
              </a:spcBef>
              <a:spcAft>
                <a:spcPts val="0"/>
              </a:spcAft>
              <a:buClr>
                <a:schemeClr val="lt1"/>
              </a:buClr>
              <a:buSzPts val="2400"/>
              <a:buNone/>
              <a:defRPr sz="2400" b="1">
                <a:solidFill>
                  <a:schemeClr val="lt1"/>
                </a:solidFill>
              </a:defRPr>
            </a:lvl2pPr>
            <a:lvl3pPr lvl="2" algn="ctr" rtl="0">
              <a:spcBef>
                <a:spcPts val="0"/>
              </a:spcBef>
              <a:spcAft>
                <a:spcPts val="0"/>
              </a:spcAft>
              <a:buClr>
                <a:schemeClr val="lt1"/>
              </a:buClr>
              <a:buSzPts val="2400"/>
              <a:buNone/>
              <a:defRPr sz="2400"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233" name="Google Shape;233;p28"/>
          <p:cNvSpPr txBox="1">
            <a:spLocks noGrp="1"/>
          </p:cNvSpPr>
          <p:nvPr>
            <p:ph type="subTitle" idx="1"/>
          </p:nvPr>
        </p:nvSpPr>
        <p:spPr>
          <a:xfrm>
            <a:off x="457200" y="52718"/>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234" name="Google Shape;234;p2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35" name="Google Shape;235;p2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4. Split-info ">
  <p:cSld name="CUSTOM_12">
    <p:spTree>
      <p:nvGrpSpPr>
        <p:cNvPr id="1" name="Shape 236"/>
        <p:cNvGrpSpPr/>
        <p:nvPr/>
      </p:nvGrpSpPr>
      <p:grpSpPr>
        <a:xfrm>
          <a:off x="0" y="0"/>
          <a:ext cx="0" cy="0"/>
          <a:chOff x="0" y="0"/>
          <a:chExt cx="0" cy="0"/>
        </a:xfrm>
      </p:grpSpPr>
      <p:sp>
        <p:nvSpPr>
          <p:cNvPr id="237" name="Google Shape;237;p29"/>
          <p:cNvSpPr/>
          <p:nvPr/>
        </p:nvSpPr>
        <p:spPr>
          <a:xfrm>
            <a:off x="50" y="0"/>
            <a:ext cx="45720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38" name="Google Shape;238;p29"/>
          <p:cNvSpPr txBox="1"/>
          <p:nvPr/>
        </p:nvSpPr>
        <p:spPr>
          <a:xfrm>
            <a:off x="320275" y="257550"/>
            <a:ext cx="42519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b="1">
              <a:solidFill>
                <a:srgbClr val="000000"/>
              </a:solidFill>
              <a:latin typeface="Proxima Nova"/>
              <a:ea typeface="Proxima Nova"/>
              <a:cs typeface="Proxima Nova"/>
              <a:sym typeface="Proxima Nova"/>
            </a:endParaRPr>
          </a:p>
        </p:txBody>
      </p:sp>
      <p:sp>
        <p:nvSpPr>
          <p:cNvPr id="239" name="Google Shape;239;p29"/>
          <p:cNvSpPr txBox="1">
            <a:spLocks noGrp="1"/>
          </p:cNvSpPr>
          <p:nvPr>
            <p:ph type="title"/>
          </p:nvPr>
        </p:nvSpPr>
        <p:spPr>
          <a:xfrm>
            <a:off x="45721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a:endParaRPr/>
          </a:p>
        </p:txBody>
      </p:sp>
      <p:sp>
        <p:nvSpPr>
          <p:cNvPr id="240" name="Google Shape;240;p29"/>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241" name="Google Shape;241;p29"/>
          <p:cNvSpPr txBox="1">
            <a:spLocks noGrp="1"/>
          </p:cNvSpPr>
          <p:nvPr>
            <p:ph type="subTitle" idx="1"/>
          </p:nvPr>
        </p:nvSpPr>
        <p:spPr>
          <a:xfrm>
            <a:off x="457200" y="1248100"/>
            <a:ext cx="39750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242" name="Google Shape;242;p29"/>
          <p:cNvSpPr txBox="1">
            <a:spLocks noGrp="1"/>
          </p:cNvSpPr>
          <p:nvPr>
            <p:ph type="body" idx="3"/>
          </p:nvPr>
        </p:nvSpPr>
        <p:spPr>
          <a:xfrm>
            <a:off x="45832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30200" rtl="0">
              <a:spcBef>
                <a:spcPts val="1600"/>
              </a:spcBef>
              <a:spcAft>
                <a:spcPts val="0"/>
              </a:spcAft>
              <a:buClr>
                <a:schemeClr val="lt1"/>
              </a:buClr>
              <a:buSzPts val="16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04800" rtl="0">
              <a:spcBef>
                <a:spcPts val="1600"/>
              </a:spcBef>
              <a:spcAft>
                <a:spcPts val="0"/>
              </a:spcAft>
              <a:buClr>
                <a:schemeClr val="lt1"/>
              </a:buClr>
              <a:buSzPts val="1200"/>
              <a:buChar char="●"/>
              <a:defRPr>
                <a:solidFill>
                  <a:schemeClr val="lt1"/>
                </a:solidFill>
              </a:defRPr>
            </a:lvl4pPr>
            <a:lvl5pPr marL="2286000" lvl="4" indent="-304800" rtl="0">
              <a:spcBef>
                <a:spcPts val="1600"/>
              </a:spcBef>
              <a:spcAft>
                <a:spcPts val="0"/>
              </a:spcAft>
              <a:buClr>
                <a:schemeClr val="lt1"/>
              </a:buClr>
              <a:buSzPts val="1200"/>
              <a:buChar char="○"/>
              <a:defRPr>
                <a:solidFill>
                  <a:schemeClr val="lt1"/>
                </a:solidFill>
              </a:defRPr>
            </a:lvl5pPr>
            <a:lvl6pPr marL="2743200" lvl="5" indent="-304800" rtl="0">
              <a:spcBef>
                <a:spcPts val="1600"/>
              </a:spcBef>
              <a:spcAft>
                <a:spcPts val="0"/>
              </a:spcAft>
              <a:buClr>
                <a:schemeClr val="lt1"/>
              </a:buClr>
              <a:buSzPts val="1200"/>
              <a:buChar char="■"/>
              <a:defRPr>
                <a:solidFill>
                  <a:schemeClr val="lt1"/>
                </a:solidFill>
              </a:defRPr>
            </a:lvl6pPr>
            <a:lvl7pPr marL="3200400" lvl="6" indent="-304800" rtl="0">
              <a:spcBef>
                <a:spcPts val="1600"/>
              </a:spcBef>
              <a:spcAft>
                <a:spcPts val="0"/>
              </a:spcAft>
              <a:buClr>
                <a:schemeClr val="lt1"/>
              </a:buClr>
              <a:buSzPts val="1200"/>
              <a:buChar char="●"/>
              <a:defRPr>
                <a:solidFill>
                  <a:schemeClr val="lt1"/>
                </a:solidFill>
              </a:defRPr>
            </a:lvl7pPr>
            <a:lvl8pPr marL="3657600" lvl="7" indent="-304800" rtl="0">
              <a:spcBef>
                <a:spcPts val="1600"/>
              </a:spcBef>
              <a:spcAft>
                <a:spcPts val="0"/>
              </a:spcAft>
              <a:buClr>
                <a:schemeClr val="lt1"/>
              </a:buClr>
              <a:buSzPts val="1200"/>
              <a:buChar char="○"/>
              <a:defRPr>
                <a:solidFill>
                  <a:schemeClr val="lt1"/>
                </a:solidFill>
              </a:defRPr>
            </a:lvl8pPr>
            <a:lvl9pPr marL="4114800" lvl="8" indent="-304800" rtl="0">
              <a:spcBef>
                <a:spcPts val="1600"/>
              </a:spcBef>
              <a:spcAft>
                <a:spcPts val="1600"/>
              </a:spcAft>
              <a:buClr>
                <a:schemeClr val="lt1"/>
              </a:buClr>
              <a:buSzPts val="1200"/>
              <a:buChar char="■"/>
              <a:defRPr>
                <a:solidFill>
                  <a:schemeClr val="lt1"/>
                </a:solidFill>
              </a:defRPr>
            </a:lvl9pPr>
          </a:lstStyle>
          <a:p>
            <a:endParaRPr/>
          </a:p>
        </p:txBody>
      </p:sp>
      <p:sp>
        <p:nvSpPr>
          <p:cNvPr id="243" name="Google Shape;243;p29"/>
          <p:cNvSpPr txBox="1">
            <a:spLocks noGrp="1"/>
          </p:cNvSpPr>
          <p:nvPr>
            <p:ph type="subTitle" idx="4"/>
          </p:nvPr>
        </p:nvSpPr>
        <p:spPr>
          <a:xfrm>
            <a:off x="4864075" y="1248100"/>
            <a:ext cx="40173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44" name="Google Shape;244;p29"/>
          <p:cNvSpPr txBox="1">
            <a:spLocks noGrp="1"/>
          </p:cNvSpPr>
          <p:nvPr>
            <p:ph type="body" idx="5"/>
          </p:nvPr>
        </p:nvSpPr>
        <p:spPr>
          <a:xfrm>
            <a:off x="484717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45" name="Google Shape;245;p29"/>
          <p:cNvSpPr txBox="1">
            <a:spLocks noGrp="1"/>
          </p:cNvSpPr>
          <p:nvPr>
            <p:ph type="body" idx="6"/>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46" name="Google Shape;246;p2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5. Break/Lunch Time">
  <p:cSld name="CUSTOM_6_1_1_1_3">
    <p:spTree>
      <p:nvGrpSpPr>
        <p:cNvPr id="1" name="Shape 247"/>
        <p:cNvGrpSpPr/>
        <p:nvPr/>
      </p:nvGrpSpPr>
      <p:grpSpPr>
        <a:xfrm>
          <a:off x="0" y="0"/>
          <a:ext cx="0" cy="0"/>
          <a:chOff x="0" y="0"/>
          <a:chExt cx="0" cy="0"/>
        </a:xfrm>
      </p:grpSpPr>
      <p:sp>
        <p:nvSpPr>
          <p:cNvPr id="248" name="Google Shape;248;p30"/>
          <p:cNvSpPr/>
          <p:nvPr/>
        </p:nvSpPr>
        <p:spPr>
          <a:xfrm>
            <a:off x="4986225" y="125"/>
            <a:ext cx="41574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0"/>
          <p:cNvSpPr txBox="1">
            <a:spLocks noGrp="1"/>
          </p:cNvSpPr>
          <p:nvPr>
            <p:ph type="title"/>
          </p:nvPr>
        </p:nvSpPr>
        <p:spPr>
          <a:xfrm>
            <a:off x="457200" y="1983900"/>
            <a:ext cx="2790600" cy="117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a:endParaRPr/>
          </a:p>
        </p:txBody>
      </p:sp>
      <p:sp>
        <p:nvSpPr>
          <p:cNvPr id="250" name="Google Shape;250;p30"/>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51" name="Google Shape;251;p3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52" name="Google Shape;252;p30"/>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hank You Slide_1">
    <p:spTree>
      <p:nvGrpSpPr>
        <p:cNvPr id="1" name="Shape 42"/>
        <p:cNvGrpSpPr/>
        <p:nvPr/>
      </p:nvGrpSpPr>
      <p:grpSpPr>
        <a:xfrm>
          <a:off x="0" y="0"/>
          <a:ext cx="0" cy="0"/>
          <a:chOff x="0" y="0"/>
          <a:chExt cx="0" cy="0"/>
        </a:xfrm>
      </p:grpSpPr>
      <p:sp>
        <p:nvSpPr>
          <p:cNvPr id="43" name="Google Shape;43;p4"/>
          <p:cNvSpPr/>
          <p:nvPr/>
        </p:nvSpPr>
        <p:spPr>
          <a:xfrm>
            <a:off x="416100" y="349375"/>
            <a:ext cx="8272800" cy="1308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4"/>
          <p:cNvSpPr/>
          <p:nvPr/>
        </p:nvSpPr>
        <p:spPr>
          <a:xfrm>
            <a:off x="272500" y="4709350"/>
            <a:ext cx="8407500" cy="41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WELCOME TO GA</a:t>
            </a:r>
            <a:endParaRPr sz="500"/>
          </a:p>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GENERAL ASSEMBLY</a:t>
            </a:r>
            <a:endParaRPr sz="500"/>
          </a:p>
        </p:txBody>
      </p:sp>
      <p:cxnSp>
        <p:nvCxnSpPr>
          <p:cNvPr id="45" name="Google Shape;45;p4"/>
          <p:cNvCxnSpPr/>
          <p:nvPr/>
        </p:nvCxnSpPr>
        <p:spPr>
          <a:xfrm>
            <a:off x="368200" y="4736806"/>
            <a:ext cx="8311800" cy="0"/>
          </a:xfrm>
          <a:prstGeom prst="straightConnector1">
            <a:avLst/>
          </a:prstGeom>
          <a:noFill/>
          <a:ln w="25400" cap="flat" cmpd="sng">
            <a:solidFill>
              <a:srgbClr val="FFFFFF"/>
            </a:solidFill>
            <a:prstDash val="solid"/>
            <a:round/>
            <a:headEnd type="none" w="sm" len="sm"/>
            <a:tailEnd type="none" w="sm" len="sm"/>
          </a:ln>
        </p:spPr>
      </p:cxnSp>
      <p:pic>
        <p:nvPicPr>
          <p:cNvPr id="46" name="Google Shape;46;p4"/>
          <p:cNvPicPr preferRelativeResize="0"/>
          <p:nvPr/>
        </p:nvPicPr>
        <p:blipFill rotWithShape="1">
          <a:blip r:embed="rId2">
            <a:alphaModFix/>
          </a:blip>
          <a:srcRect/>
          <a:stretch/>
        </p:blipFill>
        <p:spPr>
          <a:xfrm>
            <a:off x="8469250" y="4793524"/>
            <a:ext cx="210750" cy="210750"/>
          </a:xfrm>
          <a:prstGeom prst="rect">
            <a:avLst/>
          </a:prstGeom>
          <a:noFill/>
          <a:ln>
            <a:noFill/>
          </a:ln>
        </p:spPr>
      </p:pic>
      <p:sp>
        <p:nvSpPr>
          <p:cNvPr id="47" name="Google Shape;47;p4"/>
          <p:cNvSpPr/>
          <p:nvPr/>
        </p:nvSpPr>
        <p:spPr>
          <a:xfrm>
            <a:off x="-54800" y="-29400"/>
            <a:ext cx="9252600" cy="5204700"/>
          </a:xfrm>
          <a:prstGeom prst="rect">
            <a:avLst/>
          </a:prstGeom>
          <a:solidFill>
            <a:srgbClr val="E51B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4"/>
          <p:cNvSpPr txBox="1">
            <a:spLocks noGrp="1"/>
          </p:cNvSpPr>
          <p:nvPr>
            <p:ph type="title"/>
          </p:nvPr>
        </p:nvSpPr>
        <p:spPr>
          <a:xfrm>
            <a:off x="457200" y="1777050"/>
            <a:ext cx="7967100" cy="1589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a:endParaRPr/>
          </a:p>
        </p:txBody>
      </p:sp>
      <p:sp>
        <p:nvSpPr>
          <p:cNvPr id="49" name="Google Shape;49;p4"/>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50" name="Google Shape;50;p4"/>
          <p:cNvSpPr/>
          <p:nvPr/>
        </p:nvSpPr>
        <p:spPr>
          <a:xfrm>
            <a:off x="597150" y="1694545"/>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51" name="Google Shape;51;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Divider Slide">
  <p:cSld name="Thank You Slide_1_1">
    <p:spTree>
      <p:nvGrpSpPr>
        <p:cNvPr id="1" name="Shape 52"/>
        <p:cNvGrpSpPr/>
        <p:nvPr/>
      </p:nvGrpSpPr>
      <p:grpSpPr>
        <a:xfrm>
          <a:off x="0" y="0"/>
          <a:ext cx="0" cy="0"/>
          <a:chOff x="0" y="0"/>
          <a:chExt cx="0" cy="0"/>
        </a:xfrm>
      </p:grpSpPr>
      <p:sp>
        <p:nvSpPr>
          <p:cNvPr id="53" name="Google Shape;53;p5"/>
          <p:cNvSpPr/>
          <p:nvPr/>
        </p:nvSpPr>
        <p:spPr>
          <a:xfrm>
            <a:off x="416100" y="349375"/>
            <a:ext cx="8272800" cy="1308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5"/>
          <p:cNvSpPr/>
          <p:nvPr/>
        </p:nvSpPr>
        <p:spPr>
          <a:xfrm>
            <a:off x="272500" y="4709350"/>
            <a:ext cx="8407500" cy="41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WELCOME TO GA</a:t>
            </a:r>
            <a:endParaRPr sz="500"/>
          </a:p>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GENERAL ASSEMBLY</a:t>
            </a:r>
            <a:endParaRPr sz="500"/>
          </a:p>
        </p:txBody>
      </p:sp>
      <p:cxnSp>
        <p:nvCxnSpPr>
          <p:cNvPr id="55" name="Google Shape;55;p5"/>
          <p:cNvCxnSpPr/>
          <p:nvPr/>
        </p:nvCxnSpPr>
        <p:spPr>
          <a:xfrm>
            <a:off x="368200" y="4736806"/>
            <a:ext cx="8311800" cy="0"/>
          </a:xfrm>
          <a:prstGeom prst="straightConnector1">
            <a:avLst/>
          </a:prstGeom>
          <a:noFill/>
          <a:ln w="25400" cap="flat" cmpd="sng">
            <a:solidFill>
              <a:srgbClr val="FFFFFF"/>
            </a:solidFill>
            <a:prstDash val="solid"/>
            <a:round/>
            <a:headEnd type="none" w="sm" len="sm"/>
            <a:tailEnd type="none" w="sm" len="sm"/>
          </a:ln>
        </p:spPr>
      </p:cxnSp>
      <p:pic>
        <p:nvPicPr>
          <p:cNvPr id="56" name="Google Shape;56;p5"/>
          <p:cNvPicPr preferRelativeResize="0"/>
          <p:nvPr/>
        </p:nvPicPr>
        <p:blipFill rotWithShape="1">
          <a:blip r:embed="rId2">
            <a:alphaModFix/>
          </a:blip>
          <a:srcRect/>
          <a:stretch/>
        </p:blipFill>
        <p:spPr>
          <a:xfrm>
            <a:off x="8469250" y="4793524"/>
            <a:ext cx="210750" cy="210750"/>
          </a:xfrm>
          <a:prstGeom prst="rect">
            <a:avLst/>
          </a:prstGeom>
          <a:noFill/>
          <a:ln>
            <a:noFill/>
          </a:ln>
        </p:spPr>
      </p:pic>
      <p:sp>
        <p:nvSpPr>
          <p:cNvPr id="57" name="Google Shape;57;p5"/>
          <p:cNvSpPr/>
          <p:nvPr/>
        </p:nvSpPr>
        <p:spPr>
          <a:xfrm>
            <a:off x="-54800" y="-29400"/>
            <a:ext cx="9252600" cy="5204700"/>
          </a:xfrm>
          <a:prstGeom prst="rect">
            <a:avLst/>
          </a:prstGeom>
          <a:solidFill>
            <a:schemeClr val="lt2"/>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5"/>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a:endParaRPr/>
          </a:p>
        </p:txBody>
      </p:sp>
      <p:sp>
        <p:nvSpPr>
          <p:cNvPr id="59" name="Google Shape;59;p5"/>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60" name="Google Shape;60;p5"/>
          <p:cNvSpPr/>
          <p:nvPr/>
        </p:nvSpPr>
        <p:spPr>
          <a:xfrm>
            <a:off x="597150" y="1694545"/>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61" name="Google Shape;61;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Divider Slide with Sub-Title">
  <p:cSld name="Thank You Slide_1_1_2">
    <p:spTree>
      <p:nvGrpSpPr>
        <p:cNvPr id="1" name="Shape 62"/>
        <p:cNvGrpSpPr/>
        <p:nvPr/>
      </p:nvGrpSpPr>
      <p:grpSpPr>
        <a:xfrm>
          <a:off x="0" y="0"/>
          <a:ext cx="0" cy="0"/>
          <a:chOff x="0" y="0"/>
          <a:chExt cx="0" cy="0"/>
        </a:xfrm>
      </p:grpSpPr>
      <p:sp>
        <p:nvSpPr>
          <p:cNvPr id="63" name="Google Shape;63;p6"/>
          <p:cNvSpPr/>
          <p:nvPr/>
        </p:nvSpPr>
        <p:spPr>
          <a:xfrm>
            <a:off x="-54800" y="-29400"/>
            <a:ext cx="9252600" cy="5204700"/>
          </a:xfrm>
          <a:prstGeom prst="rect">
            <a:avLst/>
          </a:prstGeom>
          <a:solidFill>
            <a:srgbClr val="222222"/>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6"/>
          <p:cNvSpPr/>
          <p:nvPr/>
        </p:nvSpPr>
        <p:spPr>
          <a:xfrm>
            <a:off x="594360" y="1689700"/>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65" name="Google Shape;65;p6"/>
          <p:cNvSpPr txBox="1">
            <a:spLocks noGrp="1"/>
          </p:cNvSpPr>
          <p:nvPr>
            <p:ph type="title"/>
          </p:nvPr>
        </p:nvSpPr>
        <p:spPr>
          <a:xfrm>
            <a:off x="457200" y="1777050"/>
            <a:ext cx="7551900" cy="624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a:endParaRPr/>
          </a:p>
        </p:txBody>
      </p:sp>
      <p:sp>
        <p:nvSpPr>
          <p:cNvPr id="66" name="Google Shape;66;p6"/>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67" name="Google Shape;67;p6"/>
          <p:cNvSpPr txBox="1">
            <a:spLocks noGrp="1"/>
          </p:cNvSpPr>
          <p:nvPr>
            <p:ph type="subTitle" idx="2"/>
          </p:nvPr>
        </p:nvSpPr>
        <p:spPr>
          <a:xfrm>
            <a:off x="504300" y="240269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pic>
        <p:nvPicPr>
          <p:cNvPr id="68" name="Google Shape;68;p6"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losing Slide">
  <p:cSld name="Thank You Slide_1_1_1">
    <p:spTree>
      <p:nvGrpSpPr>
        <p:cNvPr id="1" name="Shape 69"/>
        <p:cNvGrpSpPr/>
        <p:nvPr/>
      </p:nvGrpSpPr>
      <p:grpSpPr>
        <a:xfrm>
          <a:off x="0" y="0"/>
          <a:ext cx="0" cy="0"/>
          <a:chOff x="0" y="0"/>
          <a:chExt cx="0" cy="0"/>
        </a:xfrm>
      </p:grpSpPr>
      <p:sp>
        <p:nvSpPr>
          <p:cNvPr id="70" name="Google Shape;70;p7"/>
          <p:cNvSpPr/>
          <p:nvPr/>
        </p:nvSpPr>
        <p:spPr>
          <a:xfrm>
            <a:off x="-54800" y="-29400"/>
            <a:ext cx="9252600" cy="5204700"/>
          </a:xfrm>
          <a:prstGeom prst="rect">
            <a:avLst/>
          </a:prstGeom>
          <a:solidFill>
            <a:srgbClr val="E51B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1" name="Google Shape;71;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 Basic: Title + Text">
  <p:cSld name="CUSTOM_1">
    <p:spTree>
      <p:nvGrpSpPr>
        <p:cNvPr id="1" name="Shape 72"/>
        <p:cNvGrpSpPr/>
        <p:nvPr/>
      </p:nvGrpSpPr>
      <p:grpSpPr>
        <a:xfrm>
          <a:off x="0" y="0"/>
          <a:ext cx="0" cy="0"/>
          <a:chOff x="0" y="0"/>
          <a:chExt cx="0" cy="0"/>
        </a:xfrm>
      </p:grpSpPr>
      <p:sp>
        <p:nvSpPr>
          <p:cNvPr id="73" name="Google Shape;73;p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74" name="Google Shape;74;p8"/>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75" name="Google Shape;75;p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76" name="Google Shape;76;p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77" name="Google Shape;77;p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 Title Only">
  <p:cSld name="CUSTOM_1_1">
    <p:spTree>
      <p:nvGrpSpPr>
        <p:cNvPr id="1" name="Shape 78"/>
        <p:cNvGrpSpPr/>
        <p:nvPr/>
      </p:nvGrpSpPr>
      <p:grpSpPr>
        <a:xfrm>
          <a:off x="0" y="0"/>
          <a:ext cx="0" cy="0"/>
          <a:chOff x="0" y="0"/>
          <a:chExt cx="0" cy="0"/>
        </a:xfrm>
      </p:grpSpPr>
      <p:sp>
        <p:nvSpPr>
          <p:cNvPr id="79" name="Google Shape;79;p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80" name="Google Shape;80;p9"/>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81" name="Google Shape;81;p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82" name="Google Shape;82;p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Title + Subtitle">
  <p:cSld name="CUSTOM_1_1_1">
    <p:spTree>
      <p:nvGrpSpPr>
        <p:cNvPr id="1" name="Shape 83"/>
        <p:cNvGrpSpPr/>
        <p:nvPr/>
      </p:nvGrpSpPr>
      <p:grpSpPr>
        <a:xfrm>
          <a:off x="0" y="0"/>
          <a:ext cx="0" cy="0"/>
          <a:chOff x="0" y="0"/>
          <a:chExt cx="0" cy="0"/>
        </a:xfrm>
      </p:grpSpPr>
      <p:sp>
        <p:nvSpPr>
          <p:cNvPr id="84" name="Google Shape;84;p10"/>
          <p:cNvSpPr txBox="1">
            <a:spLocks noGrp="1"/>
          </p:cNvSpPr>
          <p:nvPr>
            <p:ph type="title"/>
          </p:nvPr>
        </p:nvSpPr>
        <p:spPr>
          <a:xfrm>
            <a:off x="457200" y="304800"/>
            <a:ext cx="85206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85" name="Google Shape;85;p10"/>
          <p:cNvSpPr txBox="1">
            <a:spLocks noGrp="1"/>
          </p:cNvSpPr>
          <p:nvPr>
            <p:ph type="subTitle" idx="1"/>
          </p:nvPr>
        </p:nvSpPr>
        <p:spPr>
          <a:xfrm>
            <a:off x="457200" y="582550"/>
            <a:ext cx="8305500" cy="4593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b="1"/>
            </a:lvl1pPr>
            <a:lvl2pPr lvl="1">
              <a:spcBef>
                <a:spcPts val="1600"/>
              </a:spcBef>
              <a:spcAft>
                <a:spcPts val="0"/>
              </a:spcAft>
              <a:buSzPts val="1600"/>
              <a:buNone/>
              <a:defRPr b="1"/>
            </a:lvl2pPr>
            <a:lvl3pPr lvl="2">
              <a:spcBef>
                <a:spcPts val="1600"/>
              </a:spcBef>
              <a:spcAft>
                <a:spcPts val="0"/>
              </a:spcAft>
              <a:buSzPts val="1400"/>
              <a:buNone/>
              <a:defRPr b="1"/>
            </a:lvl3pPr>
            <a:lvl4pPr lvl="3">
              <a:spcBef>
                <a:spcPts val="1600"/>
              </a:spcBef>
              <a:spcAft>
                <a:spcPts val="0"/>
              </a:spcAft>
              <a:buSzPts val="1200"/>
              <a:buNone/>
              <a:defRPr b="1"/>
            </a:lvl4pPr>
            <a:lvl5pPr lvl="4">
              <a:spcBef>
                <a:spcPts val="1600"/>
              </a:spcBef>
              <a:spcAft>
                <a:spcPts val="0"/>
              </a:spcAft>
              <a:buSzPts val="1200"/>
              <a:buNone/>
              <a:defRPr b="1"/>
            </a:lvl5pPr>
            <a:lvl6pPr lvl="5">
              <a:spcBef>
                <a:spcPts val="1600"/>
              </a:spcBef>
              <a:spcAft>
                <a:spcPts val="0"/>
              </a:spcAft>
              <a:buSzPts val="1200"/>
              <a:buNone/>
              <a:defRPr b="1"/>
            </a:lvl6pPr>
            <a:lvl7pPr lvl="6">
              <a:spcBef>
                <a:spcPts val="1600"/>
              </a:spcBef>
              <a:spcAft>
                <a:spcPts val="0"/>
              </a:spcAft>
              <a:buSzPts val="1200"/>
              <a:buNone/>
              <a:defRPr b="1"/>
            </a:lvl7pPr>
            <a:lvl8pPr lvl="7">
              <a:spcBef>
                <a:spcPts val="1600"/>
              </a:spcBef>
              <a:spcAft>
                <a:spcPts val="0"/>
              </a:spcAft>
              <a:buSzPts val="1200"/>
              <a:buNone/>
              <a:defRPr b="1"/>
            </a:lvl8pPr>
            <a:lvl9pPr lvl="8">
              <a:spcBef>
                <a:spcPts val="1600"/>
              </a:spcBef>
              <a:spcAft>
                <a:spcPts val="1600"/>
              </a:spcAft>
              <a:buSzPts val="1200"/>
              <a:buNone/>
              <a:defRPr b="1"/>
            </a:lvl9pPr>
          </a:lstStyle>
          <a:p>
            <a:endParaRPr/>
          </a:p>
        </p:txBody>
      </p:sp>
      <p:sp>
        <p:nvSpPr>
          <p:cNvPr id="86" name="Google Shape;86;p10"/>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87" name="Google Shape;87;p1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88" name="Google Shape;88;p1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89" name="Google Shape;89;p10"/>
          <p:cNvSpPr txBox="1">
            <a:spLocks noGrp="1"/>
          </p:cNvSpPr>
          <p:nvPr>
            <p:ph type="body" idx="3"/>
          </p:nvPr>
        </p:nvSpPr>
        <p:spPr>
          <a:xfrm>
            <a:off x="457200" y="1280725"/>
            <a:ext cx="8229600" cy="2800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16425"/>
            <a:ext cx="8229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Proxima Nova"/>
              <a:buNone/>
              <a:defRPr sz="2600" b="1">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a:endParaRPr/>
          </a:p>
        </p:txBody>
      </p:sp>
      <p:sp>
        <p:nvSpPr>
          <p:cNvPr id="7" name="Google Shape;7;p1"/>
          <p:cNvSpPr txBox="1">
            <a:spLocks noGrp="1"/>
          </p:cNvSpPr>
          <p:nvPr>
            <p:ph type="body" idx="1"/>
          </p:nvPr>
        </p:nvSpPr>
        <p:spPr>
          <a:xfrm>
            <a:off x="457200" y="1017725"/>
            <a:ext cx="8229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marL="914400" lvl="1" indent="-3302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marL="1371600" lvl="2"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marL="1828800" lvl="3"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marL="2286000" lvl="4"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marL="2743200" lvl="5"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marL="3200400" lvl="6"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marL="3657600" lvl="7"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marL="4114800" lvl="8" indent="-30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a:endParaRPr/>
          </a:p>
        </p:txBody>
      </p:sp>
      <p:pic>
        <p:nvPicPr>
          <p:cNvPr id="8" name="Google Shape;8;p1" descr="GA-Cog-900.png"/>
          <p:cNvPicPr preferRelativeResize="0"/>
          <p:nvPr/>
        </p:nvPicPr>
        <p:blipFill>
          <a:blip r:embed="rId31">
            <a:alphaModFix/>
          </a:blip>
          <a:stretch>
            <a:fillRect/>
          </a:stretch>
        </p:blipFill>
        <p:spPr>
          <a:xfrm>
            <a:off x="8370750" y="4701500"/>
            <a:ext cx="316051" cy="316051"/>
          </a:xfrm>
          <a:prstGeom prst="rect">
            <a:avLst/>
          </a:prstGeom>
          <a:noFill/>
          <a:ln>
            <a:noFill/>
          </a:ln>
        </p:spPr>
      </p:pic>
      <p:sp>
        <p:nvSpPr>
          <p:cNvPr id="9" name="Google Shape;9;p1"/>
          <p:cNvSpPr txBox="1">
            <a:spLocks noGrp="1"/>
          </p:cNvSpPr>
          <p:nvPr>
            <p:ph type="sldNum" idx="12"/>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a:spLocks noGrp="1"/>
          </p:cNvSpPr>
          <p:nvPr>
            <p:ph type="body" idx="2"/>
          </p:nvPr>
        </p:nvSpPr>
        <p:spPr>
          <a:xfrm>
            <a:off x="4572000" y="4712925"/>
            <a:ext cx="3691800" cy="393600"/>
          </a:xfrm>
          <a:prstGeom prst="rect">
            <a:avLst/>
          </a:prstGeom>
          <a:noFill/>
          <a:ln>
            <a:noFill/>
          </a:ln>
        </p:spPr>
        <p:txBody>
          <a:bodyPr spcFirstLastPara="1" wrap="square" lIns="91425" tIns="91425" rIns="91425" bIns="91425" anchor="ctr" anchorCtr="0">
            <a:noAutofit/>
          </a:bodyPr>
          <a:lstStyle>
            <a:lvl1pPr marL="457200" lvl="0" indent="-285750" algn="r"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drive.google.com/drive/folders/1E1Q_e4dcCwFM_EJt7OK2XPx4D1CNB4P7?usp=sharing"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drive.google.com/drive/folders/1jDOztQOihWpay80dKu12Y441vtgleith?usp=sharing"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Shape 256"/>
        <p:cNvGrpSpPr/>
        <p:nvPr/>
      </p:nvGrpSpPr>
      <p:grpSpPr>
        <a:xfrm>
          <a:off x="0" y="0"/>
          <a:ext cx="0" cy="0"/>
          <a:chOff x="0" y="0"/>
          <a:chExt cx="0" cy="0"/>
        </a:xfrm>
      </p:grpSpPr>
      <p:sp>
        <p:nvSpPr>
          <p:cNvPr id="257" name="Google Shape;257;p31"/>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Conditionals</a:t>
            </a:r>
            <a:endParaRPr/>
          </a:p>
          <a:p>
            <a:pPr marL="0" lvl="0" indent="0" algn="l" rtl="0">
              <a:spcBef>
                <a:spcPts val="0"/>
              </a:spcBef>
              <a:spcAft>
                <a:spcPts val="0"/>
              </a:spcAft>
              <a:buNone/>
            </a:pPr>
            <a:endParaRPr/>
          </a:p>
        </p:txBody>
      </p:sp>
      <p:sp>
        <p:nvSpPr>
          <p:cNvPr id="258" name="Google Shape;258;p31"/>
          <p:cNvSpPr txBox="1">
            <a:spLocks noGrp="1"/>
          </p:cNvSpPr>
          <p:nvPr>
            <p:ph type="body" idx="1"/>
          </p:nvPr>
        </p:nvSpPr>
        <p:spPr>
          <a:xfrm>
            <a:off x="979500" y="1078375"/>
            <a:ext cx="3162900" cy="299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solidFill>
                  <a:schemeClr val="dk1"/>
                </a:solidFill>
              </a:rPr>
              <a:t>Overview</a:t>
            </a:r>
            <a:endParaRPr sz="1600" b="1">
              <a:solidFill>
                <a:schemeClr val="dk1"/>
              </a:solidFill>
            </a:endParaRPr>
          </a:p>
          <a:p>
            <a:pPr marL="0" lvl="0" indent="0" algn="l" rtl="0">
              <a:spcBef>
                <a:spcPts val="1600"/>
              </a:spcBef>
              <a:spcAft>
                <a:spcPts val="0"/>
              </a:spcAft>
              <a:buClr>
                <a:schemeClr val="dk1"/>
              </a:buClr>
              <a:buSzPts val="1100"/>
              <a:buFont typeface="Arial"/>
              <a:buNone/>
            </a:pPr>
            <a:r>
              <a:rPr lang="en" sz="1600">
                <a:solidFill>
                  <a:schemeClr val="dk1"/>
                </a:solidFill>
                <a:highlight>
                  <a:srgbClr val="FFFFFF"/>
                </a:highlight>
              </a:rPr>
              <a:t>In this lesson, students will learn to use conditional statements to program logical decisions in Python.</a:t>
            </a:r>
            <a:endParaRPr sz="1600" b="1">
              <a:solidFill>
                <a:schemeClr val="dk1"/>
              </a:solidFill>
            </a:endParaRPr>
          </a:p>
          <a:p>
            <a:pPr marL="0" lvl="0" indent="0" algn="l" rtl="0">
              <a:spcBef>
                <a:spcPts val="1600"/>
              </a:spcBef>
              <a:spcAft>
                <a:spcPts val="0"/>
              </a:spcAft>
              <a:buClr>
                <a:schemeClr val="dk1"/>
              </a:buClr>
              <a:buSzPts val="1100"/>
              <a:buFont typeface="Arial"/>
              <a:buNone/>
            </a:pPr>
            <a:r>
              <a:rPr lang="en" sz="1600" b="1">
                <a:solidFill>
                  <a:schemeClr val="dk1"/>
                </a:solidFill>
              </a:rPr>
              <a:t>Duration </a:t>
            </a:r>
            <a:br>
              <a:rPr lang="en" sz="1600" b="1">
                <a:solidFill>
                  <a:schemeClr val="dk1"/>
                </a:solidFill>
              </a:rPr>
            </a:br>
            <a:r>
              <a:rPr lang="en" sz="1600">
                <a:solidFill>
                  <a:schemeClr val="dk1"/>
                </a:solidFill>
              </a:rPr>
              <a:t>120 minutes</a:t>
            </a:r>
            <a:endParaRPr sz="1600">
              <a:solidFill>
                <a:schemeClr val="dk1"/>
              </a:solidFill>
              <a:latin typeface="Arial"/>
              <a:ea typeface="Arial"/>
              <a:cs typeface="Arial"/>
              <a:sym typeface="Arial"/>
            </a:endParaRPr>
          </a:p>
          <a:p>
            <a:pPr marL="0" lvl="0" indent="0" algn="l" rtl="0">
              <a:spcBef>
                <a:spcPts val="1600"/>
              </a:spcBef>
              <a:spcAft>
                <a:spcPts val="0"/>
              </a:spcAft>
              <a:buClr>
                <a:schemeClr val="dk1"/>
              </a:buClr>
              <a:buSzPts val="1100"/>
              <a:buFont typeface="Arial"/>
              <a:buNone/>
            </a:pPr>
            <a:endParaRPr sz="1600">
              <a:solidFill>
                <a:schemeClr val="dk1"/>
              </a:solidFill>
            </a:endParaRPr>
          </a:p>
          <a:p>
            <a:pPr marL="0" lvl="0" indent="0" algn="l" rtl="0">
              <a:spcBef>
                <a:spcPts val="1600"/>
              </a:spcBef>
              <a:spcAft>
                <a:spcPts val="0"/>
              </a:spcAft>
              <a:buClr>
                <a:schemeClr val="dk1"/>
              </a:buClr>
              <a:buSzPts val="1100"/>
              <a:buFont typeface="Arial"/>
              <a:buNone/>
            </a:pPr>
            <a:endParaRPr sz="1600">
              <a:solidFill>
                <a:schemeClr val="dk1"/>
              </a:solidFill>
            </a:endParaRPr>
          </a:p>
          <a:p>
            <a:pPr marL="0" lvl="0" indent="0" algn="l" rtl="0">
              <a:spcBef>
                <a:spcPts val="1600"/>
              </a:spcBef>
              <a:spcAft>
                <a:spcPts val="0"/>
              </a:spcAft>
              <a:buClr>
                <a:schemeClr val="dk1"/>
              </a:buClr>
              <a:buSzPts val="1100"/>
              <a:buFont typeface="Arial"/>
              <a:buNone/>
            </a:pPr>
            <a:endParaRPr sz="1600">
              <a:solidFill>
                <a:schemeClr val="dk1"/>
              </a:solidFill>
            </a:endParaRPr>
          </a:p>
          <a:p>
            <a:pPr marL="0" lvl="0" indent="0" algn="l" rtl="0">
              <a:spcBef>
                <a:spcPts val="1600"/>
              </a:spcBef>
              <a:spcAft>
                <a:spcPts val="1600"/>
              </a:spcAft>
              <a:buNone/>
            </a:pPr>
            <a:endParaRPr sz="1600"/>
          </a:p>
        </p:txBody>
      </p:sp>
      <p:sp>
        <p:nvSpPr>
          <p:cNvPr id="259" name="Google Shape;259;p31"/>
          <p:cNvSpPr txBox="1">
            <a:spLocks noGrp="1"/>
          </p:cNvSpPr>
          <p:nvPr>
            <p:ph type="body" idx="1"/>
          </p:nvPr>
        </p:nvSpPr>
        <p:spPr>
          <a:xfrm>
            <a:off x="4393200" y="1078375"/>
            <a:ext cx="4049400" cy="367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solidFill>
                  <a:schemeClr val="dk1"/>
                </a:solidFill>
              </a:rPr>
              <a:t>Learning Objectives</a:t>
            </a:r>
            <a:endParaRPr sz="1600" b="1">
              <a:solidFill>
                <a:schemeClr val="dk1"/>
              </a:solidFill>
            </a:endParaRPr>
          </a:p>
          <a:p>
            <a:pPr marL="0" lvl="0" indent="0" algn="l" rtl="0">
              <a:spcBef>
                <a:spcPts val="1600"/>
              </a:spcBef>
              <a:spcAft>
                <a:spcPts val="0"/>
              </a:spcAft>
              <a:buClr>
                <a:schemeClr val="dk1"/>
              </a:buClr>
              <a:buSzPts val="1100"/>
              <a:buFont typeface="Arial"/>
              <a:buNone/>
            </a:pPr>
            <a:r>
              <a:rPr lang="en" sz="1600">
                <a:solidFill>
                  <a:schemeClr val="dk1"/>
                </a:solidFill>
              </a:rPr>
              <a:t>In this lesson, students will:</a:t>
            </a:r>
            <a:endParaRPr sz="1600">
              <a:solidFill>
                <a:schemeClr val="dk1"/>
              </a:solidFill>
            </a:endParaRPr>
          </a:p>
          <a:p>
            <a:pPr marL="457200" lvl="0" indent="-330200" algn="l" rtl="0">
              <a:spcBef>
                <a:spcPts val="1600"/>
              </a:spcBef>
              <a:spcAft>
                <a:spcPts val="0"/>
              </a:spcAft>
              <a:buClr>
                <a:schemeClr val="dk1"/>
              </a:buClr>
              <a:buSzPts val="1600"/>
              <a:buChar char="●"/>
            </a:pPr>
            <a:r>
              <a:rPr lang="en" sz="1600">
                <a:solidFill>
                  <a:schemeClr val="dk1"/>
                </a:solidFill>
              </a:rPr>
              <a:t>Define conditional statements in Python to create logic-driven programs.</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Use logical operators to enhance conditional statements.</a:t>
            </a:r>
            <a:endParaRPr sz="1600">
              <a:solidFill>
                <a:schemeClr val="dk1"/>
              </a:solidFill>
            </a:endParaRPr>
          </a:p>
          <a:p>
            <a:pPr marL="0" lvl="0" indent="0" algn="l" rtl="0">
              <a:spcBef>
                <a:spcPts val="700"/>
              </a:spcBef>
              <a:spcAft>
                <a:spcPts val="1600"/>
              </a:spcAft>
              <a:buNone/>
            </a:pPr>
            <a:endParaRPr sz="1600" b="1">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0"/>
          <p:cNvSpPr txBox="1">
            <a:spLocks noGrp="1"/>
          </p:cNvSpPr>
          <p:nvPr>
            <p:ph type="body" idx="4294967295"/>
          </p:nvPr>
        </p:nvSpPr>
        <p:spPr>
          <a:xfrm>
            <a:off x="457200" y="914400"/>
            <a:ext cx="8219100" cy="820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r>
              <a:rPr lang="en">
                <a:solidFill>
                  <a:schemeClr val="dk1"/>
                </a:solidFill>
              </a:rPr>
              <a:t>Conditional logic allows you to create</a:t>
            </a:r>
            <a:r>
              <a:rPr lang="en" b="1">
                <a:solidFill>
                  <a:schemeClr val="dk1"/>
                </a:solidFill>
              </a:rPr>
              <a:t> programs that are vastly more complex</a:t>
            </a:r>
            <a:r>
              <a:rPr lang="en">
                <a:solidFill>
                  <a:schemeClr val="dk1"/>
                </a:solidFill>
              </a:rPr>
              <a:t>. Think of the decision-making process of giant flowcharts...</a:t>
            </a:r>
            <a:endParaRPr sz="1400">
              <a:solidFill>
                <a:schemeClr val="dk1"/>
              </a:solidFill>
            </a:endParaRPr>
          </a:p>
        </p:txBody>
      </p:sp>
      <p:sp>
        <p:nvSpPr>
          <p:cNvPr id="322" name="Google Shape;322;p40"/>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Use Conditional Statements?</a:t>
            </a:r>
            <a:endParaRPr/>
          </a:p>
        </p:txBody>
      </p:sp>
      <p:sp>
        <p:nvSpPr>
          <p:cNvPr id="323" name="Google Shape;323;p4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r>
              <a:rPr lang="en"/>
              <a:t> | © 2020 General Assembly</a:t>
            </a:r>
            <a:endParaRPr/>
          </a:p>
        </p:txBody>
      </p:sp>
      <p:sp>
        <p:nvSpPr>
          <p:cNvPr id="324" name="Google Shape;324;p40"/>
          <p:cNvSpPr/>
          <p:nvPr/>
        </p:nvSpPr>
        <p:spPr>
          <a:xfrm>
            <a:off x="3440450" y="1796650"/>
            <a:ext cx="2223000" cy="602400"/>
          </a:xfrm>
          <a:prstGeom prst="ellipse">
            <a:avLst/>
          </a:prstGeom>
          <a:solidFill>
            <a:schemeClr val="accent2"/>
          </a:solidFill>
          <a:ln w="952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Search Wikipedia</a:t>
            </a:r>
            <a:endParaRPr>
              <a:latin typeface="Proxima Nova"/>
              <a:ea typeface="Proxima Nova"/>
              <a:cs typeface="Proxima Nova"/>
              <a:sym typeface="Proxima Nova"/>
            </a:endParaRPr>
          </a:p>
        </p:txBody>
      </p:sp>
      <p:sp>
        <p:nvSpPr>
          <p:cNvPr id="325" name="Google Shape;325;p40"/>
          <p:cNvSpPr/>
          <p:nvPr/>
        </p:nvSpPr>
        <p:spPr>
          <a:xfrm>
            <a:off x="2991013" y="2607700"/>
            <a:ext cx="1243500" cy="542400"/>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Is it found?</a:t>
            </a:r>
            <a:endParaRPr>
              <a:latin typeface="Proxima Nova"/>
              <a:ea typeface="Proxima Nova"/>
              <a:cs typeface="Proxima Nova"/>
              <a:sym typeface="Proxima Nova"/>
            </a:endParaRPr>
          </a:p>
        </p:txBody>
      </p:sp>
      <p:sp>
        <p:nvSpPr>
          <p:cNvPr id="326" name="Google Shape;326;p40"/>
          <p:cNvSpPr/>
          <p:nvPr/>
        </p:nvSpPr>
        <p:spPr>
          <a:xfrm>
            <a:off x="4858888" y="2607700"/>
            <a:ext cx="1243500" cy="542400"/>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Is there a related term?</a:t>
            </a:r>
            <a:endParaRPr>
              <a:latin typeface="Proxima Nova"/>
              <a:ea typeface="Proxima Nova"/>
              <a:cs typeface="Proxima Nova"/>
              <a:sym typeface="Proxima Nova"/>
            </a:endParaRPr>
          </a:p>
        </p:txBody>
      </p:sp>
      <p:sp>
        <p:nvSpPr>
          <p:cNvPr id="327" name="Google Shape;327;p40"/>
          <p:cNvSpPr/>
          <p:nvPr/>
        </p:nvSpPr>
        <p:spPr>
          <a:xfrm>
            <a:off x="2696850" y="3571075"/>
            <a:ext cx="1029900" cy="1029900"/>
          </a:xfrm>
          <a:prstGeom prst="ellipse">
            <a:avLst/>
          </a:prstGeom>
          <a:solidFill>
            <a:schemeClr val="accent1"/>
          </a:solidFill>
          <a:ln w="952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Think of another term</a:t>
            </a:r>
            <a:endParaRPr>
              <a:latin typeface="Proxima Nova"/>
              <a:ea typeface="Proxima Nova"/>
              <a:cs typeface="Proxima Nova"/>
              <a:sym typeface="Proxima Nova"/>
            </a:endParaRPr>
          </a:p>
        </p:txBody>
      </p:sp>
      <p:sp>
        <p:nvSpPr>
          <p:cNvPr id="328" name="Google Shape;328;p40"/>
          <p:cNvSpPr/>
          <p:nvPr/>
        </p:nvSpPr>
        <p:spPr>
          <a:xfrm>
            <a:off x="4276025" y="3571075"/>
            <a:ext cx="1029900" cy="1029900"/>
          </a:xfrm>
          <a:prstGeom prst="ellipse">
            <a:avLst/>
          </a:prstGeom>
          <a:solidFill>
            <a:schemeClr val="accent1"/>
          </a:solidFill>
          <a:ln w="952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Create a new article</a:t>
            </a:r>
            <a:endParaRPr>
              <a:latin typeface="Proxima Nova"/>
              <a:ea typeface="Proxima Nova"/>
              <a:cs typeface="Proxima Nova"/>
              <a:sym typeface="Proxima Nova"/>
            </a:endParaRPr>
          </a:p>
        </p:txBody>
      </p:sp>
      <p:sp>
        <p:nvSpPr>
          <p:cNvPr id="329" name="Google Shape;329;p40"/>
          <p:cNvSpPr/>
          <p:nvPr/>
        </p:nvSpPr>
        <p:spPr>
          <a:xfrm>
            <a:off x="5655375" y="3571075"/>
            <a:ext cx="1029900" cy="1029900"/>
          </a:xfrm>
          <a:prstGeom prst="ellipse">
            <a:avLst/>
          </a:prstGeom>
          <a:solidFill>
            <a:schemeClr val="accent1"/>
          </a:solidFill>
          <a:ln w="952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Create a redirect</a:t>
            </a:r>
            <a:endParaRPr>
              <a:latin typeface="Proxima Nova"/>
              <a:ea typeface="Proxima Nova"/>
              <a:cs typeface="Proxima Nova"/>
              <a:sym typeface="Proxima Nova"/>
            </a:endParaRPr>
          </a:p>
        </p:txBody>
      </p:sp>
      <p:cxnSp>
        <p:nvCxnSpPr>
          <p:cNvPr id="330" name="Google Shape;330;p40"/>
          <p:cNvCxnSpPr>
            <a:stCxn id="324" idx="4"/>
            <a:endCxn id="325" idx="0"/>
          </p:cNvCxnSpPr>
          <p:nvPr/>
        </p:nvCxnSpPr>
        <p:spPr>
          <a:xfrm flipH="1">
            <a:off x="3612650" y="2399050"/>
            <a:ext cx="939300" cy="208800"/>
          </a:xfrm>
          <a:prstGeom prst="straightConnector1">
            <a:avLst/>
          </a:prstGeom>
          <a:noFill/>
          <a:ln w="9525" cap="flat" cmpd="sng">
            <a:solidFill>
              <a:srgbClr val="000000"/>
            </a:solidFill>
            <a:prstDash val="solid"/>
            <a:round/>
            <a:headEnd type="none" w="med" len="med"/>
            <a:tailEnd type="triangle" w="med" len="med"/>
          </a:ln>
        </p:spPr>
      </p:cxnSp>
      <p:cxnSp>
        <p:nvCxnSpPr>
          <p:cNvPr id="331" name="Google Shape;331;p40"/>
          <p:cNvCxnSpPr>
            <a:stCxn id="325" idx="3"/>
            <a:endCxn id="326" idx="1"/>
          </p:cNvCxnSpPr>
          <p:nvPr/>
        </p:nvCxnSpPr>
        <p:spPr>
          <a:xfrm>
            <a:off x="4234513" y="2878900"/>
            <a:ext cx="624300" cy="0"/>
          </a:xfrm>
          <a:prstGeom prst="straightConnector1">
            <a:avLst/>
          </a:prstGeom>
          <a:noFill/>
          <a:ln w="9525" cap="flat" cmpd="sng">
            <a:solidFill>
              <a:srgbClr val="000000"/>
            </a:solidFill>
            <a:prstDash val="solid"/>
            <a:round/>
            <a:headEnd type="none" w="med" len="med"/>
            <a:tailEnd type="triangle" w="med" len="med"/>
          </a:ln>
        </p:spPr>
      </p:cxnSp>
      <p:cxnSp>
        <p:nvCxnSpPr>
          <p:cNvPr id="332" name="Google Shape;332;p40"/>
          <p:cNvCxnSpPr>
            <a:stCxn id="325" idx="2"/>
            <a:endCxn id="327" idx="0"/>
          </p:cNvCxnSpPr>
          <p:nvPr/>
        </p:nvCxnSpPr>
        <p:spPr>
          <a:xfrm flipH="1">
            <a:off x="3211663" y="3150100"/>
            <a:ext cx="401100" cy="420900"/>
          </a:xfrm>
          <a:prstGeom prst="straightConnector1">
            <a:avLst/>
          </a:prstGeom>
          <a:noFill/>
          <a:ln w="9525" cap="flat" cmpd="sng">
            <a:solidFill>
              <a:srgbClr val="000000"/>
            </a:solidFill>
            <a:prstDash val="solid"/>
            <a:round/>
            <a:headEnd type="none" w="med" len="med"/>
            <a:tailEnd type="triangle" w="med" len="med"/>
          </a:ln>
        </p:spPr>
      </p:cxnSp>
      <p:cxnSp>
        <p:nvCxnSpPr>
          <p:cNvPr id="333" name="Google Shape;333;p40"/>
          <p:cNvCxnSpPr>
            <a:stCxn id="326" idx="2"/>
            <a:endCxn id="328" idx="0"/>
          </p:cNvCxnSpPr>
          <p:nvPr/>
        </p:nvCxnSpPr>
        <p:spPr>
          <a:xfrm flipH="1">
            <a:off x="4790938" y="3150100"/>
            <a:ext cx="689700" cy="420900"/>
          </a:xfrm>
          <a:prstGeom prst="straightConnector1">
            <a:avLst/>
          </a:prstGeom>
          <a:noFill/>
          <a:ln w="9525" cap="flat" cmpd="sng">
            <a:solidFill>
              <a:srgbClr val="000000"/>
            </a:solidFill>
            <a:prstDash val="solid"/>
            <a:round/>
            <a:headEnd type="none" w="med" len="med"/>
            <a:tailEnd type="triangle" w="med" len="med"/>
          </a:ln>
        </p:spPr>
      </p:cxnSp>
      <p:cxnSp>
        <p:nvCxnSpPr>
          <p:cNvPr id="334" name="Google Shape;334;p40"/>
          <p:cNvCxnSpPr>
            <a:stCxn id="326" idx="2"/>
            <a:endCxn id="329" idx="0"/>
          </p:cNvCxnSpPr>
          <p:nvPr/>
        </p:nvCxnSpPr>
        <p:spPr>
          <a:xfrm>
            <a:off x="5480638" y="3150100"/>
            <a:ext cx="689700" cy="420900"/>
          </a:xfrm>
          <a:prstGeom prst="straightConnector1">
            <a:avLst/>
          </a:prstGeom>
          <a:noFill/>
          <a:ln w="9525" cap="flat" cmpd="sng">
            <a:solidFill>
              <a:srgbClr val="000000"/>
            </a:solidFill>
            <a:prstDash val="solid"/>
            <a:round/>
            <a:headEnd type="none" w="med" len="med"/>
            <a:tailEnd type="triangle" w="med" len="med"/>
          </a:ln>
        </p:spPr>
      </p:cxnSp>
      <p:cxnSp>
        <p:nvCxnSpPr>
          <p:cNvPr id="335" name="Google Shape;335;p40"/>
          <p:cNvCxnSpPr>
            <a:stCxn id="327" idx="2"/>
            <a:endCxn id="324" idx="2"/>
          </p:cNvCxnSpPr>
          <p:nvPr/>
        </p:nvCxnSpPr>
        <p:spPr>
          <a:xfrm rot="10800000" flipH="1">
            <a:off x="2696850" y="2097925"/>
            <a:ext cx="743700" cy="1988100"/>
          </a:xfrm>
          <a:prstGeom prst="bentConnector3">
            <a:avLst>
              <a:gd name="adj1" fmla="val -32019"/>
            </a:avLst>
          </a:prstGeom>
          <a:noFill/>
          <a:ln w="9525" cap="flat" cmpd="sng">
            <a:solidFill>
              <a:srgbClr val="000000"/>
            </a:solidFill>
            <a:prstDash val="solid"/>
            <a:round/>
            <a:headEnd type="none" w="med" len="med"/>
            <a:tailEnd type="triangle" w="med" len="med"/>
          </a:ln>
        </p:spPr>
      </p:cxnSp>
      <p:sp>
        <p:nvSpPr>
          <p:cNvPr id="336" name="Google Shape;336;p40"/>
          <p:cNvSpPr txBox="1"/>
          <p:nvPr/>
        </p:nvSpPr>
        <p:spPr>
          <a:xfrm>
            <a:off x="4169125" y="2812275"/>
            <a:ext cx="689700" cy="29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Proxima Nova"/>
                <a:ea typeface="Proxima Nova"/>
                <a:cs typeface="Proxima Nova"/>
                <a:sym typeface="Proxima Nova"/>
              </a:rPr>
              <a:t>No</a:t>
            </a:r>
            <a:endParaRPr sz="1200">
              <a:solidFill>
                <a:schemeClr val="dk1"/>
              </a:solidFill>
              <a:latin typeface="Proxima Nova"/>
              <a:ea typeface="Proxima Nova"/>
              <a:cs typeface="Proxima Nova"/>
              <a:sym typeface="Proxima Nova"/>
            </a:endParaRPr>
          </a:p>
        </p:txBody>
      </p:sp>
      <p:sp>
        <p:nvSpPr>
          <p:cNvPr id="337" name="Google Shape;337;p40"/>
          <p:cNvSpPr txBox="1"/>
          <p:nvPr/>
        </p:nvSpPr>
        <p:spPr>
          <a:xfrm>
            <a:off x="3365625" y="3174350"/>
            <a:ext cx="689700" cy="29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Proxima Nova"/>
                <a:ea typeface="Proxima Nova"/>
                <a:cs typeface="Proxima Nova"/>
                <a:sym typeface="Proxima Nova"/>
              </a:rPr>
              <a:t>Yes</a:t>
            </a:r>
            <a:endParaRPr sz="1200">
              <a:solidFill>
                <a:schemeClr val="dk1"/>
              </a:solidFill>
              <a:latin typeface="Proxima Nova"/>
              <a:ea typeface="Proxima Nova"/>
              <a:cs typeface="Proxima Nova"/>
              <a:sym typeface="Proxima Nova"/>
            </a:endParaRPr>
          </a:p>
        </p:txBody>
      </p:sp>
      <p:sp>
        <p:nvSpPr>
          <p:cNvPr id="338" name="Google Shape;338;p40"/>
          <p:cNvSpPr txBox="1"/>
          <p:nvPr/>
        </p:nvSpPr>
        <p:spPr>
          <a:xfrm>
            <a:off x="4479313" y="3149950"/>
            <a:ext cx="689700" cy="29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Proxima Nova"/>
                <a:ea typeface="Proxima Nova"/>
                <a:cs typeface="Proxima Nova"/>
                <a:sym typeface="Proxima Nova"/>
              </a:rPr>
              <a:t>No</a:t>
            </a:r>
            <a:endParaRPr sz="1200">
              <a:solidFill>
                <a:schemeClr val="dk1"/>
              </a:solidFill>
              <a:latin typeface="Proxima Nova"/>
              <a:ea typeface="Proxima Nova"/>
              <a:cs typeface="Proxima Nova"/>
              <a:sym typeface="Proxima Nova"/>
            </a:endParaRPr>
          </a:p>
        </p:txBody>
      </p:sp>
      <p:sp>
        <p:nvSpPr>
          <p:cNvPr id="339" name="Google Shape;339;p40"/>
          <p:cNvSpPr txBox="1"/>
          <p:nvPr/>
        </p:nvSpPr>
        <p:spPr>
          <a:xfrm>
            <a:off x="5893138" y="3149950"/>
            <a:ext cx="689700" cy="29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Proxima Nova"/>
                <a:ea typeface="Proxima Nova"/>
                <a:cs typeface="Proxima Nova"/>
                <a:sym typeface="Proxima Nova"/>
              </a:rPr>
              <a:t>Yes</a:t>
            </a:r>
            <a:endParaRPr sz="1200">
              <a:solidFill>
                <a:schemeClr val="dk1"/>
              </a:solidFill>
              <a:latin typeface="Proxima Nova"/>
              <a:ea typeface="Proxima Nova"/>
              <a:cs typeface="Proxima Nova"/>
              <a:sym typeface="Proxima Nova"/>
            </a:endParaRPr>
          </a:p>
        </p:txBody>
      </p:sp>
      <p:sp>
        <p:nvSpPr>
          <p:cNvPr id="340" name="Google Shape;340;p40"/>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1"/>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Comparison Operators</a:t>
            </a:r>
            <a:endParaRPr/>
          </a:p>
        </p:txBody>
      </p:sp>
      <p:sp>
        <p:nvSpPr>
          <p:cNvPr id="346" name="Google Shape;346;p41"/>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Conditionals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2"/>
          <p:cNvSpPr txBox="1">
            <a:spLocks noGrp="1"/>
          </p:cNvSpPr>
          <p:nvPr>
            <p:ph type="body" idx="4294967295"/>
          </p:nvPr>
        </p:nvSpPr>
        <p:spPr>
          <a:xfrm>
            <a:off x="457200" y="914400"/>
            <a:ext cx="8219100" cy="687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First, we’ll need </a:t>
            </a:r>
            <a:r>
              <a:rPr lang="en" b="1">
                <a:solidFill>
                  <a:schemeClr val="dk1"/>
                </a:solidFill>
                <a:highlight>
                  <a:schemeClr val="accent1"/>
                </a:highlight>
              </a:rPr>
              <a:t>comparison operators</a:t>
            </a:r>
            <a:r>
              <a:rPr lang="en">
                <a:solidFill>
                  <a:schemeClr val="dk1"/>
                </a:solidFill>
              </a:rPr>
              <a:t> — a set of operators that give you the ability to compare values and return a Boolean result (true or false).</a:t>
            </a:r>
            <a:endParaRPr>
              <a:solidFill>
                <a:schemeClr val="dk1"/>
              </a:solidFill>
            </a:endParaRPr>
          </a:p>
          <a:p>
            <a:pPr marL="0" lvl="0" indent="0" algn="l" rtl="0">
              <a:lnSpc>
                <a:spcPct val="115000"/>
              </a:lnSpc>
              <a:spcBef>
                <a:spcPts val="1000"/>
              </a:spcBef>
              <a:spcAft>
                <a:spcPts val="0"/>
              </a:spcAft>
              <a:buNone/>
            </a:pP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ctr" rtl="0">
              <a:lnSpc>
                <a:spcPct val="115000"/>
              </a:lnSpc>
              <a:spcBef>
                <a:spcPts val="0"/>
              </a:spcBef>
              <a:spcAft>
                <a:spcPts val="0"/>
              </a:spcAft>
              <a:buNone/>
            </a:pPr>
            <a:endParaRPr sz="1400">
              <a:solidFill>
                <a:schemeClr val="dk1"/>
              </a:solidFill>
            </a:endParaRPr>
          </a:p>
        </p:txBody>
      </p:sp>
      <p:sp>
        <p:nvSpPr>
          <p:cNvPr id="352" name="Google Shape;352;p42"/>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Comparison Operators</a:t>
            </a:r>
            <a:endParaRPr/>
          </a:p>
        </p:txBody>
      </p:sp>
      <p:sp>
        <p:nvSpPr>
          <p:cNvPr id="353" name="Google Shape;353;p4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r>
              <a:rPr lang="en"/>
              <a:t> | © 2020 General Assembly</a:t>
            </a:r>
            <a:endParaRPr/>
          </a:p>
        </p:txBody>
      </p:sp>
      <p:graphicFrame>
        <p:nvGraphicFramePr>
          <p:cNvPr id="354" name="Google Shape;354;p42"/>
          <p:cNvGraphicFramePr/>
          <p:nvPr/>
        </p:nvGraphicFramePr>
        <p:xfrm>
          <a:off x="1462550" y="1756900"/>
          <a:ext cx="3000000" cy="3000000"/>
        </p:xfrm>
        <a:graphic>
          <a:graphicData uri="http://schemas.openxmlformats.org/drawingml/2006/table">
            <a:tbl>
              <a:tblPr>
                <a:noFill/>
                <a:tableStyleId>{8A30777C-BDBE-4059-8C02-BD128F37E617}</a:tableStyleId>
              </a:tblPr>
              <a:tblGrid>
                <a:gridCol w="2152100">
                  <a:extLst>
                    <a:ext uri="{9D8B030D-6E8A-4147-A177-3AD203B41FA5}">
                      <a16:colId xmlns:a16="http://schemas.microsoft.com/office/drawing/2014/main" val="20000"/>
                    </a:ext>
                  </a:extLst>
                </a:gridCol>
                <a:gridCol w="4357800">
                  <a:extLst>
                    <a:ext uri="{9D8B030D-6E8A-4147-A177-3AD203B41FA5}">
                      <a16:colId xmlns:a16="http://schemas.microsoft.com/office/drawing/2014/main" val="20001"/>
                    </a:ext>
                  </a:extLst>
                </a:gridCol>
              </a:tblGrid>
              <a:tr h="305725">
                <a:tc>
                  <a:txBody>
                    <a:bodyPr/>
                    <a:lstStyle/>
                    <a:p>
                      <a:pPr marL="0" lvl="0" indent="0" algn="ctr" rtl="0">
                        <a:spcBef>
                          <a:spcPts val="0"/>
                        </a:spcBef>
                        <a:spcAft>
                          <a:spcPts val="0"/>
                        </a:spcAft>
                        <a:buNone/>
                      </a:pPr>
                      <a:r>
                        <a:rPr lang="en" b="1">
                          <a:solidFill>
                            <a:srgbClr val="FFFFFF"/>
                          </a:solidFill>
                          <a:latin typeface="Proxima Nova"/>
                          <a:ea typeface="Proxima Nova"/>
                          <a:cs typeface="Proxima Nova"/>
                          <a:sym typeface="Proxima Nova"/>
                        </a:rPr>
                        <a:t>Comparison Operator</a:t>
                      </a:r>
                      <a:endParaRPr b="1">
                        <a:solidFill>
                          <a:srgbClr val="FFFFFF"/>
                        </a:solidFill>
                        <a:latin typeface="Proxima Nova"/>
                        <a:ea typeface="Proxima Nova"/>
                        <a:cs typeface="Proxima Nova"/>
                        <a:sym typeface="Proxima Nova"/>
                      </a:endParaRPr>
                    </a:p>
                  </a:txBody>
                  <a:tcPr marL="91425" marR="91425" marT="91425" marB="91425" anchor="ctr">
                    <a:solidFill>
                      <a:schemeClr val="lt2"/>
                    </a:solidFill>
                  </a:tcPr>
                </a:tc>
                <a:tc>
                  <a:txBody>
                    <a:bodyPr/>
                    <a:lstStyle/>
                    <a:p>
                      <a:pPr marL="0" lvl="0" indent="0" algn="ctr" rtl="0">
                        <a:spcBef>
                          <a:spcPts val="0"/>
                        </a:spcBef>
                        <a:spcAft>
                          <a:spcPts val="0"/>
                        </a:spcAft>
                        <a:buNone/>
                      </a:pPr>
                      <a:r>
                        <a:rPr lang="en" b="1">
                          <a:solidFill>
                            <a:srgbClr val="FFFFFF"/>
                          </a:solidFill>
                          <a:latin typeface="Proxima Nova"/>
                          <a:ea typeface="Proxima Nova"/>
                          <a:cs typeface="Proxima Nova"/>
                          <a:sym typeface="Proxima Nova"/>
                        </a:rPr>
                        <a:t>Meaning</a:t>
                      </a:r>
                      <a:endParaRPr b="1">
                        <a:solidFill>
                          <a:srgbClr val="FFFFFF"/>
                        </a:solidFill>
                        <a:latin typeface="Proxima Nova"/>
                        <a:ea typeface="Proxima Nova"/>
                        <a:cs typeface="Proxima Nova"/>
                        <a:sym typeface="Proxima Nova"/>
                      </a:endParaRPr>
                    </a:p>
                  </a:txBody>
                  <a:tcPr marL="91425" marR="91425" marT="91425" marB="91425" anchor="ctr">
                    <a:solidFill>
                      <a:schemeClr val="lt2"/>
                    </a:solidFill>
                  </a:tcPr>
                </a:tc>
                <a:extLst>
                  <a:ext uri="{0D108BD9-81ED-4DB2-BD59-A6C34878D82A}">
                    <a16:rowId xmlns:a16="http://schemas.microsoft.com/office/drawing/2014/main" val="10000"/>
                  </a:ext>
                </a:extLst>
              </a:tr>
              <a:tr h="355025">
                <a:tc>
                  <a:txBody>
                    <a:bodyPr/>
                    <a:lstStyle/>
                    <a:p>
                      <a:pPr marL="0" lvl="0" indent="0" algn="ctr" rtl="0">
                        <a:spcBef>
                          <a:spcPts val="0"/>
                        </a:spcBef>
                        <a:spcAft>
                          <a:spcPts val="0"/>
                        </a:spcAft>
                        <a:buNone/>
                      </a:pPr>
                      <a:r>
                        <a:rPr lang="en" b="1">
                          <a:latin typeface="Inconsolata"/>
                          <a:ea typeface="Inconsolata"/>
                          <a:cs typeface="Inconsolata"/>
                          <a:sym typeface="Inconsolata"/>
                        </a:rPr>
                        <a:t>&gt;</a:t>
                      </a:r>
                      <a:endParaRPr b="1">
                        <a:latin typeface="Inconsolata"/>
                        <a:ea typeface="Inconsolata"/>
                        <a:cs typeface="Inconsolata"/>
                        <a:sym typeface="Inconsolat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Greater than</a:t>
                      </a:r>
                      <a:endParaRPr>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1"/>
                  </a:ext>
                </a:extLst>
              </a:tr>
              <a:tr h="355025">
                <a:tc>
                  <a:txBody>
                    <a:bodyPr/>
                    <a:lstStyle/>
                    <a:p>
                      <a:pPr marL="0" lvl="0" indent="0" algn="ctr" rtl="0">
                        <a:spcBef>
                          <a:spcPts val="0"/>
                        </a:spcBef>
                        <a:spcAft>
                          <a:spcPts val="0"/>
                        </a:spcAft>
                        <a:buNone/>
                      </a:pPr>
                      <a:r>
                        <a:rPr lang="en" b="1">
                          <a:latin typeface="Inconsolata"/>
                          <a:ea typeface="Inconsolata"/>
                          <a:cs typeface="Inconsolata"/>
                          <a:sym typeface="Inconsolata"/>
                        </a:rPr>
                        <a:t>&gt;=</a:t>
                      </a:r>
                      <a:endParaRPr b="1">
                        <a:latin typeface="Inconsolata"/>
                        <a:ea typeface="Inconsolata"/>
                        <a:cs typeface="Inconsolata"/>
                        <a:sym typeface="Inconsolat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Greater than or equal to</a:t>
                      </a:r>
                      <a:endParaRPr>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2"/>
                  </a:ext>
                </a:extLst>
              </a:tr>
              <a:tr h="355025">
                <a:tc>
                  <a:txBody>
                    <a:bodyPr/>
                    <a:lstStyle/>
                    <a:p>
                      <a:pPr marL="0" lvl="0" indent="0" algn="ctr" rtl="0">
                        <a:spcBef>
                          <a:spcPts val="0"/>
                        </a:spcBef>
                        <a:spcAft>
                          <a:spcPts val="0"/>
                        </a:spcAft>
                        <a:buNone/>
                      </a:pPr>
                      <a:r>
                        <a:rPr lang="en" b="1">
                          <a:latin typeface="Inconsolata"/>
                          <a:ea typeface="Inconsolata"/>
                          <a:cs typeface="Inconsolata"/>
                          <a:sym typeface="Inconsolata"/>
                        </a:rPr>
                        <a:t>&lt;</a:t>
                      </a:r>
                      <a:endParaRPr b="1">
                        <a:latin typeface="Inconsolata"/>
                        <a:ea typeface="Inconsolata"/>
                        <a:cs typeface="Inconsolata"/>
                        <a:sym typeface="Inconsolat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Less than</a:t>
                      </a:r>
                      <a:endParaRPr>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3"/>
                  </a:ext>
                </a:extLst>
              </a:tr>
              <a:tr h="355025">
                <a:tc>
                  <a:txBody>
                    <a:bodyPr/>
                    <a:lstStyle/>
                    <a:p>
                      <a:pPr marL="0" lvl="0" indent="0" algn="ctr" rtl="0">
                        <a:spcBef>
                          <a:spcPts val="0"/>
                        </a:spcBef>
                        <a:spcAft>
                          <a:spcPts val="0"/>
                        </a:spcAft>
                        <a:buNone/>
                      </a:pPr>
                      <a:r>
                        <a:rPr lang="en" b="1">
                          <a:latin typeface="Inconsolata"/>
                          <a:ea typeface="Inconsolata"/>
                          <a:cs typeface="Inconsolata"/>
                          <a:sym typeface="Inconsolata"/>
                        </a:rPr>
                        <a:t>&lt;=</a:t>
                      </a:r>
                      <a:endParaRPr b="1">
                        <a:latin typeface="Inconsolata"/>
                        <a:ea typeface="Inconsolata"/>
                        <a:cs typeface="Inconsolata"/>
                        <a:sym typeface="Inconsolat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Less than or equal to</a:t>
                      </a:r>
                      <a:endParaRPr>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4"/>
                  </a:ext>
                </a:extLst>
              </a:tr>
              <a:tr h="355025">
                <a:tc>
                  <a:txBody>
                    <a:bodyPr/>
                    <a:lstStyle/>
                    <a:p>
                      <a:pPr marL="0" lvl="0" indent="0" algn="ctr" rtl="0">
                        <a:spcBef>
                          <a:spcPts val="0"/>
                        </a:spcBef>
                        <a:spcAft>
                          <a:spcPts val="0"/>
                        </a:spcAft>
                        <a:buNone/>
                      </a:pPr>
                      <a:r>
                        <a:rPr lang="en" b="1">
                          <a:latin typeface="Inconsolata"/>
                          <a:ea typeface="Inconsolata"/>
                          <a:cs typeface="Inconsolata"/>
                          <a:sym typeface="Inconsolata"/>
                        </a:rPr>
                        <a:t>==</a:t>
                      </a:r>
                      <a:endParaRPr b="1">
                        <a:latin typeface="Inconsolata"/>
                        <a:ea typeface="Inconsolata"/>
                        <a:cs typeface="Inconsolata"/>
                        <a:sym typeface="Inconsolat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Equality </a:t>
                      </a:r>
                      <a:endParaRPr>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5"/>
                  </a:ext>
                </a:extLst>
              </a:tr>
              <a:tr h="355025">
                <a:tc>
                  <a:txBody>
                    <a:bodyPr/>
                    <a:lstStyle/>
                    <a:p>
                      <a:pPr marL="0" lvl="0" indent="0" algn="ctr" rtl="0">
                        <a:spcBef>
                          <a:spcPts val="0"/>
                        </a:spcBef>
                        <a:spcAft>
                          <a:spcPts val="0"/>
                        </a:spcAft>
                        <a:buNone/>
                      </a:pPr>
                      <a:r>
                        <a:rPr lang="en" b="1">
                          <a:latin typeface="Inconsolata"/>
                          <a:ea typeface="Inconsolata"/>
                          <a:cs typeface="Inconsolata"/>
                          <a:sym typeface="Inconsolata"/>
                        </a:rPr>
                        <a:t>!=</a:t>
                      </a:r>
                      <a:endParaRPr b="1">
                        <a:latin typeface="Inconsolata"/>
                        <a:ea typeface="Inconsolata"/>
                        <a:cs typeface="Inconsolata"/>
                        <a:sym typeface="Inconsolat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Inequality</a:t>
                      </a:r>
                      <a:endParaRPr>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6"/>
                  </a:ext>
                </a:extLst>
              </a:tr>
            </a:tbl>
          </a:graphicData>
        </a:graphic>
      </p:graphicFrame>
      <p:sp>
        <p:nvSpPr>
          <p:cNvPr id="355" name="Google Shape;355;p4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43"/>
          <p:cNvSpPr txBox="1">
            <a:spLocks noGrp="1"/>
          </p:cNvSpPr>
          <p:nvPr>
            <p:ph type="body" idx="4294967295"/>
          </p:nvPr>
        </p:nvSpPr>
        <p:spPr>
          <a:xfrm>
            <a:off x="457200" y="914400"/>
            <a:ext cx="8219100" cy="3278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Conditionals use a Boolean value to decide whether or not to do something.</a:t>
            </a:r>
            <a:endParaRPr>
              <a:solidFill>
                <a:schemeClr val="dk1"/>
              </a:solidFill>
            </a:endParaRPr>
          </a:p>
          <a:p>
            <a:pPr marL="0" lvl="0" indent="0" algn="l" rtl="0">
              <a:lnSpc>
                <a:spcPct val="115000"/>
              </a:lnSpc>
              <a:spcBef>
                <a:spcPts val="1000"/>
              </a:spcBef>
              <a:spcAft>
                <a:spcPts val="0"/>
              </a:spcAft>
              <a:buNone/>
            </a:pPr>
            <a:endParaRPr>
              <a:solidFill>
                <a:schemeClr val="dk1"/>
              </a:solidFill>
            </a:endParaRPr>
          </a:p>
          <a:p>
            <a:pPr marL="0" lvl="0" indent="0" algn="l" rtl="0">
              <a:lnSpc>
                <a:spcPct val="115000"/>
              </a:lnSpc>
              <a:spcBef>
                <a:spcPts val="1000"/>
              </a:spcBef>
              <a:spcAft>
                <a:spcPts val="0"/>
              </a:spcAft>
              <a:buClr>
                <a:schemeClr val="dk1"/>
              </a:buClr>
              <a:buSzPts val="1100"/>
              <a:buFont typeface="Arial"/>
              <a:buNone/>
            </a:pPr>
            <a:r>
              <a:rPr lang="en" b="1">
                <a:solidFill>
                  <a:schemeClr val="dk1"/>
                </a:solidFill>
                <a:latin typeface="Inconsolata"/>
                <a:ea typeface="Inconsolata"/>
                <a:cs typeface="Inconsolata"/>
                <a:sym typeface="Inconsolata"/>
              </a:rPr>
              <a:t>if value_one == value_two:</a:t>
            </a:r>
            <a:endParaRPr b="1">
              <a:solidFill>
                <a:schemeClr val="dk1"/>
              </a:solidFill>
              <a:highlight>
                <a:srgbClr val="FFFFFF"/>
              </a:highlight>
              <a:latin typeface="Inconsolata"/>
              <a:ea typeface="Inconsolata"/>
              <a:cs typeface="Inconsolata"/>
              <a:sym typeface="Inconsolata"/>
            </a:endParaRPr>
          </a:p>
          <a:p>
            <a:pPr marL="0" lvl="0" indent="0" algn="l" rtl="0">
              <a:lnSpc>
                <a:spcPct val="115000"/>
              </a:lnSpc>
              <a:spcBef>
                <a:spcPts val="0"/>
              </a:spcBef>
              <a:spcAft>
                <a:spcPts val="0"/>
              </a:spcAft>
              <a:buClr>
                <a:schemeClr val="dk1"/>
              </a:buClr>
              <a:buSzPts val="1100"/>
              <a:buFont typeface="Arial"/>
              <a:buNone/>
            </a:pPr>
            <a:r>
              <a:rPr lang="en" b="1">
                <a:solidFill>
                  <a:schemeClr val="dk1"/>
                </a:solidFill>
                <a:highlight>
                  <a:srgbClr val="FFFFFF"/>
                </a:highlight>
                <a:latin typeface="Inconsolata"/>
                <a:ea typeface="Inconsolata"/>
                <a:cs typeface="Inconsolata"/>
                <a:sym typeface="Inconsolata"/>
              </a:rPr>
              <a:t>  print("The values are equal!")</a:t>
            </a:r>
            <a:endParaRPr b="1">
              <a:solidFill>
                <a:schemeClr val="dk1"/>
              </a:solidFill>
              <a:highlight>
                <a:srgbClr val="FFFFFF"/>
              </a:highlight>
              <a:latin typeface="Inconsolata"/>
              <a:ea typeface="Inconsolata"/>
              <a:cs typeface="Inconsolata"/>
              <a:sym typeface="Inconsolata"/>
            </a:endParaRPr>
          </a:p>
          <a:p>
            <a:pPr marL="0" lvl="0" indent="0" algn="l" rtl="0">
              <a:lnSpc>
                <a:spcPct val="115000"/>
              </a:lnSpc>
              <a:spcBef>
                <a:spcPts val="0"/>
              </a:spcBef>
              <a:spcAft>
                <a:spcPts val="0"/>
              </a:spcAft>
              <a:buClr>
                <a:schemeClr val="dk1"/>
              </a:buClr>
              <a:buSzPts val="1100"/>
              <a:buFont typeface="Arial"/>
              <a:buNone/>
            </a:pPr>
            <a:r>
              <a:rPr lang="en" b="1">
                <a:solidFill>
                  <a:schemeClr val="dk1"/>
                </a:solidFill>
                <a:highlight>
                  <a:srgbClr val="FFFFFF"/>
                </a:highlight>
                <a:latin typeface="Inconsolata"/>
                <a:ea typeface="Inconsolata"/>
                <a:cs typeface="Inconsolata"/>
                <a:sym typeface="Inconsolata"/>
              </a:rPr>
              <a:t>  print(value_one)</a:t>
            </a:r>
            <a:endParaRPr b="1">
              <a:solidFill>
                <a:schemeClr val="dk1"/>
              </a:solidFill>
              <a:highlight>
                <a:srgbClr val="FFFFFF"/>
              </a:highlight>
              <a:latin typeface="Inconsolata"/>
              <a:ea typeface="Inconsolata"/>
              <a:cs typeface="Inconsolata"/>
              <a:sym typeface="Inconsolata"/>
            </a:endParaRPr>
          </a:p>
          <a:p>
            <a:pPr marL="0" lvl="0" indent="0" algn="l" rtl="0">
              <a:lnSpc>
                <a:spcPct val="115000"/>
              </a:lnSpc>
              <a:spcBef>
                <a:spcPts val="0"/>
              </a:spcBef>
              <a:spcAft>
                <a:spcPts val="0"/>
              </a:spcAft>
              <a:buNone/>
            </a:pPr>
            <a:endParaRPr sz="1400">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Note the</a:t>
            </a:r>
            <a:r>
              <a:rPr lang="en">
                <a:solidFill>
                  <a:schemeClr val="dk1"/>
                </a:solidFill>
                <a:highlight>
                  <a:srgbClr val="FFFFFF"/>
                </a:highlight>
              </a:rPr>
              <a:t> </a:t>
            </a:r>
            <a:r>
              <a:rPr lang="en" b="1">
                <a:solidFill>
                  <a:schemeClr val="dk1"/>
                </a:solidFill>
                <a:highlight>
                  <a:schemeClr val="accent2"/>
                </a:highlight>
              </a:rPr>
              <a:t>code block</a:t>
            </a:r>
            <a:r>
              <a:rPr lang="en">
                <a:solidFill>
                  <a:schemeClr val="dk1"/>
                </a:solidFill>
              </a:rPr>
              <a:t> defined by indenting lines after a colon. This code block executes if the Boolean provided is </a:t>
            </a:r>
            <a:r>
              <a:rPr lang="en" b="1">
                <a:solidFill>
                  <a:schemeClr val="dk1"/>
                </a:solidFill>
                <a:highlight>
                  <a:schemeClr val="accent1"/>
                </a:highlight>
              </a:rPr>
              <a:t>true</a:t>
            </a:r>
            <a:r>
              <a:rPr lang="en">
                <a:solidFill>
                  <a:schemeClr val="dk1"/>
                </a:solidFill>
              </a:rPr>
              <a:t>.</a:t>
            </a:r>
            <a:endParaRPr>
              <a:solidFill>
                <a:schemeClr val="dk1"/>
              </a:solidFill>
            </a:endParaRPr>
          </a:p>
        </p:txBody>
      </p:sp>
      <p:sp>
        <p:nvSpPr>
          <p:cNvPr id="361" name="Google Shape;361;p43"/>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Conditional Statements</a:t>
            </a:r>
            <a:endParaRPr/>
          </a:p>
        </p:txBody>
      </p:sp>
      <p:sp>
        <p:nvSpPr>
          <p:cNvPr id="362" name="Google Shape;362;p4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r>
              <a:rPr lang="en"/>
              <a:t> | © 2020 General Assembly</a:t>
            </a:r>
            <a:endParaRPr/>
          </a:p>
        </p:txBody>
      </p:sp>
      <p:sp>
        <p:nvSpPr>
          <p:cNvPr id="363" name="Google Shape;363;p43"/>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4"/>
          <p:cNvSpPr txBox="1">
            <a:spLocks noGrp="1"/>
          </p:cNvSpPr>
          <p:nvPr>
            <p:ph type="body" idx="4294967295"/>
          </p:nvPr>
        </p:nvSpPr>
        <p:spPr>
          <a:xfrm>
            <a:off x="457200" y="914400"/>
            <a:ext cx="8219100" cy="3278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You will often want to have an </a:t>
            </a:r>
            <a:r>
              <a:rPr lang="en" b="1">
                <a:solidFill>
                  <a:schemeClr val="dk1"/>
                </a:solidFill>
                <a:highlight>
                  <a:schemeClr val="accent1"/>
                </a:highlight>
                <a:latin typeface="Inconsolata"/>
                <a:ea typeface="Inconsolata"/>
                <a:cs typeface="Inconsolata"/>
                <a:sym typeface="Inconsolata"/>
              </a:rPr>
              <a:t>else</a:t>
            </a:r>
            <a:r>
              <a:rPr lang="en">
                <a:solidFill>
                  <a:schemeClr val="dk1"/>
                </a:solidFill>
              </a:rPr>
              <a:t> statement immediately after the </a:t>
            </a:r>
            <a:r>
              <a:rPr lang="en" b="1">
                <a:solidFill>
                  <a:schemeClr val="dk1"/>
                </a:solidFill>
                <a:latin typeface="Inconsolata"/>
                <a:ea typeface="Inconsolata"/>
                <a:cs typeface="Inconsolata"/>
                <a:sym typeface="Inconsolata"/>
              </a:rPr>
              <a:t>if</a:t>
            </a:r>
            <a:r>
              <a:rPr lang="en">
                <a:solidFill>
                  <a:schemeClr val="dk1"/>
                </a:solidFill>
              </a:rPr>
              <a:t> statement. This will trigger when the </a:t>
            </a:r>
            <a:r>
              <a:rPr lang="en" b="1">
                <a:solidFill>
                  <a:schemeClr val="dk1"/>
                </a:solidFill>
                <a:latin typeface="Inconsolata"/>
                <a:ea typeface="Inconsolata"/>
                <a:cs typeface="Inconsolata"/>
                <a:sym typeface="Inconsolata"/>
              </a:rPr>
              <a:t>if</a:t>
            </a:r>
            <a:r>
              <a:rPr lang="en">
                <a:solidFill>
                  <a:schemeClr val="dk1"/>
                </a:solidFill>
              </a:rPr>
              <a:t> comparison turns out to be </a:t>
            </a:r>
            <a:r>
              <a:rPr lang="en" b="1">
                <a:solidFill>
                  <a:schemeClr val="dk1"/>
                </a:solidFill>
                <a:latin typeface="Inconsolata"/>
                <a:ea typeface="Inconsolata"/>
                <a:cs typeface="Inconsolata"/>
                <a:sym typeface="Inconsolata"/>
              </a:rPr>
              <a:t>false</a:t>
            </a:r>
            <a:r>
              <a:rPr lang="en">
                <a:solidFill>
                  <a:schemeClr val="dk1"/>
                </a:solidFill>
              </a:rPr>
              <a:t>.</a:t>
            </a:r>
            <a:endParaRPr>
              <a:solidFill>
                <a:schemeClr val="dk1"/>
              </a:solidFill>
            </a:endParaRPr>
          </a:p>
          <a:p>
            <a:pPr marL="0" lvl="0" indent="0" algn="l" rtl="0">
              <a:lnSpc>
                <a:spcPct val="115000"/>
              </a:lnSpc>
              <a:spcBef>
                <a:spcPts val="1000"/>
              </a:spcBef>
              <a:spcAft>
                <a:spcPts val="0"/>
              </a:spcAft>
              <a:buNone/>
            </a:pPr>
            <a:r>
              <a:rPr lang="en">
                <a:solidFill>
                  <a:schemeClr val="dk1"/>
                </a:solidFill>
              </a:rPr>
              <a:t> </a:t>
            </a:r>
            <a:endParaRPr>
              <a:solidFill>
                <a:schemeClr val="dk1"/>
              </a:solidFill>
            </a:endParaRPr>
          </a:p>
          <a:p>
            <a:pPr marL="0" lvl="0" indent="0" algn="l" rtl="0">
              <a:lnSpc>
                <a:spcPct val="115000"/>
              </a:lnSpc>
              <a:spcBef>
                <a:spcPts val="1000"/>
              </a:spcBef>
              <a:spcAft>
                <a:spcPts val="0"/>
              </a:spcAft>
              <a:buNone/>
            </a:pPr>
            <a:r>
              <a:rPr lang="en" b="1">
                <a:solidFill>
                  <a:schemeClr val="dk1"/>
                </a:solidFill>
                <a:latin typeface="Inconsolata"/>
                <a:ea typeface="Inconsolata"/>
                <a:cs typeface="Inconsolata"/>
                <a:sym typeface="Inconsolata"/>
              </a:rPr>
              <a:t>if value_one == value_two:</a:t>
            </a:r>
            <a:endParaRPr b="1">
              <a:solidFill>
                <a:schemeClr val="dk1"/>
              </a:solidFill>
              <a:latin typeface="Inconsolata"/>
              <a:ea typeface="Inconsolata"/>
              <a:cs typeface="Inconsolata"/>
              <a:sym typeface="Inconsolata"/>
            </a:endParaRPr>
          </a:p>
          <a:p>
            <a:pPr marL="0" lvl="0" indent="0" algn="l" rtl="0">
              <a:lnSpc>
                <a:spcPct val="115000"/>
              </a:lnSpc>
              <a:spcBef>
                <a:spcPts val="0"/>
              </a:spcBef>
              <a:spcAft>
                <a:spcPts val="0"/>
              </a:spcAft>
              <a:buNone/>
            </a:pPr>
            <a:r>
              <a:rPr lang="en" b="1">
                <a:solidFill>
                  <a:schemeClr val="dk1"/>
                </a:solidFill>
                <a:latin typeface="Inconsolata"/>
                <a:ea typeface="Inconsolata"/>
                <a:cs typeface="Inconsolata"/>
                <a:sym typeface="Inconsolata"/>
              </a:rPr>
              <a:t>  print("The values are equal!")</a:t>
            </a:r>
            <a:endParaRPr b="1">
              <a:solidFill>
                <a:schemeClr val="dk1"/>
              </a:solidFill>
              <a:latin typeface="Inconsolata"/>
              <a:ea typeface="Inconsolata"/>
              <a:cs typeface="Inconsolata"/>
              <a:sym typeface="Inconsolata"/>
            </a:endParaRPr>
          </a:p>
          <a:p>
            <a:pPr marL="0" lvl="0" indent="0" algn="l" rtl="0">
              <a:lnSpc>
                <a:spcPct val="115000"/>
              </a:lnSpc>
              <a:spcBef>
                <a:spcPts val="0"/>
              </a:spcBef>
              <a:spcAft>
                <a:spcPts val="0"/>
              </a:spcAft>
              <a:buNone/>
            </a:pPr>
            <a:r>
              <a:rPr lang="en" b="1">
                <a:solidFill>
                  <a:schemeClr val="dk1"/>
                </a:solidFill>
                <a:highlight>
                  <a:schemeClr val="accent1"/>
                </a:highlight>
                <a:latin typeface="Inconsolata"/>
                <a:ea typeface="Inconsolata"/>
                <a:cs typeface="Inconsolata"/>
                <a:sym typeface="Inconsolata"/>
              </a:rPr>
              <a:t>else</a:t>
            </a:r>
            <a:r>
              <a:rPr lang="en" b="1">
                <a:solidFill>
                  <a:schemeClr val="dk1"/>
                </a:solidFill>
                <a:latin typeface="Inconsolata"/>
                <a:ea typeface="Inconsolata"/>
                <a:cs typeface="Inconsolata"/>
                <a:sym typeface="Inconsolata"/>
              </a:rPr>
              <a:t>:</a:t>
            </a:r>
            <a:endParaRPr b="1">
              <a:solidFill>
                <a:schemeClr val="dk1"/>
              </a:solidFill>
              <a:latin typeface="Inconsolata"/>
              <a:ea typeface="Inconsolata"/>
              <a:cs typeface="Inconsolata"/>
              <a:sym typeface="Inconsolata"/>
            </a:endParaRPr>
          </a:p>
          <a:p>
            <a:pPr marL="0" lvl="0" indent="0" algn="l" rtl="0">
              <a:lnSpc>
                <a:spcPct val="115000"/>
              </a:lnSpc>
              <a:spcBef>
                <a:spcPts val="0"/>
              </a:spcBef>
              <a:spcAft>
                <a:spcPts val="0"/>
              </a:spcAft>
              <a:buNone/>
            </a:pPr>
            <a:r>
              <a:rPr lang="en" b="1">
                <a:solidFill>
                  <a:schemeClr val="dk1"/>
                </a:solidFill>
                <a:latin typeface="Inconsolata"/>
                <a:ea typeface="Inconsolata"/>
                <a:cs typeface="Inconsolata"/>
                <a:sym typeface="Inconsolata"/>
              </a:rPr>
              <a:t>  print("The values are not equal!")</a:t>
            </a:r>
            <a:endParaRPr b="1">
              <a:solidFill>
                <a:schemeClr val="dk1"/>
              </a:solidFill>
              <a:latin typeface="Inconsolata"/>
              <a:ea typeface="Inconsolata"/>
              <a:cs typeface="Inconsolata"/>
              <a:sym typeface="Inconsolata"/>
            </a:endParaRPr>
          </a:p>
          <a:p>
            <a:pPr marL="0" lvl="0" indent="0" algn="l" rtl="0">
              <a:lnSpc>
                <a:spcPct val="115000"/>
              </a:lnSpc>
              <a:spcBef>
                <a:spcPts val="0"/>
              </a:spcBef>
              <a:spcAft>
                <a:spcPts val="0"/>
              </a:spcAft>
              <a:buNone/>
            </a:pPr>
            <a:r>
              <a:rPr lang="en" b="1">
                <a:solidFill>
                  <a:schemeClr val="dk1"/>
                </a:solidFill>
                <a:latin typeface="Inconsolata"/>
                <a:ea typeface="Inconsolata"/>
                <a:cs typeface="Inconsolata"/>
                <a:sym typeface="Inconsolata"/>
              </a:rPr>
              <a:t>}</a:t>
            </a:r>
            <a:endParaRPr b="1">
              <a:solidFill>
                <a:schemeClr val="dk1"/>
              </a:solidFill>
              <a:latin typeface="Inconsolata"/>
              <a:ea typeface="Inconsolata"/>
              <a:cs typeface="Inconsolata"/>
              <a:sym typeface="Inconsolata"/>
            </a:endParaRPr>
          </a:p>
          <a:p>
            <a:pPr marL="0" lvl="0" indent="0" algn="l" rtl="0">
              <a:lnSpc>
                <a:spcPct val="115000"/>
              </a:lnSpc>
              <a:spcBef>
                <a:spcPts val="0"/>
              </a:spcBef>
              <a:spcAft>
                <a:spcPts val="0"/>
              </a:spcAft>
              <a:buNone/>
            </a:pPr>
            <a:endParaRPr sz="1400">
              <a:solidFill>
                <a:schemeClr val="dk1"/>
              </a:solidFill>
            </a:endParaRPr>
          </a:p>
        </p:txBody>
      </p:sp>
      <p:sp>
        <p:nvSpPr>
          <p:cNvPr id="369" name="Google Shape;369;p4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else</a:t>
            </a:r>
            <a:r>
              <a:rPr lang="en"/>
              <a:t> Statements</a:t>
            </a:r>
            <a:endParaRPr/>
          </a:p>
        </p:txBody>
      </p:sp>
      <p:sp>
        <p:nvSpPr>
          <p:cNvPr id="370" name="Google Shape;370;p4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r>
              <a:rPr lang="en"/>
              <a:t> | © 2020 General Assembly</a:t>
            </a:r>
            <a:endParaRPr/>
          </a:p>
        </p:txBody>
      </p:sp>
      <p:sp>
        <p:nvSpPr>
          <p:cNvPr id="371" name="Google Shape;371;p4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5"/>
          <p:cNvSpPr/>
          <p:nvPr/>
        </p:nvSpPr>
        <p:spPr>
          <a:xfrm>
            <a:off x="545200" y="1031700"/>
            <a:ext cx="8013000" cy="30801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lnSpc>
                <a:spcPct val="115000"/>
              </a:lnSpc>
              <a:spcBef>
                <a:spcPts val="0"/>
              </a:spcBef>
              <a:spcAft>
                <a:spcPts val="0"/>
              </a:spcAft>
              <a:buClr>
                <a:schemeClr val="dk1"/>
              </a:buClr>
              <a:buSzPts val="1100"/>
              <a:buFont typeface="Arial"/>
              <a:buNone/>
            </a:pPr>
            <a:r>
              <a:rPr lang="en" sz="1800" b="1">
                <a:latin typeface="Inconsolata"/>
                <a:ea typeface="Inconsolata"/>
                <a:cs typeface="Inconsolata"/>
                <a:sym typeface="Inconsolata"/>
              </a:rPr>
              <a:t>if player_one_score == player_two_score:</a:t>
            </a:r>
            <a:endParaRPr sz="1800" b="1">
              <a:latin typeface="Inconsolata"/>
              <a:ea typeface="Inconsolata"/>
              <a:cs typeface="Inconsolata"/>
              <a:sym typeface="Inconsolata"/>
            </a:endParaRPr>
          </a:p>
          <a:p>
            <a:pPr marL="457200" lvl="0" indent="0" algn="l" rtl="0">
              <a:lnSpc>
                <a:spcPct val="115000"/>
              </a:lnSpc>
              <a:spcBef>
                <a:spcPts val="0"/>
              </a:spcBef>
              <a:spcAft>
                <a:spcPts val="0"/>
              </a:spcAft>
              <a:buClr>
                <a:schemeClr val="dk1"/>
              </a:buClr>
              <a:buSzPts val="1100"/>
              <a:buFont typeface="Arial"/>
              <a:buNone/>
            </a:pPr>
            <a:r>
              <a:rPr lang="en" sz="1800" b="1">
                <a:latin typeface="Inconsolata"/>
                <a:ea typeface="Inconsolata"/>
                <a:cs typeface="Inconsolata"/>
                <a:sym typeface="Inconsolata"/>
              </a:rPr>
              <a:t>  print("We have a tie")</a:t>
            </a:r>
            <a:endParaRPr sz="1800" b="1">
              <a:latin typeface="Inconsolata"/>
              <a:ea typeface="Inconsolata"/>
              <a:cs typeface="Inconsolata"/>
              <a:sym typeface="Inconsolata"/>
            </a:endParaRPr>
          </a:p>
          <a:p>
            <a:pPr marL="457200" lvl="0" indent="0" algn="l" rtl="0">
              <a:lnSpc>
                <a:spcPct val="115000"/>
              </a:lnSpc>
              <a:spcBef>
                <a:spcPts val="0"/>
              </a:spcBef>
              <a:spcAft>
                <a:spcPts val="0"/>
              </a:spcAft>
              <a:buClr>
                <a:schemeClr val="dk1"/>
              </a:buClr>
              <a:buSzPts val="1100"/>
              <a:buFont typeface="Arial"/>
              <a:buNone/>
            </a:pPr>
            <a:r>
              <a:rPr lang="en" sz="1800" b="1">
                <a:highlight>
                  <a:schemeClr val="accent2"/>
                </a:highlight>
                <a:latin typeface="Inconsolata"/>
                <a:ea typeface="Inconsolata"/>
                <a:cs typeface="Inconsolata"/>
                <a:sym typeface="Inconsolata"/>
              </a:rPr>
              <a:t>elif</a:t>
            </a:r>
            <a:r>
              <a:rPr lang="en" sz="1800" b="1">
                <a:latin typeface="Inconsolata"/>
                <a:ea typeface="Inconsolata"/>
                <a:cs typeface="Inconsolata"/>
                <a:sym typeface="Inconsolata"/>
              </a:rPr>
              <a:t> player_one_score &gt; player_two_score:</a:t>
            </a:r>
            <a:endParaRPr sz="1800" b="1">
              <a:latin typeface="Inconsolata"/>
              <a:ea typeface="Inconsolata"/>
              <a:cs typeface="Inconsolata"/>
              <a:sym typeface="Inconsolata"/>
            </a:endParaRPr>
          </a:p>
          <a:p>
            <a:pPr marL="457200" lvl="0" indent="0" algn="l" rtl="0">
              <a:lnSpc>
                <a:spcPct val="115000"/>
              </a:lnSpc>
              <a:spcBef>
                <a:spcPts val="0"/>
              </a:spcBef>
              <a:spcAft>
                <a:spcPts val="0"/>
              </a:spcAft>
              <a:buClr>
                <a:schemeClr val="dk1"/>
              </a:buClr>
              <a:buSzPts val="1100"/>
              <a:buFont typeface="Arial"/>
              <a:buNone/>
            </a:pPr>
            <a:r>
              <a:rPr lang="en" sz="1800" b="1">
                <a:latin typeface="Inconsolata"/>
                <a:ea typeface="Inconsolata"/>
                <a:cs typeface="Inconsolata"/>
                <a:sym typeface="Inconsolata"/>
              </a:rPr>
              <a:t>  print("Player one is victorious!")</a:t>
            </a:r>
            <a:endParaRPr sz="1800" b="1">
              <a:latin typeface="Inconsolata"/>
              <a:ea typeface="Inconsolata"/>
              <a:cs typeface="Inconsolata"/>
              <a:sym typeface="Inconsolata"/>
            </a:endParaRPr>
          </a:p>
          <a:p>
            <a:pPr marL="457200" lvl="0" indent="0" algn="l" rtl="0">
              <a:lnSpc>
                <a:spcPct val="115000"/>
              </a:lnSpc>
              <a:spcBef>
                <a:spcPts val="0"/>
              </a:spcBef>
              <a:spcAft>
                <a:spcPts val="0"/>
              </a:spcAft>
              <a:buClr>
                <a:schemeClr val="dk1"/>
              </a:buClr>
              <a:buSzPts val="1100"/>
              <a:buFont typeface="Arial"/>
              <a:buNone/>
            </a:pPr>
            <a:r>
              <a:rPr lang="en" sz="1800" b="1">
                <a:latin typeface="Inconsolata"/>
                <a:ea typeface="Inconsolata"/>
                <a:cs typeface="Inconsolata"/>
                <a:sym typeface="Inconsolata"/>
              </a:rPr>
              <a:t>else:</a:t>
            </a:r>
            <a:endParaRPr sz="1800" b="1">
              <a:latin typeface="Inconsolata"/>
              <a:ea typeface="Inconsolata"/>
              <a:cs typeface="Inconsolata"/>
              <a:sym typeface="Inconsolata"/>
            </a:endParaRPr>
          </a:p>
          <a:p>
            <a:pPr marL="457200" lvl="0" indent="0" algn="l" rtl="0">
              <a:lnSpc>
                <a:spcPct val="115000"/>
              </a:lnSpc>
              <a:spcBef>
                <a:spcPts val="0"/>
              </a:spcBef>
              <a:spcAft>
                <a:spcPts val="0"/>
              </a:spcAft>
              <a:buClr>
                <a:schemeClr val="dk1"/>
              </a:buClr>
              <a:buSzPts val="1100"/>
              <a:buFont typeface="Arial"/>
              <a:buNone/>
            </a:pPr>
            <a:r>
              <a:rPr lang="en" sz="1800" b="1">
                <a:latin typeface="Inconsolata"/>
                <a:ea typeface="Inconsolata"/>
                <a:cs typeface="Inconsolata"/>
                <a:sym typeface="Inconsolata"/>
              </a:rPr>
              <a:t>  print("Player two has triumphed!")</a:t>
            </a:r>
            <a:endParaRPr sz="1800" b="1">
              <a:latin typeface="Inconsolata"/>
              <a:ea typeface="Inconsolata"/>
              <a:cs typeface="Inconsolata"/>
              <a:sym typeface="Inconsolata"/>
            </a:endParaRPr>
          </a:p>
        </p:txBody>
      </p:sp>
      <p:sp>
        <p:nvSpPr>
          <p:cNvPr id="377" name="Google Shape;377;p4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Multiple Conditions</a:t>
            </a:r>
            <a:endParaRPr/>
          </a:p>
        </p:txBody>
      </p:sp>
      <p:sp>
        <p:nvSpPr>
          <p:cNvPr id="378" name="Google Shape;378;p4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r>
              <a:rPr lang="en"/>
              <a:t> | © 2020 General Assembly</a:t>
            </a:r>
            <a:endParaRPr/>
          </a:p>
        </p:txBody>
      </p:sp>
      <p:sp>
        <p:nvSpPr>
          <p:cNvPr id="379" name="Google Shape;379;p45"/>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46"/>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Happens in This Code?</a:t>
            </a:r>
            <a:endParaRPr/>
          </a:p>
        </p:txBody>
      </p:sp>
      <p:sp>
        <p:nvSpPr>
          <p:cNvPr id="385" name="Google Shape;385;p46"/>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latin typeface="Inconsolata"/>
                <a:ea typeface="Inconsolata"/>
                <a:cs typeface="Inconsolata"/>
                <a:sym typeface="Inconsolata"/>
              </a:rPr>
              <a:t>temperature = 0;</a:t>
            </a:r>
            <a:endParaRPr b="1">
              <a:solidFill>
                <a:schemeClr val="dk1"/>
              </a:solidFill>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b="1">
                <a:solidFill>
                  <a:schemeClr val="dk1"/>
                </a:solidFill>
                <a:latin typeface="Inconsolata"/>
                <a:ea typeface="Inconsolata"/>
                <a:cs typeface="Inconsolata"/>
                <a:sym typeface="Inconsolata"/>
              </a:rPr>
              <a:t>if temperature = 100:</a:t>
            </a:r>
            <a:endParaRPr b="1">
              <a:solidFill>
                <a:schemeClr val="dk1"/>
              </a:solidFill>
              <a:latin typeface="Inconsolata"/>
              <a:ea typeface="Inconsolata"/>
              <a:cs typeface="Inconsolata"/>
              <a:sym typeface="Inconsolata"/>
            </a:endParaRPr>
          </a:p>
          <a:p>
            <a:pPr marL="0" lvl="0" indent="0" algn="l" rtl="0">
              <a:spcBef>
                <a:spcPts val="0"/>
              </a:spcBef>
              <a:spcAft>
                <a:spcPts val="0"/>
              </a:spcAft>
              <a:buNone/>
            </a:pPr>
            <a:r>
              <a:rPr lang="en" b="1">
                <a:solidFill>
                  <a:schemeClr val="dk1"/>
                </a:solidFill>
                <a:latin typeface="Inconsolata"/>
                <a:ea typeface="Inconsolata"/>
                <a:cs typeface="Inconsolata"/>
                <a:sym typeface="Inconsolata"/>
              </a:rPr>
              <a:t>  print("Leave your pets indoors for safety")</a:t>
            </a:r>
            <a:endParaRPr b="1">
              <a:solidFill>
                <a:schemeClr val="dk1"/>
              </a:solidFill>
              <a:latin typeface="Inconsolata"/>
              <a:ea typeface="Inconsolata"/>
              <a:cs typeface="Inconsolata"/>
              <a:sym typeface="Inconsolata"/>
            </a:endParaRPr>
          </a:p>
          <a:p>
            <a:pPr marL="0" lvl="0" indent="0" algn="l" rtl="0">
              <a:spcBef>
                <a:spcPts val="0"/>
              </a:spcBef>
              <a:spcAft>
                <a:spcPts val="0"/>
              </a:spcAft>
              <a:buNone/>
            </a:pPr>
            <a:r>
              <a:rPr lang="en" b="1">
                <a:solidFill>
                  <a:schemeClr val="dk1"/>
                </a:solidFill>
                <a:latin typeface="Inconsolata"/>
                <a:ea typeface="Inconsolata"/>
                <a:cs typeface="Inconsolata"/>
                <a:sym typeface="Inconsolata"/>
              </a:rPr>
              <a:t>else:</a:t>
            </a:r>
            <a:endParaRPr b="1">
              <a:solidFill>
                <a:schemeClr val="dk1"/>
              </a:solidFill>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b="1">
                <a:solidFill>
                  <a:schemeClr val="dk1"/>
                </a:solidFill>
                <a:latin typeface="Inconsolata"/>
                <a:ea typeface="Inconsolata"/>
                <a:cs typeface="Inconsolata"/>
                <a:sym typeface="Inconsolata"/>
              </a:rPr>
              <a:t>  print("The weather is OK")</a:t>
            </a:r>
            <a:endParaRPr b="1">
              <a:solidFill>
                <a:schemeClr val="dk1"/>
              </a:solidFill>
              <a:latin typeface="Inconsolata"/>
              <a:ea typeface="Inconsolata"/>
              <a:cs typeface="Inconsolata"/>
              <a:sym typeface="Inconsolata"/>
            </a:endParaRPr>
          </a:p>
        </p:txBody>
      </p:sp>
      <p:sp>
        <p:nvSpPr>
          <p:cNvPr id="386" name="Google Shape;386;p4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16</a:t>
            </a:fld>
            <a:r>
              <a:rPr lang="en"/>
              <a:t> | © 2020 General Assembly</a:t>
            </a:r>
            <a:endParaRPr/>
          </a:p>
        </p:txBody>
      </p:sp>
      <p:sp>
        <p:nvSpPr>
          <p:cNvPr id="387" name="Google Shape;387;p46"/>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pic>
        <p:nvPicPr>
          <p:cNvPr id="388" name="Google Shape;388;p46"/>
          <p:cNvPicPr preferRelativeResize="0"/>
          <p:nvPr/>
        </p:nvPicPr>
        <p:blipFill>
          <a:blip r:embed="rId3">
            <a:alphaModFix/>
          </a:blip>
          <a:stretch>
            <a:fillRect/>
          </a:stretch>
        </p:blipFill>
        <p:spPr>
          <a:xfrm>
            <a:off x="5918250" y="1331925"/>
            <a:ext cx="2968552" cy="29685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7"/>
          <p:cNvSpPr txBox="1">
            <a:spLocks noGrp="1"/>
          </p:cNvSpPr>
          <p:nvPr>
            <p:ph type="body" idx="4294967295"/>
          </p:nvPr>
        </p:nvSpPr>
        <p:spPr>
          <a:xfrm>
            <a:off x="457200" y="914400"/>
            <a:ext cx="8219100" cy="3278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When you use “</a:t>
            </a:r>
            <a:r>
              <a:rPr lang="en" b="1">
                <a:solidFill>
                  <a:schemeClr val="dk1"/>
                </a:solidFill>
                <a:latin typeface="Courier New"/>
                <a:ea typeface="Courier New"/>
                <a:cs typeface="Courier New"/>
                <a:sym typeface="Courier New"/>
              </a:rPr>
              <a:t>=”</a:t>
            </a:r>
            <a:r>
              <a:rPr lang="en">
                <a:solidFill>
                  <a:schemeClr val="dk1"/>
                </a:solidFill>
              </a:rPr>
              <a:t>, that is an </a:t>
            </a:r>
            <a:r>
              <a:rPr lang="en" b="1">
                <a:solidFill>
                  <a:schemeClr val="dk1"/>
                </a:solidFill>
                <a:highlight>
                  <a:schemeClr val="accent1"/>
                </a:highlight>
              </a:rPr>
              <a:t>assignment operator</a:t>
            </a:r>
            <a:r>
              <a:rPr lang="en">
                <a:solidFill>
                  <a:schemeClr val="dk1"/>
                </a:solidFill>
              </a:rPr>
              <a:t>. </a:t>
            </a:r>
            <a:endParaRPr>
              <a:solidFill>
                <a:schemeClr val="dk1"/>
              </a:solidFill>
            </a:endParaRPr>
          </a:p>
          <a:p>
            <a:pPr marL="0" lvl="0" indent="0" algn="l" rtl="0">
              <a:lnSpc>
                <a:spcPct val="115000"/>
              </a:lnSpc>
              <a:spcBef>
                <a:spcPts val="1000"/>
              </a:spcBef>
              <a:spcAft>
                <a:spcPts val="0"/>
              </a:spcAft>
              <a:buNone/>
            </a:pPr>
            <a:r>
              <a:rPr lang="en">
                <a:solidFill>
                  <a:schemeClr val="dk1"/>
                </a:solidFill>
              </a:rPr>
              <a:t>If you try to use “</a:t>
            </a:r>
            <a:r>
              <a:rPr lang="en" b="1">
                <a:solidFill>
                  <a:schemeClr val="dk1"/>
                </a:solidFill>
                <a:latin typeface="Courier New"/>
                <a:ea typeface="Courier New"/>
                <a:cs typeface="Courier New"/>
                <a:sym typeface="Courier New"/>
              </a:rPr>
              <a:t>=</a:t>
            </a:r>
            <a:r>
              <a:rPr lang="en">
                <a:solidFill>
                  <a:schemeClr val="dk1"/>
                </a:solidFill>
              </a:rPr>
              <a:t> “instead of “</a:t>
            </a:r>
            <a:r>
              <a:rPr lang="en" b="1">
                <a:solidFill>
                  <a:schemeClr val="dk1"/>
                </a:solidFill>
                <a:latin typeface="Courier New"/>
                <a:ea typeface="Courier New"/>
                <a:cs typeface="Courier New"/>
                <a:sym typeface="Courier New"/>
              </a:rPr>
              <a:t>==”</a:t>
            </a:r>
            <a:r>
              <a:rPr lang="en">
                <a:solidFill>
                  <a:schemeClr val="dk1"/>
                </a:solidFill>
              </a:rPr>
              <a:t> in a comparison statement, you will get a syntax error! Be sure to use the </a:t>
            </a:r>
            <a:r>
              <a:rPr lang="en" b="1">
                <a:solidFill>
                  <a:schemeClr val="dk1"/>
                </a:solidFill>
                <a:highlight>
                  <a:schemeClr val="accent2"/>
                </a:highlight>
              </a:rPr>
              <a:t>equality operator</a:t>
            </a:r>
            <a:r>
              <a:rPr lang="en" b="1">
                <a:solidFill>
                  <a:schemeClr val="dk1"/>
                </a:solidFill>
              </a:rPr>
              <a:t> </a:t>
            </a:r>
            <a:r>
              <a:rPr lang="en">
                <a:solidFill>
                  <a:schemeClr val="dk1"/>
                </a:solidFill>
              </a:rPr>
              <a:t>instead:</a:t>
            </a:r>
            <a:endParaRPr>
              <a:solidFill>
                <a:schemeClr val="dk1"/>
              </a:solidFill>
            </a:endParaRPr>
          </a:p>
          <a:p>
            <a:pPr marL="0" lvl="0" indent="0" algn="l" rtl="0">
              <a:lnSpc>
                <a:spcPct val="115000"/>
              </a:lnSpc>
              <a:spcBef>
                <a:spcPts val="1000"/>
              </a:spcBef>
              <a:spcAft>
                <a:spcPts val="0"/>
              </a:spcAft>
              <a:buNone/>
            </a:pPr>
            <a:endParaRPr>
              <a:solidFill>
                <a:schemeClr val="dk1"/>
              </a:solidFill>
            </a:endParaRPr>
          </a:p>
          <a:p>
            <a:pPr marL="0" lvl="0" indent="0" algn="l" rtl="0">
              <a:lnSpc>
                <a:spcPct val="115000"/>
              </a:lnSpc>
              <a:spcBef>
                <a:spcPts val="1000"/>
              </a:spcBef>
              <a:spcAft>
                <a:spcPts val="0"/>
              </a:spcAft>
              <a:buNone/>
            </a:pPr>
            <a:r>
              <a:rPr lang="en" b="1">
                <a:latin typeface="Inconsolata"/>
                <a:ea typeface="Inconsolata"/>
                <a:cs typeface="Inconsolata"/>
                <a:sym typeface="Inconsolata"/>
              </a:rPr>
              <a:t>temperature = 0;</a:t>
            </a:r>
            <a:endParaRPr b="1">
              <a:latin typeface="Inconsolata"/>
              <a:ea typeface="Inconsolata"/>
              <a:cs typeface="Inconsolata"/>
              <a:sym typeface="Inconsolata"/>
            </a:endParaRPr>
          </a:p>
          <a:p>
            <a:pPr marL="0" lvl="0" indent="0" algn="l" rtl="0">
              <a:lnSpc>
                <a:spcPct val="115000"/>
              </a:lnSpc>
              <a:spcBef>
                <a:spcPts val="0"/>
              </a:spcBef>
              <a:spcAft>
                <a:spcPts val="0"/>
              </a:spcAft>
              <a:buNone/>
            </a:pPr>
            <a:r>
              <a:rPr lang="en" b="1">
                <a:latin typeface="Inconsolata"/>
                <a:ea typeface="Inconsolata"/>
                <a:cs typeface="Inconsolata"/>
                <a:sym typeface="Inconsolata"/>
              </a:rPr>
              <a:t>if temperature </a:t>
            </a:r>
            <a:r>
              <a:rPr lang="en" b="1">
                <a:highlight>
                  <a:schemeClr val="accent2"/>
                </a:highlight>
                <a:latin typeface="Inconsolata"/>
                <a:ea typeface="Inconsolata"/>
                <a:cs typeface="Inconsolata"/>
                <a:sym typeface="Inconsolata"/>
              </a:rPr>
              <a:t>==</a:t>
            </a:r>
            <a:r>
              <a:rPr lang="en" b="1">
                <a:latin typeface="Inconsolata"/>
                <a:ea typeface="Inconsolata"/>
                <a:cs typeface="Inconsolata"/>
                <a:sym typeface="Inconsolata"/>
              </a:rPr>
              <a:t> 100:</a:t>
            </a:r>
            <a:endParaRPr b="1">
              <a:latin typeface="Inconsolata"/>
              <a:ea typeface="Inconsolata"/>
              <a:cs typeface="Inconsolata"/>
              <a:sym typeface="Inconsolata"/>
            </a:endParaRPr>
          </a:p>
          <a:p>
            <a:pPr marL="0" lvl="0" indent="0" algn="l" rtl="0">
              <a:lnSpc>
                <a:spcPct val="115000"/>
              </a:lnSpc>
              <a:spcBef>
                <a:spcPts val="0"/>
              </a:spcBef>
              <a:spcAft>
                <a:spcPts val="0"/>
              </a:spcAft>
              <a:buNone/>
            </a:pPr>
            <a:r>
              <a:rPr lang="en" b="1">
                <a:latin typeface="Inconsolata"/>
                <a:ea typeface="Inconsolata"/>
                <a:cs typeface="Inconsolata"/>
                <a:sym typeface="Inconsolata"/>
              </a:rPr>
              <a:t>  print("Leave your pets indoors for safety")</a:t>
            </a:r>
            <a:endParaRPr b="1">
              <a:latin typeface="Inconsolata"/>
              <a:ea typeface="Inconsolata"/>
              <a:cs typeface="Inconsolata"/>
              <a:sym typeface="Inconsolata"/>
            </a:endParaRPr>
          </a:p>
          <a:p>
            <a:pPr marL="0" lvl="0" indent="0" algn="l" rtl="0">
              <a:lnSpc>
                <a:spcPct val="115000"/>
              </a:lnSpc>
              <a:spcBef>
                <a:spcPts val="0"/>
              </a:spcBef>
              <a:spcAft>
                <a:spcPts val="0"/>
              </a:spcAft>
              <a:buNone/>
            </a:pP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p:txBody>
      </p:sp>
      <p:sp>
        <p:nvSpPr>
          <p:cNvPr id="394" name="Google Shape;394;p47"/>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Careful! Equals Aren’t All Equal...</a:t>
            </a:r>
            <a:endParaRPr/>
          </a:p>
        </p:txBody>
      </p:sp>
      <p:sp>
        <p:nvSpPr>
          <p:cNvPr id="395" name="Google Shape;395;p4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17</a:t>
            </a:fld>
            <a:r>
              <a:rPr lang="en"/>
              <a:t> | © 2020 General Assembly</a:t>
            </a:r>
            <a:endParaRPr/>
          </a:p>
        </p:txBody>
      </p:sp>
      <p:sp>
        <p:nvSpPr>
          <p:cNvPr id="396" name="Google Shape;396;p4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48"/>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3.1 Price Conditions</a:t>
            </a:r>
            <a:endParaRPr/>
          </a:p>
        </p:txBody>
      </p:sp>
      <p:sp>
        <p:nvSpPr>
          <p:cNvPr id="402" name="Google Shape;402;p4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Now that our programs are able to make some decisions, it's time to test out our conditional logic with some price-based questions in Section 3.1 of the workbook.</a:t>
            </a:r>
            <a:endParaRPr/>
          </a:p>
        </p:txBody>
      </p:sp>
      <p:sp>
        <p:nvSpPr>
          <p:cNvPr id="403" name="Google Shape;403;p4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18</a:t>
            </a:fld>
            <a:r>
              <a:rPr lang="en"/>
              <a:t> | © 2020 General Assembly</a:t>
            </a:r>
            <a:endParaRPr/>
          </a:p>
        </p:txBody>
      </p:sp>
      <p:sp>
        <p:nvSpPr>
          <p:cNvPr id="404" name="Google Shape;404;p48"/>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05" name="Google Shape;405;p48"/>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15 minutes</a:t>
            </a:r>
            <a:endParaRPr/>
          </a:p>
        </p:txBody>
      </p:sp>
      <p:pic>
        <p:nvPicPr>
          <p:cNvPr id="406" name="Google Shape;406;p48"/>
          <p:cNvPicPr preferRelativeResize="0"/>
          <p:nvPr/>
        </p:nvPicPr>
        <p:blipFill>
          <a:blip r:embed="rId3">
            <a:alphaModFix/>
          </a:blip>
          <a:stretch>
            <a:fillRect/>
          </a:stretch>
        </p:blipFill>
        <p:spPr>
          <a:xfrm>
            <a:off x="3371175" y="2217625"/>
            <a:ext cx="2401649" cy="24016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9"/>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Conditionals</a:t>
            </a:r>
            <a:endParaRPr/>
          </a:p>
        </p:txBody>
      </p:sp>
      <p:sp>
        <p:nvSpPr>
          <p:cNvPr id="412" name="Google Shape;412;p49"/>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Logic Operators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263"/>
        <p:cNvGrpSpPr/>
        <p:nvPr/>
      </p:nvGrpSpPr>
      <p:grpSpPr>
        <a:xfrm>
          <a:off x="0" y="0"/>
          <a:ext cx="0" cy="0"/>
          <a:chOff x="0" y="0"/>
          <a:chExt cx="0" cy="0"/>
        </a:xfrm>
      </p:grpSpPr>
      <p:sp>
        <p:nvSpPr>
          <p:cNvPr id="264" name="Google Shape;264;p32"/>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Pre-Class Materials and Preparation</a:t>
            </a:r>
            <a:endParaRPr/>
          </a:p>
        </p:txBody>
      </p:sp>
      <p:sp>
        <p:nvSpPr>
          <p:cNvPr id="265" name="Google Shape;265;p32"/>
          <p:cNvSpPr txBox="1">
            <a:spLocks noGrp="1"/>
          </p:cNvSpPr>
          <p:nvPr>
            <p:ph type="body" idx="1"/>
          </p:nvPr>
        </p:nvSpPr>
        <p:spPr>
          <a:xfrm>
            <a:off x="924625" y="1094525"/>
            <a:ext cx="7762200" cy="3700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b="1">
                <a:solidFill>
                  <a:schemeClr val="dk1"/>
                </a:solidFill>
                <a:highlight>
                  <a:schemeClr val="accent2"/>
                </a:highlight>
              </a:rPr>
              <a:t>For remote classrooms</a:t>
            </a:r>
            <a:r>
              <a:rPr lang="en" sz="1600">
                <a:solidFill>
                  <a:schemeClr val="dk1"/>
                </a:solidFill>
              </a:rPr>
              <a:t>:</a:t>
            </a:r>
            <a:r>
              <a:rPr lang="en" sz="1600" b="1">
                <a:solidFill>
                  <a:schemeClr val="dk1"/>
                </a:solidFill>
              </a:rPr>
              <a:t> </a:t>
            </a:r>
            <a:r>
              <a:rPr lang="en" sz="1600">
                <a:solidFill>
                  <a:schemeClr val="dk1"/>
                </a:solidFill>
              </a:rPr>
              <a:t>Virtual breakout rooms and Slack may be needed to facilitate the partner exercise and discussions. As you plan for your lesson:</a:t>
            </a:r>
            <a:endParaRPr sz="1600">
              <a:solidFill>
                <a:schemeClr val="dk1"/>
              </a:solidFill>
            </a:endParaRPr>
          </a:p>
          <a:p>
            <a:pPr marL="457200" lvl="0" indent="-330200" algn="l" rtl="0">
              <a:lnSpc>
                <a:spcPct val="110000"/>
              </a:lnSpc>
              <a:spcBef>
                <a:spcPts val="1000"/>
              </a:spcBef>
              <a:spcAft>
                <a:spcPts val="0"/>
              </a:spcAft>
              <a:buClr>
                <a:schemeClr val="dk1"/>
              </a:buClr>
              <a:buSzPts val="1600"/>
              <a:buChar char="●"/>
            </a:pPr>
            <a:r>
              <a:rPr lang="en" sz="1600">
                <a:solidFill>
                  <a:schemeClr val="dk1"/>
                </a:solidFill>
              </a:rPr>
              <a:t>Consider how you’ll create pairs for the partner exercise (randomly, or with pre-assigned partners).</a:t>
            </a:r>
            <a:endParaRPr sz="1600">
              <a:solidFill>
                <a:schemeClr val="dk1"/>
              </a:solidFill>
            </a:endParaRPr>
          </a:p>
          <a:p>
            <a:pPr marL="457200" lvl="0" indent="-330200" algn="l" rtl="0">
              <a:lnSpc>
                <a:spcPct val="110000"/>
              </a:lnSpc>
              <a:spcBef>
                <a:spcPts val="0"/>
              </a:spcBef>
              <a:spcAft>
                <a:spcPts val="0"/>
              </a:spcAft>
              <a:buClr>
                <a:schemeClr val="dk1"/>
              </a:buClr>
              <a:buSzPts val="1600"/>
              <a:buChar char="●"/>
            </a:pPr>
            <a:r>
              <a:rPr lang="en" sz="1600">
                <a:solidFill>
                  <a:schemeClr val="dk1"/>
                </a:solidFill>
              </a:rPr>
              <a:t>Determine how (if at all) exercise timing may need to be adjusted. </a:t>
            </a:r>
            <a:endParaRPr sz="1600">
              <a:solidFill>
                <a:schemeClr val="dk1"/>
              </a:solidFill>
            </a:endParaRPr>
          </a:p>
          <a:p>
            <a:pPr marL="457200" lvl="0" indent="-330200" algn="l" rtl="0">
              <a:lnSpc>
                <a:spcPct val="110000"/>
              </a:lnSpc>
              <a:spcBef>
                <a:spcPts val="0"/>
              </a:spcBef>
              <a:spcAft>
                <a:spcPts val="0"/>
              </a:spcAft>
              <a:buClr>
                <a:schemeClr val="dk1"/>
              </a:buClr>
              <a:buSzPts val="1600"/>
              <a:buChar char="●"/>
            </a:pPr>
            <a:r>
              <a:rPr lang="en" sz="1600">
                <a:solidFill>
                  <a:schemeClr val="dk1"/>
                </a:solidFill>
              </a:rPr>
              <a:t>For helpful tips, keep an eye out for the </a:t>
            </a:r>
            <a:r>
              <a:rPr lang="en" sz="1600" b="1">
                <a:solidFill>
                  <a:schemeClr val="dk1"/>
                </a:solidFill>
                <a:highlight>
                  <a:schemeClr val="accent2"/>
                </a:highlight>
              </a:rPr>
              <a:t>For remote classrooms</a:t>
            </a:r>
            <a:r>
              <a:rPr lang="en" sz="1600">
                <a:solidFill>
                  <a:schemeClr val="dk1"/>
                </a:solidFill>
              </a:rPr>
              <a:t> tag in the speaker notes.</a:t>
            </a:r>
            <a:endParaRPr sz="1600">
              <a:solidFill>
                <a:schemeClr val="dk1"/>
              </a:solidFill>
            </a:endParaRPr>
          </a:p>
          <a:p>
            <a:pPr marL="457200" lvl="0" indent="-330200" algn="l" rtl="0">
              <a:lnSpc>
                <a:spcPct val="110000"/>
              </a:lnSpc>
              <a:spcBef>
                <a:spcPts val="0"/>
              </a:spcBef>
              <a:spcAft>
                <a:spcPts val="0"/>
              </a:spcAft>
              <a:buClr>
                <a:srgbClr val="000000"/>
              </a:buClr>
              <a:buSzPts val="1600"/>
              <a:buChar char="●"/>
            </a:pPr>
            <a:r>
              <a:rPr lang="en" sz="1600">
                <a:highlight>
                  <a:srgbClr val="FFFFFF"/>
                </a:highlight>
              </a:rPr>
              <a:t>Prepare screenshots and answers to exercises in advance so that they can be easily shared in Slack during your lecture.</a:t>
            </a:r>
            <a:endParaRPr sz="1600">
              <a:highlight>
                <a:srgbClr val="FFFFFF"/>
              </a:highlight>
            </a:endParaRPr>
          </a:p>
          <a:p>
            <a:pPr marL="0" lvl="0" indent="0" algn="l" rtl="0">
              <a:lnSpc>
                <a:spcPct val="110000"/>
              </a:lnSpc>
              <a:spcBef>
                <a:spcPts val="300"/>
              </a:spcBef>
              <a:spcAft>
                <a:spcPts val="0"/>
              </a:spcAft>
              <a:buNone/>
            </a:pPr>
            <a:endParaRPr sz="1600">
              <a:highlight>
                <a:srgbClr val="FFFFFF"/>
              </a:highlight>
            </a:endParaRPr>
          </a:p>
          <a:p>
            <a:pPr marL="0" lvl="0" indent="0" algn="l" rtl="0">
              <a:lnSpc>
                <a:spcPct val="110000"/>
              </a:lnSpc>
              <a:spcBef>
                <a:spcPts val="300"/>
              </a:spcBef>
              <a:spcAft>
                <a:spcPts val="0"/>
              </a:spcAft>
              <a:buNone/>
            </a:pPr>
            <a:r>
              <a:rPr lang="en" sz="1600" b="1">
                <a:highlight>
                  <a:schemeClr val="accent2"/>
                </a:highlight>
              </a:rPr>
              <a:t>A note on timing</a:t>
            </a:r>
            <a:r>
              <a:rPr lang="en" sz="1600"/>
              <a:t>: </a:t>
            </a:r>
            <a:r>
              <a:rPr lang="en" sz="1600">
                <a:highlight>
                  <a:srgbClr val="FFFFFF"/>
                </a:highlight>
              </a:rPr>
              <a:t>This lesson allows for a particularly long practice time, so if students are still struggling with lists or dictionaries from Lesson 2, feel free to review those before beginning with the new material.</a:t>
            </a:r>
            <a:endParaRPr sz="1600">
              <a:highlight>
                <a:srgbClr val="FFFFFF"/>
              </a:highlight>
            </a:endParaRPr>
          </a:p>
          <a:p>
            <a:pPr marL="0" lvl="0" indent="0" algn="l" rtl="0">
              <a:lnSpc>
                <a:spcPct val="110000"/>
              </a:lnSpc>
              <a:spcBef>
                <a:spcPts val="300"/>
              </a:spcBef>
              <a:spcAft>
                <a:spcPts val="0"/>
              </a:spcAft>
              <a:buNone/>
            </a:pPr>
            <a:endParaRPr sz="1600">
              <a:solidFill>
                <a:schemeClr val="dk1"/>
              </a:solidFill>
            </a:endParaRPr>
          </a:p>
          <a:p>
            <a:pPr marL="0" lvl="0" indent="0" algn="l" rtl="0">
              <a:lnSpc>
                <a:spcPct val="110000"/>
              </a:lnSpc>
              <a:spcBef>
                <a:spcPts val="300"/>
              </a:spcBef>
              <a:spcAft>
                <a:spcPts val="0"/>
              </a:spcAft>
              <a:buNone/>
            </a:pPr>
            <a:endParaRPr sz="1600">
              <a:solidFill>
                <a:schemeClr val="dk1"/>
              </a:solidFill>
            </a:endParaRPr>
          </a:p>
          <a:p>
            <a:pPr marL="0" lvl="0" indent="0" algn="l" rtl="0">
              <a:lnSpc>
                <a:spcPct val="110000"/>
              </a:lnSpc>
              <a:spcBef>
                <a:spcPts val="300"/>
              </a:spcBef>
              <a:spcAft>
                <a:spcPts val="0"/>
              </a:spcAft>
              <a:buNone/>
            </a:pPr>
            <a:endParaRPr sz="1600">
              <a:solidFill>
                <a:schemeClr val="dk1"/>
              </a:solidFill>
            </a:endParaRPr>
          </a:p>
          <a:p>
            <a:pPr marL="0" lvl="0" indent="0" algn="l" rtl="0">
              <a:lnSpc>
                <a:spcPct val="110000"/>
              </a:lnSpc>
              <a:spcBef>
                <a:spcPts val="300"/>
              </a:spcBef>
              <a:spcAft>
                <a:spcPts val="0"/>
              </a:spcAft>
              <a:buNone/>
            </a:pPr>
            <a:endParaRPr sz="16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50"/>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Nesting Conditionals</a:t>
            </a:r>
            <a:endParaRPr/>
          </a:p>
        </p:txBody>
      </p:sp>
      <p:sp>
        <p:nvSpPr>
          <p:cNvPr id="418" name="Google Shape;418;p50"/>
          <p:cNvSpPr txBox="1">
            <a:spLocks noGrp="1"/>
          </p:cNvSpPr>
          <p:nvPr>
            <p:ph type="body" idx="4294967295"/>
          </p:nvPr>
        </p:nvSpPr>
        <p:spPr>
          <a:xfrm>
            <a:off x="457200" y="1143000"/>
            <a:ext cx="82296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You can include a conditional </a:t>
            </a:r>
            <a:r>
              <a:rPr lang="en" b="1">
                <a:solidFill>
                  <a:schemeClr val="dk1"/>
                </a:solidFill>
              </a:rPr>
              <a:t>inside of another</a:t>
            </a:r>
            <a:r>
              <a:rPr lang="en">
                <a:solidFill>
                  <a:schemeClr val="dk1"/>
                </a:solidFill>
              </a:rPr>
              <a:t> if you want to check multiple conditions:</a:t>
            </a:r>
            <a:endParaRPr>
              <a:solidFill>
                <a:schemeClr val="dk1"/>
              </a:solidFill>
            </a:endParaRPr>
          </a:p>
          <a:p>
            <a:pPr marL="0" lvl="0" indent="0" algn="l" rtl="0">
              <a:spcBef>
                <a:spcPts val="1000"/>
              </a:spcBef>
              <a:spcAft>
                <a:spcPts val="0"/>
              </a:spcAft>
              <a:buClr>
                <a:schemeClr val="dk1"/>
              </a:buClr>
              <a:buSzPts val="1100"/>
              <a:buFont typeface="Arial"/>
              <a:buNone/>
            </a:pPr>
            <a:r>
              <a:rPr lang="en" b="1">
                <a:solidFill>
                  <a:schemeClr val="dk1"/>
                </a:solidFill>
                <a:latin typeface="Inconsolata"/>
                <a:ea typeface="Inconsolata"/>
                <a:cs typeface="Inconsolata"/>
                <a:sym typeface="Inconsolata"/>
              </a:rPr>
              <a:t>product_is_good = True;</a:t>
            </a:r>
            <a:endParaRPr b="1">
              <a:solidFill>
                <a:schemeClr val="dk1"/>
              </a:solidFill>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b="1">
                <a:solidFill>
                  <a:schemeClr val="dk1"/>
                </a:solidFill>
                <a:latin typeface="Inconsolata"/>
                <a:ea typeface="Inconsolata"/>
                <a:cs typeface="Inconsolata"/>
                <a:sym typeface="Inconsolata"/>
              </a:rPr>
              <a:t>bank_account = 500;</a:t>
            </a:r>
            <a:endParaRPr b="1">
              <a:solidFill>
                <a:schemeClr val="dk1"/>
              </a:solidFill>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endParaRPr b="1">
              <a:solidFill>
                <a:schemeClr val="dk1"/>
              </a:solidFill>
              <a:latin typeface="Inconsolata"/>
              <a:ea typeface="Inconsolata"/>
              <a:cs typeface="Inconsolata"/>
              <a:sym typeface="Inconsolata"/>
            </a:endParaRPr>
          </a:p>
          <a:p>
            <a:pPr marL="0" lvl="0" indent="0" algn="l" rtl="0">
              <a:spcBef>
                <a:spcPts val="0"/>
              </a:spcBef>
              <a:spcAft>
                <a:spcPts val="0"/>
              </a:spcAft>
              <a:buNone/>
            </a:pPr>
            <a:r>
              <a:rPr lang="en" b="1">
                <a:solidFill>
                  <a:schemeClr val="dk1"/>
                </a:solidFill>
                <a:latin typeface="Inconsolata"/>
                <a:ea typeface="Inconsolata"/>
                <a:cs typeface="Inconsolata"/>
                <a:sym typeface="Inconsolata"/>
              </a:rPr>
              <a:t>if product_is_good == True:</a:t>
            </a:r>
            <a:endParaRPr b="1">
              <a:solidFill>
                <a:schemeClr val="dk1"/>
              </a:solidFill>
              <a:latin typeface="Inconsolata"/>
              <a:ea typeface="Inconsolata"/>
              <a:cs typeface="Inconsolata"/>
              <a:sym typeface="Inconsolata"/>
            </a:endParaRPr>
          </a:p>
          <a:p>
            <a:pPr marL="0" lvl="0" indent="457200" algn="l" rtl="0">
              <a:spcBef>
                <a:spcPts val="0"/>
              </a:spcBef>
              <a:spcAft>
                <a:spcPts val="0"/>
              </a:spcAft>
              <a:buClr>
                <a:schemeClr val="dk1"/>
              </a:buClr>
              <a:buSzPts val="1100"/>
              <a:buFont typeface="Arial"/>
              <a:buNone/>
            </a:pPr>
            <a:r>
              <a:rPr lang="en" b="1">
                <a:solidFill>
                  <a:schemeClr val="dk1"/>
                </a:solidFill>
                <a:latin typeface="Inconsolata"/>
                <a:ea typeface="Inconsolata"/>
                <a:cs typeface="Inconsolata"/>
                <a:sym typeface="Inconsolata"/>
              </a:rPr>
              <a:t>if bank_account &gt; 100:</a:t>
            </a:r>
            <a:endParaRPr b="1">
              <a:solidFill>
                <a:schemeClr val="dk1"/>
              </a:solidFill>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b="1">
                <a:solidFill>
                  <a:schemeClr val="dk1"/>
                </a:solidFill>
                <a:latin typeface="Inconsolata"/>
                <a:ea typeface="Inconsolata"/>
                <a:cs typeface="Inconsolata"/>
                <a:sym typeface="Inconsolata"/>
              </a:rPr>
              <a:t>  		print("Let's buy this product!")</a:t>
            </a:r>
            <a:endParaRPr/>
          </a:p>
        </p:txBody>
      </p:sp>
      <p:sp>
        <p:nvSpPr>
          <p:cNvPr id="419" name="Google Shape;419;p50"/>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20" name="Google Shape;420;p5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20</a:t>
            </a:fld>
            <a:r>
              <a:rPr lang="en"/>
              <a:t> | © 2020 General Assembly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1"/>
          <p:cNvSpPr txBox="1">
            <a:spLocks noGrp="1"/>
          </p:cNvSpPr>
          <p:nvPr>
            <p:ph type="body" idx="4294967295"/>
          </p:nvPr>
        </p:nvSpPr>
        <p:spPr>
          <a:xfrm>
            <a:off x="457200" y="1143000"/>
            <a:ext cx="8219100" cy="3278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You can check to see if two conditions are met in one statement with a </a:t>
            </a:r>
            <a:br>
              <a:rPr lang="en">
                <a:solidFill>
                  <a:schemeClr val="dk1"/>
                </a:solidFill>
              </a:rPr>
            </a:br>
            <a:r>
              <a:rPr lang="en" b="1">
                <a:solidFill>
                  <a:schemeClr val="dk1"/>
                </a:solidFill>
              </a:rPr>
              <a:t>logic operator</a:t>
            </a:r>
            <a:r>
              <a:rPr lang="en">
                <a:solidFill>
                  <a:schemeClr val="dk1"/>
                </a:solidFill>
              </a:rPr>
              <a:t>:</a:t>
            </a:r>
            <a:endParaRPr>
              <a:solidFill>
                <a:schemeClr val="dk1"/>
              </a:solidFill>
            </a:endParaRPr>
          </a:p>
          <a:p>
            <a:pPr marL="0" lvl="0" indent="0" algn="l" rtl="0">
              <a:lnSpc>
                <a:spcPct val="115000"/>
              </a:lnSpc>
              <a:spcBef>
                <a:spcPts val="1000"/>
              </a:spcBef>
              <a:spcAft>
                <a:spcPts val="0"/>
              </a:spcAft>
              <a:buNone/>
            </a:pPr>
            <a:r>
              <a:rPr lang="en" b="1">
                <a:latin typeface="Inconsolata"/>
                <a:ea typeface="Inconsolata"/>
                <a:cs typeface="Inconsolata"/>
                <a:sym typeface="Inconsolata"/>
              </a:rPr>
              <a:t>product_is_good = True;</a:t>
            </a:r>
            <a:endParaRPr b="1">
              <a:latin typeface="Inconsolata"/>
              <a:ea typeface="Inconsolata"/>
              <a:cs typeface="Inconsolata"/>
              <a:sym typeface="Inconsolata"/>
            </a:endParaRPr>
          </a:p>
          <a:p>
            <a:pPr marL="0" lvl="0" indent="0" algn="l" rtl="0">
              <a:lnSpc>
                <a:spcPct val="115000"/>
              </a:lnSpc>
              <a:spcBef>
                <a:spcPts val="0"/>
              </a:spcBef>
              <a:spcAft>
                <a:spcPts val="0"/>
              </a:spcAft>
              <a:buNone/>
            </a:pPr>
            <a:r>
              <a:rPr lang="en" b="1">
                <a:latin typeface="Inconsolata"/>
                <a:ea typeface="Inconsolata"/>
                <a:cs typeface="Inconsolata"/>
                <a:sym typeface="Inconsolata"/>
              </a:rPr>
              <a:t>bank_account = 500;</a:t>
            </a:r>
            <a:endParaRPr b="1">
              <a:latin typeface="Inconsolata"/>
              <a:ea typeface="Inconsolata"/>
              <a:cs typeface="Inconsolata"/>
              <a:sym typeface="Inconsolata"/>
            </a:endParaRPr>
          </a:p>
          <a:p>
            <a:pPr marL="0" lvl="0" indent="0" algn="l" rtl="0">
              <a:lnSpc>
                <a:spcPct val="115000"/>
              </a:lnSpc>
              <a:spcBef>
                <a:spcPts val="0"/>
              </a:spcBef>
              <a:spcAft>
                <a:spcPts val="0"/>
              </a:spcAft>
              <a:buNone/>
            </a:pPr>
            <a:endParaRPr b="1">
              <a:latin typeface="Inconsolata"/>
              <a:ea typeface="Inconsolata"/>
              <a:cs typeface="Inconsolata"/>
              <a:sym typeface="Inconsolata"/>
            </a:endParaRPr>
          </a:p>
          <a:p>
            <a:pPr marL="0" lvl="0" indent="0" algn="l" rtl="0">
              <a:lnSpc>
                <a:spcPct val="115000"/>
              </a:lnSpc>
              <a:spcBef>
                <a:spcPts val="0"/>
              </a:spcBef>
              <a:spcAft>
                <a:spcPts val="0"/>
              </a:spcAft>
              <a:buNone/>
            </a:pPr>
            <a:r>
              <a:rPr lang="en" b="1">
                <a:latin typeface="Inconsolata"/>
                <a:ea typeface="Inconsolata"/>
                <a:cs typeface="Inconsolata"/>
                <a:sym typeface="Inconsolata"/>
              </a:rPr>
              <a:t>if product_is_good == True </a:t>
            </a:r>
            <a:r>
              <a:rPr lang="en" b="1">
                <a:highlight>
                  <a:schemeClr val="accent2"/>
                </a:highlight>
                <a:latin typeface="Inconsolata"/>
                <a:ea typeface="Inconsolata"/>
                <a:cs typeface="Inconsolata"/>
                <a:sym typeface="Inconsolata"/>
              </a:rPr>
              <a:t>and</a:t>
            </a:r>
            <a:r>
              <a:rPr lang="en" b="1">
                <a:latin typeface="Inconsolata"/>
                <a:ea typeface="Inconsolata"/>
                <a:cs typeface="Inconsolata"/>
                <a:sym typeface="Inconsolata"/>
              </a:rPr>
              <a:t> bank_account &gt; 100:</a:t>
            </a:r>
            <a:endParaRPr b="1">
              <a:latin typeface="Inconsolata"/>
              <a:ea typeface="Inconsolata"/>
              <a:cs typeface="Inconsolata"/>
              <a:sym typeface="Inconsolata"/>
            </a:endParaRPr>
          </a:p>
          <a:p>
            <a:pPr marL="0" lvl="0" indent="0" algn="l" rtl="0">
              <a:lnSpc>
                <a:spcPct val="115000"/>
              </a:lnSpc>
              <a:spcBef>
                <a:spcPts val="0"/>
              </a:spcBef>
              <a:spcAft>
                <a:spcPts val="0"/>
              </a:spcAft>
              <a:buNone/>
            </a:pPr>
            <a:r>
              <a:rPr lang="en" b="1">
                <a:latin typeface="Inconsolata"/>
                <a:ea typeface="Inconsolata"/>
                <a:cs typeface="Inconsolata"/>
                <a:sym typeface="Inconsolata"/>
              </a:rPr>
              <a:t>  print("Let's buy this product!")</a:t>
            </a:r>
            <a:endParaRPr b="1">
              <a:latin typeface="Inconsolata"/>
              <a:ea typeface="Inconsolata"/>
              <a:cs typeface="Inconsolata"/>
              <a:sym typeface="Inconsolata"/>
            </a:endParaRPr>
          </a:p>
          <a:p>
            <a:pPr marL="0" lvl="0" indent="0" algn="l" rtl="0">
              <a:lnSpc>
                <a:spcPct val="115000"/>
              </a:lnSpc>
              <a:spcBef>
                <a:spcPts val="0"/>
              </a:spcBef>
              <a:spcAft>
                <a:spcPts val="0"/>
              </a:spcAft>
              <a:buNone/>
            </a:pPr>
            <a:endParaRPr b="1">
              <a:latin typeface="Inconsolata"/>
              <a:ea typeface="Inconsolata"/>
              <a:cs typeface="Inconsolata"/>
              <a:sym typeface="Inconsolata"/>
            </a:endParaRPr>
          </a:p>
          <a:p>
            <a:pPr marL="0" lvl="0" indent="0" algn="l" rtl="0">
              <a:lnSpc>
                <a:spcPct val="115000"/>
              </a:lnSpc>
              <a:spcBef>
                <a:spcPts val="0"/>
              </a:spcBef>
              <a:spcAft>
                <a:spcPts val="0"/>
              </a:spcAft>
              <a:buNone/>
            </a:pPr>
            <a:endParaRPr sz="1400">
              <a:solidFill>
                <a:schemeClr val="dk1"/>
              </a:solidFill>
            </a:endParaRPr>
          </a:p>
        </p:txBody>
      </p:sp>
      <p:sp>
        <p:nvSpPr>
          <p:cNvPr id="426" name="Google Shape;426;p51"/>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Multiple Conditions, One Statement</a:t>
            </a:r>
            <a:endParaRPr/>
          </a:p>
        </p:txBody>
      </p:sp>
      <p:sp>
        <p:nvSpPr>
          <p:cNvPr id="427" name="Google Shape;427;p5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21</a:t>
            </a:fld>
            <a:r>
              <a:rPr lang="en"/>
              <a:t> | © 2020 General Assembly</a:t>
            </a:r>
            <a:endParaRPr/>
          </a:p>
        </p:txBody>
      </p:sp>
      <p:sp>
        <p:nvSpPr>
          <p:cNvPr id="428" name="Google Shape;428;p5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52"/>
          <p:cNvSpPr txBox="1">
            <a:spLocks noGrp="1"/>
          </p:cNvSpPr>
          <p:nvPr>
            <p:ph type="body" idx="4294967295"/>
          </p:nvPr>
        </p:nvSpPr>
        <p:spPr>
          <a:xfrm>
            <a:off x="457200" y="914400"/>
            <a:ext cx="8219100" cy="451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chemeClr val="dk1"/>
                </a:solidFill>
                <a:highlight>
                  <a:schemeClr val="accent1"/>
                </a:highlight>
              </a:rPr>
              <a:t>Logic operators</a:t>
            </a:r>
            <a:r>
              <a:rPr lang="en">
                <a:solidFill>
                  <a:schemeClr val="dk1"/>
                </a:solidFill>
              </a:rPr>
              <a:t> allow us to combine multiple conditions together. For very complex conditionals, you can put several conditions in parentheses to evaluate them as a single expression.</a:t>
            </a:r>
            <a:endParaRPr>
              <a:solidFill>
                <a:schemeClr val="dk1"/>
              </a:solidFill>
            </a:endParaRPr>
          </a:p>
          <a:p>
            <a:pPr marL="0" lvl="0" indent="0" algn="l" rtl="0">
              <a:lnSpc>
                <a:spcPct val="115000"/>
              </a:lnSpc>
              <a:spcBef>
                <a:spcPts val="1000"/>
              </a:spcBef>
              <a:spcAft>
                <a:spcPts val="0"/>
              </a:spcAft>
              <a:buNone/>
            </a:pPr>
            <a:endParaRPr sz="1400"/>
          </a:p>
          <a:p>
            <a:pPr marL="0" lvl="0" indent="0" algn="ctr" rtl="0">
              <a:lnSpc>
                <a:spcPct val="115000"/>
              </a:lnSpc>
              <a:spcBef>
                <a:spcPts val="1000"/>
              </a:spcBef>
              <a:spcAft>
                <a:spcPts val="2000"/>
              </a:spcAft>
              <a:buNone/>
            </a:pPr>
            <a:br>
              <a:rPr lang="en" sz="1400"/>
            </a:br>
            <a:endParaRPr sz="1400">
              <a:solidFill>
                <a:schemeClr val="dk1"/>
              </a:solidFill>
            </a:endParaRPr>
          </a:p>
        </p:txBody>
      </p:sp>
      <p:sp>
        <p:nvSpPr>
          <p:cNvPr id="434" name="Google Shape;434;p52"/>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Logic Operators</a:t>
            </a:r>
            <a:endParaRPr/>
          </a:p>
        </p:txBody>
      </p:sp>
      <p:sp>
        <p:nvSpPr>
          <p:cNvPr id="435" name="Google Shape;435;p5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22</a:t>
            </a:fld>
            <a:r>
              <a:rPr lang="en"/>
              <a:t> | © 2020 General Assembly</a:t>
            </a:r>
            <a:endParaRPr/>
          </a:p>
        </p:txBody>
      </p:sp>
      <p:graphicFrame>
        <p:nvGraphicFramePr>
          <p:cNvPr id="436" name="Google Shape;436;p52"/>
          <p:cNvGraphicFramePr/>
          <p:nvPr/>
        </p:nvGraphicFramePr>
        <p:xfrm>
          <a:off x="916350" y="2210150"/>
          <a:ext cx="3000000" cy="3000000"/>
        </p:xfrm>
        <a:graphic>
          <a:graphicData uri="http://schemas.openxmlformats.org/drawingml/2006/table">
            <a:tbl>
              <a:tblPr>
                <a:noFill/>
                <a:tableStyleId>{8A30777C-BDBE-4059-8C02-BD128F37E617}</a:tableStyleId>
              </a:tblPr>
              <a:tblGrid>
                <a:gridCol w="1684275">
                  <a:extLst>
                    <a:ext uri="{9D8B030D-6E8A-4147-A177-3AD203B41FA5}">
                      <a16:colId xmlns:a16="http://schemas.microsoft.com/office/drawing/2014/main" val="20000"/>
                    </a:ext>
                  </a:extLst>
                </a:gridCol>
                <a:gridCol w="5627000">
                  <a:extLst>
                    <a:ext uri="{9D8B030D-6E8A-4147-A177-3AD203B41FA5}">
                      <a16:colId xmlns:a16="http://schemas.microsoft.com/office/drawing/2014/main" val="20001"/>
                    </a:ext>
                  </a:extLst>
                </a:gridCol>
              </a:tblGrid>
              <a:tr h="435050">
                <a:tc>
                  <a:txBody>
                    <a:bodyPr/>
                    <a:lstStyle/>
                    <a:p>
                      <a:pPr marL="0" lvl="0" indent="0" algn="ctr" rtl="0">
                        <a:spcBef>
                          <a:spcPts val="0"/>
                        </a:spcBef>
                        <a:spcAft>
                          <a:spcPts val="0"/>
                        </a:spcAft>
                        <a:buNone/>
                      </a:pPr>
                      <a:r>
                        <a:rPr lang="en" sz="1600" b="1">
                          <a:solidFill>
                            <a:srgbClr val="FFFFFF"/>
                          </a:solidFill>
                          <a:latin typeface="Proxima Nova"/>
                          <a:ea typeface="Proxima Nova"/>
                          <a:cs typeface="Proxima Nova"/>
                          <a:sym typeface="Proxima Nova"/>
                        </a:rPr>
                        <a:t>Operator</a:t>
                      </a:r>
                      <a:endParaRPr sz="1600" b="1">
                        <a:solidFill>
                          <a:srgbClr val="FFFFFF"/>
                        </a:solidFill>
                        <a:latin typeface="Proxima Nova"/>
                        <a:ea typeface="Proxima Nova"/>
                        <a:cs typeface="Proxima Nova"/>
                        <a:sym typeface="Proxima Nova"/>
                      </a:endParaRPr>
                    </a:p>
                  </a:txBody>
                  <a:tcPr marL="91425" marR="91425" marT="91425" marB="91425">
                    <a:solidFill>
                      <a:schemeClr val="lt2"/>
                    </a:solidFill>
                  </a:tcPr>
                </a:tc>
                <a:tc>
                  <a:txBody>
                    <a:bodyPr/>
                    <a:lstStyle/>
                    <a:p>
                      <a:pPr marL="0" lvl="0" indent="0" algn="ctr" rtl="0">
                        <a:spcBef>
                          <a:spcPts val="0"/>
                        </a:spcBef>
                        <a:spcAft>
                          <a:spcPts val="0"/>
                        </a:spcAft>
                        <a:buNone/>
                      </a:pPr>
                      <a:r>
                        <a:rPr lang="en" sz="1600" b="1">
                          <a:solidFill>
                            <a:srgbClr val="FFFFFF"/>
                          </a:solidFill>
                          <a:latin typeface="Proxima Nova"/>
                          <a:ea typeface="Proxima Nova"/>
                          <a:cs typeface="Proxima Nova"/>
                          <a:sym typeface="Proxima Nova"/>
                        </a:rPr>
                        <a:t>Description</a:t>
                      </a:r>
                      <a:endParaRPr sz="1600" b="1">
                        <a:solidFill>
                          <a:srgbClr val="FFFFFF"/>
                        </a:solidFill>
                        <a:latin typeface="Proxima Nova"/>
                        <a:ea typeface="Proxima Nova"/>
                        <a:cs typeface="Proxima Nova"/>
                        <a:sym typeface="Proxima Nova"/>
                      </a:endParaRPr>
                    </a:p>
                  </a:txBody>
                  <a:tcPr marL="91425" marR="91425" marT="91425" marB="91425">
                    <a:solidFill>
                      <a:schemeClr val="lt2"/>
                    </a:solidFill>
                  </a:tcPr>
                </a:tc>
                <a:extLst>
                  <a:ext uri="{0D108BD9-81ED-4DB2-BD59-A6C34878D82A}">
                    <a16:rowId xmlns:a16="http://schemas.microsoft.com/office/drawing/2014/main" val="10000"/>
                  </a:ext>
                </a:extLst>
              </a:tr>
              <a:tr h="475150">
                <a:tc>
                  <a:txBody>
                    <a:bodyPr/>
                    <a:lstStyle/>
                    <a:p>
                      <a:pPr marL="0" lvl="0" indent="0" algn="ctr" rtl="0">
                        <a:spcBef>
                          <a:spcPts val="0"/>
                        </a:spcBef>
                        <a:spcAft>
                          <a:spcPts val="0"/>
                        </a:spcAft>
                        <a:buNone/>
                      </a:pPr>
                      <a:r>
                        <a:rPr lang="en" sz="1600" b="1">
                          <a:latin typeface="Inconsolata"/>
                          <a:ea typeface="Inconsolata"/>
                          <a:cs typeface="Inconsolata"/>
                          <a:sym typeface="Inconsolata"/>
                        </a:rPr>
                        <a:t>and</a:t>
                      </a:r>
                      <a:endParaRPr sz="1600" b="1">
                        <a:latin typeface="Inconsolata"/>
                        <a:ea typeface="Inconsolata"/>
                        <a:cs typeface="Inconsolata"/>
                        <a:sym typeface="Inconsolata"/>
                      </a:endParaRPr>
                    </a:p>
                  </a:txBody>
                  <a:tcPr marL="91425" marR="91425" marT="91425" marB="91425"/>
                </a:tc>
                <a:tc>
                  <a:txBody>
                    <a:bodyPr/>
                    <a:lstStyle/>
                    <a:p>
                      <a:pPr marL="0" lvl="0" indent="0" algn="l" rtl="0">
                        <a:spcBef>
                          <a:spcPts val="0"/>
                        </a:spcBef>
                        <a:spcAft>
                          <a:spcPts val="0"/>
                        </a:spcAft>
                        <a:buNone/>
                      </a:pPr>
                      <a:r>
                        <a:rPr lang="en">
                          <a:latin typeface="Proxima Nova"/>
                          <a:ea typeface="Proxima Nova"/>
                          <a:cs typeface="Proxima Nova"/>
                          <a:sym typeface="Proxima Nova"/>
                        </a:rPr>
                        <a:t>Evaluates to </a:t>
                      </a:r>
                      <a:r>
                        <a:rPr lang="en" b="1">
                          <a:latin typeface="Inconsolata"/>
                          <a:ea typeface="Inconsolata"/>
                          <a:cs typeface="Inconsolata"/>
                          <a:sym typeface="Inconsolata"/>
                        </a:rPr>
                        <a:t>true</a:t>
                      </a:r>
                      <a:r>
                        <a:rPr lang="en">
                          <a:latin typeface="Proxima Nova"/>
                          <a:ea typeface="Proxima Nova"/>
                          <a:cs typeface="Proxima Nova"/>
                          <a:sym typeface="Proxima Nova"/>
                        </a:rPr>
                        <a:t> only if all combined values are true.</a:t>
                      </a:r>
                      <a:endParaRPr>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1"/>
                  </a:ext>
                </a:extLst>
              </a:tr>
              <a:tr h="475150">
                <a:tc>
                  <a:txBody>
                    <a:bodyPr/>
                    <a:lstStyle/>
                    <a:p>
                      <a:pPr marL="0" lvl="0" indent="0" algn="ctr" rtl="0">
                        <a:spcBef>
                          <a:spcPts val="0"/>
                        </a:spcBef>
                        <a:spcAft>
                          <a:spcPts val="0"/>
                        </a:spcAft>
                        <a:buNone/>
                      </a:pPr>
                      <a:r>
                        <a:rPr lang="en" sz="1600" b="1">
                          <a:latin typeface="Inconsolata"/>
                          <a:ea typeface="Inconsolata"/>
                          <a:cs typeface="Inconsolata"/>
                          <a:sym typeface="Inconsolata"/>
                        </a:rPr>
                        <a:t>or</a:t>
                      </a:r>
                      <a:endParaRPr sz="1600" b="1">
                        <a:latin typeface="Inconsolata"/>
                        <a:ea typeface="Inconsolata"/>
                        <a:cs typeface="Inconsolata"/>
                        <a:sym typeface="Inconsolata"/>
                      </a:endParaRPr>
                    </a:p>
                  </a:txBody>
                  <a:tcPr marL="91425" marR="91425" marT="91425" marB="91425"/>
                </a:tc>
                <a:tc>
                  <a:txBody>
                    <a:bodyPr/>
                    <a:lstStyle/>
                    <a:p>
                      <a:pPr marL="0" lvl="0" indent="0" algn="l" rtl="0">
                        <a:spcBef>
                          <a:spcPts val="0"/>
                        </a:spcBef>
                        <a:spcAft>
                          <a:spcPts val="0"/>
                        </a:spcAft>
                        <a:buNone/>
                      </a:pPr>
                      <a:r>
                        <a:rPr lang="en">
                          <a:latin typeface="Proxima Nova"/>
                          <a:ea typeface="Proxima Nova"/>
                          <a:cs typeface="Proxima Nova"/>
                          <a:sym typeface="Proxima Nova"/>
                        </a:rPr>
                        <a:t>Evaluates to </a:t>
                      </a:r>
                      <a:r>
                        <a:rPr lang="en" b="1">
                          <a:latin typeface="Inconsolata"/>
                          <a:ea typeface="Inconsolata"/>
                          <a:cs typeface="Inconsolata"/>
                          <a:sym typeface="Inconsolata"/>
                        </a:rPr>
                        <a:t>true</a:t>
                      </a:r>
                      <a:r>
                        <a:rPr lang="en">
                          <a:latin typeface="Proxima Nova"/>
                          <a:ea typeface="Proxima Nova"/>
                          <a:cs typeface="Proxima Nova"/>
                          <a:sym typeface="Proxima Nova"/>
                        </a:rPr>
                        <a:t> if any of the combined values are true.</a:t>
                      </a:r>
                      <a:endParaRPr>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2"/>
                  </a:ext>
                </a:extLst>
              </a:tr>
              <a:tr h="475150">
                <a:tc>
                  <a:txBody>
                    <a:bodyPr/>
                    <a:lstStyle/>
                    <a:p>
                      <a:pPr marL="0" lvl="0" indent="0" algn="ctr" rtl="0">
                        <a:spcBef>
                          <a:spcPts val="0"/>
                        </a:spcBef>
                        <a:spcAft>
                          <a:spcPts val="0"/>
                        </a:spcAft>
                        <a:buNone/>
                      </a:pPr>
                      <a:r>
                        <a:rPr lang="en" sz="1600" b="1">
                          <a:latin typeface="Proxima Nova"/>
                          <a:ea typeface="Proxima Nova"/>
                          <a:cs typeface="Proxima Nova"/>
                          <a:sym typeface="Proxima Nova"/>
                        </a:rPr>
                        <a:t>not / !</a:t>
                      </a:r>
                      <a:endParaRPr sz="1600" b="1">
                        <a:latin typeface="Proxima Nova"/>
                        <a:ea typeface="Proxima Nova"/>
                        <a:cs typeface="Proxima Nova"/>
                        <a:sym typeface="Proxima Nova"/>
                      </a:endParaRPr>
                    </a:p>
                  </a:txBody>
                  <a:tcPr marL="91425" marR="91425" marT="91425" marB="91425"/>
                </a:tc>
                <a:tc>
                  <a:txBody>
                    <a:bodyPr/>
                    <a:lstStyle/>
                    <a:p>
                      <a:pPr marL="0" lvl="0" indent="0" algn="l" rtl="0">
                        <a:spcBef>
                          <a:spcPts val="0"/>
                        </a:spcBef>
                        <a:spcAft>
                          <a:spcPts val="0"/>
                        </a:spcAft>
                        <a:buNone/>
                      </a:pPr>
                      <a:r>
                        <a:rPr lang="en">
                          <a:latin typeface="Proxima Nova"/>
                          <a:ea typeface="Proxima Nova"/>
                          <a:cs typeface="Proxima Nova"/>
                          <a:sym typeface="Proxima Nova"/>
                        </a:rPr>
                        <a:t>Reverses the Boolean result of whatever follows it.</a:t>
                      </a:r>
                      <a:endParaRPr>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3"/>
                  </a:ext>
                </a:extLst>
              </a:tr>
            </a:tbl>
          </a:graphicData>
        </a:graphic>
      </p:graphicFrame>
      <p:sp>
        <p:nvSpPr>
          <p:cNvPr id="437" name="Google Shape;437;p5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53"/>
          <p:cNvSpPr txBox="1">
            <a:spLocks noGrp="1"/>
          </p:cNvSpPr>
          <p:nvPr>
            <p:ph type="body" idx="4294967295"/>
          </p:nvPr>
        </p:nvSpPr>
        <p:spPr>
          <a:xfrm>
            <a:off x="457200" y="1143000"/>
            <a:ext cx="8219100" cy="3278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Like we saw in the previous slide, not all conditionals need a comparison statement — especially if the values being tested are already Booleans.</a:t>
            </a:r>
            <a:endParaRPr>
              <a:solidFill>
                <a:schemeClr val="dk1"/>
              </a:solidFill>
            </a:endParaRPr>
          </a:p>
          <a:p>
            <a:pPr marL="0" lvl="0" indent="0" algn="l" rtl="0">
              <a:lnSpc>
                <a:spcPct val="115000"/>
              </a:lnSpc>
              <a:spcBef>
                <a:spcPts val="1000"/>
              </a:spcBef>
              <a:spcAft>
                <a:spcPts val="0"/>
              </a:spcAft>
              <a:buNone/>
            </a:pPr>
            <a:r>
              <a:rPr lang="en">
                <a:solidFill>
                  <a:schemeClr val="dk1"/>
                </a:solidFill>
              </a:rPr>
              <a:t>Thus, you will rarely see a comparison with “</a:t>
            </a:r>
            <a:r>
              <a:rPr lang="en" b="1">
                <a:solidFill>
                  <a:schemeClr val="dk1"/>
                </a:solidFill>
                <a:latin typeface="Inconsolata"/>
                <a:ea typeface="Inconsolata"/>
                <a:cs typeface="Inconsolata"/>
                <a:sym typeface="Inconsolata"/>
              </a:rPr>
              <a:t>== true</a:t>
            </a:r>
            <a:r>
              <a:rPr lang="en">
                <a:solidFill>
                  <a:schemeClr val="dk1"/>
                </a:solidFill>
                <a:latin typeface="Inconsolata"/>
                <a:ea typeface="Inconsolata"/>
                <a:cs typeface="Inconsolata"/>
                <a:sym typeface="Inconsolata"/>
              </a:rPr>
              <a:t>”</a:t>
            </a:r>
            <a:r>
              <a:rPr lang="en">
                <a:solidFill>
                  <a:schemeClr val="dk1"/>
                </a:solidFill>
              </a:rPr>
              <a:t> or “</a:t>
            </a:r>
            <a:r>
              <a:rPr lang="en" b="1">
                <a:solidFill>
                  <a:schemeClr val="dk1"/>
                </a:solidFill>
                <a:latin typeface="Inconsolata"/>
                <a:ea typeface="Inconsolata"/>
                <a:cs typeface="Inconsolata"/>
                <a:sym typeface="Inconsolata"/>
              </a:rPr>
              <a:t>!== false</a:t>
            </a:r>
            <a:r>
              <a:rPr lang="en">
                <a:solidFill>
                  <a:schemeClr val="dk1"/>
                </a:solidFill>
                <a:latin typeface="Inconsolata"/>
                <a:ea typeface="Inconsolata"/>
                <a:cs typeface="Inconsolata"/>
                <a:sym typeface="Inconsolata"/>
              </a:rPr>
              <a:t>”</a:t>
            </a:r>
            <a:r>
              <a:rPr lang="en">
                <a:solidFill>
                  <a:schemeClr val="dk1"/>
                </a:solidFill>
              </a:rPr>
              <a:t>.</a:t>
            </a:r>
            <a:endParaRPr sz="1400">
              <a:solidFill>
                <a:schemeClr val="dk1"/>
              </a:solidFill>
            </a:endParaRPr>
          </a:p>
          <a:p>
            <a:pPr marL="0" lvl="0" indent="0" algn="l" rtl="0">
              <a:lnSpc>
                <a:spcPct val="115000"/>
              </a:lnSpc>
              <a:spcBef>
                <a:spcPts val="1000"/>
              </a:spcBef>
              <a:spcAft>
                <a:spcPts val="0"/>
              </a:spcAft>
              <a:buNone/>
            </a:pPr>
            <a:r>
              <a:rPr lang="en">
                <a:solidFill>
                  <a:schemeClr val="dk1"/>
                </a:solidFill>
              </a:rPr>
              <a:t>Instead, you can use the following pattern:</a:t>
            </a:r>
            <a:endParaRPr b="1">
              <a:solidFill>
                <a:schemeClr val="dk1"/>
              </a:solidFill>
              <a:latin typeface="Courier New"/>
              <a:ea typeface="Courier New"/>
              <a:cs typeface="Courier New"/>
              <a:sym typeface="Courier New"/>
            </a:endParaRPr>
          </a:p>
          <a:p>
            <a:pPr marL="0" lvl="0" indent="0" algn="l" rtl="0">
              <a:lnSpc>
                <a:spcPct val="115000"/>
              </a:lnSpc>
              <a:spcBef>
                <a:spcPts val="1000"/>
              </a:spcBef>
              <a:spcAft>
                <a:spcPts val="0"/>
              </a:spcAft>
              <a:buNone/>
            </a:pPr>
            <a:r>
              <a:rPr lang="en" b="1">
                <a:solidFill>
                  <a:schemeClr val="dk1"/>
                </a:solidFill>
                <a:latin typeface="Inconsolata"/>
                <a:ea typeface="Inconsolata"/>
                <a:cs typeface="Inconsolata"/>
                <a:sym typeface="Inconsolata"/>
              </a:rPr>
              <a:t>if product_is_good and not product_is_too_expensive:</a:t>
            </a:r>
            <a:endParaRPr b="1">
              <a:solidFill>
                <a:schemeClr val="dk1"/>
              </a:solidFill>
              <a:latin typeface="Inconsolata"/>
              <a:ea typeface="Inconsolata"/>
              <a:cs typeface="Inconsolata"/>
              <a:sym typeface="Inconsolata"/>
            </a:endParaRPr>
          </a:p>
          <a:p>
            <a:pPr marL="0" lvl="0" indent="0" algn="l" rtl="0">
              <a:lnSpc>
                <a:spcPct val="115000"/>
              </a:lnSpc>
              <a:spcBef>
                <a:spcPts val="0"/>
              </a:spcBef>
              <a:spcAft>
                <a:spcPts val="0"/>
              </a:spcAft>
              <a:buNone/>
            </a:pPr>
            <a:r>
              <a:rPr lang="en" b="1">
                <a:solidFill>
                  <a:schemeClr val="dk1"/>
                </a:solidFill>
                <a:latin typeface="Inconsolata"/>
                <a:ea typeface="Inconsolata"/>
                <a:cs typeface="Inconsolata"/>
                <a:sym typeface="Inconsolata"/>
              </a:rPr>
              <a:t>  # do something</a:t>
            </a:r>
            <a:endParaRPr>
              <a:solidFill>
                <a:schemeClr val="dk1"/>
              </a:solidFill>
            </a:endParaRPr>
          </a:p>
          <a:p>
            <a:pPr marL="0" lvl="0" indent="0" algn="l" rtl="0">
              <a:lnSpc>
                <a:spcPct val="115000"/>
              </a:lnSpc>
              <a:spcBef>
                <a:spcPts val="0"/>
              </a:spcBef>
              <a:spcAft>
                <a:spcPts val="0"/>
              </a:spcAft>
              <a:buNone/>
            </a:pPr>
            <a:endParaRPr sz="1400"/>
          </a:p>
        </p:txBody>
      </p:sp>
      <p:sp>
        <p:nvSpPr>
          <p:cNvPr id="443" name="Google Shape;443;p53"/>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 Tip: Condensing Conditionals</a:t>
            </a:r>
            <a:endParaRPr/>
          </a:p>
        </p:txBody>
      </p:sp>
      <p:sp>
        <p:nvSpPr>
          <p:cNvPr id="444" name="Google Shape;444;p5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23</a:t>
            </a:fld>
            <a:r>
              <a:rPr lang="en"/>
              <a:t> | © 2020 General Assembly</a:t>
            </a:r>
            <a:endParaRPr/>
          </a:p>
        </p:txBody>
      </p:sp>
      <p:sp>
        <p:nvSpPr>
          <p:cNvPr id="445" name="Google Shape;445;p53"/>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54"/>
          <p:cNvSpPr txBox="1">
            <a:spLocks noGrp="1"/>
          </p:cNvSpPr>
          <p:nvPr>
            <p:ph type="body" idx="2"/>
          </p:nvPr>
        </p:nvSpPr>
        <p:spPr>
          <a:xfrm>
            <a:off x="457200" y="1143000"/>
            <a:ext cx="8229600" cy="29379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Font typeface="Inconsolata"/>
              <a:buAutoNum type="arabicPeriod"/>
            </a:pPr>
            <a:r>
              <a:rPr lang="en" b="1">
                <a:latin typeface="Inconsolata"/>
                <a:ea typeface="Inconsolata"/>
                <a:cs typeface="Inconsolata"/>
                <a:sym typeface="Inconsolata"/>
              </a:rPr>
              <a:t>15 &gt; 10 and 25 &gt; 30</a:t>
            </a:r>
            <a:endParaRPr sz="1800" b="1">
              <a:latin typeface="Inconsolata"/>
              <a:ea typeface="Inconsolata"/>
              <a:cs typeface="Inconsolata"/>
              <a:sym typeface="Inconsolata"/>
            </a:endParaRPr>
          </a:p>
          <a:p>
            <a:pPr marL="457200" lvl="0" indent="-342900" algn="l" rtl="0">
              <a:lnSpc>
                <a:spcPct val="200000"/>
              </a:lnSpc>
              <a:spcBef>
                <a:spcPts val="0"/>
              </a:spcBef>
              <a:spcAft>
                <a:spcPts val="0"/>
              </a:spcAft>
              <a:buSzPts val="1800"/>
              <a:buFont typeface="Inconsolata"/>
              <a:buAutoNum type="arabicPeriod"/>
            </a:pPr>
            <a:r>
              <a:rPr lang="en" b="1">
                <a:latin typeface="Inconsolata"/>
                <a:ea typeface="Inconsolata"/>
                <a:cs typeface="Inconsolata"/>
                <a:sym typeface="Inconsolata"/>
              </a:rPr>
              <a:t>len("apples") &gt; 5 or len("orange") &lt; 2</a:t>
            </a:r>
            <a:endParaRPr b="1">
              <a:latin typeface="Inconsolata"/>
              <a:ea typeface="Inconsolata"/>
              <a:cs typeface="Inconsolata"/>
              <a:sym typeface="Inconsolata"/>
            </a:endParaRPr>
          </a:p>
          <a:p>
            <a:pPr marL="457200" lvl="0" indent="-342900" algn="l" rtl="0">
              <a:lnSpc>
                <a:spcPct val="200000"/>
              </a:lnSpc>
              <a:spcBef>
                <a:spcPts val="0"/>
              </a:spcBef>
              <a:spcAft>
                <a:spcPts val="0"/>
              </a:spcAft>
              <a:buSzPts val="1800"/>
              <a:buFont typeface="Inconsolata"/>
              <a:buAutoNum type="arabicPeriod"/>
            </a:pPr>
            <a:r>
              <a:rPr lang="en" b="1">
                <a:latin typeface="Inconsolata"/>
                <a:ea typeface="Inconsolata"/>
                <a:cs typeface="Inconsolata"/>
                <a:sym typeface="Inconsolata"/>
              </a:rPr>
              <a:t>( 5 &gt; 10 and 10 &gt; 15 ) or "orange" == "orange"</a:t>
            </a:r>
            <a:endParaRPr b="1">
              <a:latin typeface="Inconsolata"/>
              <a:ea typeface="Inconsolata"/>
              <a:cs typeface="Inconsolata"/>
              <a:sym typeface="Inconsolata"/>
            </a:endParaRPr>
          </a:p>
          <a:p>
            <a:pPr marL="457200" lvl="0" indent="-342900" algn="l" rtl="0">
              <a:lnSpc>
                <a:spcPct val="200000"/>
              </a:lnSpc>
              <a:spcBef>
                <a:spcPts val="0"/>
              </a:spcBef>
              <a:spcAft>
                <a:spcPts val="0"/>
              </a:spcAft>
              <a:buSzPts val="1800"/>
              <a:buFont typeface="Inconsolata"/>
              <a:buAutoNum type="arabicPeriod"/>
            </a:pPr>
            <a:r>
              <a:rPr lang="en" b="1">
                <a:latin typeface="Inconsolata"/>
                <a:ea typeface="Inconsolata"/>
                <a:cs typeface="Inconsolata"/>
                <a:sym typeface="Inconsolata"/>
              </a:rPr>
              <a:t>"bananas" not in ["oranges", "apples"] and len("bananas") &lt; 10</a:t>
            </a:r>
            <a:endParaRPr b="1">
              <a:latin typeface="Inconsolata"/>
              <a:ea typeface="Inconsolata"/>
              <a:cs typeface="Inconsolata"/>
              <a:sym typeface="Inconsolata"/>
            </a:endParaRPr>
          </a:p>
          <a:p>
            <a:pPr marL="457200" lvl="0" indent="-342900" algn="l" rtl="0">
              <a:lnSpc>
                <a:spcPct val="200000"/>
              </a:lnSpc>
              <a:spcBef>
                <a:spcPts val="0"/>
              </a:spcBef>
              <a:spcAft>
                <a:spcPts val="0"/>
              </a:spcAft>
              <a:buSzPts val="1800"/>
              <a:buFont typeface="Inconsolata"/>
              <a:buAutoNum type="arabicPeriod"/>
            </a:pPr>
            <a:r>
              <a:rPr lang="en" b="1">
                <a:latin typeface="Inconsolata"/>
                <a:ea typeface="Inconsolata"/>
                <a:cs typeface="Inconsolata"/>
                <a:sym typeface="Inconsolata"/>
              </a:rPr>
              <a:t>2 + 2 != 4 and 2 + 2 == 5</a:t>
            </a:r>
            <a:endParaRPr b="1">
              <a:latin typeface="Inconsolata"/>
              <a:ea typeface="Inconsolata"/>
              <a:cs typeface="Inconsolata"/>
              <a:sym typeface="Inconsolata"/>
            </a:endParaRPr>
          </a:p>
        </p:txBody>
      </p:sp>
      <p:sp>
        <p:nvSpPr>
          <p:cNvPr id="451" name="Google Shape;451;p5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24</a:t>
            </a:fld>
            <a:r>
              <a:rPr lang="en"/>
              <a:t> | © 2020 General Assembly</a:t>
            </a:r>
            <a:endParaRPr/>
          </a:p>
        </p:txBody>
      </p:sp>
      <p:sp>
        <p:nvSpPr>
          <p:cNvPr id="452" name="Google Shape;452;p54"/>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53" name="Google Shape;453;p54"/>
          <p:cNvSpPr txBox="1">
            <a:spLocks noGrp="1"/>
          </p:cNvSpPr>
          <p:nvPr>
            <p:ph type="title"/>
          </p:nvPr>
        </p:nvSpPr>
        <p:spPr>
          <a:xfrm>
            <a:off x="457200" y="280375"/>
            <a:ext cx="7065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True or False?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0">
                                            <p:txEl>
                                              <p:pRg st="0" end="0"/>
                                            </p:txEl>
                                          </p:spTgt>
                                        </p:tgtEl>
                                        <p:attrNameLst>
                                          <p:attrName>style.visibility</p:attrName>
                                        </p:attrNameLst>
                                      </p:cBhvr>
                                      <p:to>
                                        <p:strVal val="visible"/>
                                      </p:to>
                                    </p:set>
                                    <p:animEffect transition="in" filter="fade">
                                      <p:cBhvr>
                                        <p:cTn id="7" dur="200"/>
                                        <p:tgtEl>
                                          <p:spTgt spid="4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0">
                                            <p:txEl>
                                              <p:pRg st="1" end="1"/>
                                            </p:txEl>
                                          </p:spTgt>
                                        </p:tgtEl>
                                        <p:attrNameLst>
                                          <p:attrName>style.visibility</p:attrName>
                                        </p:attrNameLst>
                                      </p:cBhvr>
                                      <p:to>
                                        <p:strVal val="visible"/>
                                      </p:to>
                                    </p:set>
                                    <p:animEffect transition="in" filter="fade">
                                      <p:cBhvr>
                                        <p:cTn id="12" dur="200"/>
                                        <p:tgtEl>
                                          <p:spTgt spid="4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50">
                                            <p:txEl>
                                              <p:pRg st="2" end="2"/>
                                            </p:txEl>
                                          </p:spTgt>
                                        </p:tgtEl>
                                        <p:attrNameLst>
                                          <p:attrName>style.visibility</p:attrName>
                                        </p:attrNameLst>
                                      </p:cBhvr>
                                      <p:to>
                                        <p:strVal val="visible"/>
                                      </p:to>
                                    </p:set>
                                    <p:animEffect transition="in" filter="fade">
                                      <p:cBhvr>
                                        <p:cTn id="17" dur="200"/>
                                        <p:tgtEl>
                                          <p:spTgt spid="45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50">
                                            <p:txEl>
                                              <p:pRg st="3" end="3"/>
                                            </p:txEl>
                                          </p:spTgt>
                                        </p:tgtEl>
                                        <p:attrNameLst>
                                          <p:attrName>style.visibility</p:attrName>
                                        </p:attrNameLst>
                                      </p:cBhvr>
                                      <p:to>
                                        <p:strVal val="visible"/>
                                      </p:to>
                                    </p:set>
                                    <p:animEffect transition="in" filter="fade">
                                      <p:cBhvr>
                                        <p:cTn id="22" dur="200"/>
                                        <p:tgtEl>
                                          <p:spTgt spid="45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50">
                                            <p:txEl>
                                              <p:pRg st="4" end="4"/>
                                            </p:txEl>
                                          </p:spTgt>
                                        </p:tgtEl>
                                        <p:attrNameLst>
                                          <p:attrName>style.visibility</p:attrName>
                                        </p:attrNameLst>
                                      </p:cBhvr>
                                      <p:to>
                                        <p:strVal val="visible"/>
                                      </p:to>
                                    </p:set>
                                    <p:animEffect transition="in" filter="fade">
                                      <p:cBhvr>
                                        <p:cTn id="27" dur="200"/>
                                        <p:tgtEl>
                                          <p:spTgt spid="4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55"/>
          <p:cNvSpPr txBox="1">
            <a:spLocks noGrp="1"/>
          </p:cNvSpPr>
          <p:nvPr>
            <p:ph type="body" idx="4294967295"/>
          </p:nvPr>
        </p:nvSpPr>
        <p:spPr>
          <a:xfrm>
            <a:off x="457200" y="1143000"/>
            <a:ext cx="8229600" cy="30888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chemeClr val="dk1"/>
              </a:buClr>
              <a:buSzPts val="1800"/>
              <a:buChar char="●"/>
            </a:pPr>
            <a:r>
              <a:rPr lang="en" b="1">
                <a:solidFill>
                  <a:schemeClr val="dk1"/>
                </a:solidFill>
                <a:latin typeface="Inconsolata"/>
                <a:ea typeface="Inconsolata"/>
                <a:cs typeface="Inconsolata"/>
                <a:sym typeface="Inconsolata"/>
              </a:rPr>
              <a:t>print()</a:t>
            </a:r>
            <a:r>
              <a:rPr lang="en">
                <a:solidFill>
                  <a:schemeClr val="dk1"/>
                </a:solidFill>
              </a:rPr>
              <a:t> is your friend.</a:t>
            </a:r>
            <a:endParaRPr>
              <a:solidFill>
                <a:schemeClr val="dk1"/>
              </a:solidFill>
            </a:endParaRPr>
          </a:p>
          <a:p>
            <a:pPr marL="914400" lvl="1" indent="-342900" algn="l" rtl="0">
              <a:lnSpc>
                <a:spcPct val="100000"/>
              </a:lnSpc>
              <a:spcBef>
                <a:spcPts val="1000"/>
              </a:spcBef>
              <a:spcAft>
                <a:spcPts val="0"/>
              </a:spcAft>
              <a:buClr>
                <a:schemeClr val="dk1"/>
              </a:buClr>
              <a:buSzPts val="1800"/>
              <a:buChar char="○"/>
            </a:pPr>
            <a:r>
              <a:rPr lang="en" sz="1800">
                <a:solidFill>
                  <a:schemeClr val="dk1"/>
                </a:solidFill>
              </a:rPr>
              <a:t>Leave yourself messages to figure out what path was taken by a conditional.</a:t>
            </a:r>
            <a:endParaRPr sz="1800">
              <a:solidFill>
                <a:schemeClr val="dk1"/>
              </a:solidFill>
            </a:endParaRPr>
          </a:p>
          <a:p>
            <a:pPr marL="914400" lvl="1" indent="-342900" algn="l" rtl="0">
              <a:lnSpc>
                <a:spcPct val="100000"/>
              </a:lnSpc>
              <a:spcBef>
                <a:spcPts val="1000"/>
              </a:spcBef>
              <a:spcAft>
                <a:spcPts val="0"/>
              </a:spcAft>
              <a:buClr>
                <a:schemeClr val="dk1"/>
              </a:buClr>
              <a:buSzPts val="1800"/>
              <a:buChar char="○"/>
            </a:pPr>
            <a:r>
              <a:rPr lang="en" sz="1800">
                <a:solidFill>
                  <a:schemeClr val="dk1"/>
                </a:solidFill>
              </a:rPr>
              <a:t>If a conditional gives you mysterious results, log the values and data types.</a:t>
            </a:r>
            <a:endParaRPr sz="1800">
              <a:solidFill>
                <a:schemeClr val="dk1"/>
              </a:solidFill>
            </a:endParaRPr>
          </a:p>
          <a:p>
            <a:pPr marL="914400" lvl="1" indent="-342900" algn="l" rtl="0">
              <a:lnSpc>
                <a:spcPct val="100000"/>
              </a:lnSpc>
              <a:spcBef>
                <a:spcPts val="1000"/>
              </a:spcBef>
              <a:spcAft>
                <a:spcPts val="0"/>
              </a:spcAft>
              <a:buClr>
                <a:schemeClr val="dk1"/>
              </a:buClr>
              <a:buSzPts val="1800"/>
              <a:buChar char="○"/>
            </a:pPr>
            <a:r>
              <a:rPr lang="en" sz="1800">
                <a:solidFill>
                  <a:schemeClr val="dk1"/>
                </a:solidFill>
              </a:rPr>
              <a:t>You can also print the Boolean result of a comparison as a sanity check.</a:t>
            </a:r>
            <a:endParaRPr sz="1800">
              <a:solidFill>
                <a:schemeClr val="dk1"/>
              </a:solidFill>
            </a:endParaRPr>
          </a:p>
          <a:p>
            <a:pPr marL="457200" lvl="0" indent="-342900" algn="l" rtl="0">
              <a:lnSpc>
                <a:spcPct val="100000"/>
              </a:lnSpc>
              <a:spcBef>
                <a:spcPts val="1000"/>
              </a:spcBef>
              <a:spcAft>
                <a:spcPts val="0"/>
              </a:spcAft>
              <a:buClr>
                <a:schemeClr val="dk1"/>
              </a:buClr>
              <a:buSzPts val="1800"/>
              <a:buChar char="●"/>
            </a:pPr>
            <a:r>
              <a:rPr lang="en">
                <a:solidFill>
                  <a:schemeClr val="dk1"/>
                </a:solidFill>
              </a:rPr>
              <a:t>Avoid chains that are far too long for one line.</a:t>
            </a:r>
            <a:endParaRPr>
              <a:solidFill>
                <a:schemeClr val="dk1"/>
              </a:solidFill>
            </a:endParaRPr>
          </a:p>
          <a:p>
            <a:pPr marL="914400" lvl="1" indent="-342900" algn="l" rtl="0">
              <a:lnSpc>
                <a:spcPct val="100000"/>
              </a:lnSpc>
              <a:spcBef>
                <a:spcPts val="1000"/>
              </a:spcBef>
              <a:spcAft>
                <a:spcPts val="0"/>
              </a:spcAft>
              <a:buClr>
                <a:schemeClr val="dk1"/>
              </a:buClr>
              <a:buSzPts val="1800"/>
              <a:buChar char="○"/>
            </a:pPr>
            <a:r>
              <a:rPr lang="en" sz="1800">
                <a:solidFill>
                  <a:schemeClr val="dk1"/>
                </a:solidFill>
              </a:rPr>
              <a:t>You can nest conditionals within other conditions for complex logic.</a:t>
            </a:r>
            <a:endParaRPr sz="1800">
              <a:solidFill>
                <a:schemeClr val="dk1"/>
              </a:solidFill>
            </a:endParaRPr>
          </a:p>
        </p:txBody>
      </p:sp>
      <p:sp>
        <p:nvSpPr>
          <p:cNvPr id="459" name="Google Shape;459;p5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Making Conditionals Easier</a:t>
            </a:r>
            <a:endParaRPr/>
          </a:p>
        </p:txBody>
      </p:sp>
      <p:sp>
        <p:nvSpPr>
          <p:cNvPr id="460" name="Google Shape;460;p5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25</a:t>
            </a:fld>
            <a:r>
              <a:rPr lang="en"/>
              <a:t> | © 2020 General Assembly</a:t>
            </a:r>
            <a:endParaRPr/>
          </a:p>
        </p:txBody>
      </p:sp>
      <p:sp>
        <p:nvSpPr>
          <p:cNvPr id="461" name="Google Shape;461;p55"/>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56"/>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3.2 Complex Conditions</a:t>
            </a:r>
            <a:endParaRPr/>
          </a:p>
        </p:txBody>
      </p:sp>
      <p:sp>
        <p:nvSpPr>
          <p:cNvPr id="467" name="Google Shape;467;p56"/>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Some complex conditional challenges await you in Section 3.2 of the Jupyter Notebook. </a:t>
            </a:r>
            <a:endParaRPr/>
          </a:p>
          <a:p>
            <a:pPr marL="0" lvl="0" indent="0" algn="l" rtl="0">
              <a:spcBef>
                <a:spcPts val="1600"/>
              </a:spcBef>
              <a:spcAft>
                <a:spcPts val="1600"/>
              </a:spcAft>
              <a:buNone/>
            </a:pPr>
            <a:r>
              <a:rPr lang="en"/>
              <a:t>You will need to use our new friends, </a:t>
            </a:r>
            <a:r>
              <a:rPr lang="en" i="1"/>
              <a:t>logical</a:t>
            </a:r>
            <a:r>
              <a:rPr lang="en"/>
              <a:t> </a:t>
            </a:r>
            <a:r>
              <a:rPr lang="en" i="1"/>
              <a:t>operators</a:t>
            </a:r>
            <a:r>
              <a:rPr lang="en"/>
              <a:t>, to complete these challenges.</a:t>
            </a:r>
            <a:endParaRPr/>
          </a:p>
        </p:txBody>
      </p:sp>
      <p:sp>
        <p:nvSpPr>
          <p:cNvPr id="468" name="Google Shape;468;p56"/>
          <p:cNvSpPr txBox="1">
            <a:spLocks noGrp="1"/>
          </p:cNvSpPr>
          <p:nvPr>
            <p:ph type="sldNum" idx="4"/>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26</a:t>
            </a:fld>
            <a:r>
              <a:rPr lang="en"/>
              <a:t> | © 2020 General Assembly</a:t>
            </a:r>
            <a:endParaRPr/>
          </a:p>
        </p:txBody>
      </p:sp>
      <p:sp>
        <p:nvSpPr>
          <p:cNvPr id="469" name="Google Shape;469;p56"/>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70" name="Google Shape;470;p56"/>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26</a:t>
            </a:fld>
            <a:endParaRPr/>
          </a:p>
        </p:txBody>
      </p:sp>
      <p:sp>
        <p:nvSpPr>
          <p:cNvPr id="471" name="Google Shape;471;p56"/>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60 minutes</a:t>
            </a:r>
            <a:endParaRPr/>
          </a:p>
        </p:txBody>
      </p:sp>
      <p:pic>
        <p:nvPicPr>
          <p:cNvPr id="472" name="Google Shape;472;p56"/>
          <p:cNvPicPr preferRelativeResize="0"/>
          <p:nvPr/>
        </p:nvPicPr>
        <p:blipFill>
          <a:blip r:embed="rId3">
            <a:alphaModFix/>
          </a:blip>
          <a:stretch>
            <a:fillRect/>
          </a:stretch>
        </p:blipFill>
        <p:spPr>
          <a:xfrm>
            <a:off x="3633300" y="2656900"/>
            <a:ext cx="1964775" cy="19647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57"/>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Wrapping Up</a:t>
            </a:r>
            <a:endParaRPr/>
          </a:p>
        </p:txBody>
      </p:sp>
      <p:sp>
        <p:nvSpPr>
          <p:cNvPr id="478" name="Google Shape;478;p57"/>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Conditionals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58"/>
          <p:cNvSpPr txBox="1">
            <a:spLocks noGrp="1"/>
          </p:cNvSpPr>
          <p:nvPr>
            <p:ph type="title"/>
          </p:nvPr>
        </p:nvSpPr>
        <p:spPr>
          <a:xfrm>
            <a:off x="457210" y="257255"/>
            <a:ext cx="33939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Recap</a:t>
            </a:r>
            <a:endParaRPr/>
          </a:p>
        </p:txBody>
      </p:sp>
      <p:sp>
        <p:nvSpPr>
          <p:cNvPr id="484" name="Google Shape;484;p58"/>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Looking Ahead</a:t>
            </a:r>
            <a:endParaRPr/>
          </a:p>
        </p:txBody>
      </p:sp>
      <p:sp>
        <p:nvSpPr>
          <p:cNvPr id="485" name="Google Shape;485;p58"/>
          <p:cNvSpPr txBox="1">
            <a:spLocks noGrp="1"/>
          </p:cNvSpPr>
          <p:nvPr>
            <p:ph type="body" idx="3"/>
          </p:nvPr>
        </p:nvSpPr>
        <p:spPr>
          <a:xfrm>
            <a:off x="457200" y="1168975"/>
            <a:ext cx="3663000" cy="278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In today’s class, we…</a:t>
            </a:r>
            <a:endParaRPr b="1"/>
          </a:p>
          <a:p>
            <a:pPr marL="457200" lvl="0" indent="-342900" algn="l" rtl="0">
              <a:spcBef>
                <a:spcPts val="1600"/>
              </a:spcBef>
              <a:spcAft>
                <a:spcPts val="0"/>
              </a:spcAft>
              <a:buClr>
                <a:srgbClr val="FFFFFF"/>
              </a:buClr>
              <a:buSzPts val="1800"/>
              <a:buChar char="●"/>
            </a:pPr>
            <a:r>
              <a:rPr lang="en">
                <a:solidFill>
                  <a:srgbClr val="FFFFFF"/>
                </a:solidFill>
              </a:rPr>
              <a:t>Defined conditional statements in Python to create logic-driven programs.</a:t>
            </a:r>
            <a:endParaRPr>
              <a:solidFill>
                <a:srgbClr val="FFFFFF"/>
              </a:solidFill>
            </a:endParaRPr>
          </a:p>
          <a:p>
            <a:pPr marL="457200" lvl="0" indent="-342900" algn="l" rtl="0">
              <a:spcBef>
                <a:spcPts val="0"/>
              </a:spcBef>
              <a:spcAft>
                <a:spcPts val="700"/>
              </a:spcAft>
              <a:buClr>
                <a:srgbClr val="FFFFFF"/>
              </a:buClr>
              <a:buSzPts val="1800"/>
              <a:buChar char="●"/>
            </a:pPr>
            <a:r>
              <a:rPr lang="en">
                <a:solidFill>
                  <a:srgbClr val="FFFFFF"/>
                </a:solidFill>
              </a:rPr>
              <a:t>Used logical operators to enhance conditional statements.</a:t>
            </a:r>
            <a:endParaRPr>
              <a:solidFill>
                <a:srgbClr val="FFFFFF"/>
              </a:solidFill>
            </a:endParaRPr>
          </a:p>
        </p:txBody>
      </p:sp>
      <p:sp>
        <p:nvSpPr>
          <p:cNvPr id="486" name="Google Shape;486;p58"/>
          <p:cNvSpPr txBox="1">
            <a:spLocks noGrp="1"/>
          </p:cNvSpPr>
          <p:nvPr>
            <p:ph type="body" idx="5"/>
          </p:nvPr>
        </p:nvSpPr>
        <p:spPr>
          <a:xfrm>
            <a:off x="4958400" y="1168987"/>
            <a:ext cx="3728400" cy="37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On your own:</a:t>
            </a:r>
            <a:endParaRPr b="1">
              <a:solidFill>
                <a:schemeClr val="dk1"/>
              </a:solidFill>
            </a:endParaRPr>
          </a:p>
          <a:p>
            <a:pPr marL="457200" lvl="0" indent="-342900" algn="l" rtl="0">
              <a:spcBef>
                <a:spcPts val="1600"/>
              </a:spcBef>
              <a:spcAft>
                <a:spcPts val="0"/>
              </a:spcAft>
              <a:buClr>
                <a:schemeClr val="dk1"/>
              </a:buClr>
              <a:buSzPts val="1800"/>
              <a:buChar char="●"/>
            </a:pPr>
            <a:r>
              <a:rPr lang="en">
                <a:solidFill>
                  <a:schemeClr val="dk1"/>
                </a:solidFill>
              </a:rPr>
              <a:t>Ensure that you’ve completed the Python pre-work and pre-work quiz.</a:t>
            </a:r>
            <a:endParaRPr b="1"/>
          </a:p>
          <a:p>
            <a:pPr marL="0" lvl="0" indent="0" algn="l" rtl="0">
              <a:lnSpc>
                <a:spcPct val="100000"/>
              </a:lnSpc>
              <a:spcBef>
                <a:spcPts val="1600"/>
              </a:spcBef>
              <a:spcAft>
                <a:spcPts val="0"/>
              </a:spcAft>
              <a:buNone/>
            </a:pPr>
            <a:r>
              <a:rPr lang="en" b="1"/>
              <a:t>Next Class: </a:t>
            </a:r>
            <a:endParaRPr b="1"/>
          </a:p>
          <a:p>
            <a:pPr marL="0" lvl="0" indent="0" algn="l" rtl="0">
              <a:lnSpc>
                <a:spcPct val="100000"/>
              </a:lnSpc>
              <a:spcBef>
                <a:spcPts val="1600"/>
              </a:spcBef>
              <a:spcAft>
                <a:spcPts val="1600"/>
              </a:spcAft>
              <a:buNone/>
            </a:pPr>
            <a:r>
              <a:rPr lang="en"/>
              <a:t>Loops</a:t>
            </a:r>
            <a:endParaRPr/>
          </a:p>
        </p:txBody>
      </p:sp>
      <p:sp>
        <p:nvSpPr>
          <p:cNvPr id="487" name="Google Shape;487;p5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28</a:t>
            </a:fld>
            <a:r>
              <a:rPr lang="en"/>
              <a:t> | © 2020 General Assembly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pic>
        <p:nvPicPr>
          <p:cNvPr id="492" name="Google Shape;492;p59"/>
          <p:cNvPicPr preferRelativeResize="0"/>
          <p:nvPr/>
        </p:nvPicPr>
        <p:blipFill>
          <a:blip r:embed="rId3">
            <a:alphaModFix/>
          </a:blip>
          <a:stretch>
            <a:fillRect/>
          </a:stretch>
        </p:blipFill>
        <p:spPr>
          <a:xfrm>
            <a:off x="1727963" y="1005475"/>
            <a:ext cx="5688081" cy="3555051"/>
          </a:xfrm>
          <a:prstGeom prst="rect">
            <a:avLst/>
          </a:prstGeom>
          <a:noFill/>
          <a:ln>
            <a:noFill/>
          </a:ln>
        </p:spPr>
      </p:pic>
      <p:sp>
        <p:nvSpPr>
          <p:cNvPr id="493" name="Google Shape;493;p5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Don’t Forget: Exit Tickets!</a:t>
            </a:r>
            <a:endParaRPr/>
          </a:p>
        </p:txBody>
      </p:sp>
      <p:sp>
        <p:nvSpPr>
          <p:cNvPr id="494" name="Google Shape;494;p5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29</a:t>
            </a:fld>
            <a:r>
              <a:rPr lang="en"/>
              <a:t> | © 2020 General Assembly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269"/>
        <p:cNvGrpSpPr/>
        <p:nvPr/>
      </p:nvGrpSpPr>
      <p:grpSpPr>
        <a:xfrm>
          <a:off x="0" y="0"/>
          <a:ext cx="0" cy="0"/>
          <a:chOff x="0" y="0"/>
          <a:chExt cx="0" cy="0"/>
        </a:xfrm>
      </p:grpSpPr>
      <p:sp>
        <p:nvSpPr>
          <p:cNvPr id="270" name="Google Shape;270;p33"/>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Pre-Class Materials and Preparation (Cont.)</a:t>
            </a:r>
            <a:endParaRPr/>
          </a:p>
        </p:txBody>
      </p:sp>
      <p:sp>
        <p:nvSpPr>
          <p:cNvPr id="271" name="Google Shape;271;p33"/>
          <p:cNvSpPr txBox="1">
            <a:spLocks noGrp="1"/>
          </p:cNvSpPr>
          <p:nvPr>
            <p:ph type="body" idx="1"/>
          </p:nvPr>
        </p:nvSpPr>
        <p:spPr>
          <a:xfrm>
            <a:off x="812750" y="928850"/>
            <a:ext cx="7874100" cy="436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chemeClr val="dk1"/>
                </a:solidFill>
                <a:highlight>
                  <a:schemeClr val="accent2"/>
                </a:highlight>
              </a:rPr>
              <a:t>Pre-Work Review</a:t>
            </a:r>
            <a:r>
              <a:rPr lang="en" sz="1400">
                <a:solidFill>
                  <a:schemeClr val="dk1"/>
                </a:solidFill>
              </a:rPr>
              <a:t>: Many of the concepts covered in this class will recap what students learned in the pre-work; in particular, these myGA lessons:</a:t>
            </a:r>
            <a:endParaRPr sz="1100"/>
          </a:p>
          <a:p>
            <a:pPr marL="457200" lvl="0" indent="-317500" algn="l" rtl="0">
              <a:spcBef>
                <a:spcPts val="1000"/>
              </a:spcBef>
              <a:spcAft>
                <a:spcPts val="0"/>
              </a:spcAft>
              <a:buSzPts val="1400"/>
              <a:buChar char="●"/>
            </a:pPr>
            <a:r>
              <a:rPr lang="en" sz="1400"/>
              <a:t>Control Flow in Python</a:t>
            </a:r>
            <a:endParaRPr sz="1400"/>
          </a:p>
          <a:p>
            <a:pPr marL="457200" lvl="0" indent="0" algn="l" rtl="0">
              <a:spcBef>
                <a:spcPts val="1000"/>
              </a:spcBef>
              <a:spcAft>
                <a:spcPts val="0"/>
              </a:spcAft>
              <a:buNone/>
            </a:pPr>
            <a:endParaRPr sz="1100"/>
          </a:p>
          <a:p>
            <a:pPr marL="0" lvl="0" indent="0" algn="l" rtl="0">
              <a:spcBef>
                <a:spcPts val="0"/>
              </a:spcBef>
              <a:spcAft>
                <a:spcPts val="0"/>
              </a:spcAft>
              <a:buClr>
                <a:schemeClr val="dk1"/>
              </a:buClr>
              <a:buSzPts val="1100"/>
              <a:buFont typeface="Arial"/>
              <a:buNone/>
            </a:pPr>
            <a:r>
              <a:rPr lang="en" sz="1400">
                <a:solidFill>
                  <a:schemeClr val="dk1"/>
                </a:solidFill>
              </a:rPr>
              <a:t>We recommend reviewing the pre-work lessons to understand what students will come to class knowing. </a:t>
            </a:r>
            <a:r>
              <a:rPr lang="en" sz="1400" u="sng">
                <a:solidFill>
                  <a:schemeClr val="hlink"/>
                </a:solidFill>
                <a:hlinkClick r:id="rId3"/>
              </a:rPr>
              <a:t>Click here</a:t>
            </a:r>
            <a:r>
              <a:rPr lang="en" sz="1400">
                <a:solidFill>
                  <a:schemeClr val="dk1"/>
                </a:solidFill>
              </a:rPr>
              <a:t> to see the study guides for these lessons. You can also view the pre-work materials on myGA.</a:t>
            </a:r>
            <a:endParaRPr sz="1400">
              <a:solidFill>
                <a:schemeClr val="dk1"/>
              </a:solidFill>
            </a:endParaRPr>
          </a:p>
          <a:p>
            <a:pPr marL="0" lvl="0" indent="0" algn="l" rtl="0">
              <a:spcBef>
                <a:spcPts val="1000"/>
              </a:spcBef>
              <a:spcAft>
                <a:spcPts val="1000"/>
              </a:spcAft>
              <a:buClr>
                <a:schemeClr val="dk1"/>
              </a:buClr>
              <a:buSzPts val="1100"/>
              <a:buFont typeface="Arial"/>
              <a:buNone/>
            </a:pPr>
            <a:r>
              <a:rPr lang="en" sz="1400">
                <a:solidFill>
                  <a:schemeClr val="dk1"/>
                </a:solidFill>
              </a:rPr>
              <a:t>For review or extension topics, review the notes in the pre-work for recommendations on how to teach the concept. Leverage the discussions, exercises, and knowledge checks to gauge students’ understanding of concepts. You can adjust your approach to the lesson overall based on how students do with these exercises.</a:t>
            </a:r>
            <a:endParaRPr sz="14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275"/>
        <p:cNvGrpSpPr/>
        <p:nvPr/>
      </p:nvGrpSpPr>
      <p:grpSpPr>
        <a:xfrm>
          <a:off x="0" y="0"/>
          <a:ext cx="0" cy="0"/>
          <a:chOff x="0" y="0"/>
          <a:chExt cx="0" cy="0"/>
        </a:xfrm>
      </p:grpSpPr>
      <p:sp>
        <p:nvSpPr>
          <p:cNvPr id="276" name="Google Shape;276;p34"/>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Suggested Agenda</a:t>
            </a:r>
            <a:endParaRPr/>
          </a:p>
          <a:p>
            <a:pPr marL="0" lvl="0" indent="0" algn="l" rtl="0">
              <a:spcBef>
                <a:spcPts val="0"/>
              </a:spcBef>
              <a:spcAft>
                <a:spcPts val="0"/>
              </a:spcAft>
              <a:buNone/>
            </a:pPr>
            <a:endParaRPr/>
          </a:p>
        </p:txBody>
      </p:sp>
      <p:graphicFrame>
        <p:nvGraphicFramePr>
          <p:cNvPr id="277" name="Google Shape;277;p34"/>
          <p:cNvGraphicFramePr/>
          <p:nvPr/>
        </p:nvGraphicFramePr>
        <p:xfrm>
          <a:off x="1116163" y="1054802"/>
          <a:ext cx="3000000" cy="3000000"/>
        </p:xfrm>
        <a:graphic>
          <a:graphicData uri="http://schemas.openxmlformats.org/drawingml/2006/table">
            <a:tbl>
              <a:tblPr>
                <a:noFill/>
                <a:tableStyleId>{8A30777C-BDBE-4059-8C02-BD128F37E617}</a:tableStyleId>
              </a:tblPr>
              <a:tblGrid>
                <a:gridCol w="1479975">
                  <a:extLst>
                    <a:ext uri="{9D8B030D-6E8A-4147-A177-3AD203B41FA5}">
                      <a16:colId xmlns:a16="http://schemas.microsoft.com/office/drawing/2014/main" val="20000"/>
                    </a:ext>
                  </a:extLst>
                </a:gridCol>
                <a:gridCol w="5752550">
                  <a:extLst>
                    <a:ext uri="{9D8B030D-6E8A-4147-A177-3AD203B41FA5}">
                      <a16:colId xmlns:a16="http://schemas.microsoft.com/office/drawing/2014/main" val="20001"/>
                    </a:ext>
                  </a:extLst>
                </a:gridCol>
              </a:tblGrid>
              <a:tr h="486400">
                <a:tc>
                  <a:txBody>
                    <a:bodyPr/>
                    <a:lstStyle/>
                    <a:p>
                      <a:pPr marL="0" lvl="0" indent="0" algn="l" rtl="0">
                        <a:spcBef>
                          <a:spcPts val="0"/>
                        </a:spcBef>
                        <a:spcAft>
                          <a:spcPts val="0"/>
                        </a:spcAft>
                        <a:buNone/>
                      </a:pPr>
                      <a:r>
                        <a:rPr lang="en" b="1">
                          <a:solidFill>
                            <a:srgbClr val="FFFFFF"/>
                          </a:solidFill>
                          <a:latin typeface="Proxima Nova"/>
                          <a:ea typeface="Proxima Nova"/>
                          <a:cs typeface="Proxima Nova"/>
                          <a:sym typeface="Proxima Nova"/>
                        </a:rPr>
                        <a:t>Time</a:t>
                      </a:r>
                      <a:endParaRPr b="1">
                        <a:solidFill>
                          <a:srgbClr val="FFFFFF"/>
                        </a:solidFill>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solidFill>
                      <a:srgbClr val="E51B24"/>
                    </a:solidFill>
                  </a:tcPr>
                </a:tc>
                <a:tc>
                  <a:txBody>
                    <a:bodyPr/>
                    <a:lstStyle/>
                    <a:p>
                      <a:pPr marL="0" lvl="0" indent="0" algn="l" rtl="0">
                        <a:spcBef>
                          <a:spcPts val="0"/>
                        </a:spcBef>
                        <a:spcAft>
                          <a:spcPts val="0"/>
                        </a:spcAft>
                        <a:buClr>
                          <a:srgbClr val="000000"/>
                        </a:buClr>
                        <a:buSzPts val="1100"/>
                        <a:buFont typeface="Arial"/>
                        <a:buNone/>
                      </a:pPr>
                      <a:r>
                        <a:rPr lang="en" b="1">
                          <a:solidFill>
                            <a:srgbClr val="FFFFFF"/>
                          </a:solidFill>
                          <a:latin typeface="Proxima Nova"/>
                          <a:ea typeface="Proxima Nova"/>
                          <a:cs typeface="Proxima Nova"/>
                          <a:sym typeface="Proxima Nova"/>
                        </a:rPr>
                        <a:t>Activity</a:t>
                      </a:r>
                      <a:endParaRPr b="1">
                        <a:solidFill>
                          <a:srgbClr val="FFFFFF"/>
                        </a:solidFill>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solidFill>
                      <a:srgbClr val="E51B24"/>
                    </a:solidFill>
                  </a:tcPr>
                </a:tc>
                <a:extLst>
                  <a:ext uri="{0D108BD9-81ED-4DB2-BD59-A6C34878D82A}">
                    <a16:rowId xmlns:a16="http://schemas.microsoft.com/office/drawing/2014/main" val="10000"/>
                  </a:ext>
                </a:extLst>
              </a:tr>
              <a:tr h="426275">
                <a:tc>
                  <a:txBody>
                    <a:bodyPr/>
                    <a:lstStyle/>
                    <a:p>
                      <a:pPr marL="0" lvl="0" indent="0" algn="l" rtl="0">
                        <a:spcBef>
                          <a:spcPts val="0"/>
                        </a:spcBef>
                        <a:spcAft>
                          <a:spcPts val="0"/>
                        </a:spcAft>
                        <a:buNone/>
                      </a:pPr>
                      <a:r>
                        <a:rPr lang="en">
                          <a:latin typeface="Proxima Nova"/>
                          <a:ea typeface="Proxima Nova"/>
                          <a:cs typeface="Proxima Nova"/>
                          <a:sym typeface="Proxima Nova"/>
                        </a:rPr>
                        <a:t>0:00</a:t>
                      </a:r>
                      <a:r>
                        <a:rPr lang="en">
                          <a:solidFill>
                            <a:schemeClr val="dk1"/>
                          </a:solidFill>
                          <a:latin typeface="Proxima Nova"/>
                          <a:ea typeface="Proxima Nova"/>
                          <a:cs typeface="Proxima Nova"/>
                          <a:sym typeface="Proxima Nova"/>
                        </a:rPr>
                        <a:t>–0:15</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b="1">
                          <a:latin typeface="Proxima Nova"/>
                          <a:ea typeface="Proxima Nova"/>
                          <a:cs typeface="Proxima Nova"/>
                          <a:sym typeface="Proxima Nova"/>
                        </a:rPr>
                        <a:t>Welcome + Introduction</a:t>
                      </a:r>
                      <a:endParaRPr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426275">
                <a:tc>
                  <a:txBody>
                    <a:bodyPr/>
                    <a:lstStyle/>
                    <a:p>
                      <a:pPr marL="0" lvl="0" indent="0" algn="l" rtl="0">
                        <a:spcBef>
                          <a:spcPts val="0"/>
                        </a:spcBef>
                        <a:spcAft>
                          <a:spcPts val="0"/>
                        </a:spcAft>
                        <a:buNone/>
                      </a:pPr>
                      <a:r>
                        <a:rPr lang="en">
                          <a:latin typeface="Proxima Nova"/>
                          <a:ea typeface="Proxima Nova"/>
                          <a:cs typeface="Proxima Nova"/>
                          <a:sym typeface="Proxima Nova"/>
                        </a:rPr>
                        <a:t>0:15–0:40</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b="1">
                          <a:latin typeface="Proxima Nova"/>
                          <a:ea typeface="Proxima Nova"/>
                          <a:cs typeface="Proxima Nova"/>
                          <a:sym typeface="Proxima Nova"/>
                        </a:rPr>
                        <a:t>Comparison Operators</a:t>
                      </a:r>
                      <a:endParaRPr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426275">
                <a:tc>
                  <a:txBody>
                    <a:bodyPr/>
                    <a:lstStyle/>
                    <a:p>
                      <a:pPr marL="0" lvl="0" indent="0" algn="l" rtl="0">
                        <a:spcBef>
                          <a:spcPts val="0"/>
                        </a:spcBef>
                        <a:spcAft>
                          <a:spcPts val="0"/>
                        </a:spcAft>
                        <a:buNone/>
                      </a:pPr>
                      <a:r>
                        <a:rPr lang="en">
                          <a:latin typeface="Proxima Nova"/>
                          <a:ea typeface="Proxima Nova"/>
                          <a:cs typeface="Proxima Nova"/>
                          <a:sym typeface="Proxima Nova"/>
                        </a:rPr>
                        <a:t>0:40–0:50</a:t>
                      </a:r>
                      <a:endParaRPr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b="1">
                          <a:latin typeface="Proxima Nova"/>
                          <a:ea typeface="Proxima Nova"/>
                          <a:cs typeface="Proxima Nova"/>
                          <a:sym typeface="Proxima Nova"/>
                        </a:rPr>
                        <a:t>Break</a:t>
                      </a:r>
                      <a:endParaRPr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426275">
                <a:tc>
                  <a:txBody>
                    <a:bodyPr/>
                    <a:lstStyle/>
                    <a:p>
                      <a:pPr marL="0" lvl="0" indent="0" algn="l" rtl="0">
                        <a:spcBef>
                          <a:spcPts val="0"/>
                        </a:spcBef>
                        <a:spcAft>
                          <a:spcPts val="0"/>
                        </a:spcAft>
                        <a:buNone/>
                      </a:pPr>
                      <a:r>
                        <a:rPr lang="en">
                          <a:latin typeface="Proxima Nova"/>
                          <a:ea typeface="Proxima Nova"/>
                          <a:cs typeface="Proxima Nova"/>
                          <a:sym typeface="Proxima Nova"/>
                        </a:rPr>
                        <a:t>0:50–1:50</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b="1">
                          <a:latin typeface="Proxima Nova"/>
                          <a:ea typeface="Proxima Nova"/>
                          <a:cs typeface="Proxima Nova"/>
                          <a:sym typeface="Proxima Nova"/>
                        </a:rPr>
                        <a:t>Complex Conditions</a:t>
                      </a:r>
                      <a:endParaRPr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426275">
                <a:tc>
                  <a:txBody>
                    <a:bodyPr/>
                    <a:lstStyle/>
                    <a:p>
                      <a:pPr marL="0" lvl="0" indent="0" algn="l" rtl="0">
                        <a:spcBef>
                          <a:spcPts val="0"/>
                        </a:spcBef>
                        <a:spcAft>
                          <a:spcPts val="0"/>
                        </a:spcAft>
                        <a:buNone/>
                      </a:pPr>
                      <a:r>
                        <a:rPr lang="en">
                          <a:latin typeface="Proxima Nova"/>
                          <a:ea typeface="Proxima Nova"/>
                          <a:cs typeface="Proxima Nova"/>
                          <a:sym typeface="Proxima Nova"/>
                        </a:rPr>
                        <a:t>1:50</a:t>
                      </a:r>
                      <a:r>
                        <a:rPr lang="en">
                          <a:solidFill>
                            <a:schemeClr val="dk1"/>
                          </a:solidFill>
                          <a:latin typeface="Proxima Nova"/>
                          <a:ea typeface="Proxima Nova"/>
                          <a:cs typeface="Proxima Nova"/>
                          <a:sym typeface="Proxima Nova"/>
                        </a:rPr>
                        <a:t>–</a:t>
                      </a:r>
                      <a:r>
                        <a:rPr lang="en">
                          <a:latin typeface="Proxima Nova"/>
                          <a:ea typeface="Proxima Nova"/>
                          <a:cs typeface="Proxima Nova"/>
                          <a:sym typeface="Proxima Nova"/>
                        </a:rPr>
                        <a:t>2:00</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b="1">
                          <a:solidFill>
                            <a:schemeClr val="dk1"/>
                          </a:solidFill>
                          <a:latin typeface="Proxima Nova"/>
                          <a:ea typeface="Proxima Nova"/>
                          <a:cs typeface="Proxima Nova"/>
                          <a:sym typeface="Proxima Nova"/>
                        </a:rPr>
                        <a:t>Wrapping Up, Q&amp;A, and Exit Ticket Completion</a:t>
                      </a:r>
                      <a:endParaRPr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281"/>
        <p:cNvGrpSpPr/>
        <p:nvPr/>
      </p:nvGrpSpPr>
      <p:grpSpPr>
        <a:xfrm>
          <a:off x="0" y="0"/>
          <a:ext cx="0" cy="0"/>
          <a:chOff x="0" y="0"/>
          <a:chExt cx="0" cy="0"/>
        </a:xfrm>
      </p:grpSpPr>
      <p:sp>
        <p:nvSpPr>
          <p:cNvPr id="282" name="Google Shape;282;p35"/>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Jupyter Notebook</a:t>
            </a:r>
            <a:endParaRPr/>
          </a:p>
        </p:txBody>
      </p:sp>
      <p:sp>
        <p:nvSpPr>
          <p:cNvPr id="283" name="Google Shape;283;p35"/>
          <p:cNvSpPr txBox="1">
            <a:spLocks noGrp="1"/>
          </p:cNvSpPr>
          <p:nvPr>
            <p:ph type="body" idx="1"/>
          </p:nvPr>
        </p:nvSpPr>
        <p:spPr>
          <a:xfrm>
            <a:off x="979500" y="1078375"/>
            <a:ext cx="7099500" cy="299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The exercises referenced in this lesson can be found in the </a:t>
            </a:r>
            <a:r>
              <a:rPr lang="en" u="sng">
                <a:solidFill>
                  <a:schemeClr val="hlink"/>
                </a:solidFill>
                <a:hlinkClick r:id="rId3"/>
              </a:rPr>
              <a:t>Python Workbooks + Data</a:t>
            </a:r>
            <a:r>
              <a:rPr lang="en">
                <a:solidFill>
                  <a:schemeClr val="dk1"/>
                </a:solidFill>
              </a:rPr>
              <a:t> folder.</a:t>
            </a:r>
            <a:endParaRPr>
              <a:solidFill>
                <a:schemeClr val="dk1"/>
              </a:solidFill>
            </a:endParaRPr>
          </a:p>
          <a:p>
            <a:pPr marL="0" lvl="0" indent="0" algn="l" rtl="0">
              <a:spcBef>
                <a:spcPts val="1600"/>
              </a:spcBef>
              <a:spcAft>
                <a:spcPts val="0"/>
              </a:spcAft>
              <a:buClr>
                <a:schemeClr val="dk1"/>
              </a:buClr>
              <a:buSzPts val="1100"/>
              <a:buFont typeface="Arial"/>
              <a:buNone/>
            </a:pPr>
            <a:r>
              <a:rPr lang="en">
                <a:solidFill>
                  <a:schemeClr val="dk1"/>
                </a:solidFill>
              </a:rPr>
              <a:t>Our first few lessons begin by reviewing the notebook, as the same material was covered in the pre-work. </a:t>
            </a:r>
            <a:endParaRPr>
              <a:solidFill>
                <a:schemeClr val="dk1"/>
              </a:solidFill>
            </a:endParaRPr>
          </a:p>
          <a:p>
            <a:pPr marL="0" lvl="0" indent="0" algn="l" rtl="0">
              <a:spcBef>
                <a:spcPts val="1600"/>
              </a:spcBef>
              <a:spcAft>
                <a:spcPts val="1600"/>
              </a:spcAft>
              <a:buNone/>
            </a:pPr>
            <a:r>
              <a:rPr lang="en">
                <a:solidFill>
                  <a:schemeClr val="dk1"/>
                </a:solidFill>
              </a:rPr>
              <a:t>If students feel that they are able to confidently solve the challenges in the workbook, you can quickly skim through the lesson content and have them only complete the challenges.</a:t>
            </a:r>
            <a:endParaRPr/>
          </a:p>
        </p:txBody>
      </p:sp>
      <p:sp>
        <p:nvSpPr>
          <p:cNvPr id="284" name="Google Shape;284;p35"/>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6"/>
          <p:cNvSpPr txBox="1">
            <a:spLocks noGrp="1"/>
          </p:cNvSpPr>
          <p:nvPr>
            <p:ph type="title"/>
          </p:nvPr>
        </p:nvSpPr>
        <p:spPr>
          <a:xfrm>
            <a:off x="457200" y="1777050"/>
            <a:ext cx="7287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Conditionals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7"/>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Learning Goals</a:t>
            </a:r>
            <a:endParaRPr/>
          </a:p>
        </p:txBody>
      </p:sp>
      <p:sp>
        <p:nvSpPr>
          <p:cNvPr id="295" name="Google Shape;295;p3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r>
              <a:rPr lang="en"/>
              <a:t> | © 2020 General Assembly</a:t>
            </a:r>
            <a:endParaRPr/>
          </a:p>
        </p:txBody>
      </p:sp>
      <p:pic>
        <p:nvPicPr>
          <p:cNvPr id="296" name="Google Shape;296;p37"/>
          <p:cNvPicPr preferRelativeResize="0"/>
          <p:nvPr/>
        </p:nvPicPr>
        <p:blipFill>
          <a:blip r:embed="rId3">
            <a:alphaModFix/>
          </a:blip>
          <a:stretch>
            <a:fillRect/>
          </a:stretch>
        </p:blipFill>
        <p:spPr>
          <a:xfrm>
            <a:off x="5873750" y="1248900"/>
            <a:ext cx="1880075" cy="2645700"/>
          </a:xfrm>
          <a:prstGeom prst="rect">
            <a:avLst/>
          </a:prstGeom>
          <a:noFill/>
          <a:ln>
            <a:noFill/>
          </a:ln>
        </p:spPr>
      </p:pic>
      <p:sp>
        <p:nvSpPr>
          <p:cNvPr id="297" name="Google Shape;297;p37"/>
          <p:cNvSpPr txBox="1">
            <a:spLocks noGrp="1"/>
          </p:cNvSpPr>
          <p:nvPr>
            <p:ph type="body" idx="4294967295"/>
          </p:nvPr>
        </p:nvSpPr>
        <p:spPr>
          <a:xfrm>
            <a:off x="457200" y="1143000"/>
            <a:ext cx="4880100" cy="2937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a:solidFill>
                  <a:schemeClr val="dk1"/>
                </a:solidFill>
              </a:rPr>
              <a:t>Define conditional statements in Python to create logic-driven programs.</a:t>
            </a:r>
            <a:endParaRPr>
              <a:solidFill>
                <a:schemeClr val="dk1"/>
              </a:solidFill>
            </a:endParaRPr>
          </a:p>
          <a:p>
            <a:pPr marL="457200" lvl="0" indent="-342900" algn="l" rtl="0">
              <a:spcBef>
                <a:spcPts val="1000"/>
              </a:spcBef>
              <a:spcAft>
                <a:spcPts val="0"/>
              </a:spcAft>
              <a:buClr>
                <a:schemeClr val="dk1"/>
              </a:buClr>
              <a:buSzPts val="1800"/>
              <a:buChar char="●"/>
            </a:pPr>
            <a:r>
              <a:rPr lang="en">
                <a:solidFill>
                  <a:schemeClr val="dk1"/>
                </a:solidFill>
              </a:rPr>
              <a:t>Use logical operators to enhance conditional statements.</a:t>
            </a:r>
            <a:endParaRPr/>
          </a:p>
          <a:p>
            <a:pPr marL="457200" lvl="0" indent="0" algn="l" rtl="0">
              <a:spcBef>
                <a:spcPts val="1000"/>
              </a:spcBef>
              <a:spcAft>
                <a:spcPts val="1000"/>
              </a:spcAft>
              <a:buNone/>
            </a:pPr>
            <a:endParaRPr sz="1400"/>
          </a:p>
        </p:txBody>
      </p:sp>
      <p:sp>
        <p:nvSpPr>
          <p:cNvPr id="298" name="Google Shape;298;p3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We’ll Practice Today </a:t>
            </a:r>
            <a:endParaRPr/>
          </a:p>
        </p:txBody>
      </p:sp>
      <p:sp>
        <p:nvSpPr>
          <p:cNvPr id="304" name="Google Shape;304;p38"/>
          <p:cNvSpPr txBox="1">
            <a:spLocks noGrp="1"/>
          </p:cNvSpPr>
          <p:nvPr>
            <p:ph type="body" idx="4294967295"/>
          </p:nvPr>
        </p:nvSpPr>
        <p:spPr>
          <a:xfrm>
            <a:off x="457200" y="1143000"/>
            <a:ext cx="82296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This class is a </a:t>
            </a:r>
            <a:r>
              <a:rPr lang="en" b="1">
                <a:solidFill>
                  <a:schemeClr val="dk1"/>
                </a:solidFill>
              </a:rPr>
              <a:t>blended learning experience</a:t>
            </a:r>
            <a:r>
              <a:rPr lang="en">
                <a:solidFill>
                  <a:schemeClr val="dk1"/>
                </a:solidFill>
              </a:rPr>
              <a:t>. It connects to and reinforces topics that you encountered in the myGA pre-work.</a:t>
            </a:r>
            <a:endParaRPr>
              <a:solidFill>
                <a:schemeClr val="dk1"/>
              </a:solidFill>
            </a:endParaRPr>
          </a:p>
          <a:p>
            <a:pPr marL="0" lvl="0" indent="0" algn="l" rtl="0">
              <a:spcBef>
                <a:spcPts val="1600"/>
              </a:spcBef>
              <a:spcAft>
                <a:spcPts val="0"/>
              </a:spcAft>
              <a:buNone/>
            </a:pPr>
            <a:r>
              <a:rPr lang="en">
                <a:solidFill>
                  <a:schemeClr val="dk1"/>
                </a:solidFill>
              </a:rPr>
              <a:t>We’re going to return to topics covered in the pre-work and build upon them:</a:t>
            </a:r>
            <a:endParaRPr/>
          </a:p>
          <a:p>
            <a:pPr marL="457200" lvl="0" indent="-342900" algn="l" rtl="0">
              <a:spcBef>
                <a:spcPts val="1600"/>
              </a:spcBef>
              <a:spcAft>
                <a:spcPts val="0"/>
              </a:spcAft>
              <a:buSzPts val="1800"/>
              <a:buChar char="●"/>
            </a:pPr>
            <a:r>
              <a:rPr lang="en" b="1"/>
              <a:t>Comparison and logical operators</a:t>
            </a:r>
            <a:endParaRPr b="1"/>
          </a:p>
          <a:p>
            <a:pPr marL="457200" lvl="0" indent="-342900" algn="l" rtl="0">
              <a:spcBef>
                <a:spcPts val="0"/>
              </a:spcBef>
              <a:spcAft>
                <a:spcPts val="0"/>
              </a:spcAft>
              <a:buSzPts val="1800"/>
              <a:buChar char="●"/>
            </a:pPr>
            <a:r>
              <a:rPr lang="en" b="1"/>
              <a:t>Conditional statements</a:t>
            </a:r>
            <a:endParaRPr b="1"/>
          </a:p>
        </p:txBody>
      </p:sp>
      <p:sp>
        <p:nvSpPr>
          <p:cNvPr id="305" name="Google Shape;305;p3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06" name="Google Shape;306;p3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r>
              <a:rPr lang="en"/>
              <a:t> | © 2020 General Assembly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9"/>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Jupyter Notebook Review</a:t>
            </a:r>
            <a:endParaRPr/>
          </a:p>
        </p:txBody>
      </p:sp>
      <p:sp>
        <p:nvSpPr>
          <p:cNvPr id="312" name="Google Shape;312;p39"/>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Let’s dive right in and use what we learned in the pre-work! </a:t>
            </a:r>
            <a:r>
              <a:rPr lang="en">
                <a:solidFill>
                  <a:schemeClr val="dk1"/>
                </a:solidFill>
              </a:rPr>
              <a:t>We want to understand where you are in your learning journey so that we can give the best possible experience in class.</a:t>
            </a:r>
            <a:endParaRPr>
              <a:solidFill>
                <a:schemeClr val="dk1"/>
              </a:solidFill>
            </a:endParaRPr>
          </a:p>
          <a:p>
            <a:pPr marL="0" lvl="0" indent="0" algn="l" rtl="0">
              <a:spcBef>
                <a:spcPts val="1600"/>
              </a:spcBef>
              <a:spcAft>
                <a:spcPts val="0"/>
              </a:spcAft>
              <a:buClr>
                <a:schemeClr val="dk1"/>
              </a:buClr>
              <a:buSzPts val="1100"/>
              <a:buFont typeface="Arial"/>
              <a:buNone/>
            </a:pPr>
            <a:r>
              <a:rPr lang="en" b="1">
                <a:solidFill>
                  <a:schemeClr val="dk1"/>
                </a:solidFill>
              </a:rPr>
              <a:t>Look over the exercises in today's Jupyter Notebook</a:t>
            </a:r>
            <a:r>
              <a:rPr lang="en">
                <a:solidFill>
                  <a:schemeClr val="dk1"/>
                </a:solidFill>
              </a:rPr>
              <a:t> and attempt any that seem immediately doable to you. </a:t>
            </a:r>
            <a:endParaRPr>
              <a:solidFill>
                <a:schemeClr val="dk1"/>
              </a:solidFill>
            </a:endParaRPr>
          </a:p>
          <a:p>
            <a:pPr marL="0" lvl="0" indent="0" algn="l" rtl="0">
              <a:spcBef>
                <a:spcPts val="1600"/>
              </a:spcBef>
              <a:spcAft>
                <a:spcPts val="1600"/>
              </a:spcAft>
              <a:buNone/>
            </a:pPr>
            <a:r>
              <a:rPr lang="en">
                <a:solidFill>
                  <a:schemeClr val="dk1"/>
                </a:solidFill>
              </a:rPr>
              <a:t>Then, </a:t>
            </a:r>
            <a:r>
              <a:rPr lang="en" b="1">
                <a:solidFill>
                  <a:schemeClr val="dk1"/>
                </a:solidFill>
              </a:rPr>
              <a:t>rate your confidence level</a:t>
            </a:r>
            <a:r>
              <a:rPr lang="en">
                <a:solidFill>
                  <a:schemeClr val="dk1"/>
                </a:solidFill>
              </a:rPr>
              <a:t> on today's subjects from 1–5.</a:t>
            </a:r>
            <a:endParaRPr b="1"/>
          </a:p>
        </p:txBody>
      </p:sp>
      <p:sp>
        <p:nvSpPr>
          <p:cNvPr id="313" name="Google Shape;313;p39"/>
          <p:cNvSpPr txBox="1">
            <a:spLocks noGrp="1"/>
          </p:cNvSpPr>
          <p:nvPr>
            <p:ph type="sldNum" idx="4"/>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r>
              <a:rPr lang="en"/>
              <a:t> | © 2020 General Assembly</a:t>
            </a:r>
            <a:endParaRPr/>
          </a:p>
        </p:txBody>
      </p:sp>
      <p:sp>
        <p:nvSpPr>
          <p:cNvPr id="314" name="Google Shape;314;p39"/>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10 minutes</a:t>
            </a:r>
            <a:endParaRPr/>
          </a:p>
        </p:txBody>
      </p:sp>
      <p:sp>
        <p:nvSpPr>
          <p:cNvPr id="315" name="Google Shape;315;p39"/>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sp>
        <p:nvSpPr>
          <p:cNvPr id="316" name="Google Shape;316;p39"/>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2725</Words>
  <Application>Microsoft Office PowerPoint</Application>
  <PresentationFormat>On-screen Show (16:9)</PresentationFormat>
  <Paragraphs>338</Paragraphs>
  <Slides>30</Slides>
  <Notes>30</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Courier New</vt:lpstr>
      <vt:lpstr>Inconsolata</vt:lpstr>
      <vt:lpstr>Oswald</vt:lpstr>
      <vt:lpstr>Arial</vt:lpstr>
      <vt:lpstr>Proxima Nova</vt:lpstr>
      <vt:lpstr>GA Curriculum Template (7.20)</vt:lpstr>
      <vt:lpstr>Conditionals </vt:lpstr>
      <vt:lpstr>Pre-Class Materials and Preparation</vt:lpstr>
      <vt:lpstr>Pre-Class Materials and Preparation (Cont.)</vt:lpstr>
      <vt:lpstr>Suggested Agenda </vt:lpstr>
      <vt:lpstr>Jupyter Notebook</vt:lpstr>
      <vt:lpstr>Conditionals</vt:lpstr>
      <vt:lpstr>Our Learning Goals</vt:lpstr>
      <vt:lpstr>What We’ll Practice Today </vt:lpstr>
      <vt:lpstr>Jupyter Notebook Review</vt:lpstr>
      <vt:lpstr>Why Use Conditional Statements?</vt:lpstr>
      <vt:lpstr>Comparison Operators</vt:lpstr>
      <vt:lpstr>Comparison Operators</vt:lpstr>
      <vt:lpstr>Conditional Statements</vt:lpstr>
      <vt:lpstr>else Statements</vt:lpstr>
      <vt:lpstr>Multiple Conditions</vt:lpstr>
      <vt:lpstr>What Happens in This Code?</vt:lpstr>
      <vt:lpstr>Careful! Equals Aren’t All Equal...</vt:lpstr>
      <vt:lpstr>3.1 Price Conditions</vt:lpstr>
      <vt:lpstr>Logic Operators</vt:lpstr>
      <vt:lpstr>Nesting Conditionals</vt:lpstr>
      <vt:lpstr>Multiple Conditions, One Statement</vt:lpstr>
      <vt:lpstr>Logic Operators</vt:lpstr>
      <vt:lpstr>Pro Tip: Condensing Conditionals</vt:lpstr>
      <vt:lpstr>True or False?</vt:lpstr>
      <vt:lpstr>Making Conditionals Easier</vt:lpstr>
      <vt:lpstr>3.2 Complex Conditions</vt:lpstr>
      <vt:lpstr>Wrapping Up</vt:lpstr>
      <vt:lpstr>Recap</vt:lpstr>
      <vt:lpstr>Don’t Forget: Exit Tickets!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Conditionals </dc:title>
  <cp:lastModifiedBy>Chen Shen</cp:lastModifiedBy>
  <cp:revision>1</cp:revision>
  <dcterms:modified xsi:type="dcterms:W3CDTF">2021-11-26T04:46:23Z</dcterms:modified>
</cp:coreProperties>
</file>