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Inconsolata" pitchFamily="1" charset="0"/>
      <p:regular r:id="rId38"/>
      <p:bold r:id="rId39"/>
    </p:embeddedFont>
    <p:embeddedFont>
      <p:font typeface="Oswald" panose="00000500000000000000" pitchFamily="2" charset="0"/>
      <p:regular r:id="rId40"/>
      <p:bold r:id="rId41"/>
    </p:embeddedFont>
    <p:embeddedFont>
      <p:font typeface="Proxima Nova"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CF49D-477A-4795-B88F-1A5F4686120C}">
  <a:tblStyle styleId="{277CF49D-477A-4795-B88F-1A5F468612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9d28c41e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9d28c41e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2309398c4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2309398c4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the importance of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SzPts val="1100"/>
              <a:buChar char="●"/>
            </a:pPr>
            <a:r>
              <a:rPr lang="en"/>
              <a:t>Introduce the “Don't repeat yourself” mantra. </a:t>
            </a:r>
            <a:endParaRPr/>
          </a:p>
          <a:p>
            <a:pPr marL="457200" lvl="0" indent="-298450" algn="l" rtl="0">
              <a:spcBef>
                <a:spcPts val="0"/>
              </a:spcBef>
              <a:spcAft>
                <a:spcPts val="0"/>
              </a:spcAft>
              <a:buSzPts val="1100"/>
              <a:buChar char="●"/>
            </a:pPr>
            <a:r>
              <a:rPr lang="en"/>
              <a:t>This pattern will take all day, require constant updating if the list changes, and clog our program with endless copies of the same line. </a:t>
            </a:r>
            <a:endParaRPr/>
          </a:p>
          <a:p>
            <a:pPr marL="457200" lvl="0" indent="-298450" algn="l" rtl="0">
              <a:spcBef>
                <a:spcPts val="0"/>
              </a:spcBef>
              <a:spcAft>
                <a:spcPts val="0"/>
              </a:spcAft>
              <a:buSzPts val="1100"/>
              <a:buChar char="●"/>
            </a:pPr>
            <a:r>
              <a:rPr lang="en"/>
              <a:t>Not to mention, there’s an increased chance for typos!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149d0db6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149d0db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the importance of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9149d0db6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9149d0db6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the importance of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mention the problem with lists of data coming from databases/other web apps — we have no idea how many there will be, so we can’t hard-code our operations in a giant copy-paste stack, even if we wanted to. We </a:t>
            </a:r>
            <a:r>
              <a:rPr lang="en" i="1">
                <a:solidFill>
                  <a:schemeClr val="dk1"/>
                </a:solidFill>
              </a:rPr>
              <a:t>can</a:t>
            </a:r>
            <a:r>
              <a:rPr lang="en">
                <a:solidFill>
                  <a:schemeClr val="dk1"/>
                </a:solidFill>
              </a:rPr>
              <a:t> use </a:t>
            </a:r>
            <a:r>
              <a:rPr lang="en" b="1">
                <a:solidFill>
                  <a:schemeClr val="dk1"/>
                </a:solidFill>
                <a:latin typeface="Courier New"/>
                <a:ea typeface="Courier New"/>
                <a:cs typeface="Courier New"/>
                <a:sym typeface="Courier New"/>
              </a:rPr>
              <a:t>len()</a:t>
            </a:r>
            <a:r>
              <a:rPr lang="en">
                <a:solidFill>
                  <a:schemeClr val="dk1"/>
                </a:solidFill>
              </a:rPr>
              <a:t>and loops, however!</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2309398c4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2309398c4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Duration: </a:t>
            </a:r>
            <a:r>
              <a:rPr lang="en"/>
              <a:t>30 minutes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149d0db6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149d0db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while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28c41e8c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28c41e8c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while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p>
          <a:p>
            <a:pPr marL="457200" lvl="0" indent="-298450" algn="l" rtl="0">
              <a:spcBef>
                <a:spcPts val="0"/>
              </a:spcBef>
              <a:spcAft>
                <a:spcPts val="0"/>
              </a:spcAft>
              <a:buClr>
                <a:schemeClr val="dk1"/>
              </a:buClr>
              <a:buSzPts val="1100"/>
              <a:buChar char="●"/>
            </a:pPr>
            <a:r>
              <a:rPr lang="en"/>
              <a:t>Encourage students to think it through and keep track of the value of the number, reinforcing the concept of going "back to the top" of the condition and evaluating before continuing. It's an infinite loop!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9149d0db61_0_1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9149d0db61_0_1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while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92309398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92309398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Practice writing while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p>
          <a:p>
            <a:pPr marL="457200" lvl="0" indent="-298450" algn="l" rtl="0">
              <a:spcBef>
                <a:spcPts val="0"/>
              </a:spcBef>
              <a:spcAft>
                <a:spcPts val="0"/>
              </a:spcAft>
              <a:buClr>
                <a:schemeClr val="dk1"/>
              </a:buClr>
              <a:buSzPts val="1100"/>
              <a:buChar char="●"/>
            </a:pPr>
            <a:r>
              <a:rPr lang="en"/>
              <a:t>If you’d like, you can complete the first challenge yourself as a demo and get the ball rolling on this exercise.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2309398c4_0_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2309398c4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Duration: </a:t>
            </a:r>
            <a:r>
              <a:rPr lang="en"/>
              <a:t>50 minutes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149d0db6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149d0db6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for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 good opportunity to break down how this loop would operate with a cross-chart; much like a manual debugger, track </a:t>
            </a:r>
            <a:r>
              <a:rPr lang="en" b="1">
                <a:solidFill>
                  <a:schemeClr val="dk1"/>
                </a:solidFill>
                <a:latin typeface="Courier New"/>
                <a:ea typeface="Courier New"/>
                <a:cs typeface="Courier New"/>
                <a:sym typeface="Courier New"/>
              </a:rPr>
              <a:t>numbers</a:t>
            </a:r>
            <a:r>
              <a:rPr lang="en">
                <a:solidFill>
                  <a:schemeClr val="dk1"/>
                </a:solidFill>
              </a:rPr>
              <a:t>’ value and talk through the steps out loud as you go.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d28c41e8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d28c41e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300"/>
              </a:spcBef>
              <a:spcAft>
                <a:spcPts val="0"/>
              </a:spcAft>
              <a:buClr>
                <a:schemeClr val="dk1"/>
              </a:buClr>
              <a:buSzPts val="1100"/>
              <a:buFont typeface="Arial"/>
              <a:buNone/>
            </a:pP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92309398c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92309398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for loops.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2309398c4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2309398c4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Practice writing for loops.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2309398c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2309398c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Introduce range().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2309398c4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2309398c4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Introduce range().</a:t>
            </a:r>
            <a:endParaRPr>
              <a:solidFill>
                <a:schemeClr val="dk1"/>
              </a:solidFill>
            </a:endParaRPr>
          </a:p>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2309398c4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2309398c4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Introduce how to use range() to modify a list.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b="1"/>
          </a:p>
          <a:p>
            <a:pPr marL="457200" lvl="0" indent="-298450" algn="l" rtl="0">
              <a:spcBef>
                <a:spcPts val="0"/>
              </a:spcBef>
              <a:spcAft>
                <a:spcPts val="0"/>
              </a:spcAft>
              <a:buSzPts val="1100"/>
              <a:buChar char="●"/>
            </a:pPr>
            <a:r>
              <a:rPr lang="en"/>
              <a:t>Unpack what's going on here and why the </a:t>
            </a:r>
            <a:r>
              <a:rPr lang="en" b="1">
                <a:latin typeface="Inconsolata"/>
                <a:ea typeface="Inconsolata"/>
                <a:cs typeface="Inconsolata"/>
                <a:sym typeface="Inconsolata"/>
              </a:rPr>
              <a:t>range()</a:t>
            </a:r>
            <a:r>
              <a:rPr lang="en"/>
              <a:t> function makes perfect sense for looping over lists. </a:t>
            </a:r>
            <a:endParaRPr/>
          </a:p>
          <a:p>
            <a:pPr marL="457200" lvl="0" indent="-298450" algn="l" rtl="0">
              <a:spcBef>
                <a:spcPts val="0"/>
              </a:spcBef>
              <a:spcAft>
                <a:spcPts val="0"/>
              </a:spcAft>
              <a:buSzPts val="1100"/>
              <a:buChar char="●"/>
            </a:pPr>
            <a:r>
              <a:rPr lang="en"/>
              <a:t>You might note that a simple</a:t>
            </a:r>
            <a:r>
              <a:rPr lang="en" b="1">
                <a:latin typeface="Inconsolata"/>
                <a:ea typeface="Inconsolata"/>
                <a:cs typeface="Inconsolata"/>
                <a:sym typeface="Inconsolata"/>
              </a:rPr>
              <a:t> for</a:t>
            </a:r>
            <a:r>
              <a:rPr lang="en"/>
              <a:t> number in</a:t>
            </a:r>
            <a:r>
              <a:rPr lang="en" b="1"/>
              <a:t> </a:t>
            </a:r>
            <a:r>
              <a:rPr lang="en" b="1">
                <a:latin typeface="Inconsolata"/>
                <a:ea typeface="Inconsolata"/>
                <a:cs typeface="Inconsolata"/>
                <a:sym typeface="Inconsolata"/>
              </a:rPr>
              <a:t>numbers</a:t>
            </a:r>
            <a:r>
              <a:rPr lang="en"/>
              <a:t> is assigning a shallow copy that doesn't refer back to the original list.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2309398c4_0_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2309398c4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Introduce looping over dictionaries.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SzPts val="1100"/>
              <a:buChar char="●"/>
            </a:pPr>
            <a:r>
              <a:rPr lang="en"/>
              <a:t>Explain as much or as little about how the </a:t>
            </a:r>
            <a:r>
              <a:rPr lang="en" b="1">
                <a:latin typeface="Inconsolata"/>
                <a:ea typeface="Inconsolata"/>
                <a:cs typeface="Inconsolata"/>
                <a:sym typeface="Inconsolata"/>
              </a:rPr>
              <a:t>.items()</a:t>
            </a:r>
            <a:r>
              <a:rPr lang="en"/>
              <a:t> method works as seems appropriate. </a:t>
            </a:r>
            <a:endParaRPr/>
          </a:p>
          <a:p>
            <a:pPr marL="457200" lvl="0" indent="-298450" algn="l" rtl="0">
              <a:spcBef>
                <a:spcPts val="0"/>
              </a:spcBef>
              <a:spcAft>
                <a:spcPts val="0"/>
              </a:spcAft>
              <a:buSzPts val="1100"/>
              <a:buChar char="●"/>
            </a:pPr>
            <a:r>
              <a:rPr lang="en"/>
              <a:t>You can mention the output of the </a:t>
            </a:r>
            <a:r>
              <a:rPr lang="en" b="1">
                <a:solidFill>
                  <a:schemeClr val="dk1"/>
                </a:solidFill>
                <a:latin typeface="Inconsolata"/>
                <a:ea typeface="Inconsolata"/>
                <a:cs typeface="Inconsolata"/>
                <a:sym typeface="Inconsolata"/>
              </a:rPr>
              <a:t>.items()</a:t>
            </a:r>
            <a:r>
              <a:rPr lang="en"/>
              <a:t> method or introduce tuple unpacking, although neither are necessary at this time.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2309398c4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2309398c4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Introduce nested loops.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SzPts val="1100"/>
              <a:buChar char="●"/>
            </a:pPr>
            <a:r>
              <a:rPr lang="en"/>
              <a:t>While nested loops are sometimes necessary, this will result in increased complexity, both for you as a programmer and for the computer while executing the program.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92309398c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92309398c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Compare use cases for while and for loops.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92309398c4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92309398c4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Have students evaluate use cases for while and for loops.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b="1"/>
              <a:t>Answers:</a:t>
            </a:r>
            <a:endParaRPr b="1"/>
          </a:p>
          <a:p>
            <a:pPr marL="0" lvl="0" indent="0" algn="l" rtl="0">
              <a:spcBef>
                <a:spcPts val="0"/>
              </a:spcBef>
              <a:spcAft>
                <a:spcPts val="0"/>
              </a:spcAft>
              <a:buNone/>
            </a:pPr>
            <a:endParaRPr b="1"/>
          </a:p>
          <a:p>
            <a:pPr marL="457200" lvl="0" indent="-298450" algn="l" rtl="0">
              <a:spcBef>
                <a:spcPts val="0"/>
              </a:spcBef>
              <a:spcAft>
                <a:spcPts val="0"/>
              </a:spcAft>
              <a:buSzPts val="1100"/>
              <a:buAutoNum type="arabicPeriod"/>
            </a:pPr>
            <a:r>
              <a:rPr lang="en"/>
              <a:t>For</a:t>
            </a:r>
            <a:endParaRPr/>
          </a:p>
          <a:p>
            <a:pPr marL="457200" lvl="0" indent="-298450" algn="l" rtl="0">
              <a:spcBef>
                <a:spcPts val="0"/>
              </a:spcBef>
              <a:spcAft>
                <a:spcPts val="0"/>
              </a:spcAft>
              <a:buSzPts val="1100"/>
              <a:buAutoNum type="arabicPeriod"/>
            </a:pPr>
            <a:r>
              <a:rPr lang="en"/>
              <a:t>While</a:t>
            </a:r>
            <a:endParaRPr/>
          </a:p>
          <a:p>
            <a:pPr marL="457200" lvl="0" indent="-298450" algn="l" rtl="0">
              <a:spcBef>
                <a:spcPts val="0"/>
              </a:spcBef>
              <a:spcAft>
                <a:spcPts val="0"/>
              </a:spcAft>
              <a:buSzPts val="1100"/>
              <a:buAutoNum type="arabicPeriod"/>
            </a:pPr>
            <a:r>
              <a:rPr lang="en"/>
              <a:t>For</a:t>
            </a:r>
            <a:endParaRPr/>
          </a:p>
          <a:p>
            <a:pPr marL="457200" lvl="0" indent="-298450" algn="l" rtl="0">
              <a:spcBef>
                <a:spcPts val="0"/>
              </a:spcBef>
              <a:spcAft>
                <a:spcPts val="0"/>
              </a:spcAft>
              <a:buSzPts val="1100"/>
              <a:buAutoNum type="arabicPeriod"/>
            </a:pPr>
            <a:r>
              <a:rPr lang="en"/>
              <a:t>While</a:t>
            </a:r>
            <a:endParaRPr/>
          </a:p>
          <a:p>
            <a:pPr marL="457200" lvl="0" indent="-298450" algn="l" rtl="0">
              <a:spcBef>
                <a:spcPts val="0"/>
              </a:spcBef>
              <a:spcAft>
                <a:spcPts val="0"/>
              </a:spcAft>
              <a:buSzPts val="1100"/>
              <a:buAutoNum type="arabicPeriod"/>
            </a:pPr>
            <a:r>
              <a:rPr lang="en"/>
              <a:t>While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92309398c4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92309398c4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Introduce list comprehension.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SzPts val="1100"/>
              <a:buChar char="●"/>
            </a:pPr>
            <a:r>
              <a:rPr lang="en"/>
              <a:t>List comprehension is very common in data analysis applications, and it's important to be able to read the syntax in the examples you'll come across.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28c41e8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d28c41e8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300"/>
              </a:spcBef>
              <a:spcAft>
                <a:spcPts val="0"/>
              </a:spcAft>
              <a:buClr>
                <a:schemeClr val="dk1"/>
              </a:buClr>
              <a:buSzPts val="1100"/>
              <a:buFont typeface="Arial"/>
              <a:buNone/>
            </a:pP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94b6d781c0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94b6d781c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Give students practice with list comprehension.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2309398c4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92309398c4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Help students put together control flow with loops and conditionals as well as data structures.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9d28c41e8c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9d28c41e8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9d28c41e8c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9d28c41e8c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a:t>
            </a:r>
            <a:r>
              <a:rPr lang="en">
                <a:solidFill>
                  <a:schemeClr val="dk1"/>
                </a:solidFill>
              </a:rPr>
              <a:t> Recap what was covered in the lesson. </a:t>
            </a:r>
            <a:endParaRPr>
              <a:solidFill>
                <a:schemeClr val="dk1"/>
              </a:solidFill>
            </a:endParaRPr>
          </a:p>
          <a:p>
            <a:pPr marL="0" lvl="0" indent="0" algn="l" rtl="0">
              <a:spcBef>
                <a:spcPts val="50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d28c41e8c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d28c41e8c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9d28c41e8c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9d28c41e8c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28c41e8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28c41e8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d28c41e8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d28c41e8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94b6d781c0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Purpose: </a:t>
            </a:r>
            <a:r>
              <a:rPr lang="en" sz="1100">
                <a:solidFill>
                  <a:schemeClr val="dk1"/>
                </a:solidFill>
              </a:rPr>
              <a:t>Set expectations for the lesson.</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b="1">
              <a:solidFill>
                <a:schemeClr val="dk1"/>
              </a:solidFill>
              <a:highlight>
                <a:srgbClr val="FFD966"/>
              </a:highlight>
            </a:endParaRPr>
          </a:p>
          <a:p>
            <a:pPr marL="0" lvl="0" indent="0" algn="l" rtl="0">
              <a:lnSpc>
                <a:spcPct val="115000"/>
              </a:lnSpc>
              <a:spcBef>
                <a:spcPts val="0"/>
              </a:spcBef>
              <a:spcAft>
                <a:spcPts val="0"/>
              </a:spcAft>
              <a:buClr>
                <a:schemeClr val="dk1"/>
              </a:buClr>
              <a:buSzPts val="1100"/>
              <a:buFont typeface="Arial"/>
              <a:buNone/>
            </a:pPr>
            <a:r>
              <a:rPr lang="en" sz="1100" b="1">
                <a:solidFill>
                  <a:schemeClr val="dk1"/>
                </a:solidFill>
                <a:highlight>
                  <a:srgbClr val="FFD966"/>
                </a:highlight>
              </a:rPr>
              <a:t>For remote classrooms</a:t>
            </a:r>
            <a:r>
              <a:rPr lang="en" sz="1100">
                <a:solidFill>
                  <a:schemeClr val="dk1"/>
                </a:solidFill>
              </a:rPr>
              <a:t>: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Capture a screenshot of this slide and drop it in the class Slack channel.</a:t>
            </a: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291" name="Google Shape;291;g94b6d781c0_0_0: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428edc9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428edc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Connect the rest of class to what we’ve already learned in the pre-work.</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428edc94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428edc94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Understand how much students have retained from the pre-work lessons.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Remind students that we're not asking them to complete all questions immediately. Note that, if they are struggling, we’ll recap how to write each of them in this and the following lesson.</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txBox="1">
            <a:spLocks noGrp="1"/>
          </p:cNvSpPr>
          <p:nvPr>
            <p:ph type="body" idx="1"/>
          </p:nvPr>
        </p:nvSpPr>
        <p:spPr>
          <a:xfrm>
            <a:off x="979500" y="1078375"/>
            <a:ext cx="7099500" cy="299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 name="Google Shape;14;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7" name="Google Shape;17;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90"/>
        <p:cNvGrpSpPr/>
        <p:nvPr/>
      </p:nvGrpSpPr>
      <p:grpSpPr>
        <a:xfrm>
          <a:off x="0" y="0"/>
          <a:ext cx="0" cy="0"/>
          <a:chOff x="0" y="0"/>
          <a:chExt cx="0" cy="0"/>
        </a:xfrm>
      </p:grpSpPr>
      <p:sp>
        <p:nvSpPr>
          <p:cNvPr id="91" name="Google Shape;91;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5" name="Google Shape;95;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6" name="Google Shape;96;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8" name="Google Shape;98;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9" name="Google Shape;99;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00" name="Google Shape;100;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3" name="Google Shape;103;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4" name="Google Shape;104;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7" name="Google Shape;107;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10" name="Google Shape;110;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1" name="Google Shape;111;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2" name="Google Shape;112;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7" name="Google Shape;117;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8" name="Google Shape;118;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9" name="Google Shape;119;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0" name="Google Shape;120;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5" name="Google Shape;125;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7" name="Google Shape;127;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3" name="Google Shape;133;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9" name="Google Shape;139;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4" name="Google Shape;144;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5" name="Google Shape;145;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7" name="Google Shape;147;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8" name="Google Shape;148;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3" name="Google Shape;153;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8" name="Google Shape;158;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3" name="Google Shape;163;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6" name="Google Shape;166;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0" name="Google Shape;170;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6" name="Google Shape;176;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0" name="Google Shape;180;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4" name="Google Shape;184;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8" name="Google Shape;188;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4" name="Google Shape;194;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8" name="Google Shape;198;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2" name="Google Shape;202;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
    <p:spTree>
      <p:nvGrpSpPr>
        <p:cNvPr id="1"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6" name="Google Shape;206;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7" name="Google Shape;207;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1" name="Google Shape;211;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p:cSld name="BLANK_2">
    <p:spTree>
      <p:nvGrpSpPr>
        <p:cNvPr id="1"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9" name="Google Shape;219;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0" name="Google Shape;220;p2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24" name="Google Shape;224;p27"/>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25" name="Google Shape;225;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26" name="Google Shape;226;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27" name="Google Shape;227;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28"/>
        <p:cNvGrpSpPr/>
        <p:nvPr/>
      </p:nvGrpSpPr>
      <p:grpSpPr>
        <a:xfrm>
          <a:off x="0" y="0"/>
          <a:ext cx="0" cy="0"/>
          <a:chOff x="0" y="0"/>
          <a:chExt cx="0" cy="0"/>
        </a:xfrm>
      </p:grpSpPr>
      <p:sp>
        <p:nvSpPr>
          <p:cNvPr id="229" name="Google Shape;229;p28"/>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31" name="Google Shape;231;p28"/>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32" name="Google Shape;232;p28"/>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33" name="Google Shape;233;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4" name="Google Shape;234;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35"/>
        <p:cNvGrpSpPr/>
        <p:nvPr/>
      </p:nvGrpSpPr>
      <p:grpSpPr>
        <a:xfrm>
          <a:off x="0" y="0"/>
          <a:ext cx="0" cy="0"/>
          <a:chOff x="0" y="0"/>
          <a:chExt cx="0" cy="0"/>
        </a:xfrm>
      </p:grpSpPr>
      <p:sp>
        <p:nvSpPr>
          <p:cNvPr id="236" name="Google Shape;236;p29"/>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37" name="Google Shape;237;p29"/>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38" name="Google Shape;238;p29"/>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39" name="Google Shape;239;p29"/>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40" name="Google Shape;240;p29"/>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41" name="Google Shape;241;p29"/>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42" name="Google Shape;242;p29"/>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43" name="Google Shape;243;p29"/>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44" name="Google Shape;244;p29"/>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45" name="Google Shape;245;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46"/>
        <p:cNvGrpSpPr/>
        <p:nvPr/>
      </p:nvGrpSpPr>
      <p:grpSpPr>
        <a:xfrm>
          <a:off x="0" y="0"/>
          <a:ext cx="0" cy="0"/>
          <a:chOff x="0" y="0"/>
          <a:chExt cx="0" cy="0"/>
        </a:xfrm>
      </p:grpSpPr>
      <p:sp>
        <p:nvSpPr>
          <p:cNvPr id="247" name="Google Shape;247;p30"/>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49" name="Google Shape;249;p30"/>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0" name="Google Shape;250;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51" name="Google Shape;251;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6" name="Google Shape;46;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9" name="Google Shape;49;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0" name="Google Shape;50;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6" name="Google Shape;56;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9" name="Google Shape;59;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0" name="Google Shape;60;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6" name="Google Shape;66;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7" name="Google Shape;67;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8" name="Google Shape;68;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4" name="Google Shape;74;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6" name="Google Shape;76;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7" name="Google Shape;77;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0" name="Google Shape;80;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2" name="Google Shape;82;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5" name="Google Shape;85;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b="1"/>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a:endParaRPr/>
          </a:p>
        </p:txBody>
      </p:sp>
      <p:sp>
        <p:nvSpPr>
          <p:cNvPr id="86" name="Google Shape;86;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8" name="Google Shape;88;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1">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E1Q_e4dcCwFM_EJt7OK2XPx4D1CNB4P7?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jDOztQOihWpay80dKu12Y441vtgleith?usp=sharin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Loops</a:t>
            </a:r>
            <a:endParaRPr/>
          </a:p>
          <a:p>
            <a:pPr marL="0" lvl="0" indent="0" algn="l" rtl="0">
              <a:spcBef>
                <a:spcPts val="0"/>
              </a:spcBef>
              <a:spcAft>
                <a:spcPts val="0"/>
              </a:spcAft>
              <a:buNone/>
            </a:pPr>
            <a:endParaRPr/>
          </a:p>
        </p:txBody>
      </p:sp>
      <p:sp>
        <p:nvSpPr>
          <p:cNvPr id="257" name="Google Shape;257;p31"/>
          <p:cNvSpPr txBox="1">
            <a:spLocks noGrp="1"/>
          </p:cNvSpPr>
          <p:nvPr>
            <p:ph type="body" idx="1"/>
          </p:nvPr>
        </p:nvSpPr>
        <p:spPr>
          <a:xfrm>
            <a:off x="979500" y="1078375"/>
            <a:ext cx="31629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how to iterate over lists or until a condition has been met. </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b="1">
                <a:solidFill>
                  <a:schemeClr val="dk1"/>
                </a:solidFill>
              </a:rPr>
              <a:t>Duration </a:t>
            </a:r>
            <a:br>
              <a:rPr lang="en" sz="1600" b="1">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1600"/>
              </a:spcAft>
              <a:buNone/>
            </a:pPr>
            <a:endParaRPr sz="1600"/>
          </a:p>
        </p:txBody>
      </p:sp>
      <p:sp>
        <p:nvSpPr>
          <p:cNvPr id="258" name="Google Shape;258;p31"/>
          <p:cNvSpPr txBox="1">
            <a:spLocks noGrp="1"/>
          </p:cNvSpPr>
          <p:nvPr>
            <p:ph type="body" idx="1"/>
          </p:nvPr>
        </p:nvSpPr>
        <p:spPr>
          <a:xfrm>
            <a:off x="4393200" y="1078375"/>
            <a:ext cx="4049400" cy="3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marL="457200" lvl="0" indent="-330200" algn="l" rtl="0">
              <a:spcBef>
                <a:spcPts val="1600"/>
              </a:spcBef>
              <a:spcAft>
                <a:spcPts val="0"/>
              </a:spcAft>
              <a:buClr>
                <a:schemeClr val="dk1"/>
              </a:buClr>
              <a:buSzPts val="1600"/>
              <a:buChar char="●"/>
            </a:pPr>
            <a:r>
              <a:rPr lang="en" sz="1600">
                <a:solidFill>
                  <a:schemeClr val="dk1"/>
                </a:solidFill>
              </a:rPr>
              <a:t>Use loops to iterate over code blocks repeatedly.</a:t>
            </a:r>
            <a:endParaRPr sz="1600">
              <a:solidFill>
                <a:schemeClr val="dk1"/>
              </a:solidFill>
            </a:endParaRPr>
          </a:p>
          <a:p>
            <a:pPr marL="457200" lvl="0" indent="-330200" algn="l" rtl="0">
              <a:spcBef>
                <a:spcPts val="700"/>
              </a:spcBef>
              <a:spcAft>
                <a:spcPts val="0"/>
              </a:spcAft>
              <a:buClr>
                <a:schemeClr val="dk1"/>
              </a:buClr>
              <a:buSzPts val="1600"/>
              <a:buChar char="●"/>
            </a:pPr>
            <a:r>
              <a:rPr lang="en" sz="1600">
                <a:solidFill>
                  <a:schemeClr val="dk1"/>
                </a:solidFill>
              </a:rPr>
              <a:t>Differentiate between while and for loops.</a:t>
            </a:r>
            <a:endParaRPr sz="1600">
              <a:solidFill>
                <a:schemeClr val="dk1"/>
              </a:solidFill>
            </a:endParaRPr>
          </a:p>
          <a:p>
            <a:pPr marL="457200" lvl="0" indent="-330200" algn="l" rtl="0">
              <a:spcBef>
                <a:spcPts val="700"/>
              </a:spcBef>
              <a:spcAft>
                <a:spcPts val="0"/>
              </a:spcAft>
              <a:buClr>
                <a:schemeClr val="dk1"/>
              </a:buClr>
              <a:buSzPts val="1600"/>
              <a:buChar char="●"/>
            </a:pPr>
            <a:r>
              <a:rPr lang="en" sz="1600">
                <a:solidFill>
                  <a:schemeClr val="dk1"/>
                </a:solidFill>
              </a:rPr>
              <a:t>Use list comprehension to generate lists using loop syntax.</a:t>
            </a:r>
            <a:endParaRPr sz="1600">
              <a:solidFill>
                <a:schemeClr val="dk1"/>
              </a:solidFill>
            </a:endParaRPr>
          </a:p>
          <a:p>
            <a:pPr marL="0" lvl="0" indent="0" algn="l" rtl="0">
              <a:spcBef>
                <a:spcPts val="700"/>
              </a:spcBef>
              <a:spcAft>
                <a:spcPts val="1600"/>
              </a:spcAft>
              <a:buNone/>
            </a:pPr>
            <a:endParaRPr sz="16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 Without Loops</a:t>
            </a:r>
            <a:endParaRPr/>
          </a:p>
        </p:txBody>
      </p:sp>
      <p:sp>
        <p:nvSpPr>
          <p:cNvPr id="322" name="Google Shape;322;p4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that we have a list of colors and we want to print each one:</a:t>
            </a:r>
            <a:endParaRPr/>
          </a:p>
          <a:p>
            <a:pPr marL="0" lvl="0" indent="0" algn="l" rtl="0">
              <a:spcBef>
                <a:spcPts val="1600"/>
              </a:spcBef>
              <a:spcAft>
                <a:spcPts val="0"/>
              </a:spcAft>
              <a:buNone/>
            </a:pPr>
            <a:r>
              <a:rPr lang="en" b="1">
                <a:latin typeface="Inconsolata"/>
                <a:ea typeface="Inconsolata"/>
                <a:cs typeface="Inconsolata"/>
                <a:sym typeface="Inconsolata"/>
              </a:rPr>
              <a:t>colors = ["red", "orange", "yellow"]</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print(colors[0])</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print(colors[1])</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print(colors[2])</a:t>
            </a:r>
            <a:endParaRPr b="1">
              <a:latin typeface="Inconsolata"/>
              <a:ea typeface="Inconsolata"/>
              <a:cs typeface="Inconsolata"/>
              <a:sym typeface="Inconsolata"/>
            </a:endParaRPr>
          </a:p>
          <a:p>
            <a:pPr marL="0" lvl="0" indent="0" algn="l" rtl="0">
              <a:spcBef>
                <a:spcPts val="1600"/>
              </a:spcBef>
              <a:spcAft>
                <a:spcPts val="1600"/>
              </a:spcAft>
              <a:buNone/>
            </a:pPr>
            <a:r>
              <a:rPr lang="en" b="1"/>
              <a:t>Does this seem sustainable?</a:t>
            </a:r>
            <a:endParaRPr b="1"/>
          </a:p>
        </p:txBody>
      </p:sp>
      <p:sp>
        <p:nvSpPr>
          <p:cNvPr id="323" name="Google Shape;323;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4" name="Google Shape;324;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1"/>
          <p:cNvSpPr txBox="1">
            <a:spLocks noGrp="1"/>
          </p:cNvSpPr>
          <p:nvPr>
            <p:ph type="title" idx="4294967295"/>
          </p:nvPr>
        </p:nvSpPr>
        <p:spPr>
          <a:xfrm>
            <a:off x="1072050" y="1748500"/>
            <a:ext cx="6999900" cy="1441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rPr>
              <a:t>Loop:</a:t>
            </a:r>
            <a:r>
              <a:rPr lang="en"/>
              <a:t> A control flow statement allowing for the repeated execution of a code block until a specific condition is reached.</a:t>
            </a:r>
            <a:endParaRPr/>
          </a:p>
        </p:txBody>
      </p:sp>
      <p:sp>
        <p:nvSpPr>
          <p:cNvPr id="330" name="Google Shape;330;p4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1" name="Google Shape;331;p41"/>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2"/>
          <p:cNvSpPr txBox="1">
            <a:spLocks noGrp="1"/>
          </p:cNvSpPr>
          <p:nvPr>
            <p:ph type="body" idx="4294967295"/>
          </p:nvPr>
        </p:nvSpPr>
        <p:spPr>
          <a:xfrm>
            <a:off x="457200" y="1102175"/>
            <a:ext cx="5208300" cy="30909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Loops</a:t>
            </a:r>
            <a:r>
              <a:rPr lang="en">
                <a:solidFill>
                  <a:schemeClr val="dk1"/>
                </a:solidFill>
              </a:rPr>
              <a:t> take advantage of what computers do best: evaluate instructions across organized sets of data very quickly.</a:t>
            </a:r>
            <a:endParaRPr>
              <a:solidFill>
                <a:schemeClr val="dk1"/>
              </a:solidFill>
            </a:endParaRPr>
          </a:p>
          <a:p>
            <a:pPr marL="457200" lvl="0" indent="-342900" algn="l" rtl="0">
              <a:lnSpc>
                <a:spcPct val="115000"/>
              </a:lnSpc>
              <a:spcBef>
                <a:spcPts val="1000"/>
              </a:spcBef>
              <a:spcAft>
                <a:spcPts val="0"/>
              </a:spcAft>
              <a:buClr>
                <a:schemeClr val="dk1"/>
              </a:buClr>
              <a:buSzPts val="1800"/>
              <a:buChar char="●"/>
            </a:pPr>
            <a:r>
              <a:rPr lang="en">
                <a:solidFill>
                  <a:schemeClr val="dk1"/>
                </a:solidFill>
              </a:rPr>
              <a:t>Computers excel when working in isolated patterns, which is exactly how a </a:t>
            </a:r>
            <a:br>
              <a:rPr lang="en">
                <a:solidFill>
                  <a:schemeClr val="dk1"/>
                </a:solidFill>
              </a:rPr>
            </a:br>
            <a:r>
              <a:rPr lang="en">
                <a:solidFill>
                  <a:schemeClr val="dk1"/>
                </a:solidFill>
              </a:rPr>
              <a:t>loop works. </a:t>
            </a:r>
            <a:endParaRPr>
              <a:solidFill>
                <a:schemeClr val="dk1"/>
              </a:solidFill>
            </a:endParaRPr>
          </a:p>
          <a:p>
            <a:pPr marL="457200" lvl="0" indent="-342900" algn="l" rtl="0">
              <a:lnSpc>
                <a:spcPct val="115000"/>
              </a:lnSpc>
              <a:spcBef>
                <a:spcPts val="1000"/>
              </a:spcBef>
              <a:spcAft>
                <a:spcPts val="1000"/>
              </a:spcAft>
              <a:buClr>
                <a:schemeClr val="dk1"/>
              </a:buClr>
              <a:buSzPts val="1800"/>
              <a:buChar char="●"/>
            </a:pPr>
            <a:r>
              <a:rPr lang="en">
                <a:solidFill>
                  <a:schemeClr val="dk1"/>
                </a:solidFill>
              </a:rPr>
              <a:t>You can avoid needlessly copying or re-typing code by repeating it in a loop.</a:t>
            </a:r>
            <a:endParaRPr>
              <a:solidFill>
                <a:schemeClr val="dk1"/>
              </a:solidFill>
            </a:endParaRPr>
          </a:p>
        </p:txBody>
      </p:sp>
      <p:sp>
        <p:nvSpPr>
          <p:cNvPr id="337" name="Google Shape;337;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Loops?</a:t>
            </a:r>
            <a:endParaRPr/>
          </a:p>
        </p:txBody>
      </p:sp>
      <p:sp>
        <p:nvSpPr>
          <p:cNvPr id="338" name="Google Shape;33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pic>
        <p:nvPicPr>
          <p:cNvPr id="339" name="Google Shape;339;p42"/>
          <p:cNvPicPr preferRelativeResize="0"/>
          <p:nvPr/>
        </p:nvPicPr>
        <p:blipFill>
          <a:blip r:embed="rId3">
            <a:alphaModFix/>
          </a:blip>
          <a:stretch>
            <a:fillRect/>
          </a:stretch>
        </p:blipFill>
        <p:spPr>
          <a:xfrm>
            <a:off x="6196775" y="1102175"/>
            <a:ext cx="2490026" cy="2490026"/>
          </a:xfrm>
          <a:prstGeom prst="rect">
            <a:avLst/>
          </a:prstGeom>
          <a:noFill/>
          <a:ln>
            <a:noFill/>
          </a:ln>
        </p:spPr>
      </p:pic>
      <p:sp>
        <p:nvSpPr>
          <p:cNvPr id="340" name="Google Shape;340;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Loops</a:t>
            </a:r>
            <a:endParaRPr/>
          </a:p>
        </p:txBody>
      </p:sp>
      <p:sp>
        <p:nvSpPr>
          <p:cNvPr id="346" name="Google Shape;346;p4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Loops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p:nvPr/>
        </p:nvSpPr>
        <p:spPr>
          <a:xfrm>
            <a:off x="560250" y="1906475"/>
            <a:ext cx="8013000" cy="19923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b="1">
                <a:latin typeface="Inconsolata"/>
                <a:ea typeface="Inconsolata"/>
                <a:cs typeface="Inconsolata"/>
                <a:sym typeface="Inconsolata"/>
              </a:rPr>
              <a:t>number = 0</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while number &lt; 10:</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number = number + 1</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print(number)</a:t>
            </a:r>
            <a:endParaRPr sz="1800" b="1">
              <a:latin typeface="Inconsolata"/>
              <a:ea typeface="Inconsolata"/>
              <a:cs typeface="Inconsolata"/>
              <a:sym typeface="Inconsolata"/>
            </a:endParaRPr>
          </a:p>
        </p:txBody>
      </p:sp>
      <p:sp>
        <p:nvSpPr>
          <p:cNvPr id="352" name="Google Shape;352;p44"/>
          <p:cNvSpPr txBox="1">
            <a:spLocks noGrp="1"/>
          </p:cNvSpPr>
          <p:nvPr>
            <p:ph type="body" idx="4294967295"/>
          </p:nvPr>
        </p:nvSpPr>
        <p:spPr>
          <a:xfrm>
            <a:off x="457200" y="914400"/>
            <a:ext cx="8219100" cy="73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rPr>
              <a:t>A </a:t>
            </a:r>
            <a:r>
              <a:rPr lang="en" b="1">
                <a:solidFill>
                  <a:schemeClr val="dk1"/>
                </a:solidFill>
                <a:latin typeface="Inconsolata"/>
                <a:ea typeface="Inconsolata"/>
                <a:cs typeface="Inconsolata"/>
                <a:sym typeface="Inconsolata"/>
              </a:rPr>
              <a:t>while</a:t>
            </a:r>
            <a:r>
              <a:rPr lang="en">
                <a:solidFill>
                  <a:schemeClr val="dk1"/>
                </a:solidFill>
              </a:rPr>
              <a:t> loop is very straightforward. It continues executing while the condition you've given it is still true. Once the condition is false, it stops!</a:t>
            </a:r>
            <a:endParaRPr>
              <a:solidFill>
                <a:schemeClr val="dk1"/>
              </a:solidFill>
            </a:endParaRPr>
          </a:p>
        </p:txBody>
      </p:sp>
      <p:sp>
        <p:nvSpPr>
          <p:cNvPr id="353" name="Google Shape;353;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while</a:t>
            </a:r>
            <a:r>
              <a:rPr lang="en"/>
              <a:t> Loop</a:t>
            </a:r>
            <a:endParaRPr/>
          </a:p>
        </p:txBody>
      </p:sp>
      <p:sp>
        <p:nvSpPr>
          <p:cNvPr id="354" name="Google Shape;354;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355" name="Google Shape;355;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Will This Code Do?</a:t>
            </a:r>
            <a:endParaRPr/>
          </a:p>
        </p:txBody>
      </p:sp>
      <p:sp>
        <p:nvSpPr>
          <p:cNvPr id="361" name="Google Shape;361;p4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number = 1</a:t>
            </a:r>
            <a:endParaRPr b="1">
              <a:solidFill>
                <a:schemeClr val="dk1"/>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while number &gt; 0:</a:t>
            </a:r>
            <a:endParaRPr b="1">
              <a:solidFill>
                <a:schemeClr val="dk1"/>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number = number + 1</a:t>
            </a:r>
            <a:endParaRPr b="1">
              <a:solidFill>
                <a:schemeClr val="dk1"/>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print(number)</a:t>
            </a:r>
            <a:endParaRPr/>
          </a:p>
        </p:txBody>
      </p:sp>
      <p:sp>
        <p:nvSpPr>
          <p:cNvPr id="362" name="Google Shape;362;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363" name="Google Shape;363;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p:nvPr/>
        </p:nvSpPr>
        <p:spPr>
          <a:xfrm>
            <a:off x="545200" y="1788225"/>
            <a:ext cx="8013000" cy="1965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b="1">
                <a:latin typeface="Inconsolata"/>
                <a:ea typeface="Inconsolata"/>
                <a:cs typeface="Inconsolata"/>
                <a:sym typeface="Inconsolata"/>
              </a:rPr>
              <a:t>number = 1</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while number &gt; 0:</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number = number + 1</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print(number)</a:t>
            </a:r>
            <a:endParaRPr sz="1800" b="1">
              <a:latin typeface="Inconsolata"/>
              <a:ea typeface="Inconsolata"/>
              <a:cs typeface="Inconsolata"/>
              <a:sym typeface="Inconsolata"/>
            </a:endParaRPr>
          </a:p>
        </p:txBody>
      </p:sp>
      <p:sp>
        <p:nvSpPr>
          <p:cNvPr id="369" name="Google Shape;369;p46"/>
          <p:cNvSpPr txBox="1">
            <a:spLocks noGrp="1"/>
          </p:cNvSpPr>
          <p:nvPr>
            <p:ph type="body" idx="4294967295"/>
          </p:nvPr>
        </p:nvSpPr>
        <p:spPr>
          <a:xfrm>
            <a:off x="457200" y="914400"/>
            <a:ext cx="8219100" cy="73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rPr>
              <a:t>Be careful with while loops! If the condition is never broken, you'll have an unending loop that will devour your computer's processing power.</a:t>
            </a:r>
            <a:endParaRPr>
              <a:solidFill>
                <a:schemeClr val="dk1"/>
              </a:solidFill>
            </a:endParaRPr>
          </a:p>
        </p:txBody>
      </p:sp>
      <p:sp>
        <p:nvSpPr>
          <p:cNvPr id="370" name="Google Shape;370;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Caution! Infinite Loops Ahead</a:t>
            </a:r>
            <a:endParaRPr/>
          </a:p>
        </p:txBody>
      </p:sp>
      <p:sp>
        <p:nvSpPr>
          <p:cNvPr id="371" name="Google Shape;371;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372" name="Google Shape;372;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4.1 While Loops</a:t>
            </a:r>
            <a:endParaRPr/>
          </a:p>
        </p:txBody>
      </p:sp>
      <p:sp>
        <p:nvSpPr>
          <p:cNvPr id="378" name="Google Shape;378;p4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Use while loops to complete the challenges in Section 4.1 of the Jupyter Notebook.</a:t>
            </a:r>
            <a:endParaRPr/>
          </a:p>
        </p:txBody>
      </p:sp>
      <p:sp>
        <p:nvSpPr>
          <p:cNvPr id="379" name="Google Shape;379;p4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380" name="Google Shape;380;p4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81" name="Google Shape;381;p4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382" name="Google Shape;382;p4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20 minutes</a:t>
            </a:r>
            <a:endParaRPr/>
          </a:p>
        </p:txBody>
      </p:sp>
      <p:pic>
        <p:nvPicPr>
          <p:cNvPr id="383" name="Google Shape;383;p47"/>
          <p:cNvPicPr preferRelativeResize="0"/>
          <p:nvPr/>
        </p:nvPicPr>
        <p:blipFill>
          <a:blip r:embed="rId3">
            <a:alphaModFix/>
          </a:blip>
          <a:stretch>
            <a:fillRect/>
          </a:stretch>
        </p:blipFill>
        <p:spPr>
          <a:xfrm>
            <a:off x="3254275" y="1971975"/>
            <a:ext cx="2635450" cy="2623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8"/>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Loops</a:t>
            </a:r>
            <a:endParaRPr/>
          </a:p>
        </p:txBody>
      </p:sp>
      <p:sp>
        <p:nvSpPr>
          <p:cNvPr id="389" name="Google Shape;389;p48"/>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Loops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 </a:t>
            </a:r>
            <a:r>
              <a:rPr lang="en" b="1">
                <a:solidFill>
                  <a:schemeClr val="dk1"/>
                </a:solidFill>
                <a:highlight>
                  <a:schemeClr val="accent1"/>
                </a:highlight>
              </a:rPr>
              <a:t>for loop</a:t>
            </a:r>
            <a:r>
              <a:rPr lang="en">
                <a:solidFill>
                  <a:schemeClr val="dk1"/>
                </a:solidFill>
              </a:rPr>
              <a:t> is geared more toward iterating over lists or collections of data:</a:t>
            </a:r>
            <a:endParaRPr>
              <a:solidFill>
                <a:schemeClr val="dk1"/>
              </a:solidFill>
            </a:endParaRPr>
          </a:p>
          <a:p>
            <a:pPr marL="457200" lvl="0" indent="-342900" algn="l" rtl="0">
              <a:lnSpc>
                <a:spcPct val="115000"/>
              </a:lnSpc>
              <a:spcBef>
                <a:spcPts val="1000"/>
              </a:spcBef>
              <a:spcAft>
                <a:spcPts val="0"/>
              </a:spcAft>
              <a:buClr>
                <a:schemeClr val="dk1"/>
              </a:buClr>
              <a:buSzPts val="1800"/>
              <a:buAutoNum type="arabicPeriod"/>
            </a:pPr>
            <a:r>
              <a:rPr lang="en">
                <a:solidFill>
                  <a:schemeClr val="dk1"/>
                </a:solidFill>
              </a:rPr>
              <a:t>Define a variable to act as our </a:t>
            </a:r>
            <a:r>
              <a:rPr lang="en" b="1">
                <a:solidFill>
                  <a:schemeClr val="dk1"/>
                </a:solidFill>
                <a:highlight>
                  <a:schemeClr val="accent2"/>
                </a:highlight>
              </a:rPr>
              <a:t>iterator</a:t>
            </a:r>
            <a:r>
              <a:rPr lang="en">
                <a:solidFill>
                  <a:schemeClr val="dk1"/>
                </a:solidFill>
              </a:rPr>
              <a:t>.</a:t>
            </a:r>
            <a:endParaRPr>
              <a:solidFill>
                <a:schemeClr val="dk1"/>
              </a:solidFill>
            </a:endParaRPr>
          </a:p>
          <a:p>
            <a:pPr marL="457200" lvl="0" indent="-342900" algn="l" rtl="0">
              <a:lnSpc>
                <a:spcPct val="115000"/>
              </a:lnSpc>
              <a:spcBef>
                <a:spcPts val="1000"/>
              </a:spcBef>
              <a:spcAft>
                <a:spcPts val="1000"/>
              </a:spcAft>
              <a:buClr>
                <a:schemeClr val="dk1"/>
              </a:buClr>
              <a:buSzPts val="1800"/>
              <a:buAutoNum type="arabicPeriod"/>
            </a:pPr>
            <a:r>
              <a:rPr lang="en">
                <a:solidFill>
                  <a:schemeClr val="dk1"/>
                </a:solidFill>
              </a:rPr>
              <a:t>Provide the </a:t>
            </a:r>
            <a:r>
              <a:rPr lang="en" b="1">
                <a:solidFill>
                  <a:schemeClr val="dk1"/>
                </a:solidFill>
                <a:highlight>
                  <a:schemeClr val="accent1"/>
                </a:highlight>
              </a:rPr>
              <a:t>iterable value</a:t>
            </a:r>
            <a:r>
              <a:rPr lang="en">
                <a:solidFill>
                  <a:schemeClr val="dk1"/>
                </a:solidFill>
              </a:rPr>
              <a:t>, typically a list.</a:t>
            </a:r>
            <a:endParaRPr b="1">
              <a:solidFill>
                <a:schemeClr val="dk1"/>
              </a:solidFill>
              <a:latin typeface="Inconsolata"/>
              <a:ea typeface="Inconsolata"/>
              <a:cs typeface="Inconsolata"/>
              <a:sym typeface="Inconsolata"/>
            </a:endParaRPr>
          </a:p>
        </p:txBody>
      </p:sp>
      <p:sp>
        <p:nvSpPr>
          <p:cNvPr id="395" name="Google Shape;395;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Loop</a:t>
            </a:r>
            <a:endParaRPr/>
          </a:p>
        </p:txBody>
      </p:sp>
      <p:sp>
        <p:nvSpPr>
          <p:cNvPr id="396" name="Google Shape;396;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397" name="Google Shape;397;p49"/>
          <p:cNvSpPr/>
          <p:nvPr/>
        </p:nvSpPr>
        <p:spPr>
          <a:xfrm>
            <a:off x="560250" y="2571750"/>
            <a:ext cx="8013000" cy="1328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b="1">
                <a:latin typeface="Inconsolata"/>
                <a:ea typeface="Inconsolata"/>
                <a:cs typeface="Inconsolata"/>
                <a:sym typeface="Inconsolata"/>
              </a:rPr>
              <a:t>for </a:t>
            </a:r>
            <a:r>
              <a:rPr lang="en" sz="1800" b="1">
                <a:highlight>
                  <a:schemeClr val="accent2"/>
                </a:highlight>
                <a:latin typeface="Inconsolata"/>
                <a:ea typeface="Inconsolata"/>
                <a:cs typeface="Inconsolata"/>
                <a:sym typeface="Inconsolata"/>
              </a:rPr>
              <a:t>number</a:t>
            </a:r>
            <a:r>
              <a:rPr lang="en" sz="1800" b="1">
                <a:latin typeface="Inconsolata"/>
                <a:ea typeface="Inconsolata"/>
                <a:cs typeface="Inconsolata"/>
                <a:sym typeface="Inconsolata"/>
              </a:rPr>
              <a:t> in </a:t>
            </a:r>
            <a:r>
              <a:rPr lang="en" sz="1800" b="1">
                <a:highlight>
                  <a:schemeClr val="accent1"/>
                </a:highlight>
                <a:latin typeface="Inconsolata"/>
                <a:ea typeface="Inconsolata"/>
                <a:cs typeface="Inconsolata"/>
                <a:sym typeface="Inconsolata"/>
              </a:rPr>
              <a:t>[0,1,2,3,4,5]</a:t>
            </a:r>
            <a:r>
              <a:rPr lang="en" sz="1800" b="1">
                <a:latin typeface="Inconsolata"/>
                <a:ea typeface="Inconsolata"/>
                <a:cs typeface="Inconsolata"/>
                <a:sym typeface="Inconsolata"/>
              </a:rPr>
              <a:t>:</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print(number)</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outputs 0,1,2,3,4,5</a:t>
            </a:r>
            <a:endParaRPr sz="1800" b="1">
              <a:latin typeface="Inconsolata"/>
              <a:ea typeface="Inconsolata"/>
              <a:cs typeface="Inconsolata"/>
              <a:sym typeface="Inconsolata"/>
            </a:endParaRPr>
          </a:p>
        </p:txBody>
      </p:sp>
      <p:sp>
        <p:nvSpPr>
          <p:cNvPr id="398" name="Google Shape;398;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p:txBody>
      </p:sp>
      <p:sp>
        <p:nvSpPr>
          <p:cNvPr id="264" name="Google Shape;264;p32"/>
          <p:cNvSpPr txBox="1">
            <a:spLocks noGrp="1"/>
          </p:cNvSpPr>
          <p:nvPr>
            <p:ph type="body" idx="1"/>
          </p:nvPr>
        </p:nvSpPr>
        <p:spPr>
          <a:xfrm>
            <a:off x="924625" y="1094525"/>
            <a:ext cx="7762200" cy="370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highlight>
                  <a:schemeClr val="accent2"/>
                </a:highlight>
              </a:rPr>
              <a:t>For remote classrooms</a:t>
            </a:r>
            <a:r>
              <a:rPr lang="en" sz="1600">
                <a:solidFill>
                  <a:schemeClr val="dk1"/>
                </a:solidFill>
              </a:rPr>
              <a:t>:</a:t>
            </a:r>
            <a:r>
              <a:rPr lang="en" sz="1600" b="1">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marL="457200" lvl="0" indent="-330200" algn="l" rtl="0">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marL="457200" lvl="0" indent="-330200" algn="l" rtl="0">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marL="457200" lvl="0" indent="-330200" algn="l" rtl="0">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lang="en" sz="1600" b="1">
                <a:solidFill>
                  <a:schemeClr val="dk1"/>
                </a:solidFill>
                <a:highlight>
                  <a:schemeClr val="accent2"/>
                </a:highlight>
              </a:rPr>
              <a:t>For remote classrooms</a:t>
            </a:r>
            <a:r>
              <a:rPr lang="en" sz="1600">
                <a:solidFill>
                  <a:schemeClr val="dk1"/>
                </a:solidFill>
              </a:rPr>
              <a:t> tag in the speaker notes.</a:t>
            </a:r>
            <a:endParaRPr sz="1600">
              <a:solidFill>
                <a:schemeClr val="dk1"/>
              </a:solidFill>
            </a:endParaRPr>
          </a:p>
          <a:p>
            <a:pPr marL="457200" lvl="0" indent="-330200" algn="l" rtl="0">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Naming of Things</a:t>
            </a:r>
            <a:endParaRPr/>
          </a:p>
        </p:txBody>
      </p:sp>
      <p:sp>
        <p:nvSpPr>
          <p:cNvPr id="404" name="Google Shape;404;p50"/>
          <p:cNvSpPr txBox="1">
            <a:spLocks noGrp="1"/>
          </p:cNvSpPr>
          <p:nvPr>
            <p:ph type="body" idx="4294967295"/>
          </p:nvPr>
        </p:nvSpPr>
        <p:spPr>
          <a:xfrm>
            <a:off x="457200" y="914400"/>
            <a:ext cx="8219100" cy="83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clear naming and syntax are one of Python’s great advantages. Don’t spoil it by naming your iterator something vague — be descriptive!</a:t>
            </a:r>
            <a:endParaRPr/>
          </a:p>
        </p:txBody>
      </p:sp>
      <p:sp>
        <p:nvSpPr>
          <p:cNvPr id="405" name="Google Shape;40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406" name="Google Shape;406;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7" name="Google Shape;407;p50"/>
          <p:cNvSpPr/>
          <p:nvPr/>
        </p:nvSpPr>
        <p:spPr>
          <a:xfrm>
            <a:off x="997025" y="1980574"/>
            <a:ext cx="3248700" cy="2126700"/>
          </a:xfrm>
          <a:prstGeom prst="roundRect">
            <a:avLst>
              <a:gd name="adj" fmla="val 16667"/>
            </a:avLst>
          </a:prstGeom>
          <a:solidFill>
            <a:srgbClr val="F3F3F3"/>
          </a:solidFill>
          <a:ln>
            <a:noFill/>
          </a:ln>
          <a:effectLst>
            <a:outerShdw blurRad="57150" dist="19050" dir="1620000" algn="bl" rotWithShape="0">
              <a:srgbClr val="999999">
                <a:alpha val="69000"/>
              </a:srgbClr>
            </a:outerShdw>
          </a:effectLst>
        </p:spPr>
        <p:txBody>
          <a:bodyPr spcFirstLastPara="1" wrap="square" lIns="365750" tIns="91425" rIns="0" bIns="91425" anchor="ctr" anchorCtr="0">
            <a:noAutofit/>
          </a:bodyPr>
          <a:lstStyle/>
          <a:p>
            <a:pPr marL="0" lvl="0" indent="0" algn="l" rtl="0">
              <a:lnSpc>
                <a:spcPct val="115000"/>
              </a:lnSpc>
              <a:spcBef>
                <a:spcPts val="0"/>
              </a:spcBef>
              <a:spcAft>
                <a:spcPts val="0"/>
              </a:spcAft>
              <a:buNone/>
            </a:pPr>
            <a:r>
              <a:rPr lang="en" sz="1600" b="1">
                <a:latin typeface="Inconsolata"/>
                <a:ea typeface="Inconsolata"/>
                <a:cs typeface="Inconsolata"/>
                <a:sym typeface="Inconsolata"/>
              </a:rPr>
              <a:t># x is not descriptive!</a:t>
            </a:r>
            <a:endParaRPr sz="1600" b="1">
              <a:latin typeface="Inconsolata"/>
              <a:ea typeface="Inconsolata"/>
              <a:cs typeface="Inconsolata"/>
              <a:sym typeface="Inconsolata"/>
            </a:endParaRPr>
          </a:p>
          <a:p>
            <a:pPr marL="0" lvl="0" indent="0" algn="l" rtl="0">
              <a:lnSpc>
                <a:spcPct val="115000"/>
              </a:lnSpc>
              <a:spcBef>
                <a:spcPts val="1000"/>
              </a:spcBef>
              <a:spcAft>
                <a:spcPts val="0"/>
              </a:spcAft>
              <a:buNone/>
            </a:pPr>
            <a:r>
              <a:rPr lang="en" sz="1600" b="1">
                <a:latin typeface="Inconsolata"/>
                <a:ea typeface="Inconsolata"/>
                <a:cs typeface="Inconsolata"/>
                <a:sym typeface="Inconsolata"/>
              </a:rPr>
              <a:t>colors = ["red","yellow"]</a:t>
            </a:r>
            <a:endParaRPr sz="1600" b="1">
              <a:latin typeface="Inconsolata"/>
              <a:ea typeface="Inconsolata"/>
              <a:cs typeface="Inconsolata"/>
              <a:sym typeface="Inconsolata"/>
            </a:endParaRPr>
          </a:p>
          <a:p>
            <a:pPr marL="0" lvl="0" indent="0" algn="l" rtl="0">
              <a:lnSpc>
                <a:spcPct val="115000"/>
              </a:lnSpc>
              <a:spcBef>
                <a:spcPts val="1000"/>
              </a:spcBef>
              <a:spcAft>
                <a:spcPts val="0"/>
              </a:spcAft>
              <a:buNone/>
            </a:pPr>
            <a:r>
              <a:rPr lang="en" sz="1600" b="1">
                <a:latin typeface="Inconsolata"/>
                <a:ea typeface="Inconsolata"/>
                <a:cs typeface="Inconsolata"/>
                <a:sym typeface="Inconsolata"/>
              </a:rPr>
              <a:t>for x in colors:</a:t>
            </a:r>
            <a:endParaRPr sz="1600" b="1">
              <a:latin typeface="Inconsolata"/>
              <a:ea typeface="Inconsolata"/>
              <a:cs typeface="Inconsolata"/>
              <a:sym typeface="Inconsolata"/>
            </a:endParaRPr>
          </a:p>
          <a:p>
            <a:pPr marL="0" lvl="0" indent="0" algn="l" rtl="0">
              <a:lnSpc>
                <a:spcPct val="115000"/>
              </a:lnSpc>
              <a:spcBef>
                <a:spcPts val="1000"/>
              </a:spcBef>
              <a:spcAft>
                <a:spcPts val="0"/>
              </a:spcAft>
              <a:buNone/>
            </a:pPr>
            <a:r>
              <a:rPr lang="en" sz="1600" b="1">
                <a:latin typeface="Inconsolata"/>
                <a:ea typeface="Inconsolata"/>
                <a:cs typeface="Inconsolata"/>
                <a:sym typeface="Inconsolata"/>
              </a:rPr>
              <a:t>	print(x)</a:t>
            </a:r>
            <a:endParaRPr sz="1600" b="1">
              <a:latin typeface="Inconsolata"/>
              <a:ea typeface="Inconsolata"/>
              <a:cs typeface="Inconsolata"/>
              <a:sym typeface="Inconsolata"/>
            </a:endParaRPr>
          </a:p>
        </p:txBody>
      </p:sp>
      <p:sp>
        <p:nvSpPr>
          <p:cNvPr id="408" name="Google Shape;408;p50"/>
          <p:cNvSpPr/>
          <p:nvPr/>
        </p:nvSpPr>
        <p:spPr>
          <a:xfrm>
            <a:off x="4958975" y="2003681"/>
            <a:ext cx="3248700" cy="2126700"/>
          </a:xfrm>
          <a:prstGeom prst="roundRect">
            <a:avLst>
              <a:gd name="adj" fmla="val 16667"/>
            </a:avLst>
          </a:prstGeom>
          <a:solidFill>
            <a:srgbClr val="F3F3F3"/>
          </a:solidFill>
          <a:ln>
            <a:noFill/>
          </a:ln>
          <a:effectLst>
            <a:outerShdw blurRad="57150" dist="19050" dir="1620000" algn="bl" rotWithShape="0">
              <a:srgbClr val="999999">
                <a:alpha val="69000"/>
              </a:srgbClr>
            </a:outerShdw>
          </a:effectLst>
        </p:spPr>
        <p:txBody>
          <a:bodyPr spcFirstLastPara="1" wrap="square" lIns="365750" tIns="91425" rIns="91425" bIns="91425" anchor="ctr" anchorCtr="0">
            <a:noAutofit/>
          </a:bodyPr>
          <a:lstStyle/>
          <a:p>
            <a:pPr marL="0" lvl="0" indent="0" algn="l" rtl="0">
              <a:lnSpc>
                <a:spcPct val="115000"/>
              </a:lnSpc>
              <a:spcBef>
                <a:spcPts val="0"/>
              </a:spcBef>
              <a:spcAft>
                <a:spcPts val="0"/>
              </a:spcAft>
              <a:buNone/>
            </a:pPr>
            <a:r>
              <a:rPr lang="en" sz="1600" b="1">
                <a:solidFill>
                  <a:schemeClr val="dk1"/>
                </a:solidFill>
                <a:latin typeface="Inconsolata"/>
                <a:ea typeface="Inconsolata"/>
                <a:cs typeface="Inconsolata"/>
                <a:sym typeface="Inconsolata"/>
              </a:rPr>
              <a:t># color is more accurate</a:t>
            </a:r>
            <a:endParaRPr sz="1600" b="1">
              <a:solidFill>
                <a:schemeClr val="dk1"/>
              </a:solidFill>
              <a:latin typeface="Inconsolata"/>
              <a:ea typeface="Inconsolata"/>
              <a:cs typeface="Inconsolata"/>
              <a:sym typeface="Inconsolata"/>
            </a:endParaRPr>
          </a:p>
          <a:p>
            <a:pPr marL="0" lvl="0" indent="0" algn="l" rtl="0">
              <a:lnSpc>
                <a:spcPct val="115000"/>
              </a:lnSpc>
              <a:spcBef>
                <a:spcPts val="100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colors = ["red","yellow"]</a:t>
            </a:r>
            <a:endParaRPr sz="1600" b="1">
              <a:solidFill>
                <a:schemeClr val="dk1"/>
              </a:solidFill>
              <a:latin typeface="Inconsolata"/>
              <a:ea typeface="Inconsolata"/>
              <a:cs typeface="Inconsolata"/>
              <a:sym typeface="Inconsolata"/>
            </a:endParaRPr>
          </a:p>
          <a:p>
            <a:pPr marL="0" lvl="0" indent="0" algn="l" rtl="0">
              <a:lnSpc>
                <a:spcPct val="115000"/>
              </a:lnSpc>
              <a:spcBef>
                <a:spcPts val="100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for color in colors:</a:t>
            </a:r>
            <a:endParaRPr sz="1600" b="1">
              <a:solidFill>
                <a:schemeClr val="dk1"/>
              </a:solidFill>
              <a:latin typeface="Inconsolata"/>
              <a:ea typeface="Inconsolata"/>
              <a:cs typeface="Inconsolata"/>
              <a:sym typeface="Inconsolata"/>
            </a:endParaRPr>
          </a:p>
          <a:p>
            <a:pPr marL="0" lvl="0" indent="0" algn="l" rtl="0">
              <a:lnSpc>
                <a:spcPct val="115000"/>
              </a:lnSpc>
              <a:spcBef>
                <a:spcPts val="100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print(color)</a:t>
            </a:r>
            <a:endParaRPr sz="1600" b="1">
              <a:latin typeface="Proxima Nova"/>
              <a:ea typeface="Proxima Nova"/>
              <a:cs typeface="Proxima Nova"/>
              <a:sym typeface="Proxima Nova"/>
            </a:endParaRPr>
          </a:p>
        </p:txBody>
      </p:sp>
      <p:pic>
        <p:nvPicPr>
          <p:cNvPr id="409" name="Google Shape;409;p50"/>
          <p:cNvPicPr preferRelativeResize="0"/>
          <p:nvPr/>
        </p:nvPicPr>
        <p:blipFill>
          <a:blip r:embed="rId3">
            <a:alphaModFix/>
          </a:blip>
          <a:stretch>
            <a:fillRect/>
          </a:stretch>
        </p:blipFill>
        <p:spPr>
          <a:xfrm rot="10800000">
            <a:off x="618875" y="1959400"/>
            <a:ext cx="762975" cy="762925"/>
          </a:xfrm>
          <a:prstGeom prst="rect">
            <a:avLst/>
          </a:prstGeom>
          <a:noFill/>
          <a:ln>
            <a:noFill/>
          </a:ln>
        </p:spPr>
      </p:pic>
      <p:pic>
        <p:nvPicPr>
          <p:cNvPr id="410" name="Google Shape;410;p50"/>
          <p:cNvPicPr preferRelativeResize="0"/>
          <p:nvPr/>
        </p:nvPicPr>
        <p:blipFill>
          <a:blip r:embed="rId3">
            <a:alphaModFix/>
          </a:blip>
          <a:stretch>
            <a:fillRect/>
          </a:stretch>
        </p:blipFill>
        <p:spPr>
          <a:xfrm>
            <a:off x="4700774" y="1931100"/>
            <a:ext cx="707526" cy="70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4.2 For Loops</a:t>
            </a:r>
            <a:endParaRPr/>
          </a:p>
        </p:txBody>
      </p:sp>
      <p:sp>
        <p:nvSpPr>
          <p:cNvPr id="416" name="Google Shape;416;p5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practice some for loops by looping over a list of numbers in Section 4.2 of the workbook.</a:t>
            </a:r>
            <a:endParaRPr/>
          </a:p>
        </p:txBody>
      </p:sp>
      <p:sp>
        <p:nvSpPr>
          <p:cNvPr id="417" name="Google Shape;417;p51"/>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418" name="Google Shape;418;p5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9" name="Google Shape;419;p51"/>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420" name="Google Shape;420;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pic>
        <p:nvPicPr>
          <p:cNvPr id="421" name="Google Shape;421;p51"/>
          <p:cNvPicPr preferRelativeResize="0"/>
          <p:nvPr/>
        </p:nvPicPr>
        <p:blipFill>
          <a:blip r:embed="rId3">
            <a:alphaModFix/>
          </a:blip>
          <a:stretch>
            <a:fillRect/>
          </a:stretch>
        </p:blipFill>
        <p:spPr>
          <a:xfrm>
            <a:off x="3385950" y="2058250"/>
            <a:ext cx="2372099" cy="2372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a:t>
            </a:r>
            <a:r>
              <a:rPr lang="en">
                <a:latin typeface="Inconsolata"/>
                <a:ea typeface="Inconsolata"/>
                <a:cs typeface="Inconsolata"/>
                <a:sym typeface="Inconsolata"/>
              </a:rPr>
              <a:t>range()</a:t>
            </a:r>
            <a:r>
              <a:rPr lang="en"/>
              <a:t> Function</a:t>
            </a:r>
            <a:endParaRPr/>
          </a:p>
        </p:txBody>
      </p:sp>
      <p:sp>
        <p:nvSpPr>
          <p:cNvPr id="427" name="Google Shape;427;p52"/>
          <p:cNvSpPr txBox="1">
            <a:spLocks noGrp="1"/>
          </p:cNvSpPr>
          <p:nvPr>
            <p:ph type="body" idx="4294967295"/>
          </p:nvPr>
        </p:nvSpPr>
        <p:spPr>
          <a:xfrm>
            <a:off x="457200" y="1143000"/>
            <a:ext cx="8219100" cy="89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Because for loops require an iterable, it's common to use the </a:t>
            </a:r>
            <a:r>
              <a:rPr lang="en" b="1">
                <a:latin typeface="Inconsolata"/>
                <a:ea typeface="Inconsolata"/>
                <a:cs typeface="Inconsolata"/>
                <a:sym typeface="Inconsolata"/>
              </a:rPr>
              <a:t>range()</a:t>
            </a:r>
            <a:r>
              <a:rPr lang="en"/>
              <a:t> function to automatically generate a list of numbers over which to iterate.</a:t>
            </a:r>
            <a:endParaRPr/>
          </a:p>
        </p:txBody>
      </p:sp>
      <p:sp>
        <p:nvSpPr>
          <p:cNvPr id="428" name="Google Shape;428;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
        <p:nvSpPr>
          <p:cNvPr id="429" name="Google Shape;429;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0" name="Google Shape;430;p52"/>
          <p:cNvSpPr/>
          <p:nvPr/>
        </p:nvSpPr>
        <p:spPr>
          <a:xfrm>
            <a:off x="565500" y="2093850"/>
            <a:ext cx="8013000" cy="1624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b="1">
                <a:latin typeface="Inconsolata"/>
                <a:ea typeface="Inconsolata"/>
                <a:cs typeface="Inconsolata"/>
                <a:sym typeface="Inconsolata"/>
              </a:rPr>
              <a:t>for number in </a:t>
            </a:r>
            <a:r>
              <a:rPr lang="en" sz="1800" b="1">
                <a:highlight>
                  <a:schemeClr val="accent1"/>
                </a:highlight>
                <a:latin typeface="Inconsolata"/>
                <a:ea typeface="Inconsolata"/>
                <a:cs typeface="Inconsolata"/>
                <a:sym typeface="Inconsolata"/>
              </a:rPr>
              <a:t>range(6)</a:t>
            </a:r>
            <a:r>
              <a:rPr lang="en" sz="1800" b="1">
                <a:latin typeface="Inconsolata"/>
                <a:ea typeface="Inconsolata"/>
                <a:cs typeface="Inconsolata"/>
                <a:sym typeface="Inconsolata"/>
              </a:rPr>
              <a:t>:</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print(number)</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outputs 0,1,2,3,4,5</a:t>
            </a:r>
            <a:endParaRPr sz="1800" b="1">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b="1">
                <a:latin typeface="Inconsolata"/>
                <a:ea typeface="Inconsolata"/>
                <a:cs typeface="Inconsolata"/>
                <a:sym typeface="Inconsolata"/>
              </a:rPr>
              <a:t># why isn't 6 included in the output?</a:t>
            </a:r>
            <a:endParaRPr sz="1800" b="1">
              <a:latin typeface="Inconsolata"/>
              <a:ea typeface="Inconsolata"/>
              <a:cs typeface="Inconsolata"/>
              <a:sym typeface="Inconsolat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
        <p:nvSpPr>
          <p:cNvPr id="436" name="Google Shape;436;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Many Faces of </a:t>
            </a:r>
            <a:r>
              <a:rPr lang="en">
                <a:latin typeface="Inconsolata"/>
                <a:ea typeface="Inconsolata"/>
                <a:cs typeface="Inconsolata"/>
                <a:sym typeface="Inconsolata"/>
              </a:rPr>
              <a:t>range()</a:t>
            </a:r>
            <a:endParaRPr>
              <a:latin typeface="Inconsolata"/>
              <a:ea typeface="Inconsolata"/>
              <a:cs typeface="Inconsolata"/>
              <a:sym typeface="Inconsolata"/>
            </a:endParaRPr>
          </a:p>
        </p:txBody>
      </p:sp>
      <p:graphicFrame>
        <p:nvGraphicFramePr>
          <p:cNvPr id="437" name="Google Shape;437;p53"/>
          <p:cNvGraphicFramePr/>
          <p:nvPr/>
        </p:nvGraphicFramePr>
        <p:xfrm>
          <a:off x="633288" y="1143000"/>
          <a:ext cx="3000000" cy="3000000"/>
        </p:xfrm>
        <a:graphic>
          <a:graphicData uri="http://schemas.openxmlformats.org/drawingml/2006/table">
            <a:tbl>
              <a:tblPr>
                <a:noFill/>
                <a:tableStyleId>{277CF49D-477A-4795-B88F-1A5F4686120C}</a:tableStyleId>
              </a:tblPr>
              <a:tblGrid>
                <a:gridCol w="1302750">
                  <a:extLst>
                    <a:ext uri="{9D8B030D-6E8A-4147-A177-3AD203B41FA5}">
                      <a16:colId xmlns:a16="http://schemas.microsoft.com/office/drawing/2014/main" val="20000"/>
                    </a:ext>
                  </a:extLst>
                </a:gridCol>
                <a:gridCol w="3915425">
                  <a:extLst>
                    <a:ext uri="{9D8B030D-6E8A-4147-A177-3AD203B41FA5}">
                      <a16:colId xmlns:a16="http://schemas.microsoft.com/office/drawing/2014/main" val="20001"/>
                    </a:ext>
                  </a:extLst>
                </a:gridCol>
                <a:gridCol w="2412325">
                  <a:extLst>
                    <a:ext uri="{9D8B030D-6E8A-4147-A177-3AD203B41FA5}">
                      <a16:colId xmlns:a16="http://schemas.microsoft.com/office/drawing/2014/main" val="20002"/>
                    </a:ext>
                  </a:extLst>
                </a:gridCol>
              </a:tblGrid>
              <a:tr h="481275">
                <a:tc>
                  <a:txBody>
                    <a:bodyPr/>
                    <a:lstStyle/>
                    <a:p>
                      <a:pPr marL="0" lvl="0" indent="0" algn="l" rtl="0">
                        <a:lnSpc>
                          <a:spcPct val="115000"/>
                        </a:lnSpc>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600" b="1">
                          <a:solidFill>
                            <a:schemeClr val="lt1"/>
                          </a:solidFill>
                          <a:latin typeface="Proxima Nova"/>
                          <a:ea typeface="Proxima Nova"/>
                          <a:cs typeface="Proxima Nova"/>
                          <a:sym typeface="Proxima Nova"/>
                        </a:rPr>
                        <a:t>Explanation</a:t>
                      </a:r>
                      <a:endParaRPr/>
                    </a:p>
                  </a:txBody>
                  <a:tcPr marL="91425" marR="91425" marT="91425" marB="91425" anchor="ctr">
                    <a:lnL w="9525" cap="flat" cmpd="sng">
                      <a:solidFill>
                        <a:srgbClr val="9E9E9E"/>
                      </a:solidFill>
                      <a:prstDash val="solid"/>
                      <a:round/>
                      <a:headEnd type="none" w="sm" len="sm"/>
                      <a:tailEnd type="none" w="sm" len="sm"/>
                    </a:lnL>
                    <a:solidFill>
                      <a:schemeClr val="lt2"/>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600" b="1">
                          <a:solidFill>
                            <a:schemeClr val="lt1"/>
                          </a:solidFill>
                          <a:latin typeface="Proxima Nova"/>
                          <a:ea typeface="Proxima Nova"/>
                          <a:cs typeface="Proxima Nova"/>
                          <a:sym typeface="Proxima Nova"/>
                        </a:rPr>
                        <a:t>Example</a:t>
                      </a:r>
                      <a:endParaRPr sz="16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extLst>
                  <a:ext uri="{0D108BD9-81ED-4DB2-BD59-A6C34878D82A}">
                    <a16:rowId xmlns:a16="http://schemas.microsoft.com/office/drawing/2014/main" val="10000"/>
                  </a:ext>
                </a:extLst>
              </a:tr>
              <a:tr h="708575">
                <a:tc>
                  <a:txBody>
                    <a:bodyPr/>
                    <a:lstStyle/>
                    <a:p>
                      <a:pPr marL="0" lvl="0" indent="0" algn="l" rtl="0">
                        <a:lnSpc>
                          <a:spcPct val="115000"/>
                        </a:lnSpc>
                        <a:spcBef>
                          <a:spcPts val="0"/>
                        </a:spcBef>
                        <a:spcAft>
                          <a:spcPts val="0"/>
                        </a:spcAft>
                        <a:buClr>
                          <a:srgbClr val="000000"/>
                        </a:buClr>
                        <a:buSzPts val="1100"/>
                        <a:buFont typeface="Arial"/>
                        <a:buNone/>
                      </a:pPr>
                      <a:r>
                        <a:rPr lang="en" b="1">
                          <a:latin typeface="Proxima Nova"/>
                          <a:ea typeface="Proxima Nova"/>
                          <a:cs typeface="Proxima Nova"/>
                          <a:sym typeface="Proxima Nova"/>
                        </a:rPr>
                        <a:t>One parameter</a:t>
                      </a:r>
                      <a:endParaRPr b="1">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solidFill>
                      <a:srgbClr val="EFEFEF"/>
                    </a:solidFill>
                  </a:tcPr>
                </a:tc>
                <a:tc>
                  <a:txBody>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A list from zero up to, but not including, the given number.</a:t>
                      </a:r>
                      <a:endParaRPr>
                        <a:latin typeface="Proxima Nova"/>
                        <a:ea typeface="Proxima Nova"/>
                        <a:cs typeface="Proxima Nova"/>
                        <a:sym typeface="Proxima Nova"/>
                      </a:endParaRPr>
                    </a:p>
                  </a:txBody>
                  <a:tcPr marL="91425" marR="91425" marT="91425" marB="91425" anchor="ctr"/>
                </a:tc>
                <a:tc>
                  <a:txBody>
                    <a:bodyPr/>
                    <a:lstStyle/>
                    <a:p>
                      <a:pPr marL="0" lvl="0" indent="0" algn="l" rtl="0">
                        <a:lnSpc>
                          <a:spcPct val="115000"/>
                        </a:lnSpc>
                        <a:spcBef>
                          <a:spcPts val="0"/>
                        </a:spcBef>
                        <a:spcAft>
                          <a:spcPts val="0"/>
                        </a:spcAft>
                        <a:buNone/>
                      </a:pPr>
                      <a:r>
                        <a:rPr lang="en" sz="1600" b="1">
                          <a:latin typeface="Inconsolata"/>
                          <a:ea typeface="Inconsolata"/>
                          <a:cs typeface="Inconsolata"/>
                          <a:sym typeface="Inconsolata"/>
                        </a:rPr>
                        <a:t>range(5)</a:t>
                      </a:r>
                      <a:endParaRPr sz="1600" b="1">
                        <a:latin typeface="Inconsolata"/>
                        <a:ea typeface="Inconsolata"/>
                        <a:cs typeface="Inconsolata"/>
                        <a:sym typeface="Inconsolata"/>
                      </a:endParaRPr>
                    </a:p>
                    <a:p>
                      <a:pPr marL="0" lvl="0" indent="0" algn="l" rtl="0">
                        <a:lnSpc>
                          <a:spcPct val="115000"/>
                        </a:lnSpc>
                        <a:spcBef>
                          <a:spcPts val="0"/>
                        </a:spcBef>
                        <a:spcAft>
                          <a:spcPts val="0"/>
                        </a:spcAft>
                        <a:buNone/>
                      </a:pPr>
                      <a:r>
                        <a:rPr lang="en" sz="1600" b="1">
                          <a:latin typeface="Inconsolata"/>
                          <a:ea typeface="Inconsolata"/>
                          <a:cs typeface="Inconsolata"/>
                          <a:sym typeface="Inconsolata"/>
                        </a:rPr>
                        <a:t>[0,1,2,3,4]</a:t>
                      </a:r>
                      <a:endParaRPr sz="1600" b="1">
                        <a:latin typeface="Inconsolata"/>
                        <a:ea typeface="Inconsolata"/>
                        <a:cs typeface="Inconsolata"/>
                        <a:sym typeface="Inconsolata"/>
                      </a:endParaRPr>
                    </a:p>
                  </a:txBody>
                  <a:tcPr marL="91425" marR="91425" marT="91425" marB="91425" anchor="ctr"/>
                </a:tc>
                <a:extLst>
                  <a:ext uri="{0D108BD9-81ED-4DB2-BD59-A6C34878D82A}">
                    <a16:rowId xmlns:a16="http://schemas.microsoft.com/office/drawing/2014/main" val="10001"/>
                  </a:ext>
                </a:extLst>
              </a:tr>
              <a:tr h="708575">
                <a:tc>
                  <a:txBody>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Two parameters</a:t>
                      </a:r>
                      <a:endParaRPr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A list including the first number, up to, but not including, the second number.</a:t>
                      </a:r>
                      <a:endParaRPr>
                        <a:latin typeface="Proxima Nova"/>
                        <a:ea typeface="Proxima Nova"/>
                        <a:cs typeface="Proxima Nova"/>
                        <a:sym typeface="Proxima Nova"/>
                      </a:endParaRPr>
                    </a:p>
                  </a:txBody>
                  <a:tcPr marL="91425" marR="91425" marT="91425" marB="91425" anchor="ctr"/>
                </a:tc>
                <a:tc>
                  <a:txBody>
                    <a:bodyPr/>
                    <a:lstStyle/>
                    <a:p>
                      <a:pPr marL="0" lvl="0" indent="0" algn="l" rtl="0">
                        <a:lnSpc>
                          <a:spcPct val="115000"/>
                        </a:lnSpc>
                        <a:spcBef>
                          <a:spcPts val="0"/>
                        </a:spcBef>
                        <a:spcAft>
                          <a:spcPts val="0"/>
                        </a:spcAft>
                        <a:buNone/>
                      </a:pPr>
                      <a:r>
                        <a:rPr lang="en" sz="1600" b="1">
                          <a:latin typeface="Inconsolata"/>
                          <a:ea typeface="Inconsolata"/>
                          <a:cs typeface="Inconsolata"/>
                          <a:sym typeface="Inconsolata"/>
                        </a:rPr>
                        <a:t>range(5, 10)</a:t>
                      </a:r>
                      <a:endParaRPr sz="1600" b="1">
                        <a:latin typeface="Inconsolata"/>
                        <a:ea typeface="Inconsolata"/>
                        <a:cs typeface="Inconsolata"/>
                        <a:sym typeface="Inconsolata"/>
                      </a:endParaRPr>
                    </a:p>
                    <a:p>
                      <a:pPr marL="0" lvl="0" indent="0" algn="l" rtl="0">
                        <a:lnSpc>
                          <a:spcPct val="115000"/>
                        </a:lnSpc>
                        <a:spcBef>
                          <a:spcPts val="0"/>
                        </a:spcBef>
                        <a:spcAft>
                          <a:spcPts val="0"/>
                        </a:spcAft>
                        <a:buNone/>
                      </a:pPr>
                      <a:r>
                        <a:rPr lang="en" sz="1600" b="1">
                          <a:latin typeface="Inconsolata"/>
                          <a:ea typeface="Inconsolata"/>
                          <a:cs typeface="Inconsolata"/>
                          <a:sym typeface="Inconsolata"/>
                        </a:rPr>
                        <a:t>[5,6,7,8,9]</a:t>
                      </a:r>
                      <a:endParaRPr sz="1600" b="1">
                        <a:latin typeface="Inconsolata"/>
                        <a:ea typeface="Inconsolata"/>
                        <a:cs typeface="Inconsolata"/>
                        <a:sym typeface="Inconsolata"/>
                      </a:endParaRPr>
                    </a:p>
                  </a:txBody>
                  <a:tcPr marL="91425" marR="91425" marT="91425" marB="91425" anchor="ctr"/>
                </a:tc>
                <a:extLst>
                  <a:ext uri="{0D108BD9-81ED-4DB2-BD59-A6C34878D82A}">
                    <a16:rowId xmlns:a16="http://schemas.microsoft.com/office/drawing/2014/main" val="10002"/>
                  </a:ext>
                </a:extLst>
              </a:tr>
              <a:tr h="708575">
                <a:tc>
                  <a:txBody>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Three parameters</a:t>
                      </a:r>
                      <a:endParaRPr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A list from the first number up to, but not including, the second number, increasing (or "striding") by the third number.</a:t>
                      </a:r>
                      <a:endParaRPr>
                        <a:latin typeface="Proxima Nova"/>
                        <a:ea typeface="Proxima Nova"/>
                        <a:cs typeface="Proxima Nova"/>
                        <a:sym typeface="Proxima Nova"/>
                      </a:endParaRPr>
                    </a:p>
                  </a:txBody>
                  <a:tcPr marL="91425" marR="91425" marT="91425" marB="91425" anchor="ctr"/>
                </a:tc>
                <a:tc>
                  <a:txBody>
                    <a:bodyPr/>
                    <a:lstStyle/>
                    <a:p>
                      <a:pPr marL="0" lvl="0" indent="0" algn="l" rtl="0">
                        <a:lnSpc>
                          <a:spcPct val="115000"/>
                        </a:lnSpc>
                        <a:spcBef>
                          <a:spcPts val="0"/>
                        </a:spcBef>
                        <a:spcAft>
                          <a:spcPts val="0"/>
                        </a:spcAft>
                        <a:buNone/>
                      </a:pPr>
                      <a:r>
                        <a:rPr lang="en" sz="1600" b="1">
                          <a:latin typeface="Inconsolata"/>
                          <a:ea typeface="Inconsolata"/>
                          <a:cs typeface="Inconsolata"/>
                          <a:sym typeface="Inconsolata"/>
                        </a:rPr>
                        <a:t>range(1,10,2)</a:t>
                      </a:r>
                      <a:endParaRPr sz="1600" b="1">
                        <a:latin typeface="Inconsolata"/>
                        <a:ea typeface="Inconsolata"/>
                        <a:cs typeface="Inconsolata"/>
                        <a:sym typeface="Inconsolata"/>
                      </a:endParaRPr>
                    </a:p>
                    <a:p>
                      <a:pPr marL="0" lvl="0" indent="0" algn="l" rtl="0">
                        <a:lnSpc>
                          <a:spcPct val="115000"/>
                        </a:lnSpc>
                        <a:spcBef>
                          <a:spcPts val="0"/>
                        </a:spcBef>
                        <a:spcAft>
                          <a:spcPts val="0"/>
                        </a:spcAft>
                        <a:buNone/>
                      </a:pPr>
                      <a:r>
                        <a:rPr lang="en" sz="1600" b="1">
                          <a:latin typeface="Inconsolata"/>
                          <a:ea typeface="Inconsolata"/>
                          <a:cs typeface="Inconsolata"/>
                          <a:sym typeface="Inconsolata"/>
                        </a:rPr>
                        <a:t>[1,3,5,7,9]</a:t>
                      </a:r>
                      <a:endParaRPr sz="1600" b="1">
                        <a:latin typeface="Inconsolata"/>
                        <a:ea typeface="Inconsolata"/>
                        <a:cs typeface="Inconsolata"/>
                        <a:sym typeface="Inconsolat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438" name="Google Shape;438;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 With Indices</a:t>
            </a:r>
            <a:endParaRPr/>
          </a:p>
        </p:txBody>
      </p:sp>
      <p:sp>
        <p:nvSpPr>
          <p:cNvPr id="444" name="Google Shape;444;p54"/>
          <p:cNvSpPr txBox="1">
            <a:spLocks noGrp="1"/>
          </p:cNvSpPr>
          <p:nvPr>
            <p:ph type="body" idx="4294967295"/>
          </p:nvPr>
        </p:nvSpPr>
        <p:spPr>
          <a:xfrm>
            <a:off x="457200" y="1143000"/>
            <a:ext cx="8219100" cy="31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want to actually modify a list while looping, you must use indices:</a:t>
            </a:r>
            <a:endParaRPr/>
          </a:p>
          <a:p>
            <a:pPr marL="0" lvl="0" indent="0" algn="l" rtl="0">
              <a:spcBef>
                <a:spcPts val="1600"/>
              </a:spcBef>
              <a:spcAft>
                <a:spcPts val="0"/>
              </a:spcAft>
              <a:buNone/>
            </a:pPr>
            <a:r>
              <a:rPr lang="en" b="1">
                <a:latin typeface="Inconsolata"/>
                <a:ea typeface="Inconsolata"/>
                <a:cs typeface="Inconsolata"/>
                <a:sym typeface="Inconsolata"/>
              </a:rPr>
              <a:t>numbers = [1,2,3,4]</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list_length = len(numbers)</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for i in range( len(list_name) ):</a:t>
            </a:r>
            <a:endParaRPr b="1">
              <a:latin typeface="Inconsolata"/>
              <a:ea typeface="Inconsolata"/>
              <a:cs typeface="Inconsolata"/>
              <a:sym typeface="Inconsolata"/>
            </a:endParaRPr>
          </a:p>
          <a:p>
            <a:pPr marL="0" lvl="0" indent="0" algn="l" rtl="0">
              <a:spcBef>
                <a:spcPts val="1600"/>
              </a:spcBef>
              <a:spcAft>
                <a:spcPts val="1600"/>
              </a:spcAft>
              <a:buNone/>
            </a:pPr>
            <a:r>
              <a:rPr lang="en" b="1">
                <a:latin typeface="Inconsolata"/>
                <a:ea typeface="Inconsolata"/>
                <a:cs typeface="Inconsolata"/>
                <a:sym typeface="Inconsolata"/>
              </a:rPr>
              <a:t>	numbers[i] = numbers[i] * 2</a:t>
            </a:r>
            <a:endParaRPr b="1">
              <a:latin typeface="Inconsolata"/>
              <a:ea typeface="Inconsolata"/>
              <a:cs typeface="Inconsolata"/>
              <a:sym typeface="Inconsolata"/>
            </a:endParaRPr>
          </a:p>
        </p:txBody>
      </p:sp>
      <p:sp>
        <p:nvSpPr>
          <p:cNvPr id="445" name="Google Shape;445;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446" name="Google Shape;446;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5"/>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Dictionaries have an </a:t>
            </a:r>
            <a:r>
              <a:rPr lang="en" b="1">
                <a:latin typeface="Inconsolata"/>
                <a:ea typeface="Inconsolata"/>
                <a:cs typeface="Inconsolata"/>
                <a:sym typeface="Inconsolata"/>
              </a:rPr>
              <a:t>.items()</a:t>
            </a:r>
            <a:r>
              <a:rPr lang="en"/>
              <a:t> method to help loop through keys and values.</a:t>
            </a:r>
            <a:endParaRPr/>
          </a:p>
          <a:p>
            <a:pPr marL="0" lvl="0" indent="0" algn="l" rtl="0">
              <a:spcBef>
                <a:spcPts val="1600"/>
              </a:spcBef>
              <a:spcAft>
                <a:spcPts val="0"/>
              </a:spcAft>
              <a:buNone/>
            </a:pPr>
            <a:r>
              <a:rPr lang="en" b="1">
                <a:latin typeface="Inconsolata"/>
                <a:ea typeface="Inconsolata"/>
                <a:cs typeface="Inconsolata"/>
                <a:sym typeface="Inconsolata"/>
              </a:rPr>
              <a:t>author = { "first_name": "Kazuo", "last_name": "Ishiguro" }</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for </a:t>
            </a:r>
            <a:r>
              <a:rPr lang="en" b="1">
                <a:highlight>
                  <a:schemeClr val="accent2"/>
                </a:highlight>
                <a:latin typeface="Inconsolata"/>
                <a:ea typeface="Inconsolata"/>
                <a:cs typeface="Inconsolata"/>
                <a:sym typeface="Inconsolata"/>
              </a:rPr>
              <a:t>key</a:t>
            </a:r>
            <a:r>
              <a:rPr lang="en" b="1">
                <a:latin typeface="Inconsolata"/>
                <a:ea typeface="Inconsolata"/>
                <a:cs typeface="Inconsolata"/>
                <a:sym typeface="Inconsolata"/>
              </a:rPr>
              <a:t>, </a:t>
            </a:r>
            <a:r>
              <a:rPr lang="en" b="1">
                <a:highlight>
                  <a:schemeClr val="accent1"/>
                </a:highlight>
                <a:latin typeface="Inconsolata"/>
                <a:ea typeface="Inconsolata"/>
                <a:cs typeface="Inconsolata"/>
                <a:sym typeface="Inconsolata"/>
              </a:rPr>
              <a:t>value</a:t>
            </a:r>
            <a:r>
              <a:rPr lang="en" b="1">
                <a:latin typeface="Inconsolata"/>
                <a:ea typeface="Inconsolata"/>
                <a:cs typeface="Inconsolata"/>
                <a:sym typeface="Inconsolata"/>
              </a:rPr>
              <a:t> in author.items():</a:t>
            </a:r>
            <a:endParaRPr b="1">
              <a:latin typeface="Inconsolata"/>
              <a:ea typeface="Inconsolata"/>
              <a:cs typeface="Inconsolata"/>
              <a:sym typeface="Inconsolata"/>
            </a:endParaRPr>
          </a:p>
          <a:p>
            <a:pPr marL="0" lvl="0" indent="0" algn="l" rtl="0">
              <a:spcBef>
                <a:spcPts val="1600"/>
              </a:spcBef>
              <a:spcAft>
                <a:spcPts val="1600"/>
              </a:spcAft>
              <a:buNone/>
            </a:pPr>
            <a:r>
              <a:rPr lang="en" b="1">
                <a:latin typeface="Inconsolata"/>
                <a:ea typeface="Inconsolata"/>
                <a:cs typeface="Inconsolata"/>
                <a:sym typeface="Inconsolata"/>
              </a:rPr>
              <a:t>	print(value)</a:t>
            </a:r>
            <a:endParaRPr b="1">
              <a:latin typeface="Inconsolata"/>
              <a:ea typeface="Inconsolata"/>
              <a:cs typeface="Inconsolata"/>
              <a:sym typeface="Inconsolata"/>
            </a:endParaRPr>
          </a:p>
        </p:txBody>
      </p:sp>
      <p:sp>
        <p:nvSpPr>
          <p:cNvPr id="452" name="Google Shape;452;p5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53" name="Google Shape;453;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454" name="Google Shape;454;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 Over Dictionaries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Loops</a:t>
            </a:r>
            <a:endParaRPr/>
          </a:p>
        </p:txBody>
      </p:sp>
      <p:sp>
        <p:nvSpPr>
          <p:cNvPr id="460" name="Google Shape;460;p56"/>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as it’s possible to nest data structures inside of each other, it is also possible to put loops inside of other loops. </a:t>
            </a:r>
            <a:endParaRPr/>
          </a:p>
          <a:p>
            <a:pPr marL="0" lvl="0" indent="0" algn="l" rtl="0">
              <a:spcBef>
                <a:spcPts val="1600"/>
              </a:spcBef>
              <a:spcAft>
                <a:spcPts val="0"/>
              </a:spcAft>
              <a:buNone/>
            </a:pPr>
            <a:r>
              <a:rPr lang="en" b="1">
                <a:latin typeface="Inconsolata"/>
                <a:ea typeface="Inconsolata"/>
                <a:cs typeface="Inconsolata"/>
                <a:sym typeface="Inconsolata"/>
              </a:rPr>
              <a:t>for num_one in range(1,13):</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	for num_two in range(1,13):</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		print(f"{num_one} times {num_two} = {num_one * num_two}")</a:t>
            </a:r>
            <a:endParaRPr b="1">
              <a:latin typeface="Inconsolata"/>
              <a:ea typeface="Inconsolata"/>
              <a:cs typeface="Inconsolata"/>
              <a:sym typeface="Inconsolata"/>
            </a:endParaRPr>
          </a:p>
          <a:p>
            <a:pPr marL="0" lvl="0" indent="0" algn="l" rtl="0">
              <a:spcBef>
                <a:spcPts val="1600"/>
              </a:spcBef>
              <a:spcAft>
                <a:spcPts val="1600"/>
              </a:spcAft>
              <a:buNone/>
            </a:pPr>
            <a:endParaRPr/>
          </a:p>
        </p:txBody>
      </p:sp>
      <p:sp>
        <p:nvSpPr>
          <p:cNvPr id="461" name="Google Shape;461;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2" name="Google Shape;46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468" name="Google Shape;468;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vs. While: Which One to Use?</a:t>
            </a:r>
            <a:endParaRPr/>
          </a:p>
        </p:txBody>
      </p:sp>
      <p:sp>
        <p:nvSpPr>
          <p:cNvPr id="469" name="Google Shape;469;p57"/>
          <p:cNvSpPr txBox="1"/>
          <p:nvPr/>
        </p:nvSpPr>
        <p:spPr>
          <a:xfrm>
            <a:off x="4184550" y="2374950"/>
            <a:ext cx="774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vs. </a:t>
            </a:r>
            <a:endParaRPr sz="1800">
              <a:latin typeface="Proxima Nova"/>
              <a:ea typeface="Proxima Nova"/>
              <a:cs typeface="Proxima Nova"/>
              <a:sym typeface="Proxima Nova"/>
            </a:endParaRPr>
          </a:p>
        </p:txBody>
      </p:sp>
      <p:sp>
        <p:nvSpPr>
          <p:cNvPr id="470" name="Google Shape;470;p57"/>
          <p:cNvSpPr txBox="1"/>
          <p:nvPr/>
        </p:nvSpPr>
        <p:spPr>
          <a:xfrm>
            <a:off x="784700" y="1282125"/>
            <a:ext cx="3000000" cy="4860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Proxima Nova"/>
                <a:ea typeface="Proxima Nova"/>
                <a:cs typeface="Proxima Nova"/>
                <a:sym typeface="Proxima Nova"/>
              </a:rPr>
              <a:t>While Loops</a:t>
            </a:r>
            <a:endParaRPr sz="1800">
              <a:solidFill>
                <a:schemeClr val="lt1"/>
              </a:solidFill>
            </a:endParaRPr>
          </a:p>
        </p:txBody>
      </p:sp>
      <p:sp>
        <p:nvSpPr>
          <p:cNvPr id="471" name="Google Shape;471;p57"/>
          <p:cNvSpPr/>
          <p:nvPr/>
        </p:nvSpPr>
        <p:spPr>
          <a:xfrm>
            <a:off x="784700" y="1714300"/>
            <a:ext cx="3000000" cy="2283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Great for instances when you have no way of knowing how many times you need to iterate.</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Useful for things like random chance or eliminating specific items of an undetermined amount.</a:t>
            </a:r>
            <a:endParaRPr sz="1600">
              <a:solidFill>
                <a:schemeClr val="dk1"/>
              </a:solidFill>
              <a:latin typeface="Proxima Nova"/>
              <a:ea typeface="Proxima Nova"/>
              <a:cs typeface="Proxima Nova"/>
              <a:sym typeface="Proxima Nova"/>
            </a:endParaRPr>
          </a:p>
        </p:txBody>
      </p:sp>
      <p:sp>
        <p:nvSpPr>
          <p:cNvPr id="472" name="Google Shape;472;p57"/>
          <p:cNvSpPr txBox="1"/>
          <p:nvPr/>
        </p:nvSpPr>
        <p:spPr>
          <a:xfrm>
            <a:off x="5359300" y="1282125"/>
            <a:ext cx="3000000" cy="4860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Proxima Nova"/>
                <a:ea typeface="Proxima Nova"/>
                <a:cs typeface="Proxima Nova"/>
                <a:sym typeface="Proxima Nova"/>
              </a:rPr>
              <a:t>For Loops</a:t>
            </a:r>
            <a:endParaRPr sz="1800">
              <a:solidFill>
                <a:schemeClr val="lt1"/>
              </a:solidFill>
            </a:endParaRPr>
          </a:p>
        </p:txBody>
      </p:sp>
      <p:sp>
        <p:nvSpPr>
          <p:cNvPr id="473" name="Google Shape;473;p57"/>
          <p:cNvSpPr/>
          <p:nvPr/>
        </p:nvSpPr>
        <p:spPr>
          <a:xfrm>
            <a:off x="5359300" y="1714300"/>
            <a:ext cx="3000000" cy="228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The most common loops, used when you know exactly how many times you need to iterate.</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If you have a list and need to look through every item, use a for loop.</a:t>
            </a:r>
            <a:endParaRPr sz="1600">
              <a:solidFill>
                <a:schemeClr val="dk1"/>
              </a:solidFill>
              <a:latin typeface="Proxima Nova"/>
              <a:ea typeface="Proxima Nova"/>
              <a:cs typeface="Proxima Nova"/>
              <a:sym typeface="Proxima Nova"/>
            </a:endParaRPr>
          </a:p>
        </p:txBody>
      </p:sp>
      <p:sp>
        <p:nvSpPr>
          <p:cNvPr id="474" name="Google Shape;474;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Look through a list to find the largest number.</a:t>
            </a:r>
            <a:endParaRPr sz="1800"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Flip a coin until heads shows up three times in a row.</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Print every value in a list.</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Animate a game screen until the player's health is zero.</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Check the weather every five seconds until it rains.</a:t>
            </a:r>
            <a:endParaRPr b="1">
              <a:latin typeface="Inconsolata"/>
              <a:ea typeface="Inconsolata"/>
              <a:cs typeface="Inconsolata"/>
              <a:sym typeface="Inconsolata"/>
            </a:endParaRPr>
          </a:p>
        </p:txBody>
      </p:sp>
      <p:sp>
        <p:nvSpPr>
          <p:cNvPr id="480" name="Google Shape;480;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481" name="Google Shape;481;p5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82" name="Google Shape;482;p58"/>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or While?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Effect transition="in" filter="fade">
                                      <p:cBhvr>
                                        <p:cTn id="7" dur="200"/>
                                        <p:tgtEl>
                                          <p:spTgt spid="4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9">
                                            <p:txEl>
                                              <p:pRg st="1" end="1"/>
                                            </p:txEl>
                                          </p:spTgt>
                                        </p:tgtEl>
                                        <p:attrNameLst>
                                          <p:attrName>style.visibility</p:attrName>
                                        </p:attrNameLst>
                                      </p:cBhvr>
                                      <p:to>
                                        <p:strVal val="visible"/>
                                      </p:to>
                                    </p:set>
                                    <p:animEffect transition="in" filter="fade">
                                      <p:cBhvr>
                                        <p:cTn id="12" dur="200"/>
                                        <p:tgtEl>
                                          <p:spTgt spid="4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9">
                                            <p:txEl>
                                              <p:pRg st="2" end="2"/>
                                            </p:txEl>
                                          </p:spTgt>
                                        </p:tgtEl>
                                        <p:attrNameLst>
                                          <p:attrName>style.visibility</p:attrName>
                                        </p:attrNameLst>
                                      </p:cBhvr>
                                      <p:to>
                                        <p:strVal val="visible"/>
                                      </p:to>
                                    </p:set>
                                    <p:animEffect transition="in" filter="fade">
                                      <p:cBhvr>
                                        <p:cTn id="17" dur="200"/>
                                        <p:tgtEl>
                                          <p:spTgt spid="4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9">
                                            <p:txEl>
                                              <p:pRg st="3" end="3"/>
                                            </p:txEl>
                                          </p:spTgt>
                                        </p:tgtEl>
                                        <p:attrNameLst>
                                          <p:attrName>style.visibility</p:attrName>
                                        </p:attrNameLst>
                                      </p:cBhvr>
                                      <p:to>
                                        <p:strVal val="visible"/>
                                      </p:to>
                                    </p:set>
                                    <p:animEffect transition="in" filter="fade">
                                      <p:cBhvr>
                                        <p:cTn id="22" dur="200"/>
                                        <p:tgtEl>
                                          <p:spTgt spid="4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9">
                                            <p:txEl>
                                              <p:pRg st="4" end="4"/>
                                            </p:txEl>
                                          </p:spTgt>
                                        </p:tgtEl>
                                        <p:attrNameLst>
                                          <p:attrName>style.visibility</p:attrName>
                                        </p:attrNameLst>
                                      </p:cBhvr>
                                      <p:to>
                                        <p:strVal val="visible"/>
                                      </p:to>
                                    </p:set>
                                    <p:animEffect transition="in" filter="fade">
                                      <p:cBhvr>
                                        <p:cTn id="27" dur="200"/>
                                        <p:tgtEl>
                                          <p:spTgt spid="4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Comprehension</a:t>
            </a:r>
            <a:endParaRPr/>
          </a:p>
        </p:txBody>
      </p:sp>
      <p:sp>
        <p:nvSpPr>
          <p:cNvPr id="488" name="Google Shape;488;p59"/>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neat trick for creating new lists using a loop-like syntax:</a:t>
            </a:r>
            <a:endParaRPr/>
          </a:p>
          <a:p>
            <a:pPr marL="0" lvl="0" indent="0" algn="l" rtl="0">
              <a:spcBef>
                <a:spcPts val="1600"/>
              </a:spcBef>
              <a:spcAft>
                <a:spcPts val="0"/>
              </a:spcAft>
              <a:buNone/>
            </a:pPr>
            <a:endParaRPr/>
          </a:p>
          <a:p>
            <a:pPr marL="0" lvl="0" indent="0" algn="l" rtl="0">
              <a:spcBef>
                <a:spcPts val="1600"/>
              </a:spcBef>
              <a:spcAft>
                <a:spcPts val="0"/>
              </a:spcAft>
              <a:buNone/>
            </a:pPr>
            <a:r>
              <a:rPr lang="en" b="1">
                <a:latin typeface="Inconsolata"/>
                <a:ea typeface="Inconsolata"/>
                <a:cs typeface="Inconsolata"/>
                <a:sym typeface="Inconsolata"/>
              </a:rPr>
              <a:t>numbers = [1,2,3,4,5]</a:t>
            </a:r>
            <a:endParaRPr b="1">
              <a:latin typeface="Inconsolata"/>
              <a:ea typeface="Inconsolata"/>
              <a:cs typeface="Inconsolata"/>
              <a:sym typeface="Inconsolata"/>
            </a:endParaRPr>
          </a:p>
          <a:p>
            <a:pPr marL="0" lvl="0" indent="0" algn="l" rtl="0">
              <a:spcBef>
                <a:spcPts val="1600"/>
              </a:spcBef>
              <a:spcAft>
                <a:spcPts val="0"/>
              </a:spcAft>
              <a:buNone/>
            </a:pPr>
            <a:r>
              <a:rPr lang="en" b="1">
                <a:latin typeface="Inconsolata"/>
                <a:ea typeface="Inconsolata"/>
                <a:cs typeface="Inconsolata"/>
                <a:sym typeface="Inconsolata"/>
              </a:rPr>
              <a:t>even_numbers = [ num * 2 for num in numbers ]</a:t>
            </a:r>
            <a:endParaRPr b="1">
              <a:latin typeface="Inconsolata"/>
              <a:ea typeface="Inconsolata"/>
              <a:cs typeface="Inconsolata"/>
              <a:sym typeface="Inconsolata"/>
            </a:endParaRPr>
          </a:p>
          <a:p>
            <a:pPr marL="0" lvl="0" indent="0" algn="l" rtl="0">
              <a:spcBef>
                <a:spcPts val="1600"/>
              </a:spcBef>
              <a:spcAft>
                <a:spcPts val="1600"/>
              </a:spcAft>
              <a:buNone/>
            </a:pPr>
            <a:r>
              <a:rPr lang="en" b="1">
                <a:latin typeface="Inconsolata"/>
                <a:ea typeface="Inconsolata"/>
                <a:cs typeface="Inconsolata"/>
                <a:sym typeface="Inconsolata"/>
              </a:rPr>
              <a:t># even_numbers is [2,4,6,8,10]</a:t>
            </a:r>
            <a:endParaRPr b="1">
              <a:latin typeface="Inconsolata"/>
              <a:ea typeface="Inconsolata"/>
              <a:cs typeface="Inconsolata"/>
              <a:sym typeface="Inconsolata"/>
            </a:endParaRPr>
          </a:p>
        </p:txBody>
      </p:sp>
      <p:sp>
        <p:nvSpPr>
          <p:cNvPr id="489" name="Google Shape;489;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0" name="Google Shape;490;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p:txBody>
      </p:sp>
      <p:sp>
        <p:nvSpPr>
          <p:cNvPr id="270" name="Google Shape;270;p33"/>
          <p:cNvSpPr txBox="1">
            <a:spLocks noGrp="1"/>
          </p:cNvSpPr>
          <p:nvPr>
            <p:ph type="body" idx="1"/>
          </p:nvPr>
        </p:nvSpPr>
        <p:spPr>
          <a:xfrm>
            <a:off x="812750" y="928850"/>
            <a:ext cx="7874100" cy="4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100">
              <a:solidFill>
                <a:schemeClr val="dk1"/>
              </a:solidFill>
            </a:endParaRPr>
          </a:p>
          <a:p>
            <a:pPr marL="457200" lvl="0" indent="-317500" algn="l" rtl="0">
              <a:spcBef>
                <a:spcPts val="1000"/>
              </a:spcBef>
              <a:spcAft>
                <a:spcPts val="0"/>
              </a:spcAft>
              <a:buClr>
                <a:schemeClr val="dk1"/>
              </a:buClr>
              <a:buSzPts val="1400"/>
              <a:buChar char="●"/>
            </a:pPr>
            <a:r>
              <a:rPr lang="en" sz="1400">
                <a:solidFill>
                  <a:schemeClr val="dk1"/>
                </a:solidFill>
              </a:rPr>
              <a:t>Control Flow in Python</a:t>
            </a:r>
            <a:endParaRPr sz="1400">
              <a:solidFill>
                <a:schemeClr val="dk1"/>
              </a:solidFill>
            </a:endParaRPr>
          </a:p>
          <a:p>
            <a:pPr marL="457200" lvl="0" indent="0" algn="l" rtl="0">
              <a:spcBef>
                <a:spcPts val="10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to see the study guides for these lessons. You can also view the pre-work materials on myGA.</a:t>
            </a:r>
            <a:endParaRPr sz="1400">
              <a:solidFill>
                <a:schemeClr val="dk1"/>
              </a:solidFill>
            </a:endParaRPr>
          </a:p>
          <a:p>
            <a:pPr marL="0" lvl="0" indent="0" algn="l" rtl="0">
              <a:spcBef>
                <a:spcPts val="1000"/>
              </a:spcBef>
              <a:spcAft>
                <a:spcPts val="1000"/>
              </a:spcAft>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b="1">
              <a:solidFill>
                <a:schemeClr val="dk1"/>
              </a:solidFill>
              <a:highlight>
                <a:schemeClr val="accent2"/>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4.3 List Comprehension</a:t>
            </a:r>
            <a:endParaRPr/>
          </a:p>
        </p:txBody>
      </p:sp>
      <p:sp>
        <p:nvSpPr>
          <p:cNvPr id="496" name="Google Shape;496;p60"/>
          <p:cNvSpPr txBox="1">
            <a:spLocks noGrp="1"/>
          </p:cNvSpPr>
          <p:nvPr>
            <p:ph type="body" idx="1"/>
          </p:nvPr>
        </p:nvSpPr>
        <p:spPr>
          <a:xfrm>
            <a:off x="438300" y="1147725"/>
            <a:ext cx="56871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Shortcuts like list comprehension are what make experienced programmers fall in love with Python. </a:t>
            </a:r>
            <a:endParaRPr/>
          </a:p>
          <a:p>
            <a:pPr marL="0" lvl="0" indent="0" algn="l" rtl="0">
              <a:spcBef>
                <a:spcPts val="1600"/>
              </a:spcBef>
              <a:spcAft>
                <a:spcPts val="1600"/>
              </a:spcAft>
              <a:buNone/>
            </a:pPr>
            <a:r>
              <a:rPr lang="en"/>
              <a:t>Let’s try out some challenges using list comprehension instead of loops in Section 4.3 of the workbook.</a:t>
            </a:r>
            <a:endParaRPr/>
          </a:p>
        </p:txBody>
      </p:sp>
      <p:sp>
        <p:nvSpPr>
          <p:cNvPr id="497" name="Google Shape;497;p60"/>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8" name="Google Shape;498;p60"/>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499" name="Google Shape;499;p60"/>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500" name="Google Shape;500;p6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20 minutes</a:t>
            </a:r>
            <a:endParaRPr/>
          </a:p>
        </p:txBody>
      </p:sp>
      <p:pic>
        <p:nvPicPr>
          <p:cNvPr id="501" name="Google Shape;501;p60"/>
          <p:cNvPicPr preferRelativeResize="0"/>
          <p:nvPr/>
        </p:nvPicPr>
        <p:blipFill>
          <a:blip r:embed="rId3">
            <a:alphaModFix/>
          </a:blip>
          <a:stretch>
            <a:fillRect/>
          </a:stretch>
        </p:blipFill>
        <p:spPr>
          <a:xfrm>
            <a:off x="6170400" y="1229213"/>
            <a:ext cx="2581176" cy="2581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4.4 Hold on to Your Loops</a:t>
            </a:r>
            <a:endParaRPr/>
          </a:p>
        </p:txBody>
      </p:sp>
      <p:sp>
        <p:nvSpPr>
          <p:cNvPr id="507" name="Google Shape;507;p6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509" name="Google Shape;509;p6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can start getting complicated now that we have loops, conditionals, </a:t>
            </a:r>
            <a:r>
              <a:rPr lang="en" i="1"/>
              <a:t>and</a:t>
            </a:r>
            <a:r>
              <a:rPr lang="en"/>
              <a:t> data structures! </a:t>
            </a:r>
            <a:endParaRPr/>
          </a:p>
          <a:p>
            <a:pPr marL="0" lvl="0" indent="0" algn="l" rtl="0">
              <a:spcBef>
                <a:spcPts val="1600"/>
              </a:spcBef>
              <a:spcAft>
                <a:spcPts val="1600"/>
              </a:spcAft>
              <a:buNone/>
            </a:pPr>
            <a:r>
              <a:rPr lang="en"/>
              <a:t>The challenges in Section 4.4 will be tough, so be sure to lean on print statements to help navigate your way through these tasks one step at a time.</a:t>
            </a:r>
            <a:endParaRPr/>
          </a:p>
        </p:txBody>
      </p:sp>
      <p:sp>
        <p:nvSpPr>
          <p:cNvPr id="510" name="Google Shape;510;p6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Wrapping Up</a:t>
            </a:r>
            <a:endParaRPr/>
          </a:p>
        </p:txBody>
      </p:sp>
      <p:sp>
        <p:nvSpPr>
          <p:cNvPr id="516" name="Google Shape;516;p6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Loops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p:txBody>
      </p:sp>
      <p:sp>
        <p:nvSpPr>
          <p:cNvPr id="522" name="Google Shape;522;p6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Ahead</a:t>
            </a:r>
            <a:endParaRPr/>
          </a:p>
        </p:txBody>
      </p:sp>
      <p:sp>
        <p:nvSpPr>
          <p:cNvPr id="523" name="Google Shape;523;p63"/>
          <p:cNvSpPr txBox="1">
            <a:spLocks noGrp="1"/>
          </p:cNvSpPr>
          <p:nvPr>
            <p:ph type="body" idx="3"/>
          </p:nvPr>
        </p:nvSpPr>
        <p:spPr>
          <a:xfrm>
            <a:off x="457200" y="1168975"/>
            <a:ext cx="3663000" cy="27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 today’s class, we…</a:t>
            </a:r>
            <a:endParaRPr b="1"/>
          </a:p>
          <a:p>
            <a:pPr marL="457200" lvl="0" indent="-342900" algn="l" rtl="0">
              <a:spcBef>
                <a:spcPts val="1600"/>
              </a:spcBef>
              <a:spcAft>
                <a:spcPts val="0"/>
              </a:spcAft>
              <a:buClr>
                <a:srgbClr val="FFFFFF"/>
              </a:buClr>
              <a:buSzPts val="1800"/>
              <a:buChar char="●"/>
            </a:pPr>
            <a:r>
              <a:rPr lang="en">
                <a:solidFill>
                  <a:srgbClr val="FFFFFF"/>
                </a:solidFill>
              </a:rPr>
              <a:t>Used loops to iterate over code blocks repeatedly.</a:t>
            </a:r>
            <a:endParaRPr>
              <a:solidFill>
                <a:srgbClr val="FFFFFF"/>
              </a:solidFill>
            </a:endParaRPr>
          </a:p>
          <a:p>
            <a:pPr marL="457200" lvl="0" indent="-342900" algn="l" rtl="0">
              <a:spcBef>
                <a:spcPts val="700"/>
              </a:spcBef>
              <a:spcAft>
                <a:spcPts val="0"/>
              </a:spcAft>
              <a:buClr>
                <a:srgbClr val="FFFFFF"/>
              </a:buClr>
              <a:buSzPts val="1800"/>
              <a:buChar char="●"/>
            </a:pPr>
            <a:r>
              <a:rPr lang="en">
                <a:solidFill>
                  <a:srgbClr val="FFFFFF"/>
                </a:solidFill>
              </a:rPr>
              <a:t>Differentiated between while and for loops.</a:t>
            </a:r>
            <a:endParaRPr>
              <a:solidFill>
                <a:srgbClr val="FFFFFF"/>
              </a:solidFill>
            </a:endParaRPr>
          </a:p>
          <a:p>
            <a:pPr marL="457200" lvl="0" indent="-342900" algn="l" rtl="0">
              <a:spcBef>
                <a:spcPts val="700"/>
              </a:spcBef>
              <a:spcAft>
                <a:spcPts val="700"/>
              </a:spcAft>
              <a:buClr>
                <a:srgbClr val="FFFFFF"/>
              </a:buClr>
              <a:buSzPts val="1800"/>
              <a:buChar char="●"/>
            </a:pPr>
            <a:r>
              <a:rPr lang="en">
                <a:solidFill>
                  <a:srgbClr val="FFFFFF"/>
                </a:solidFill>
              </a:rPr>
              <a:t>Used list comprehension to generate lists using loop syntax.</a:t>
            </a:r>
            <a:endParaRPr>
              <a:solidFill>
                <a:srgbClr val="FFFFFF"/>
              </a:solidFill>
            </a:endParaRPr>
          </a:p>
        </p:txBody>
      </p:sp>
      <p:sp>
        <p:nvSpPr>
          <p:cNvPr id="524" name="Google Shape;524;p63"/>
          <p:cNvSpPr txBox="1">
            <a:spLocks noGrp="1"/>
          </p:cNvSpPr>
          <p:nvPr>
            <p:ph type="body" idx="5"/>
          </p:nvPr>
        </p:nvSpPr>
        <p:spPr>
          <a:xfrm>
            <a:off x="4958400" y="1168987"/>
            <a:ext cx="3728400" cy="37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On your own:</a:t>
            </a:r>
            <a:endParaRPr b="1">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Ensure that you’ve completed the Python pre-work and pre-work quiz.</a:t>
            </a:r>
            <a:endParaRPr b="1"/>
          </a:p>
          <a:p>
            <a:pPr marL="0" lvl="0" indent="0" algn="l" rtl="0">
              <a:lnSpc>
                <a:spcPct val="100000"/>
              </a:lnSpc>
              <a:spcBef>
                <a:spcPts val="1600"/>
              </a:spcBef>
              <a:spcAft>
                <a:spcPts val="0"/>
              </a:spcAft>
              <a:buNone/>
            </a:pPr>
            <a:r>
              <a:rPr lang="en" b="1"/>
              <a:t>Next Class: </a:t>
            </a:r>
            <a:endParaRPr b="1"/>
          </a:p>
          <a:p>
            <a:pPr marL="0" lvl="0" indent="0" algn="l" rtl="0">
              <a:lnSpc>
                <a:spcPct val="100000"/>
              </a:lnSpc>
              <a:spcBef>
                <a:spcPts val="1600"/>
              </a:spcBef>
              <a:spcAft>
                <a:spcPts val="1600"/>
              </a:spcAft>
              <a:buNone/>
            </a:pPr>
            <a:r>
              <a:rPr lang="en"/>
              <a:t>Functions</a:t>
            </a:r>
            <a:endParaRPr/>
          </a:p>
        </p:txBody>
      </p:sp>
      <p:sp>
        <p:nvSpPr>
          <p:cNvPr id="525" name="Google Shape;525;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pic>
        <p:nvPicPr>
          <p:cNvPr id="530" name="Google Shape;530;p64"/>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31" name="Google Shape;531;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Don’t Forget: Exit Tickets!</a:t>
            </a:r>
            <a:endParaRPr/>
          </a:p>
        </p:txBody>
      </p:sp>
      <p:sp>
        <p:nvSpPr>
          <p:cNvPr id="532" name="Google Shape;532;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533" name="Google Shape;533;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276" name="Google Shape;276;p34"/>
          <p:cNvGraphicFramePr/>
          <p:nvPr/>
        </p:nvGraphicFramePr>
        <p:xfrm>
          <a:off x="1116163" y="1054802"/>
          <a:ext cx="3000000" cy="3000000"/>
        </p:xfrm>
        <a:graphic>
          <a:graphicData uri="http://schemas.openxmlformats.org/drawingml/2006/table">
            <a:tbl>
              <a:tblPr>
                <a:noFill/>
                <a:tableStyleId>{277CF49D-477A-4795-B88F-1A5F4686120C}</a:tableStyleId>
              </a:tblPr>
              <a:tblGrid>
                <a:gridCol w="1479975">
                  <a:extLst>
                    <a:ext uri="{9D8B030D-6E8A-4147-A177-3AD203B41FA5}">
                      <a16:colId xmlns:a16="http://schemas.microsoft.com/office/drawing/2014/main" val="20000"/>
                    </a:ext>
                  </a:extLst>
                </a:gridCol>
                <a:gridCol w="5752550">
                  <a:extLst>
                    <a:ext uri="{9D8B030D-6E8A-4147-A177-3AD203B41FA5}">
                      <a16:colId xmlns:a16="http://schemas.microsoft.com/office/drawing/2014/main" val="20001"/>
                    </a:ext>
                  </a:extLst>
                </a:gridCol>
              </a:tblGrid>
              <a:tr h="486400">
                <a:tc>
                  <a:txBody>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b="1">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0:00–0:20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Welcome + Introduction</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0:20–0:50</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While Loops</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0:50–1:00</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Break</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1:00–1:50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For Loops</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Jupyter Notebook</a:t>
            </a:r>
            <a:endParaRPr/>
          </a:p>
        </p:txBody>
      </p:sp>
      <p:sp>
        <p:nvSpPr>
          <p:cNvPr id="282" name="Google Shape;282;p35"/>
          <p:cNvSpPr txBox="1">
            <a:spLocks noGrp="1"/>
          </p:cNvSpPr>
          <p:nvPr>
            <p:ph type="body" idx="1"/>
          </p:nvPr>
        </p:nvSpPr>
        <p:spPr>
          <a:xfrm>
            <a:off x="979500" y="1078375"/>
            <a:ext cx="7099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Our first few lessons begin by reviewing the notebook, as the same material was covered in the pre-work. </a:t>
            </a:r>
            <a:endParaRPr>
              <a:solidFill>
                <a:schemeClr val="dk1"/>
              </a:solidFill>
            </a:endParaRPr>
          </a:p>
          <a:p>
            <a:pPr marL="0" lvl="0" indent="0" algn="l" rtl="0">
              <a:spcBef>
                <a:spcPts val="1600"/>
              </a:spcBef>
              <a:spcAft>
                <a:spcPts val="1600"/>
              </a:spcAft>
              <a:buNone/>
            </a:pPr>
            <a:r>
              <a:rPr lang="en">
                <a:solidFill>
                  <a:schemeClr val="dk1"/>
                </a:solidFill>
              </a:rPr>
              <a:t>If students feel that they are able to confidently solve the challenges in the workbook, you can quickly skim through the lesson content and have them only complete the challenges.</a:t>
            </a:r>
            <a:endParaRPr/>
          </a:p>
        </p:txBody>
      </p:sp>
      <p:sp>
        <p:nvSpPr>
          <p:cNvPr id="283" name="Google Shape;283;p3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body" idx="4294967295"/>
          </p:nvPr>
        </p:nvSpPr>
        <p:spPr>
          <a:xfrm>
            <a:off x="565775" y="1143000"/>
            <a:ext cx="51012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b="1">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Use loops to iterate over code blocks repeatedly.</a:t>
            </a:r>
            <a:endParaRPr>
              <a:solidFill>
                <a:schemeClr val="dk1"/>
              </a:solidFill>
            </a:endParaRPr>
          </a:p>
          <a:p>
            <a:pPr marL="457200" marR="0" lvl="0" indent="-342900" algn="l" rtl="0">
              <a:lnSpc>
                <a:spcPct val="115000"/>
              </a:lnSpc>
              <a:spcBef>
                <a:spcPts val="700"/>
              </a:spcBef>
              <a:spcAft>
                <a:spcPts val="0"/>
              </a:spcAft>
              <a:buClr>
                <a:schemeClr val="dk1"/>
              </a:buClr>
              <a:buSzPts val="1800"/>
              <a:buChar char="●"/>
            </a:pPr>
            <a:r>
              <a:rPr lang="en">
                <a:solidFill>
                  <a:schemeClr val="dk1"/>
                </a:solidFill>
              </a:rPr>
              <a:t>Differentiate between while and for loops.</a:t>
            </a:r>
            <a:endParaRPr>
              <a:solidFill>
                <a:schemeClr val="dk1"/>
              </a:solidFill>
            </a:endParaRPr>
          </a:p>
          <a:p>
            <a:pPr marL="457200" marR="0" lvl="0" indent="-342900" algn="l" rtl="0">
              <a:lnSpc>
                <a:spcPct val="115000"/>
              </a:lnSpc>
              <a:spcBef>
                <a:spcPts val="700"/>
              </a:spcBef>
              <a:spcAft>
                <a:spcPts val="0"/>
              </a:spcAft>
              <a:buClr>
                <a:schemeClr val="dk1"/>
              </a:buClr>
              <a:buSzPts val="1800"/>
              <a:buChar char="●"/>
            </a:pPr>
            <a:r>
              <a:rPr lang="en">
                <a:solidFill>
                  <a:schemeClr val="dk1"/>
                </a:solidFill>
              </a:rPr>
              <a:t>Use list comprehension to generate lists using loop syntax.</a:t>
            </a:r>
            <a:endParaRPr>
              <a:solidFill>
                <a:schemeClr val="dk1"/>
              </a:solidFill>
            </a:endParaRPr>
          </a:p>
          <a:p>
            <a:pPr marL="0" marR="0" lvl="0" indent="0" algn="l" rtl="0">
              <a:lnSpc>
                <a:spcPct val="115000"/>
              </a:lnSpc>
              <a:spcBef>
                <a:spcPts val="700"/>
              </a:spcBef>
              <a:spcAft>
                <a:spcPts val="0"/>
              </a:spcAft>
              <a:buNone/>
            </a:pPr>
            <a:endParaRPr>
              <a:solidFill>
                <a:schemeClr val="dk1"/>
              </a:solidFill>
            </a:endParaRPr>
          </a:p>
          <a:p>
            <a:pPr marL="0" marR="0" lvl="0" indent="0" algn="l" rtl="0">
              <a:lnSpc>
                <a:spcPct val="115000"/>
              </a:lnSpc>
              <a:spcBef>
                <a:spcPts val="700"/>
              </a:spcBef>
              <a:spcAft>
                <a:spcPts val="0"/>
              </a:spcAft>
              <a:buNone/>
            </a:pPr>
            <a:endParaRPr>
              <a:solidFill>
                <a:schemeClr val="dk1"/>
              </a:solidFill>
            </a:endParaRPr>
          </a:p>
          <a:p>
            <a:pPr marL="0" marR="0" lvl="0" indent="0" algn="l" rtl="0">
              <a:lnSpc>
                <a:spcPct val="115000"/>
              </a:lnSpc>
              <a:spcBef>
                <a:spcPts val="700"/>
              </a:spcBef>
              <a:spcAft>
                <a:spcPts val="0"/>
              </a:spcAft>
              <a:buNone/>
            </a:pPr>
            <a:endParaRPr>
              <a:solidFill>
                <a:schemeClr val="dk1"/>
              </a:solidFill>
            </a:endParaRPr>
          </a:p>
          <a:p>
            <a:pPr marL="0" marR="0" lvl="0" indent="0" algn="l" rtl="0">
              <a:lnSpc>
                <a:spcPct val="115000"/>
              </a:lnSpc>
              <a:spcBef>
                <a:spcPts val="700"/>
              </a:spcBef>
              <a:spcAft>
                <a:spcPts val="0"/>
              </a:spcAft>
              <a:buNone/>
            </a:pPr>
            <a:endParaRPr>
              <a:solidFill>
                <a:schemeClr val="dk1"/>
              </a:solidFill>
            </a:endParaRPr>
          </a:p>
          <a:p>
            <a:pPr marL="0" marR="0" lvl="0" indent="0" algn="l" rtl="0">
              <a:lnSpc>
                <a:spcPct val="115000"/>
              </a:lnSpc>
              <a:spcBef>
                <a:spcPts val="700"/>
              </a:spcBef>
              <a:spcAft>
                <a:spcPts val="0"/>
              </a:spcAft>
              <a:buNone/>
            </a:pPr>
            <a:endParaRPr>
              <a:solidFill>
                <a:schemeClr val="dk1"/>
              </a:solidFill>
            </a:endParaRPr>
          </a:p>
          <a:p>
            <a:pPr marL="0" marR="0" lvl="0" indent="0" algn="l" rtl="0">
              <a:lnSpc>
                <a:spcPct val="115000"/>
              </a:lnSpc>
              <a:spcBef>
                <a:spcPts val="700"/>
              </a:spcBef>
              <a:spcAft>
                <a:spcPts val="700"/>
              </a:spcAft>
              <a:buNone/>
            </a:pPr>
            <a:endParaRPr>
              <a:solidFill>
                <a:schemeClr val="dk1"/>
              </a:solidFill>
            </a:endParaRPr>
          </a:p>
        </p:txBody>
      </p:sp>
      <p:sp>
        <p:nvSpPr>
          <p:cNvPr id="294" name="Google Shape;294;p3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295" name="Google Shape;295;p37"/>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296" name="Google Shape;296;p37"/>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297" name="Google Shape;297;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98" name="Google Shape;298;p3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We’ll Practice Today </a:t>
            </a:r>
            <a:endParaRPr/>
          </a:p>
        </p:txBody>
      </p:sp>
      <p:sp>
        <p:nvSpPr>
          <p:cNvPr id="304" name="Google Shape;304;p38"/>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class is a </a:t>
            </a:r>
            <a:r>
              <a:rPr lang="en" b="1">
                <a:solidFill>
                  <a:schemeClr val="dk1"/>
                </a:solidFill>
              </a:rPr>
              <a:t>blended learning experience</a:t>
            </a:r>
            <a:r>
              <a:rPr lang="en">
                <a:solidFill>
                  <a:schemeClr val="dk1"/>
                </a:solidFill>
              </a:rPr>
              <a:t>. It connects to and reinforces topics that you encountered in the myGA pre-work.</a:t>
            </a:r>
            <a:endParaRPr>
              <a:solidFill>
                <a:schemeClr val="dk1"/>
              </a:solidFill>
            </a:endParaRPr>
          </a:p>
          <a:p>
            <a:pPr marL="0" lvl="0" indent="0" algn="l" rtl="0">
              <a:spcBef>
                <a:spcPts val="1600"/>
              </a:spcBef>
              <a:spcAft>
                <a:spcPts val="0"/>
              </a:spcAft>
              <a:buNone/>
            </a:pPr>
            <a:r>
              <a:rPr lang="en">
                <a:solidFill>
                  <a:schemeClr val="dk1"/>
                </a:solidFill>
              </a:rPr>
              <a:t>We’re going to return to topics covered in the pre-work and build upon them:</a:t>
            </a:r>
            <a:endParaRPr/>
          </a:p>
          <a:p>
            <a:pPr marL="457200" lvl="0" indent="-342900" algn="l" rtl="0">
              <a:spcBef>
                <a:spcPts val="1600"/>
              </a:spcBef>
              <a:spcAft>
                <a:spcPts val="0"/>
              </a:spcAft>
              <a:buSzPts val="1800"/>
              <a:buChar char="●"/>
            </a:pPr>
            <a:r>
              <a:rPr lang="en" b="1"/>
              <a:t>For loops</a:t>
            </a:r>
            <a:endParaRPr b="1"/>
          </a:p>
          <a:p>
            <a:pPr marL="457200" lvl="0" indent="-342900" algn="l" rtl="0">
              <a:spcBef>
                <a:spcPts val="0"/>
              </a:spcBef>
              <a:spcAft>
                <a:spcPts val="0"/>
              </a:spcAft>
              <a:buSzPts val="1800"/>
              <a:buChar char="●"/>
            </a:pPr>
            <a:r>
              <a:rPr lang="en" b="1"/>
              <a:t>While loops</a:t>
            </a:r>
            <a:endParaRPr b="1"/>
          </a:p>
        </p:txBody>
      </p:sp>
      <p:sp>
        <p:nvSpPr>
          <p:cNvPr id="305" name="Google Shape;305;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6" name="Google Shape;306;p3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Jupyter Notebook Review</a:t>
            </a:r>
            <a:endParaRPr/>
          </a:p>
        </p:txBody>
      </p:sp>
      <p:sp>
        <p:nvSpPr>
          <p:cNvPr id="312" name="Google Shape;312;p3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Let’s dive right in and use what we learned in the pre-work! </a:t>
            </a:r>
            <a:r>
              <a:rPr lang="en">
                <a:solidFill>
                  <a:schemeClr val="dk1"/>
                </a:solidFill>
              </a:rPr>
              <a:t>We want to understand where you are in your learning journey so that we can give the best possible experience in class.</a:t>
            </a:r>
            <a:endParaRPr>
              <a:solidFill>
                <a:schemeClr val="dk1"/>
              </a:solidFill>
            </a:endParaRPr>
          </a:p>
          <a:p>
            <a:pPr marL="0" lvl="0" indent="0" algn="l" rtl="0">
              <a:spcBef>
                <a:spcPts val="1600"/>
              </a:spcBef>
              <a:spcAft>
                <a:spcPts val="0"/>
              </a:spcAft>
              <a:buClr>
                <a:schemeClr val="dk1"/>
              </a:buClr>
              <a:buSzPts val="1100"/>
              <a:buFont typeface="Arial"/>
              <a:buNone/>
            </a:pPr>
            <a:r>
              <a:rPr lang="en" b="1">
                <a:solidFill>
                  <a:schemeClr val="dk1"/>
                </a:solidFill>
              </a:rPr>
              <a:t>Look over the exercises in today's Jupyter Notebook</a:t>
            </a:r>
            <a:r>
              <a:rPr lang="en">
                <a:solidFill>
                  <a:schemeClr val="dk1"/>
                </a:solidFill>
              </a:rPr>
              <a:t> and attempt any that seem immediately doable to you. </a:t>
            </a:r>
            <a:endParaRPr>
              <a:solidFill>
                <a:schemeClr val="dk1"/>
              </a:solidFill>
            </a:endParaRPr>
          </a:p>
          <a:p>
            <a:pPr marL="0" lvl="0" indent="0" algn="l" rtl="0">
              <a:spcBef>
                <a:spcPts val="1600"/>
              </a:spcBef>
              <a:spcAft>
                <a:spcPts val="1600"/>
              </a:spcAft>
              <a:buNone/>
            </a:pPr>
            <a:r>
              <a:rPr lang="en">
                <a:solidFill>
                  <a:schemeClr val="dk1"/>
                </a:solidFill>
              </a:rPr>
              <a:t>Then, </a:t>
            </a:r>
            <a:r>
              <a:rPr lang="en" b="1">
                <a:solidFill>
                  <a:schemeClr val="dk1"/>
                </a:solidFill>
              </a:rPr>
              <a:t>rate your confidence level</a:t>
            </a:r>
            <a:r>
              <a:rPr lang="en">
                <a:solidFill>
                  <a:schemeClr val="dk1"/>
                </a:solidFill>
              </a:rPr>
              <a:t> on today's subjects from 1–5.</a:t>
            </a:r>
            <a:endParaRPr b="1"/>
          </a:p>
        </p:txBody>
      </p:sp>
      <p:sp>
        <p:nvSpPr>
          <p:cNvPr id="313" name="Google Shape;313;p39"/>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314" name="Google Shape;314;p3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315" name="Google Shape;315;p39"/>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16" name="Google Shape;316;p3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2809</Words>
  <Application>Microsoft Office PowerPoint</Application>
  <PresentationFormat>On-screen Show (16:9)</PresentationFormat>
  <Paragraphs>342</Paragraphs>
  <Slides>35</Slides>
  <Notes>35</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Courier New</vt:lpstr>
      <vt:lpstr>Helvetica Neue</vt:lpstr>
      <vt:lpstr>Inconsolata</vt:lpstr>
      <vt:lpstr>Oswald</vt:lpstr>
      <vt:lpstr>Arial</vt:lpstr>
      <vt:lpstr>Proxima Nova</vt:lpstr>
      <vt:lpstr>GA Curriculum Template (7.20)</vt:lpstr>
      <vt:lpstr>Loops </vt:lpstr>
      <vt:lpstr>Pre-Class Materials and Preparation</vt:lpstr>
      <vt:lpstr>Pre-Class Materials and Preparation</vt:lpstr>
      <vt:lpstr>Suggested Agenda </vt:lpstr>
      <vt:lpstr>Jupyter Notebook</vt:lpstr>
      <vt:lpstr>Loops</vt:lpstr>
      <vt:lpstr>PowerPoint Presentation</vt:lpstr>
      <vt:lpstr>What We’ll Practice Today </vt:lpstr>
      <vt:lpstr>Jupyter Notebook Review</vt:lpstr>
      <vt:lpstr>Life Without Loops</vt:lpstr>
      <vt:lpstr>Loop: A control flow statement allowing for the repeated execution of a code block until a specific condition is reached.</vt:lpstr>
      <vt:lpstr>Why Loops?</vt:lpstr>
      <vt:lpstr>While Loops</vt:lpstr>
      <vt:lpstr>while Loop</vt:lpstr>
      <vt:lpstr>What Will This Code Do?</vt:lpstr>
      <vt:lpstr>Caution! Infinite Loops Ahead</vt:lpstr>
      <vt:lpstr>4.1 While Loops</vt:lpstr>
      <vt:lpstr>For Loops</vt:lpstr>
      <vt:lpstr>For Loop</vt:lpstr>
      <vt:lpstr>The Naming of Things</vt:lpstr>
      <vt:lpstr>4.2 For Loops</vt:lpstr>
      <vt:lpstr>Using the range() Function</vt:lpstr>
      <vt:lpstr>The Many Faces of range()</vt:lpstr>
      <vt:lpstr>Looping With Indices</vt:lpstr>
      <vt:lpstr>Looping Over Dictionaries</vt:lpstr>
      <vt:lpstr>Nested Loops</vt:lpstr>
      <vt:lpstr>For vs. While: Which One to Use?</vt:lpstr>
      <vt:lpstr>For or While?</vt:lpstr>
      <vt:lpstr>List Comprehension</vt:lpstr>
      <vt:lpstr>4.3 List Comprehension</vt:lpstr>
      <vt:lpstr>4.4 Hold on to Your Loops</vt:lpstr>
      <vt:lpstr>Wrapping Up</vt:lpstr>
      <vt:lpstr>Recap</vt:lpstr>
      <vt:lpstr>Don’t Forget: Exit Tickets!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dc:title>
  <cp:lastModifiedBy>Chen Shen</cp:lastModifiedBy>
  <cp:revision>1</cp:revision>
  <dcterms:modified xsi:type="dcterms:W3CDTF">2021-11-26T04:47:49Z</dcterms:modified>
</cp:coreProperties>
</file>