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Inconsolata" pitchFamily="1" charset="0"/>
      <p:regular r:id="rId34"/>
      <p:bold r:id="rId35"/>
    </p:embeddedFont>
    <p:embeddedFont>
      <p:font typeface="Oswald" panose="00000500000000000000" pitchFamily="2" charset="0"/>
      <p:regular r:id="rId36"/>
      <p:bold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623AFC-9915-4D7F-9B14-E6DB9C793826}">
  <a:tblStyle styleId="{6A623AFC-9915-4D7F-9B14-E6DB9C7938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3cebba32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3cebba324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3a78d76fa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3a78d76fa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Emphasize the importance of documentation for modules.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3a78d76fa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3a78d76fa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Allow students to practice working with modules.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Given the documentation, there should be different answers from different students on each task. Compare/contrast some options before moving 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99a6c5b7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99a6c5b7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Show how packages and modules fit together.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3a78d76fa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3a78d76fa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Demonstrate how to work with packages.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TALKING POINTS: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“%” sign tells Anaconda/Jupyter to run the line as a shell command.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Python package installation can be tricky outside of this context, so hopefully a simple </a:t>
            </a: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pip install</a:t>
            </a:r>
            <a:r>
              <a:rPr lang="en"/>
              <a:t> in Jupyter Notebook will do the trick.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Sometimes, a package contains just one module, which is OK. This may seem strange, but will become more familiar over time.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3a78d76fa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3a78d76fa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Give students an opportunity to work with packages.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TEACHING TIPS: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purpose of this activity is to allow students to: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A. Understand how easily accessible new libraries are.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B. Practice reading documentation given one clear direction.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C. Reinforce basic logic skills in Python by using lists and conditionals.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3a78d76fa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3a78d76fa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Duration: </a:t>
            </a:r>
            <a:r>
              <a:rPr lang="en"/>
              <a:t>50 minutes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3a78d76f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93a78d76fa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Discuss scripts’ capabilities.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3a78d76fa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3a78d76fa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Define scripts.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TALKING POINTS: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One of the strongest use cases for Python is writing helpful scripts to automate work tasks or create helpful tools for yourself.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Scripting will open up our ability to interact with files and provide meaningful input to our Python code; in other words, to start building useful things!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3a78d76fa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3a78d76fa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Explain the basic functions of scripts.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3a78d76fa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3a78d76fa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Explain how to manipulate files with python scripts.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3cebba32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3cebba324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3a78d76fa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3a78d76fa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Give students a chance to write scripts.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3a78d76fa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3a78d76fa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Connect the earlier part of the lesson (modules) with scripting.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3a78d76fa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93a78d76fa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Help students connect Python basics with scripting.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d46f6f0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d46f6f0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Help students connect Python basics with scripting.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3a78d76fa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3a78d76fa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Give students the opportunity to explore documentation.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TEACHING TIPS: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Allow students to jump into the docs for a few minutes before you solicit answers and highlight relevant examples for each question.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Stress that an important part of using libraries is learning to read their documentation.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93a78d76fa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93a78d76fa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Have students practice using the </a:t>
            </a:r>
            <a:r>
              <a:rPr lang="en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csv</a:t>
            </a:r>
            <a:r>
              <a:rPr lang="en">
                <a:solidFill>
                  <a:schemeClr val="dk1"/>
                </a:solidFill>
              </a:rPr>
              <a:t> module.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d46f6f0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d46f6f01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Help students connect what they learned in class to their regular workflow.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3a78d76fa_0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93a78d76fa_0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Give students additional practice working with the </a:t>
            </a:r>
            <a:r>
              <a:rPr lang="en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csv</a:t>
            </a:r>
            <a:r>
              <a:rPr lang="en">
                <a:solidFill>
                  <a:schemeClr val="dk1"/>
                </a:solidFill>
              </a:rPr>
              <a:t> module.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TEACHING TIPS: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students are not be able to finish this exercise in the given class time, encourage them to complete it as homework.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3cebba3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3cebba3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Duration: </a:t>
            </a:r>
            <a:r>
              <a:rPr lang="en">
                <a:solidFill>
                  <a:schemeClr val="dk1"/>
                </a:solidFill>
              </a:rPr>
              <a:t>10 minutes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3cebba3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3cebba3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</a:t>
            </a:r>
            <a:r>
              <a:rPr lang="en">
                <a:solidFill>
                  <a:schemeClr val="dk1"/>
                </a:solidFill>
              </a:rPr>
              <a:t> Recap what was covered in the lesson.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3cebba32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3cebba32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3cebba32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3cebba32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dd4fa9b7e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dd4fa9b7e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3cebba324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3cebba324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dd4fa9b7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dd4fa9b7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3a78d76fa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Purpose: </a:t>
            </a:r>
            <a:r>
              <a:rPr lang="en" sz="1100">
                <a:solidFill>
                  <a:schemeClr val="dk1"/>
                </a:solidFill>
              </a:rPr>
              <a:t>Set expectations for the lesson.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D966"/>
                </a:highlight>
              </a:rPr>
              <a:t>For remote classrooms</a:t>
            </a:r>
            <a:r>
              <a:rPr lang="en" sz="1100">
                <a:solidFill>
                  <a:schemeClr val="dk1"/>
                </a:solidFill>
              </a:rPr>
              <a:t>: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Capture a screenshot of this slide and drop it in the class Slack channel.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287" name="Google Shape;287;g93a78d76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969" y="685800"/>
            <a:ext cx="4564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3a78d76fa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3a78d76fa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Duration: </a:t>
            </a:r>
            <a:r>
              <a:rPr lang="en"/>
              <a:t>50 minutes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3a78d76fa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3a78d76fa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Purpose: </a:t>
            </a:r>
            <a:r>
              <a:rPr lang="en"/>
              <a:t>Define modules.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TALKING POINTS: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You will encounter numerous modules that others have written. </a:t>
            </a:r>
            <a:endParaRPr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highlight>
                  <a:srgbClr val="FFFFFF"/>
                </a:highlight>
              </a:rPr>
              <a:t>They are free to use, and you can think of them as extensions of Python's functionality.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3a78d76fa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3a78d76fa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Purpose: </a:t>
            </a:r>
            <a:r>
              <a:rPr lang="en">
                <a:solidFill>
                  <a:schemeClr val="dk1"/>
                </a:solidFill>
              </a:rPr>
              <a:t>Explain how to import modules.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TALKING POINTS: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Other modules may need to be separately downloaded; we'll get to this later.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Python Standard Library will never need to be downloaded</a:t>
            </a:r>
            <a:r>
              <a:rPr lang="en">
                <a:solidFill>
                  <a:schemeClr val="dk1"/>
                </a:solidFill>
              </a:rPr>
              <a:t> separately</a:t>
            </a:r>
            <a:r>
              <a:rPr lang="en"/>
              <a:t>, it’s always just an import statement away.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 Notes">
  <p:cSld name="CUSTOM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" name="Google Shape;17;p2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Blank">
  <p:cSld name="CUSTOM_8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Quote ">
  <p:cSld name="CUSTOM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ubTitle" idx="1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Quote  + Headshot">
  <p:cSld name="CUSTOM_4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Quote - No Attribution">
  <p:cSld name="CUSTOM_4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w="9525" cap="flat" cmpd="sng">
            <a:solidFill>
              <a:srgbClr val="E41A2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Horizontal Color Block Black">
  <p:cSld name="CUSTOM_6_1_1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0" name="Google Shape;120;p15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Horizontal Color Block Red">
  <p:cSld name="CUSTOM_6_1_1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Solo Activity + Timer">
  <p:cSld name="TITLE_AND_BODY_1_2_2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4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Solo Activity">
  <p:cSld name="TITLE_AND_BODY_1_2_2_2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3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Pairs Exercise + Timer">
  <p:cSld name="TITLE_AND_BODY_1_2_2_2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Pairs Exercise">
  <p:cSld name="TITLE_AND_BODY_1_2_2_2_1_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Palette">
  <p:cSld name="CUSTOM_13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sz="2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lang="en" sz="1200" b="1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lang="en" sz="1200" b="1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" name="Google Shape;41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roup Exercise + Timer">
  <p:cSld name="TITLE_AND_BODY_1_2_2_2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roup Exercise">
  <p:cSld name="TITLE_AND_BODY_1_2_2_2_1_1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Discussion Prompt + Timer">
  <p:cSld name="TITLE_AND_BODY_1_2_2_2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/>
            </a:lvl9pPr>
          </a:lstStyle>
          <a:p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Discussion Prompt">
  <p:cSld name="TITLE_AND_BODY_1_2_2_2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Guided Walk-Through">
  <p:cSld name="TITLE_AND_BODY_1_2_2_2_1_1_1_1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3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Example or case study">
  <p:cSld name="BLANK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Trivia">
  <p:cSld name="TITLE_AND_BODY_2">
    <p:bg>
      <p:bgPr>
        <a:solidFill>
          <a:srgbClr val="22222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subTitle" idx="1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2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. Section Summary">
  <p:cSld name="TITLE_AND_BODY_2_1"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1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Split-info ">
  <p:cSld name="CUSTOM_1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title" idx="2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1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body" idx="3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4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5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6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Break/Lunch Time">
  <p:cSld name="CUSTOM_6_1_1_1_3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hank You Slid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5" name="Google Shape;45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" name="Google Shape;4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" name="Google Shape;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">
  <p:cSld name="Thank You Slide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5" name="Google Shape;55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with Sub-Title">
  <p:cSld name="Thank You Slide_1_1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ubTitle" idx="2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8" name="Google Shape;68;p6" descr="GA-Cog-90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Thank You Slide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Basic: Title + Text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Title Only">
  <p:cSld name="CUSTOM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Title + Subtitle">
  <p:cSld name="CUSTOM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1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64325" tIns="64325" rIns="64325" bIns="64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3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sz="2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Google Shape;8;p1" descr="GA-Cog-900.png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85750" algn="r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andom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jDOztQOihWpay80dKu12Y441vtgleith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Modules and Scripting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1"/>
          </p:nvPr>
        </p:nvSpPr>
        <p:spPr>
          <a:xfrm>
            <a:off x="979500" y="1078375"/>
            <a:ext cx="31629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Overview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In this lesson, students will discover how to import and use libraries to enhance their programs. They will also learn how to read documentation of new libraries. 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Duration </a:t>
            </a:r>
            <a:br>
              <a:rPr lang="en" sz="1600" b="1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120 minutes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1"/>
          </p:nvPr>
        </p:nvSpPr>
        <p:spPr>
          <a:xfrm>
            <a:off x="4393200" y="1078375"/>
            <a:ext cx="4049400" cy="3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Learning Objectives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this lesson, students will: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Understand how libraries, packages, and modules relate to one another.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import statements to access Python libraries.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Python scripts to automate tasks.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Python scripts to read and write to files.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Docs</a:t>
            </a:r>
            <a:endParaRPr/>
          </a:p>
        </p:txBody>
      </p:sp>
      <p:sp>
        <p:nvSpPr>
          <p:cNvPr id="323" name="Google Shape;323;p40"/>
          <p:cNvSpPr txBox="1">
            <a:spLocks noGrp="1"/>
          </p:cNvSpPr>
          <p:nvPr>
            <p:ph type="body" idx="4294967295"/>
          </p:nvPr>
        </p:nvSpPr>
        <p:spPr>
          <a:xfrm>
            <a:off x="457200" y="1143000"/>
            <a:ext cx="4454400" cy="29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downside of borrowing someone else's code is having no idea how to use it — at first, that is!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Python’s Standard Documentation</a:t>
            </a:r>
            <a:r>
              <a:rPr lang="en"/>
              <a:t> provides a good place to begin reading up on the </a:t>
            </a: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random</a:t>
            </a:r>
            <a:r>
              <a:rPr lang="en"/>
              <a:t> module. Other modules may have different documentation sources.</a:t>
            </a:r>
            <a:endParaRPr/>
          </a:p>
        </p:txBody>
      </p:sp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500" y="791675"/>
            <a:ext cx="3195774" cy="319577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0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6.1 Games of Chance</a:t>
            </a: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explore the </a:t>
            </a:r>
            <a:r>
              <a:rPr lang="en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random</a:t>
            </a:r>
            <a:r>
              <a:rPr lang="en"/>
              <a:t> module using some challenges involving random chance. Read the documentation to discover helpful methods for each task.</a:t>
            </a:r>
            <a:endParaRPr/>
          </a:p>
        </p:txBody>
      </p:sp>
      <p:sp>
        <p:nvSpPr>
          <p:cNvPr id="333" name="Google Shape;333;p41"/>
          <p:cNvSpPr txBox="1">
            <a:spLocks noGrp="1"/>
          </p:cNvSpPr>
          <p:nvPr>
            <p:ph type="sldNum" idx="4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4" name="Google Shape;334;p41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20 minutes</a:t>
            </a:r>
            <a:endParaRPr/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812" y="2142000"/>
            <a:ext cx="2758373" cy="27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Hierarchy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r>
              <a:rPr lang="en"/>
              <a:t> | © 2020 General Assembly</a:t>
            </a:r>
            <a:endParaRPr/>
          </a:p>
        </p:txBody>
      </p:sp>
      <p:cxnSp>
        <p:nvCxnSpPr>
          <p:cNvPr id="345" name="Google Shape;345;p42"/>
          <p:cNvCxnSpPr>
            <a:stCxn id="346" idx="2"/>
            <a:endCxn id="347" idx="0"/>
          </p:cNvCxnSpPr>
          <p:nvPr/>
        </p:nvCxnSpPr>
        <p:spPr>
          <a:xfrm rot="-5400000" flipH="1">
            <a:off x="6731745" y="1428625"/>
            <a:ext cx="574500" cy="9909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42"/>
          <p:cNvCxnSpPr>
            <a:stCxn id="349" idx="0"/>
            <a:endCxn id="350" idx="2"/>
          </p:cNvCxnSpPr>
          <p:nvPr/>
        </p:nvCxnSpPr>
        <p:spPr>
          <a:xfrm rot="-5400000">
            <a:off x="5122075" y="3083675"/>
            <a:ext cx="711000" cy="1350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42"/>
          <p:cNvCxnSpPr>
            <a:stCxn id="347" idx="2"/>
            <a:endCxn id="352" idx="0"/>
          </p:cNvCxnSpPr>
          <p:nvPr/>
        </p:nvCxnSpPr>
        <p:spPr>
          <a:xfrm rot="-5400000" flipH="1">
            <a:off x="7490719" y="2819512"/>
            <a:ext cx="711000" cy="6633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42"/>
          <p:cNvCxnSpPr>
            <a:stCxn id="354" idx="0"/>
            <a:endCxn id="347" idx="2"/>
          </p:cNvCxnSpPr>
          <p:nvPr/>
        </p:nvCxnSpPr>
        <p:spPr>
          <a:xfrm rot="-5400000">
            <a:off x="6830898" y="2823125"/>
            <a:ext cx="711000" cy="6561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42"/>
          <p:cNvCxnSpPr>
            <a:stCxn id="350" idx="0"/>
            <a:endCxn id="346" idx="2"/>
          </p:cNvCxnSpPr>
          <p:nvPr/>
        </p:nvCxnSpPr>
        <p:spPr>
          <a:xfrm rot="-5400000">
            <a:off x="5747125" y="1434712"/>
            <a:ext cx="574500" cy="978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46" name="Google Shape;346;p42"/>
          <p:cNvSpPr txBox="1"/>
          <p:nvPr/>
        </p:nvSpPr>
        <p:spPr>
          <a:xfrm>
            <a:off x="5800395" y="1052425"/>
            <a:ext cx="1446300" cy="584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Library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4821925" y="2211262"/>
            <a:ext cx="1446300" cy="58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Package 1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6791419" y="2211262"/>
            <a:ext cx="1446300" cy="58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Package 2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7589683" y="3506675"/>
            <a:ext cx="1176300" cy="58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2B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6270198" y="3506675"/>
            <a:ext cx="1176300" cy="58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2A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4821925" y="3506675"/>
            <a:ext cx="1176300" cy="58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Proxima Nova"/>
                <a:ea typeface="Proxima Nova"/>
                <a:cs typeface="Proxima Nova"/>
                <a:sym typeface="Proxima Nova"/>
              </a:rPr>
              <a:t>Module 1A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42"/>
          <p:cNvSpPr txBox="1">
            <a:spLocks noGrp="1"/>
          </p:cNvSpPr>
          <p:nvPr>
            <p:ph type="body" idx="4294967295"/>
          </p:nvPr>
        </p:nvSpPr>
        <p:spPr>
          <a:xfrm>
            <a:off x="457200" y="1143000"/>
            <a:ext cx="3825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D966"/>
                </a:highlight>
              </a:rPr>
              <a:t>Libraries</a:t>
            </a:r>
            <a:r>
              <a:rPr lang="en"/>
              <a:t> are large collections of tools that will prove very helpful to you.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libraries are often organized into one or more </a:t>
            </a:r>
            <a:r>
              <a:rPr lang="en" b="1">
                <a:highlight>
                  <a:schemeClr val="accent2"/>
                </a:highlight>
              </a:rPr>
              <a:t>packages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Packages can be organized further into one or more </a:t>
            </a:r>
            <a:r>
              <a:rPr lang="en" b="1">
                <a:highlight>
                  <a:schemeClr val="accent2"/>
                </a:highlight>
              </a:rPr>
              <a:t>modules</a:t>
            </a:r>
            <a:r>
              <a:rPr lang="en"/>
              <a:t>.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>
            <a:spLocks noGrp="1"/>
          </p:cNvSpPr>
          <p:nvPr>
            <p:ph type="body" idx="4294967295"/>
          </p:nvPr>
        </p:nvSpPr>
        <p:spPr>
          <a:xfrm>
            <a:off x="457200" y="1143000"/>
            <a:ext cx="41148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Libraries, packages, and modules need to be installed in order to use these tools on your computer: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%pip install </a:t>
            </a:r>
            <a:r>
              <a:rPr lang="en" b="1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library_name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want to import only one module from a package: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from </a:t>
            </a:r>
            <a:r>
              <a:rPr lang="en" b="1"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package_name</a:t>
            </a: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 import module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2" name="Google Shape;362;p43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Delivery</a:t>
            </a:r>
            <a:endParaRPr/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65" name="Google Shape;3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100" y="1321250"/>
            <a:ext cx="2759651" cy="27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>
            <a:spLocks noGrp="1"/>
          </p:cNvSpPr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6.2 Geocoder Road Trip</a:t>
            </a:r>
            <a:endParaRPr/>
          </a:p>
        </p:txBody>
      </p:sp>
      <p:sp>
        <p:nvSpPr>
          <p:cNvPr id="371" name="Google Shape;371;p4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Install and use the “geocoder” library for the challenges in Section 6.2.</a:t>
            </a:r>
            <a:endParaRPr/>
          </a:p>
        </p:txBody>
      </p:sp>
      <p:sp>
        <p:nvSpPr>
          <p:cNvPr id="372" name="Google Shape;372;p44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4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20 minutes</a:t>
            </a:r>
            <a:endParaRPr/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400" y="1924750"/>
            <a:ext cx="2615051" cy="261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Modules and Scripting</a:t>
            </a:r>
            <a:endParaRPr/>
          </a:p>
        </p:txBody>
      </p:sp>
      <p:sp>
        <p:nvSpPr>
          <p:cNvPr id="381" name="Google Shape;381;p45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387" name="Google Shape;387;p46"/>
          <p:cNvSpPr txBox="1">
            <a:spLocks noGrp="1"/>
          </p:cNvSpPr>
          <p:nvPr>
            <p:ph type="body" idx="4294967295"/>
          </p:nvPr>
        </p:nvSpPr>
        <p:spPr>
          <a:xfrm>
            <a:off x="457200" y="1143000"/>
            <a:ext cx="3934800" cy="29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Armed with the foundational building blocks of Python, we can start creating genuinely useful scripts to automate specific tasks, like: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Filing analysis.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reporting emails.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Formatting files.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Processing 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88" name="Google Shape;388;p46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89" name="Google Shape;3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97576"/>
            <a:ext cx="3796374" cy="37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6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Script?</a:t>
            </a:r>
            <a:endParaRPr/>
          </a:p>
        </p:txBody>
      </p:sp>
      <p:sp>
        <p:nvSpPr>
          <p:cNvPr id="396" name="Google Shape;396;p47"/>
          <p:cNvSpPr txBox="1">
            <a:spLocks noGrp="1"/>
          </p:cNvSpPr>
          <p:nvPr>
            <p:ph type="body" idx="4294967295"/>
          </p:nvPr>
        </p:nvSpPr>
        <p:spPr>
          <a:xfrm>
            <a:off x="457200" y="1143000"/>
            <a:ext cx="7806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When people refer to </a:t>
            </a:r>
            <a:r>
              <a:rPr lang="en" b="1">
                <a:solidFill>
                  <a:srgbClr val="24292E"/>
                </a:solidFill>
                <a:highlight>
                  <a:srgbClr val="FFFFFF"/>
                </a:highlight>
              </a:rPr>
              <a:t>scripts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, they usually mean code that: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Takes input.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Gives output.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Reads or writes to a file.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Performs a task.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We have “Performs a task” down! Let’s look at how we can build useful tools in Python by combining these other layers in our programs.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97" name="Google Shape;397;p47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7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04" name="Google Shape;404;p48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 From Users and Files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8"/>
          <p:cNvSpPr txBox="1"/>
          <p:nvPr/>
        </p:nvSpPr>
        <p:spPr>
          <a:xfrm>
            <a:off x="483350" y="1282125"/>
            <a:ext cx="3675000" cy="486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 Input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06" name="Google Shape;406;p48"/>
          <p:cNvSpPr/>
          <p:nvPr/>
        </p:nvSpPr>
        <p:spPr>
          <a:xfrm>
            <a:off x="483350" y="1714300"/>
            <a:ext cx="3675000" cy="2537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 users to type in a response to given text, then process that response as a variable.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name = input("Type your name")</a:t>
            </a:r>
            <a:endParaRPr sz="1600"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# the script pauses to wait</a:t>
            </a:r>
            <a:endParaRPr sz="1600"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# continues when user submits</a:t>
            </a:r>
            <a:endParaRPr sz="1600"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print(name)</a:t>
            </a:r>
            <a:endParaRPr sz="1600"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7" name="Google Shape;407;p48"/>
          <p:cNvSpPr txBox="1"/>
          <p:nvPr/>
        </p:nvSpPr>
        <p:spPr>
          <a:xfrm>
            <a:off x="4873400" y="1282125"/>
            <a:ext cx="3787200" cy="486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File Input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08" name="Google Shape;408;p48"/>
          <p:cNvSpPr/>
          <p:nvPr/>
        </p:nvSpPr>
        <p:spPr>
          <a:xfrm>
            <a:off x="4873453" y="1714300"/>
            <a:ext cx="3787200" cy="2537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the contents of a specific file from within a Python script.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log = open("./log.txt", "w")</a:t>
            </a:r>
            <a:endParaRPr sz="1600"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# opens log.txt in 'write' mode</a:t>
            </a:r>
            <a:endParaRPr sz="1600"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log.write("Another great day!")</a:t>
            </a:r>
            <a:endParaRPr sz="1600"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# writes to the end of the file</a:t>
            </a:r>
            <a:endParaRPr sz="1600"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log.close()</a:t>
            </a:r>
            <a:endParaRPr sz="1600"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09" name="Google Shape;409;p48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15" name="Google Shape;415;p49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for Business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16" name="Google Shape;416;p49"/>
          <p:cNvGraphicFramePr/>
          <p:nvPr/>
        </p:nvGraphicFramePr>
        <p:xfrm>
          <a:off x="5585438" y="10167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{6A623AFC-9915-4D7F-9B14-E6DB9C793826}</a:tableStyleId>
              </a:tblPr>
              <a:tblGrid>
                <a:gridCol w="48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'r'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Read-only mode.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'w'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Write.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'a'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Append new contents to the end of the file.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'+'</a:t>
                      </a:r>
                      <a:endParaRPr b="1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Add to any mode to include read and write.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7" name="Google Shape;417;p49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9"/>
          <p:cNvSpPr txBox="1"/>
          <p:nvPr/>
        </p:nvSpPr>
        <p:spPr>
          <a:xfrm>
            <a:off x="457200" y="1016700"/>
            <a:ext cx="45771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When accessing files, you need to specify the “mode” in which the file should be opened.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You must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also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be sure to close the file after working with it. Use the following pattern to let Python do that for you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automatically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with open("log.txt", "a") as log:</a:t>
            </a:r>
            <a:endParaRPr sz="18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	log.write("All clear.")</a:t>
            </a:r>
            <a:endParaRPr sz="1800"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Pre-Class Materials and Preparation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body" idx="1"/>
          </p:nvPr>
        </p:nvSpPr>
        <p:spPr>
          <a:xfrm>
            <a:off x="924625" y="1094525"/>
            <a:ext cx="77622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 sz="1600">
                <a:solidFill>
                  <a:schemeClr val="dk1"/>
                </a:solidFill>
              </a:rPr>
              <a:t>:</a:t>
            </a:r>
            <a:r>
              <a:rPr lang="en" sz="1600" b="1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Virtual breakout rooms and Slack may be needed to facilitate the partner exercise and discussions. As you plan for your lesson: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Consider how you’ll create pairs for the partner exercise (randomly, or with pre-assigned partners).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Determine how (if at all) exercise timing may need to be adjusted.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 helpful tips, keep an eye out for the </a:t>
            </a:r>
            <a:r>
              <a:rPr lang="en" sz="1600" b="1">
                <a:solidFill>
                  <a:schemeClr val="dk1"/>
                </a:solidFill>
                <a:highlight>
                  <a:schemeClr val="accent2"/>
                </a:highlight>
              </a:rPr>
              <a:t>For remote classrooms</a:t>
            </a:r>
            <a:r>
              <a:rPr lang="en" sz="1600">
                <a:solidFill>
                  <a:schemeClr val="dk1"/>
                </a:solidFill>
              </a:rPr>
              <a:t> tag in the speaker notes.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Prepare screenshots and answers to exercises in advance so that they can be easily shared in Slack during your lecture.</a:t>
            </a:r>
            <a:endParaRPr sz="1600"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6.3 So Much to Do...</a:t>
            </a:r>
            <a:endParaRPr/>
          </a:p>
        </p:txBody>
      </p:sp>
      <p:sp>
        <p:nvSpPr>
          <p:cNvPr id="424" name="Google Shape;424;p50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6" name="Google Shape;426;p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a comment to each line of the “to-do list” script in Section 6.3 of the notebook.</a:t>
            </a:r>
            <a:endParaRPr/>
          </a:p>
        </p:txBody>
      </p:sp>
      <p:sp>
        <p:nvSpPr>
          <p:cNvPr id="427" name="Google Shape;427;p50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 minutes</a:t>
            </a:r>
            <a:endParaRPr/>
          </a:p>
        </p:txBody>
      </p:sp>
      <p:pic>
        <p:nvPicPr>
          <p:cNvPr id="428" name="Google Shape;4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324" y="2069550"/>
            <a:ext cx="2643350" cy="26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These Powers Combined...</a:t>
            </a:r>
            <a:endParaRPr/>
          </a:p>
        </p:txBody>
      </p:sp>
      <p:sp>
        <p:nvSpPr>
          <p:cNvPr id="434" name="Google Shape;434;p5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1148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files manually can get a bit awkward. Fortunately, there are plenty of </a:t>
            </a:r>
            <a:r>
              <a:rPr lang="en" b="1">
                <a:highlight>
                  <a:schemeClr val="accent2"/>
                </a:highlight>
              </a:rPr>
              <a:t>modules</a:t>
            </a:r>
            <a:r>
              <a:rPr lang="en"/>
              <a:t> out there to make things easier — especially for common file and data formats like .csv!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explore a basic module called “</a:t>
            </a:r>
            <a:r>
              <a:rPr lang="en" b="1"/>
              <a:t>csv</a:t>
            </a:r>
            <a:r>
              <a:rPr lang="en"/>
              <a:t>” for just this purpose.</a:t>
            </a:r>
            <a:endParaRPr/>
          </a:p>
        </p:txBody>
      </p:sp>
      <p:sp>
        <p:nvSpPr>
          <p:cNvPr id="435" name="Google Shape;435;p51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1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37" name="Google Shape;4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550" y="1159487"/>
            <a:ext cx="2906950" cy="290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Spreadsheets Made Of?</a:t>
            </a:r>
            <a:endParaRPr/>
          </a:p>
        </p:txBody>
      </p:sp>
      <p:sp>
        <p:nvSpPr>
          <p:cNvPr id="443" name="Google Shape;443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 manipulating .csv files in Python, let’s reflect: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What Python data structure might be best for storing a .csv row ID and the data in the corresponding row in the .csv file?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A dictionary is best, because it is a set of key (row ID) and value (the data corresponding to that row) pairs.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444" name="Google Shape;444;p52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>
            <a:spLocks noGrp="1"/>
          </p:cNvSpPr>
          <p:nvPr>
            <p:ph type="title"/>
          </p:nvPr>
        </p:nvSpPr>
        <p:spPr>
          <a:xfrm>
            <a:off x="908850" y="237050"/>
            <a:ext cx="61803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Spreadsheets Made Of? (Cont.)</a:t>
            </a:r>
            <a:endParaRPr/>
          </a:p>
        </p:txBody>
      </p:sp>
      <p:sp>
        <p:nvSpPr>
          <p:cNvPr id="450" name="Google Shape;450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 manipulating .csv files in Python, let’s reflect:</a:t>
            </a:r>
            <a:endParaRPr sz="20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What Python data structures might be best for representing a whole table of rows?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A list of dictionaries, because a list preserves the order of the rows.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451" name="Google Shape;451;p53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and Writing</a:t>
            </a:r>
            <a:endParaRPr/>
          </a:p>
        </p:txBody>
      </p:sp>
      <p:sp>
        <p:nvSpPr>
          <p:cNvPr id="457" name="Google Shape;457;p5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explore how we would read and write to a .csv file by consulting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documentation for the </a:t>
            </a:r>
            <a:r>
              <a:rPr lang="en" b="1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csv</a:t>
            </a:r>
            <a:r>
              <a:rPr lang="en" u="sng">
                <a:solidFill>
                  <a:schemeClr val="hlink"/>
                </a:solidFill>
                <a:hlinkClick r:id="rId3"/>
              </a:rPr>
              <a:t> library</a:t>
            </a:r>
            <a:r>
              <a:rPr lang="en"/>
              <a:t>. Consider: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can we read a row from a .csv file?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can we write a new row to an existing .csv file?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can we modify the existing rows of a .csv file?</a:t>
            </a:r>
            <a:endParaRPr/>
          </a:p>
        </p:txBody>
      </p:sp>
      <p:sp>
        <p:nvSpPr>
          <p:cNvPr id="458" name="Google Shape;458;p54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4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 TPS Reports</a:t>
            </a:r>
            <a:endParaRPr/>
          </a:p>
        </p:txBody>
      </p:sp>
      <p:sp>
        <p:nvSpPr>
          <p:cNvPr id="465" name="Google Shape;465;p5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Let's translate a given list of dictionaries into a .csv file using the </a:t>
            </a: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csv</a:t>
            </a:r>
            <a:r>
              <a:rPr lang="en"/>
              <a:t> module.</a:t>
            </a:r>
            <a:endParaRPr/>
          </a:p>
        </p:txBody>
      </p:sp>
      <p:sp>
        <p:nvSpPr>
          <p:cNvPr id="466" name="Google Shape;466;p55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5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68" name="Google Shape;468;p55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20 minutes</a:t>
            </a:r>
            <a:endParaRPr/>
          </a:p>
        </p:txBody>
      </p:sp>
      <p:pic>
        <p:nvPicPr>
          <p:cNvPr id="469" name="Google Shape;46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980" y="1910575"/>
            <a:ext cx="2462026" cy="247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6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Automating With Python</a:t>
            </a:r>
            <a:endParaRPr/>
          </a:p>
        </p:txBody>
      </p:sp>
      <p:sp>
        <p:nvSpPr>
          <p:cNvPr id="475" name="Google Shape;475;p5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One of the main uses of Python as a productivity tool is c</a:t>
            </a:r>
            <a:r>
              <a:rPr lang="en"/>
              <a:t>reating reusable scripts to analyze and generate .csv files.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What regularly scheduled processes can you anticipate creating a Python analysis script for, either for your own role or to enhance the productivity of another team member?</a:t>
            </a:r>
            <a:endParaRPr b="1"/>
          </a:p>
        </p:txBody>
      </p:sp>
      <p:sp>
        <p:nvSpPr>
          <p:cNvPr id="476" name="Google Shape;476;p56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6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a bonus challenge, let’s use our .csv-writing abilities to keep track of all of the games played from a command line version of Rock, Paper, Scissors.</a:t>
            </a:r>
            <a:endParaRPr/>
          </a:p>
        </p:txBody>
      </p:sp>
      <p:sp>
        <p:nvSpPr>
          <p:cNvPr id="483" name="Google Shape;483;p57"/>
          <p:cNvSpPr txBox="1">
            <a:spLocks noGrp="1"/>
          </p:cNvSpPr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6.5 Ultimate RPS Challenge</a:t>
            </a:r>
            <a:endParaRPr/>
          </a:p>
        </p:txBody>
      </p:sp>
      <p:sp>
        <p:nvSpPr>
          <p:cNvPr id="484" name="Google Shape;484;p57"/>
          <p:cNvSpPr txBox="1">
            <a:spLocks noGrp="1"/>
          </p:cNvSpPr>
          <p:nvPr>
            <p:ph type="body" idx="3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7"/>
          <p:cNvSpPr txBox="1">
            <a:spLocks noGrp="1"/>
          </p:cNvSpPr>
          <p:nvPr>
            <p:ph type="sldNum" idx="4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86" name="Google Shape;486;p57"/>
          <p:cNvSpPr txBox="1">
            <a:spLocks noGrp="1"/>
          </p:cNvSpPr>
          <p:nvPr>
            <p:ph type="subTitle" idx="2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20 minutes</a:t>
            </a:r>
            <a:endParaRPr/>
          </a:p>
        </p:txBody>
      </p:sp>
      <p:sp>
        <p:nvSpPr>
          <p:cNvPr id="487" name="Google Shape;487;p57"/>
          <p:cNvSpPr txBox="1">
            <a:spLocks noGrp="1"/>
          </p:cNvSpPr>
          <p:nvPr>
            <p:ph type="sldNum" idx="12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88" name="Google Shape;48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388" y="2137300"/>
            <a:ext cx="2341223" cy="234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</a:t>
            </a:r>
            <a:endParaRPr/>
          </a:p>
        </p:txBody>
      </p:sp>
      <p:sp>
        <p:nvSpPr>
          <p:cNvPr id="494" name="Google Shape;494;p58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Modules and Scripting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>
            <a:spLocks noGrp="1"/>
          </p:cNvSpPr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500" name="Google Shape;500;p59"/>
          <p:cNvSpPr txBox="1">
            <a:spLocks noGrp="1"/>
          </p:cNvSpPr>
          <p:nvPr>
            <p:ph type="title" idx="2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</p:txBody>
      </p:sp>
      <p:sp>
        <p:nvSpPr>
          <p:cNvPr id="501" name="Google Shape;501;p59"/>
          <p:cNvSpPr txBox="1">
            <a:spLocks noGrp="1"/>
          </p:cNvSpPr>
          <p:nvPr>
            <p:ph type="body" idx="3"/>
          </p:nvPr>
        </p:nvSpPr>
        <p:spPr>
          <a:xfrm>
            <a:off x="457200" y="1168975"/>
            <a:ext cx="3760200" cy="27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 today’s class, we…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Discussed how libraries, packages, and modules relate to one another.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Used import statements to access Python libraries.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Used Python scripts to automate tasks.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700"/>
              </a:spcBef>
              <a:spcAft>
                <a:spcPts val="70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Created Python scripts to read and write to files.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502" name="Google Shape;502;p59"/>
          <p:cNvSpPr txBox="1">
            <a:spLocks noGrp="1"/>
          </p:cNvSpPr>
          <p:nvPr>
            <p:ph type="body" idx="5"/>
          </p:nvPr>
        </p:nvSpPr>
        <p:spPr>
          <a:xfrm>
            <a:off x="4958400" y="1168987"/>
            <a:ext cx="3728400" cy="3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On your own: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Work through the Python progress assessment on myGA (due at the end of the unit).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Start thinking about capstone project ideas!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Next Class: 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APIs</a:t>
            </a:r>
            <a:endParaRPr sz="1600"/>
          </a:p>
        </p:txBody>
      </p:sp>
      <p:sp>
        <p:nvSpPr>
          <p:cNvPr id="503" name="Google Shape;503;p5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Suggested Agenda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2" name="Google Shape;272;p33"/>
          <p:cNvGraphicFramePr/>
          <p:nvPr/>
        </p:nvGraphicFramePr>
        <p:xfrm>
          <a:off x="1116163" y="1054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{6A623AFC-9915-4D7F-9B14-E6DB9C793826}</a:tableStyleId>
              </a:tblPr>
              <a:tblGrid>
                <a:gridCol w="147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1B2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Activity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1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0:00–0:50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Welcome +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Modules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0:50–1:00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Break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1:00–1:50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Scripting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1:50–2:00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Wrapping Up, Q&amp;A, and Exit Ticket Completion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63" y="1005475"/>
            <a:ext cx="5688081" cy="3555051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0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 Exit Tickets!</a:t>
            </a:r>
            <a:endParaRPr/>
          </a:p>
        </p:txBody>
      </p:sp>
      <p:sp>
        <p:nvSpPr>
          <p:cNvPr id="510" name="Google Shape;510;p60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body" idx="1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exercises referenced in this lesson can be found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Workbooks + Data</a:t>
            </a:r>
            <a:r>
              <a:rPr lang="en">
                <a:solidFill>
                  <a:schemeClr val="dk1"/>
                </a:solidFill>
              </a:rPr>
              <a:t> folder.</a:t>
            </a:r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body" idx="2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Scripting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body" idx="4294967295"/>
          </p:nvPr>
        </p:nvSpPr>
        <p:spPr>
          <a:xfrm>
            <a:off x="565775" y="1249850"/>
            <a:ext cx="5438400" cy="29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endParaRPr b="1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how libraries, packages, and modules relate to one another.</a:t>
            </a: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import statements to access Python libraries.</a:t>
            </a: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Python scripts to automate tasks.</a:t>
            </a:r>
            <a:endParaRPr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Python scripts to read and write to files.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>
            <a:spLocks noGrp="1"/>
          </p:cNvSpPr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subTitle" idx="1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Modules and Scripting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Help From Our Friends</a:t>
            </a:r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4294967295"/>
          </p:nvPr>
        </p:nvSpPr>
        <p:spPr>
          <a:xfrm>
            <a:off x="457200" y="1143000"/>
            <a:ext cx="8219100" cy="29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4292E"/>
                </a:solidFill>
                <a:highlight>
                  <a:schemeClr val="accent2"/>
                </a:highlight>
              </a:rPr>
              <a:t>Modules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 are collections of helpful Python code and functions we can use. Instead of reinventing the wheel, modules provide us with immediate benefits: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Reliable, heavily tested code.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Well-known patterns for easy collaboration.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The ability to focus on your application’s higher-level needs.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308" name="Google Shape;308;p38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from the Standard Library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body" idx="4294967295"/>
          </p:nvPr>
        </p:nvSpPr>
        <p:spPr>
          <a:xfrm>
            <a:off x="457200" y="1143000"/>
            <a:ext cx="8219100" cy="29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modules are so commonly used that they are bundled with Python itself.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a feel for modules, let’s explore the </a:t>
            </a: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random</a:t>
            </a:r>
            <a:r>
              <a:rPr lang="en"/>
              <a:t> module. In order to use a module, we first have to import it by including an import statement at the top of our code: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import</a:t>
            </a: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 random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# Now, we can use the random module and its methods, such as randint.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random_die_roll = random.randint(1,6)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6" name="Google Shape;316;p39"/>
          <p:cNvSpPr txBox="1">
            <a:spLocks noGrp="1"/>
          </p:cNvSpPr>
          <p:nvPr>
            <p:ph type="sldNum" idx="12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body" idx="1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2129</Words>
  <Application>Microsoft Office PowerPoint</Application>
  <PresentationFormat>On-screen Show (16:9)</PresentationFormat>
  <Paragraphs>268</Paragraphs>
  <Slides>31</Slides>
  <Notes>31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Helvetica Neue</vt:lpstr>
      <vt:lpstr>Inconsolata</vt:lpstr>
      <vt:lpstr>Oswald</vt:lpstr>
      <vt:lpstr>Arial</vt:lpstr>
      <vt:lpstr>Proxima Nova</vt:lpstr>
      <vt:lpstr>GA Curriculum Template (7.20)</vt:lpstr>
      <vt:lpstr>Modules and Scripting </vt:lpstr>
      <vt:lpstr>Pre-Class Materials and Preparation</vt:lpstr>
      <vt:lpstr>Suggested Agenda </vt:lpstr>
      <vt:lpstr>Jupyter Notebook</vt:lpstr>
      <vt:lpstr>Modules and Scripting</vt:lpstr>
      <vt:lpstr>PowerPoint Presentation</vt:lpstr>
      <vt:lpstr>Modules</vt:lpstr>
      <vt:lpstr>A Little Help From Our Friends</vt:lpstr>
      <vt:lpstr>Importing from the Standard Library</vt:lpstr>
      <vt:lpstr>Read the Docs</vt:lpstr>
      <vt:lpstr>6.1 Games of Chance</vt:lpstr>
      <vt:lpstr>Library Hierarchy</vt:lpstr>
      <vt:lpstr>Package Delivery</vt:lpstr>
      <vt:lpstr>6.2 Geocoder Road Trip</vt:lpstr>
      <vt:lpstr>Scripting</vt:lpstr>
      <vt:lpstr>Putting It All Together</vt:lpstr>
      <vt:lpstr>What’s a Script?</vt:lpstr>
      <vt:lpstr>Input From Users and Files </vt:lpstr>
      <vt:lpstr>Open for Business </vt:lpstr>
      <vt:lpstr>6.3 So Much to Do...</vt:lpstr>
      <vt:lpstr>With These Powers Combined...</vt:lpstr>
      <vt:lpstr>What Are Spreadsheets Made Of?</vt:lpstr>
      <vt:lpstr>What Are Spreadsheets Made Of? (Cont.)</vt:lpstr>
      <vt:lpstr>Reading and Writing</vt:lpstr>
      <vt:lpstr>6.4 TPS Reports</vt:lpstr>
      <vt:lpstr> Automating With Python</vt:lpstr>
      <vt:lpstr>6.5 Ultimate RPS Challenge</vt:lpstr>
      <vt:lpstr>Wrapping Up</vt:lpstr>
      <vt:lpstr>Recap</vt:lpstr>
      <vt:lpstr>Don’t Forget: Exit Tickets!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Scripting </dc:title>
  <cp:lastModifiedBy>Chen Shen</cp:lastModifiedBy>
  <cp:revision>1</cp:revision>
  <dcterms:modified xsi:type="dcterms:W3CDTF">2021-11-26T04:49:20Z</dcterms:modified>
</cp:coreProperties>
</file>