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Inconsolata"/>
      <p:regular r:id="rId45"/>
      <p:bold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3FB97-0C77-4C05-9133-29F50F8050C6}">
  <a:tblStyle styleId="{ABB3FB97-0C77-4C05-9133-29F50F8050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46" Type="http://schemas.openxmlformats.org/officeDocument/2006/relationships/font" Target="fonts/Inconsolata-bold.fntdata"/><Relationship Id="rId23" Type="http://schemas.openxmlformats.org/officeDocument/2006/relationships/slide" Target="slides/slide18.xml"/><Relationship Id="rId45" Type="http://schemas.openxmlformats.org/officeDocument/2006/relationships/font" Target="fonts/Inconsolat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033783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033783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a8438cb0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a8438cb0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Define classes.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b="1" lang="en"/>
              <a:t>Classes</a:t>
            </a:r>
            <a:r>
              <a:rPr lang="en"/>
              <a:t> create consistent patterns for objects to follow. Once data starts getting complex, as in dictionaries/objects, it's all the more important to create ways to maintain consistency.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Students might also remember Classes from Biology. All members of a class share specific properties that mark them as belonging to that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a8438cb0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a8438cb0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Define data types as foundational classes.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What we're going to do in this lesson is learn to create our own, </a:t>
            </a:r>
            <a:r>
              <a:rPr lang="en"/>
              <a:t>custom</a:t>
            </a:r>
            <a:r>
              <a:rPr lang="en"/>
              <a:t> classes. </a:t>
            </a:r>
            <a:endParaRPr/>
          </a:p>
          <a:p>
            <a:pPr indent="-298450" lvl="0" marL="457200" rtl="0" algn="l">
              <a:spcBef>
                <a:spcPts val="0"/>
              </a:spcBef>
              <a:spcAft>
                <a:spcPts val="0"/>
              </a:spcAft>
              <a:buSzPts val="1100"/>
              <a:buChar char="●"/>
            </a:pPr>
            <a:r>
              <a:rPr lang="en"/>
              <a:t>We get to decide what properties and methods the objects belonging to our classes have, and get to enforce specific rules and set default values on members of the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8438cb0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a8438cb0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Explain a benefit of classes.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Creating our own class is useful when we have a bunch of data that all represents the same type of information.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They help us ensure consistency among all the objects of a specific type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010bdf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010bdf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r>
              <a:rPr lang="en"/>
              <a:t>: Answers should include things like Users, Posts, Comments, and so on. It's important for the application to be able to manipulate all of these things in the same way– if every user had different properties, the application would be a disaster!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a8438cb0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a8438cb0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Demonstrate how to define a class in python.</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a:p>
          <a:p>
            <a:pPr indent="-298450" lvl="0" marL="457200" rtl="0" algn="l">
              <a:spcBef>
                <a:spcPts val="0"/>
              </a:spcBef>
              <a:spcAft>
                <a:spcPts val="0"/>
              </a:spcAft>
              <a:buSzPts val="1100"/>
              <a:buChar char="●"/>
            </a:pPr>
            <a:r>
              <a:rPr lang="en"/>
              <a:t>Note the capitalization, which is a strongly held python convention indicating when a </a:t>
            </a:r>
            <a:r>
              <a:rPr lang="en"/>
              <a:t>custom</a:t>
            </a:r>
            <a:r>
              <a:rPr lang="en"/>
              <a:t> Class has been created.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a8438cb0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a8438cb0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Explain  __init__</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a:p>
          <a:p>
            <a:pPr indent="-298450" lvl="0" marL="457200" rtl="0" algn="l">
              <a:spcBef>
                <a:spcPts val="0"/>
              </a:spcBef>
              <a:spcAft>
                <a:spcPts val="0"/>
              </a:spcAft>
              <a:buSzPts val="1100"/>
              <a:buChar char="●"/>
            </a:pPr>
            <a:r>
              <a:rPr lang="en"/>
              <a:t>Note that we don't have to explicitly call the __init__ method, i.e. we're not </a:t>
            </a:r>
            <a:r>
              <a:rPr lang="en"/>
              <a:t>typing Dog.__init__(). </a:t>
            </a:r>
            <a:r>
              <a:rPr lang="en">
                <a:solidFill>
                  <a:schemeClr val="dk1"/>
                </a:solidFill>
              </a:rPr>
              <a:t>Anything with double-underscores typically happens under the hood, without us having to explicitly call it. </a:t>
            </a:r>
            <a:endParaRPr/>
          </a:p>
          <a:p>
            <a:pPr indent="-298450" lvl="0" marL="457200" rtl="0" algn="l">
              <a:spcBef>
                <a:spcPts val="0"/>
              </a:spcBef>
              <a:spcAft>
                <a:spcPts val="0"/>
              </a:spcAft>
              <a:buSzPts val="1100"/>
              <a:buChar char="●"/>
            </a:pPr>
            <a:r>
              <a:rPr lang="en"/>
              <a:t>The double-underscore indicates a "magic method" pattern of Python.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a8438cb0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a8438cb0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Ask students to provide the logic behind an init method example.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a:p>
          <a:p>
            <a:pPr indent="-298450" lvl="0" marL="457200" rtl="0" algn="l">
              <a:spcBef>
                <a:spcPts val="0"/>
              </a:spcBef>
              <a:spcAft>
                <a:spcPts val="0"/>
              </a:spcAft>
              <a:buSzPts val="1100"/>
              <a:buChar char="●"/>
            </a:pPr>
            <a:r>
              <a:rPr lang="en"/>
              <a:t>We're validating the age input by changing any negative numbers to 0, since negative age doesn't make sense. </a:t>
            </a:r>
            <a:endParaRPr/>
          </a:p>
          <a:p>
            <a:pPr indent="-298450" lvl="0" marL="457200" rtl="0" algn="l">
              <a:spcBef>
                <a:spcPts val="0"/>
              </a:spcBef>
              <a:spcAft>
                <a:spcPts val="0"/>
              </a:spcAft>
              <a:buSzPts val="1100"/>
              <a:buChar char="●"/>
            </a:pPr>
            <a:r>
              <a:rPr lang="en"/>
              <a:t>We're also setting a universal value, good_dog, that can't be done differently by the user. </a:t>
            </a:r>
            <a:endParaRPr/>
          </a:p>
          <a:p>
            <a:pPr indent="-298450" lvl="0" marL="457200" rtl="0" algn="l">
              <a:spcBef>
                <a:spcPts val="0"/>
              </a:spcBef>
              <a:spcAft>
                <a:spcPts val="0"/>
              </a:spcAft>
              <a:buSzPts val="1100"/>
              <a:buChar char="●"/>
            </a:pPr>
            <a:r>
              <a:rPr lang="en"/>
              <a:t>It can feel like every property MUST be declared as a parameter in the init method, but this demonstrates early how arbitrary properties can be added within the init method.</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For remote classrooms</a:t>
            </a:r>
            <a:r>
              <a:rPr b="1" lang="en">
                <a:solidFill>
                  <a:schemeClr val="dk1"/>
                </a:solidFill>
              </a:rPr>
              <a:t>:</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You may ask students to add comments to each line of the code, then paste their commented versions in a thread for discussion</a:t>
            </a:r>
            <a:endParaRPr b="1">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a8438cb0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a8438cb0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default values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set default arguments in case the user doesn’t provide one.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useful when </a:t>
            </a:r>
            <a:r>
              <a:rPr lang="en">
                <a:solidFill>
                  <a:schemeClr val="dk1"/>
                </a:solidFill>
              </a:rPr>
              <a:t>we want to be able to provide customization for specific cases, but typically use the same value.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example, file storage services might use a "private: false" for the default, publicly visible files users upload, but allow privacy when requested.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06b20b1d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06b20b1d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Give students time to practice creating classes</a:t>
            </a:r>
            <a:endParaRPr b="1">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ca8438cb0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ca8438cb0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 </a:t>
            </a:r>
            <a:r>
              <a:rPr lang="en">
                <a:solidFill>
                  <a:schemeClr val="dk1"/>
                </a:solidFill>
              </a:rPr>
              <a:t>Remind students to work one layer at a time when given complex problems like this. They'll need a loop within a loop, so suggest print statements as a way of keeping track of variables they have access to.</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337830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337830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a8438cb0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a8438cb0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methods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far, we've seen how classes can shape the properties of an object. </a:t>
            </a:r>
            <a:endParaRPr>
              <a:solidFill>
                <a:schemeClr val="dk1"/>
              </a:solidFill>
            </a:endParaRPr>
          </a:p>
          <a:p>
            <a:pPr indent="-298450" lvl="0" marL="457200" rtl="0" algn="l">
              <a:lnSpc>
                <a:spcPct val="115000"/>
              </a:lnSpc>
              <a:spcBef>
                <a:spcPts val="0"/>
              </a:spcBef>
              <a:spcAft>
                <a:spcPts val="1600"/>
              </a:spcAft>
              <a:buClr>
                <a:schemeClr val="dk1"/>
              </a:buClr>
              <a:buSzPts val="1100"/>
              <a:buChar char="●"/>
            </a:pPr>
            <a:r>
              <a:rPr lang="en">
                <a:solidFill>
                  <a:schemeClr val="dk1"/>
                </a:solidFill>
              </a:rPr>
              <a:t>Methods are simply functions defined inside a class.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a8438cb0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ca8438cb0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Show students what the full dog example looks like.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Pause on this slide for a bit to let the class absorb the entire example. </a:t>
            </a:r>
            <a:endParaRPr/>
          </a:p>
          <a:p>
            <a:pPr indent="-298450" lvl="0" marL="457200" rtl="0" algn="l">
              <a:spcBef>
                <a:spcPts val="0"/>
              </a:spcBef>
              <a:spcAft>
                <a:spcPts val="0"/>
              </a:spcAft>
              <a:buSzPts val="1100"/>
              <a:buChar char="●"/>
            </a:pPr>
            <a:r>
              <a:rPr lang="en"/>
              <a:t>Prompt them to ask any questions, or ask a few yourself, such as "why didn't I have to pass anything in when calling the speak method?" and "why didn't I have to type Dog.__init__()"?</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a8438cb0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a8438cb0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Introduce that Python provides self to every method.</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a:p>
            <a:pPr indent="-298450" lvl="0" marL="457200" rtl="0" algn="l">
              <a:spcBef>
                <a:spcPts val="0"/>
              </a:spcBef>
              <a:spcAft>
                <a:spcPts val="0"/>
              </a:spcAft>
              <a:buSzPts val="1100"/>
              <a:buChar char="●"/>
            </a:pPr>
            <a:r>
              <a:rPr lang="en"/>
              <a:t>You could also quickly google the error to continue to reinforce how to effectively search errors. The answer should be pretty easy to find and give a nice positive reinforcement to the technique of googling error messages.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a8438cb0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a8438cb0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Ask students to apply properties and methods to an example.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Some possible </a:t>
            </a:r>
            <a:r>
              <a:rPr lang="en" sz="1200">
                <a:solidFill>
                  <a:srgbClr val="24292E"/>
                </a:solidFill>
                <a:highlight>
                  <a:srgbClr val="FFFFFF"/>
                </a:highlight>
              </a:rPr>
              <a:t>property</a:t>
            </a:r>
            <a:r>
              <a:rPr lang="en" sz="1200">
                <a:solidFill>
                  <a:srgbClr val="24292E"/>
                </a:solidFill>
                <a:highlight>
                  <a:srgbClr val="FFFFFF"/>
                </a:highlight>
              </a:rPr>
              <a:t> answers are: A total </a:t>
            </a:r>
            <a:r>
              <a:rPr lang="en" sz="1000">
                <a:solidFill>
                  <a:srgbClr val="24292E"/>
                </a:solidFill>
                <a:highlight>
                  <a:srgbClr val="FFFFFF"/>
                </a:highlight>
                <a:latin typeface="Courier New"/>
                <a:ea typeface="Courier New"/>
                <a:cs typeface="Courier New"/>
                <a:sym typeface="Courier New"/>
              </a:rPr>
              <a:t>capacity</a:t>
            </a:r>
            <a:r>
              <a:rPr lang="en" sz="1200">
                <a:solidFill>
                  <a:srgbClr val="24292E"/>
                </a:solidFill>
                <a:highlight>
                  <a:srgbClr val="FFFFFF"/>
                </a:highlight>
              </a:rPr>
              <a:t>. A current </a:t>
            </a:r>
            <a:r>
              <a:rPr lang="en" sz="1000">
                <a:solidFill>
                  <a:srgbClr val="24292E"/>
                </a:solidFill>
                <a:highlight>
                  <a:srgbClr val="FFFFFF"/>
                </a:highlight>
                <a:latin typeface="Courier New"/>
                <a:ea typeface="Courier New"/>
                <a:cs typeface="Courier New"/>
                <a:sym typeface="Courier New"/>
              </a:rPr>
              <a:t>amount</a:t>
            </a:r>
            <a:r>
              <a:rPr lang="en" sz="1200">
                <a:solidFill>
                  <a:srgbClr val="24292E"/>
                </a:solidFill>
                <a:highlight>
                  <a:srgbClr val="FFFFFF"/>
                </a:highlight>
              </a:rPr>
              <a:t> </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S</a:t>
            </a:r>
            <a:r>
              <a:rPr lang="en" sz="1200">
                <a:solidFill>
                  <a:srgbClr val="24292E"/>
                </a:solidFill>
                <a:highlight>
                  <a:schemeClr val="lt1"/>
                </a:highlight>
              </a:rPr>
              <a:t>ome possible method answers are:</a:t>
            </a:r>
            <a:r>
              <a:rPr lang="en" sz="1200">
                <a:solidFill>
                  <a:srgbClr val="24292E"/>
                </a:solidFill>
                <a:highlight>
                  <a:srgbClr val="FFFFFF"/>
                </a:highlight>
              </a:rPr>
              <a:t> </a:t>
            </a:r>
            <a:r>
              <a:rPr lang="en" sz="1000">
                <a:solidFill>
                  <a:srgbClr val="24292E"/>
                </a:solidFill>
                <a:highlight>
                  <a:srgbClr val="FFFFFF"/>
                </a:highlight>
                <a:latin typeface="Courier New"/>
                <a:ea typeface="Courier New"/>
                <a:cs typeface="Courier New"/>
                <a:sym typeface="Courier New"/>
              </a:rPr>
              <a:t>fill()</a:t>
            </a:r>
            <a:r>
              <a:rPr lang="en" sz="1200">
                <a:solidFill>
                  <a:srgbClr val="24292E"/>
                </a:solidFill>
                <a:highlight>
                  <a:srgbClr val="FFFFFF"/>
                </a:highlight>
              </a:rPr>
              <a:t> our cup, </a:t>
            </a:r>
            <a:r>
              <a:rPr lang="en" sz="1000">
                <a:solidFill>
                  <a:srgbClr val="24292E"/>
                </a:solidFill>
                <a:highlight>
                  <a:srgbClr val="FFFFFF"/>
                </a:highlight>
                <a:latin typeface="Courier New"/>
                <a:ea typeface="Courier New"/>
                <a:cs typeface="Courier New"/>
                <a:sym typeface="Courier New"/>
              </a:rPr>
              <a:t>empty()</a:t>
            </a:r>
            <a:r>
              <a:rPr lang="en" sz="1200">
                <a:solidFill>
                  <a:srgbClr val="24292E"/>
                </a:solidFill>
                <a:highlight>
                  <a:srgbClr val="FFFFFF"/>
                </a:highlight>
              </a:rPr>
              <a:t> our cup, </a:t>
            </a:r>
            <a:r>
              <a:rPr lang="en" sz="1000">
                <a:solidFill>
                  <a:srgbClr val="24292E"/>
                </a:solidFill>
                <a:highlight>
                  <a:srgbClr val="FFFFFF"/>
                </a:highlight>
                <a:latin typeface="Courier New"/>
                <a:ea typeface="Courier New"/>
                <a:cs typeface="Courier New"/>
                <a:sym typeface="Courier New"/>
              </a:rPr>
              <a:t>drink()</a:t>
            </a:r>
            <a:r>
              <a:rPr lang="en" sz="1200">
                <a:solidFill>
                  <a:srgbClr val="24292E"/>
                </a:solidFill>
                <a:highlight>
                  <a:srgbClr val="FFFFFF"/>
                </a:highlight>
              </a:rPr>
              <a:t> some tea from our cup.</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For remote classrooms</a:t>
            </a:r>
            <a:endParaRPr sz="1200">
              <a:solidFill>
                <a:srgbClr val="24292E"/>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ca8438cb0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ca8438cb0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a:p>
          <a:p>
            <a:pPr indent="-298450" lvl="0" marL="457200" rtl="0" algn="l">
              <a:spcBef>
                <a:spcPts val="0"/>
              </a:spcBef>
              <a:spcAft>
                <a:spcPts val="0"/>
              </a:spcAft>
              <a:buSzPts val="1100"/>
              <a:buChar char="●"/>
            </a:pPr>
            <a:r>
              <a:rPr lang="en"/>
              <a:t>Since we have access to the self property, a lot of methods will access or modify other properties within the object.</a:t>
            </a:r>
            <a:endParaRPr/>
          </a:p>
          <a:p>
            <a:pPr indent="-298450" lvl="0" marL="457200" rtl="0" algn="l">
              <a:spcBef>
                <a:spcPts val="0"/>
              </a:spcBef>
              <a:spcAft>
                <a:spcPts val="0"/>
              </a:spcAft>
              <a:buSzPts val="1100"/>
              <a:buChar char="●"/>
            </a:pPr>
            <a:r>
              <a:rPr lang="en"/>
              <a:t>How we might want to enhance that last method? </a:t>
            </a:r>
            <a:endParaRPr/>
          </a:p>
          <a:p>
            <a:pPr indent="-298450" lvl="0" marL="457200" rtl="0" algn="l">
              <a:spcBef>
                <a:spcPts val="0"/>
              </a:spcBef>
              <a:spcAft>
                <a:spcPts val="0"/>
              </a:spcAft>
              <a:buSzPts val="1100"/>
              <a:buChar char="●"/>
            </a:pPr>
            <a:r>
              <a:rPr lang="en"/>
              <a:t>What if we try to drink more than the total amount remaining? Does a negative amount number make sense? If not, how can we validate against that? This should be a recurring theme among classes: the ability to validate operations when creating or modifying objects in a specific way.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ca8438cb0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ca8438cb0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stretch goals, you could have students look into the property function, @property decorators, and getters and setters for validating operations on an object.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9c17f69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9c17f69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c17f69d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c17f69d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c17f69d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c17f69d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337830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337830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010bdfc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010bdfc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a:t>
            </a:r>
            <a:r>
              <a:rPr lang="en">
                <a:solidFill>
                  <a:schemeClr val="dk1"/>
                </a:solidFill>
              </a:rPr>
              <a:t> 15 minutes</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010bdfc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010bdfc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010bdfc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010bdfc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010bdfc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010bdfc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Get students to question the reasoning behind a pattern they might just memorize without understanding</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super() pattern can be super annoying when learning inheritance. We need to use it so that Admins are created with all the same steps as a regular User.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010bdfc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010bdfc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010bdfc9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e010bdfc9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06b20b1d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06b20b1d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30</a:t>
            </a:r>
            <a:r>
              <a:rPr b="1" lang="en"/>
              <a:t> </a:t>
            </a:r>
            <a:r>
              <a:rPr lang="en"/>
              <a:t>minutes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d63486544_1_2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d63486544_1_2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Today's topics may seem a bit basic, but remind students that these are the foundational building blocks of complex programs. No matter how far they get as programmers, data types will ALWAYS matter and can often be the source of bugs!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42cb21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42cb21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 hour 25 minutes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a8438cb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a8438cb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Define objects in programming and draw parallels to how they relate to objects in the real world.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So far, we've learned plenty of data types, both primitive and complex.</a:t>
            </a:r>
            <a:endParaRPr sz="600"/>
          </a:p>
          <a:p>
            <a:pPr indent="-298450" lvl="0" marL="457200" rtl="0" algn="l">
              <a:spcBef>
                <a:spcPts val="0"/>
              </a:spcBef>
              <a:spcAft>
                <a:spcPts val="0"/>
              </a:spcAft>
              <a:buSzPts val="1100"/>
              <a:buChar char="●"/>
            </a:pPr>
            <a:r>
              <a:rPr lang="en"/>
              <a:t>Objects attempt to represent data in a way that feels familiar to how we interact with things in the real world. An object is a thing.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a8438cb0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a8438cb0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Allow students to brainstorm properties and methods. </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Properties might include things like make, model, color, size, and so on. Methods might include the ability to drive, turn on, turn off, turn, and so on. </a:t>
            </a:r>
            <a:endParaRPr/>
          </a:p>
          <a:p>
            <a:pPr indent="-298450" lvl="0" marL="457200" rtl="0" algn="l">
              <a:spcBef>
                <a:spcPts val="0"/>
              </a:spcBef>
              <a:spcAft>
                <a:spcPts val="0"/>
              </a:spcAft>
              <a:buSzPts val="1100"/>
              <a:buChar char="●"/>
            </a:pPr>
            <a:r>
              <a:rPr lang="en"/>
              <a:t>Most of these properties will be relevant to all cars, and we'd like to keep things consistent among all cars so we can compare and treat them in similar ways.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For this discussion, direct students to either come off of mute and share their responses.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1">
  <p:cSld name="TITLE_AND_BODY_2_2">
    <p:bg>
      <p:bgPr>
        <a:solidFill>
          <a:srgbClr val="222222"/>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56" name="Google Shape;256;p3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7" name="Google Shape;257;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58" name="Google Shape;258;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59" name="Google Shape;259;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Object-Oriented Programming</a:t>
            </a:r>
            <a:endParaRPr/>
          </a:p>
          <a:p>
            <a:pPr indent="0" lvl="0" marL="0" rtl="0" algn="l">
              <a:spcBef>
                <a:spcPts val="0"/>
              </a:spcBef>
              <a:spcAft>
                <a:spcPts val="0"/>
              </a:spcAft>
              <a:buNone/>
            </a:pPr>
            <a:r>
              <a:t/>
            </a:r>
            <a:endParaRPr/>
          </a:p>
        </p:txBody>
      </p:sp>
      <p:sp>
        <p:nvSpPr>
          <p:cNvPr id="265" name="Google Shape;265;p32"/>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be introduced to Object-Oriented Programming, centered around the use of classes and inheritance.</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6" name="Google Shape;266;p32"/>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Explain what it means that Python is an Object-Oriented Programming Language.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Define a class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Instantiate an object from a class.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Create classes with default instance variables.</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1" type="body"/>
          </p:nvPr>
        </p:nvSpPr>
        <p:spPr>
          <a:xfrm>
            <a:off x="533400" y="999775"/>
            <a:ext cx="7985100" cy="31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92E"/>
                </a:solidFill>
                <a:highlight>
                  <a:srgbClr val="FFFFFF"/>
                </a:highlight>
              </a:rPr>
              <a:t>All cars have things that make them a </a:t>
            </a:r>
            <a:r>
              <a:rPr b="1" lang="en">
                <a:solidFill>
                  <a:srgbClr val="24292E"/>
                </a:solidFill>
                <a:highlight>
                  <a:srgbClr val="FFFFFF"/>
                </a:highlight>
                <a:latin typeface="Inconsolata"/>
                <a:ea typeface="Inconsolata"/>
                <a:cs typeface="Inconsolata"/>
                <a:sym typeface="Inconsolata"/>
              </a:rPr>
              <a:t>Car</a:t>
            </a:r>
            <a:r>
              <a:rPr lang="en">
                <a:solidFill>
                  <a:srgbClr val="24292E"/>
                </a:solidFill>
                <a:highlight>
                  <a:srgbClr val="FFFFFF"/>
                </a:highlight>
              </a:rPr>
              <a:t>. Although the details might be different, every type of car has the same basic properties and methods. This pattern is known as a </a:t>
            </a:r>
            <a:r>
              <a:rPr b="1" lang="en">
                <a:solidFill>
                  <a:srgbClr val="24292E"/>
                </a:solidFill>
                <a:highlight>
                  <a:srgbClr val="FFFFFF"/>
                </a:highlight>
              </a:rPr>
              <a:t>class.</a:t>
            </a:r>
            <a:endParaRPr b="1">
              <a:solidFill>
                <a:srgbClr val="24292E"/>
              </a:solidFill>
              <a:highlight>
                <a:srgbClr val="FFFFFF"/>
              </a:highlight>
            </a:endParaRPr>
          </a:p>
          <a:p>
            <a:pPr indent="-342900" lvl="0" marL="457200" rtl="0" algn="l">
              <a:spcBef>
                <a:spcPts val="1200"/>
              </a:spcBef>
              <a:spcAft>
                <a:spcPts val="0"/>
              </a:spcAft>
              <a:buClr>
                <a:srgbClr val="24292E"/>
              </a:buClr>
              <a:buSzPts val="1800"/>
              <a:buFont typeface="Proxima Nova"/>
              <a:buChar char="●"/>
            </a:pPr>
            <a:r>
              <a:rPr lang="en">
                <a:solidFill>
                  <a:srgbClr val="24292E"/>
                </a:solidFill>
                <a:highlight>
                  <a:srgbClr val="FFFFFF"/>
                </a:highlight>
              </a:rPr>
              <a:t>Property: A shape</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Property: A color</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Property: Number of seats</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Method: Can drive.</a:t>
            </a:r>
            <a:endParaRPr>
              <a:solidFill>
                <a:srgbClr val="24292E"/>
              </a:solidFill>
              <a:highlight>
                <a:srgbClr val="FFFFFF"/>
              </a:highlight>
            </a:endParaRPr>
          </a:p>
          <a:p>
            <a:pPr indent="-342900" lvl="0" marL="457200" rtl="0" algn="l">
              <a:spcBef>
                <a:spcPts val="0"/>
              </a:spcBef>
              <a:spcAft>
                <a:spcPts val="0"/>
              </a:spcAft>
              <a:buClr>
                <a:srgbClr val="24292E"/>
              </a:buClr>
              <a:buSzPts val="1800"/>
              <a:buFont typeface="Proxima Nova"/>
              <a:buChar char="●"/>
            </a:pPr>
            <a:r>
              <a:rPr lang="en">
                <a:solidFill>
                  <a:srgbClr val="24292E"/>
                </a:solidFill>
                <a:highlight>
                  <a:srgbClr val="FFFFFF"/>
                </a:highlight>
              </a:rPr>
              <a:t>Method: Can park.</a:t>
            </a:r>
            <a:endParaRPr/>
          </a:p>
        </p:txBody>
      </p:sp>
      <p:sp>
        <p:nvSpPr>
          <p:cNvPr id="330" name="Google Shape;330;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Ensure Consistency Among Objects</a:t>
            </a:r>
            <a:endParaRPr/>
          </a:p>
        </p:txBody>
      </p:sp>
      <p:sp>
        <p:nvSpPr>
          <p:cNvPr id="331" name="Google Shape;331;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2" name="Google Shape;332;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33" name="Google Shape;333;p41"/>
          <p:cNvPicPr preferRelativeResize="0"/>
          <p:nvPr/>
        </p:nvPicPr>
        <p:blipFill>
          <a:blip r:embed="rId3">
            <a:alphaModFix/>
          </a:blip>
          <a:stretch>
            <a:fillRect/>
          </a:stretch>
        </p:blipFill>
        <p:spPr>
          <a:xfrm>
            <a:off x="4513500" y="2074525"/>
            <a:ext cx="3307800" cy="176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Been Using Classes All Along!</a:t>
            </a:r>
            <a:endParaRPr/>
          </a:p>
        </p:txBody>
      </p:sp>
      <p:sp>
        <p:nvSpPr>
          <p:cNvPr id="339" name="Google Shape;339;p42"/>
          <p:cNvSpPr txBox="1"/>
          <p:nvPr>
            <p:ph idx="1" type="body"/>
          </p:nvPr>
        </p:nvSpPr>
        <p:spPr>
          <a:xfrm>
            <a:off x="457200" y="1143000"/>
            <a:ext cx="8229600" cy="16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types</a:t>
            </a:r>
            <a:r>
              <a:rPr lang="en"/>
              <a:t> are the most foundational classes in programming: String, Integer, List, Dictionary</a:t>
            </a:r>
            <a:r>
              <a:rPr lang="en"/>
              <a:t>...these are all classes that Python uses under the hood.</a:t>
            </a:r>
            <a:endParaRPr/>
          </a:p>
          <a:p>
            <a:pPr indent="0" lvl="0" marL="0" rtl="0" algn="l">
              <a:spcBef>
                <a:spcPts val="1600"/>
              </a:spcBef>
              <a:spcAft>
                <a:spcPts val="1600"/>
              </a:spcAft>
              <a:buNone/>
            </a:pPr>
            <a:r>
              <a:rPr lang="en"/>
              <a:t>For example, every List we've made has the same methods: append, pop, prepend, and so on.</a:t>
            </a:r>
            <a:endParaRPr/>
          </a:p>
        </p:txBody>
      </p:sp>
      <p:sp>
        <p:nvSpPr>
          <p:cNvPr id="340" name="Google Shape;340;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 name="Google Shape;341;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42" name="Google Shape;342;p42"/>
          <p:cNvPicPr preferRelativeResize="0"/>
          <p:nvPr/>
        </p:nvPicPr>
        <p:blipFill rotWithShape="1">
          <a:blip r:embed="rId3">
            <a:alphaModFix/>
          </a:blip>
          <a:srcRect b="0" l="0" r="41489" t="0"/>
          <a:stretch/>
        </p:blipFill>
        <p:spPr>
          <a:xfrm>
            <a:off x="1179400" y="2872575"/>
            <a:ext cx="2675150" cy="1303000"/>
          </a:xfrm>
          <a:prstGeom prst="rect">
            <a:avLst/>
          </a:prstGeom>
          <a:noFill/>
          <a:ln>
            <a:noFill/>
          </a:ln>
        </p:spPr>
      </p:pic>
      <p:sp>
        <p:nvSpPr>
          <p:cNvPr id="343" name="Google Shape;343;p42"/>
          <p:cNvSpPr txBox="1"/>
          <p:nvPr/>
        </p:nvSpPr>
        <p:spPr>
          <a:xfrm>
            <a:off x="3780900" y="2872575"/>
            <a:ext cx="475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Inconsolata"/>
                <a:ea typeface="Inconsolata"/>
                <a:cs typeface="Inconsolata"/>
                <a:sym typeface="Inconsolata"/>
              </a:rPr>
              <a:t>colors = ["red", "green", "blue"]</a:t>
            </a:r>
            <a:endParaRPr b="1" sz="1600">
              <a:latin typeface="Inconsolata"/>
              <a:ea typeface="Inconsolata"/>
              <a:cs typeface="Inconsolata"/>
              <a:sym typeface="Inconsolata"/>
            </a:endParaRPr>
          </a:p>
        </p:txBody>
      </p:sp>
      <p:sp>
        <p:nvSpPr>
          <p:cNvPr id="344" name="Google Shape;344;p42"/>
          <p:cNvSpPr txBox="1"/>
          <p:nvPr/>
        </p:nvSpPr>
        <p:spPr>
          <a:xfrm>
            <a:off x="3780900" y="3682275"/>
            <a:ext cx="435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Inconsolata"/>
                <a:ea typeface="Inconsolata"/>
                <a:cs typeface="Inconsolata"/>
                <a:sym typeface="Inconsolata"/>
              </a:rPr>
              <a:t>lucky_numbers = [13, 28, 777]</a:t>
            </a:r>
            <a:endParaRPr b="1" sz="1600">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a:t>
            </a:r>
            <a:r>
              <a:rPr lang="en"/>
              <a:t> Classes for Custom Data</a:t>
            </a:r>
            <a:endParaRPr/>
          </a:p>
        </p:txBody>
      </p:sp>
      <p:sp>
        <p:nvSpPr>
          <p:cNvPr id="350" name="Google Shape;350;p4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1" name="Google Shape;351;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2" name="Google Shape;352;p4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helps us ensure consistency </a:t>
            </a:r>
            <a:r>
              <a:rPr lang="en"/>
              <a:t>among</a:t>
            </a:r>
            <a:r>
              <a:rPr lang="en"/>
              <a:t> all the objects of a specific type. </a:t>
            </a:r>
            <a:endParaRPr/>
          </a:p>
          <a:p>
            <a:pPr indent="0" lvl="0" marL="0" rtl="0" algn="l">
              <a:spcBef>
                <a:spcPts val="1600"/>
              </a:spcBef>
              <a:spcAft>
                <a:spcPts val="0"/>
              </a:spcAft>
              <a:buNone/>
            </a:pPr>
            <a:r>
              <a:rPr lang="en"/>
              <a:t>To start, we're going to:</a:t>
            </a:r>
            <a:endParaRPr/>
          </a:p>
          <a:p>
            <a:pPr indent="-342900" lvl="0" marL="457200" rtl="0" algn="l">
              <a:spcBef>
                <a:spcPts val="1600"/>
              </a:spcBef>
              <a:spcAft>
                <a:spcPts val="0"/>
              </a:spcAft>
              <a:buSzPts val="1800"/>
              <a:buAutoNum type="arabicPeriod"/>
            </a:pPr>
            <a:r>
              <a:rPr lang="en"/>
              <a:t>Create a class</a:t>
            </a:r>
            <a:endParaRPr/>
          </a:p>
          <a:p>
            <a:pPr indent="-342900" lvl="0" marL="457200" rtl="0" algn="l">
              <a:spcBef>
                <a:spcPts val="0"/>
              </a:spcBef>
              <a:spcAft>
                <a:spcPts val="0"/>
              </a:spcAft>
              <a:buSzPts val="1800"/>
              <a:buAutoNum type="arabicPeriod"/>
            </a:pPr>
            <a:r>
              <a:rPr lang="en"/>
              <a:t>Decide what properties the objects should have</a:t>
            </a:r>
            <a:endParaRPr/>
          </a:p>
          <a:p>
            <a:pPr indent="-330200" lvl="1" marL="914400" rtl="0" algn="l">
              <a:spcBef>
                <a:spcPts val="0"/>
              </a:spcBef>
              <a:spcAft>
                <a:spcPts val="0"/>
              </a:spcAft>
              <a:buSzPts val="1600"/>
              <a:buAutoNum type="alphaLcPeriod"/>
            </a:pPr>
            <a:r>
              <a:rPr lang="en"/>
              <a:t>These properties might have default values, which we can also set up</a:t>
            </a:r>
            <a:endParaRPr/>
          </a:p>
          <a:p>
            <a:pPr indent="-342900" lvl="0" marL="457200" rtl="0" algn="l">
              <a:spcBef>
                <a:spcPts val="0"/>
              </a:spcBef>
              <a:spcAft>
                <a:spcPts val="0"/>
              </a:spcAft>
              <a:buSzPts val="1800"/>
              <a:buAutoNum type="arabicPeriod"/>
            </a:pPr>
            <a:r>
              <a:rPr lang="en"/>
              <a:t>Create, or instantiate, objects that belong to our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in Applications</a:t>
            </a:r>
            <a:endParaRPr/>
          </a:p>
        </p:txBody>
      </p:sp>
      <p:sp>
        <p:nvSpPr>
          <p:cNvPr id="358" name="Google Shape;358;p4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Think about a standard social media application: what kinds of data might this app use Classes to represent?</a:t>
            </a:r>
            <a:endParaRPr/>
          </a:p>
        </p:txBody>
      </p:sp>
      <p:sp>
        <p:nvSpPr>
          <p:cNvPr id="359" name="Google Shape;359;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0" name="Google Shape;360;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Class</a:t>
            </a:r>
            <a:endParaRPr/>
          </a:p>
        </p:txBody>
      </p:sp>
      <p:sp>
        <p:nvSpPr>
          <p:cNvPr id="366" name="Google Shape;366;p4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defining a function, we simply use the class keyword like so:</a:t>
            </a:r>
            <a:endParaRPr/>
          </a:p>
          <a:p>
            <a:pPr indent="0" lvl="0" marL="0" rtl="0" algn="l">
              <a:spcBef>
                <a:spcPts val="1600"/>
              </a:spcBef>
              <a:spcAft>
                <a:spcPts val="0"/>
              </a:spcAft>
              <a:buNone/>
            </a:pPr>
            <a:r>
              <a:rPr b="1" lang="en">
                <a:latin typeface="Inconsolata"/>
                <a:ea typeface="Inconsolata"/>
                <a:cs typeface="Inconsolata"/>
                <a:sym typeface="Inconsolata"/>
              </a:rPr>
              <a:t>class Dog:</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 Anything indented beneath the class will define the class</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We're going to eventually use the class like a function to create new objects:</a:t>
            </a:r>
            <a:endParaRPr/>
          </a:p>
          <a:p>
            <a:pPr indent="0" lvl="0" marL="0" rtl="0" algn="l">
              <a:lnSpc>
                <a:spcPct val="100000"/>
              </a:lnSpc>
              <a:spcBef>
                <a:spcPts val="1600"/>
              </a:spcBef>
              <a:spcAft>
                <a:spcPts val="0"/>
              </a:spcAft>
              <a:buNone/>
            </a:pPr>
            <a:r>
              <a:rPr b="1" lang="en">
                <a:latin typeface="Inconsolata"/>
                <a:ea typeface="Inconsolata"/>
                <a:cs typeface="Inconsolata"/>
                <a:sym typeface="Inconsolata"/>
              </a:rPr>
              <a:t>fido = Dog()</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poochie = Dog()</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rPr>
              <a:t>This would create two different objects of the Dog class. </a:t>
            </a:r>
            <a:endParaRPr b="1">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367" name="Google Shape;367;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8" name="Google Shape;368;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Init Method</a:t>
            </a:r>
            <a:endParaRPr/>
          </a:p>
        </p:txBody>
      </p:sp>
      <p:sp>
        <p:nvSpPr>
          <p:cNvPr id="374" name="Google Shape;374;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 the first part of ANY class will be the </a:t>
            </a:r>
            <a:r>
              <a:rPr b="1" lang="en">
                <a:solidFill>
                  <a:schemeClr val="dk1"/>
                </a:solidFill>
              </a:rPr>
              <a:t>__init__</a:t>
            </a:r>
            <a:r>
              <a:rPr lang="en">
                <a:solidFill>
                  <a:schemeClr val="dk1"/>
                </a:solidFill>
              </a:rPr>
              <a:t> method. This method will define the process of creating, or </a:t>
            </a:r>
            <a:r>
              <a:rPr b="1" lang="en">
                <a:solidFill>
                  <a:schemeClr val="dk1"/>
                </a:solidFill>
              </a:rPr>
              <a:t>instantiating</a:t>
            </a:r>
            <a:r>
              <a:rPr lang="en">
                <a:solidFill>
                  <a:schemeClr val="dk1"/>
                </a:solidFill>
              </a:rPr>
              <a:t>, a new object of the class. </a:t>
            </a:r>
            <a:endParaRPr/>
          </a:p>
          <a:p>
            <a:pPr indent="0" lvl="0" marL="0" rtl="0" algn="l">
              <a:spcBef>
                <a:spcPts val="1600"/>
              </a:spcBef>
              <a:spcAft>
                <a:spcPts val="0"/>
              </a:spcAft>
              <a:buNone/>
            </a:pPr>
            <a:r>
              <a:rPr lang="en"/>
              <a:t>Within the init method, we have access to a </a:t>
            </a:r>
            <a:r>
              <a:rPr b="1" lang="en"/>
              <a:t>self</a:t>
            </a:r>
            <a:r>
              <a:rPr lang="en"/>
              <a:t> object that represents the individual object we're creating. It </a:t>
            </a:r>
            <a:r>
              <a:rPr b="1" lang="en"/>
              <a:t>must </a:t>
            </a:r>
            <a:r>
              <a:rPr lang="en"/>
              <a:t>be the first parameter in every init.</a:t>
            </a:r>
            <a:endParaRPr/>
          </a:p>
          <a:p>
            <a:pPr indent="0" lvl="0" marL="0" rtl="0" algn="l">
              <a:lnSpc>
                <a:spcPct val="100000"/>
              </a:lnSpc>
              <a:spcBef>
                <a:spcPts val="1600"/>
              </a:spcBef>
              <a:spcAft>
                <a:spcPts val="0"/>
              </a:spcAft>
              <a:buNone/>
            </a:pPr>
            <a:r>
              <a:rPr b="1" lang="en">
                <a:latin typeface="Inconsolata"/>
                <a:ea typeface="Inconsolata"/>
                <a:cs typeface="Inconsolata"/>
                <a:sym typeface="Inconsolata"/>
              </a:rPr>
              <a:t>class Dog:</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def __init__(self, </a:t>
            </a:r>
            <a:r>
              <a:rPr b="1" lang="en">
                <a:highlight>
                  <a:srgbClr val="CFE2F3"/>
                </a:highlight>
                <a:latin typeface="Inconsolata"/>
                <a:ea typeface="Inconsolata"/>
                <a:cs typeface="Inconsolata"/>
                <a:sym typeface="Inconsolata"/>
              </a:rPr>
              <a:t>name</a:t>
            </a:r>
            <a:r>
              <a:rPr b="1" lang="en">
                <a:latin typeface="Inconsolata"/>
                <a:ea typeface="Inconsolata"/>
                <a:cs typeface="Inconsolata"/>
                <a:sym typeface="Inconsolata"/>
              </a:rPr>
              <a:t>, </a:t>
            </a:r>
            <a:r>
              <a:rPr b="1" lang="en">
                <a:highlight>
                  <a:srgbClr val="FFF2CC"/>
                </a:highlight>
                <a:latin typeface="Inconsolata"/>
                <a:ea typeface="Inconsolata"/>
                <a:cs typeface="Inconsolata"/>
                <a:sym typeface="Inconsolata"/>
              </a:rPr>
              <a:t>age</a:t>
            </a:r>
            <a:r>
              <a:rPr b="1" lang="en">
                <a:latin typeface="Inconsolata"/>
                <a:ea typeface="Inconsolata"/>
                <a:cs typeface="Inconsolata"/>
                <a:sym typeface="Inconsolata"/>
              </a:rPr>
              <a:t>):</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self.name = name</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self.age = age</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fido = Dog(</a:t>
            </a:r>
            <a:r>
              <a:rPr b="1" lang="en">
                <a:highlight>
                  <a:srgbClr val="CFE2F3"/>
                </a:highlight>
                <a:latin typeface="Inconsolata"/>
                <a:ea typeface="Inconsolata"/>
                <a:cs typeface="Inconsolata"/>
                <a:sym typeface="Inconsolata"/>
              </a:rPr>
              <a:t>"Fido"</a:t>
            </a:r>
            <a:r>
              <a:rPr b="1" lang="en">
                <a:latin typeface="Inconsolata"/>
                <a:ea typeface="Inconsolata"/>
                <a:cs typeface="Inconsolata"/>
                <a:sym typeface="Inconsolata"/>
              </a:rPr>
              <a:t>, </a:t>
            </a:r>
            <a:r>
              <a:rPr b="1" lang="en">
                <a:highlight>
                  <a:srgbClr val="FFF2CC"/>
                </a:highlight>
                <a:latin typeface="Inconsolata"/>
                <a:ea typeface="Inconsolata"/>
                <a:cs typeface="Inconsolata"/>
                <a:sym typeface="Inconsolata"/>
              </a:rPr>
              <a:t>8</a:t>
            </a:r>
            <a:r>
              <a:rPr b="1" lang="en">
                <a:latin typeface="Inconsolata"/>
                <a:ea typeface="Inconsolata"/>
                <a:cs typeface="Inconsolata"/>
                <a:sym typeface="Inconsolata"/>
              </a:rPr>
              <a:t>)</a:t>
            </a:r>
            <a:endParaRPr b="1">
              <a:latin typeface="Inconsolata"/>
              <a:ea typeface="Inconsolata"/>
              <a:cs typeface="Inconsolata"/>
              <a:sym typeface="Inconsolata"/>
            </a:endParaRPr>
          </a:p>
        </p:txBody>
      </p:sp>
      <p:sp>
        <p:nvSpPr>
          <p:cNvPr id="375" name="Google Shape;375;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6" name="Google Shape;376;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Patterns in the Init Method</a:t>
            </a:r>
            <a:endParaRPr/>
          </a:p>
        </p:txBody>
      </p:sp>
      <p:sp>
        <p:nvSpPr>
          <p:cNvPr id="382" name="Google Shape;382;p4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init method, we can perform all sorts of useful validating and standardizing procedures. What's the logic behind this init method?</a:t>
            </a:r>
            <a:endParaRPr/>
          </a:p>
          <a:p>
            <a:pPr indent="0" lvl="0" marL="0" rtl="0" algn="l">
              <a:spcBef>
                <a:spcPts val="1600"/>
              </a:spcBef>
              <a:spcAft>
                <a:spcPts val="0"/>
              </a:spcAft>
              <a:buNone/>
            </a:pPr>
            <a:r>
              <a:rPr b="1" lang="en"/>
              <a:t>class Dog:</a:t>
            </a:r>
            <a:endParaRPr b="1"/>
          </a:p>
          <a:p>
            <a:pPr indent="0" lvl="0" marL="0" rtl="0" algn="l">
              <a:spcBef>
                <a:spcPts val="0"/>
              </a:spcBef>
              <a:spcAft>
                <a:spcPts val="0"/>
              </a:spcAft>
              <a:buNone/>
            </a:pPr>
            <a:r>
              <a:rPr b="1" lang="en"/>
              <a:t>	def __init__(self, name, age):</a:t>
            </a:r>
            <a:endParaRPr b="1"/>
          </a:p>
          <a:p>
            <a:pPr indent="0" lvl="0" marL="0" rtl="0" algn="l">
              <a:spcBef>
                <a:spcPts val="0"/>
              </a:spcBef>
              <a:spcAft>
                <a:spcPts val="0"/>
              </a:spcAft>
              <a:buNone/>
            </a:pPr>
            <a:r>
              <a:rPr b="1" lang="en"/>
              <a:t>		if age &lt; 0:</a:t>
            </a:r>
            <a:endParaRPr b="1"/>
          </a:p>
          <a:p>
            <a:pPr indent="0" lvl="0" marL="0" rtl="0" algn="l">
              <a:spcBef>
                <a:spcPts val="0"/>
              </a:spcBef>
              <a:spcAft>
                <a:spcPts val="0"/>
              </a:spcAft>
              <a:buNone/>
            </a:pPr>
            <a:r>
              <a:rPr b="1" lang="en"/>
              <a:t>			self.age = 0</a:t>
            </a:r>
            <a:endParaRPr b="1"/>
          </a:p>
          <a:p>
            <a:pPr indent="0" lvl="0" marL="0" rtl="0" algn="l">
              <a:spcBef>
                <a:spcPts val="0"/>
              </a:spcBef>
              <a:spcAft>
                <a:spcPts val="0"/>
              </a:spcAft>
              <a:buNone/>
            </a:pPr>
            <a:r>
              <a:rPr b="1" lang="en"/>
              <a:t>		else:</a:t>
            </a:r>
            <a:endParaRPr b="1"/>
          </a:p>
          <a:p>
            <a:pPr indent="0" lvl="0" marL="0" rtl="0" algn="l">
              <a:spcBef>
                <a:spcPts val="0"/>
              </a:spcBef>
              <a:spcAft>
                <a:spcPts val="0"/>
              </a:spcAft>
              <a:buNone/>
            </a:pPr>
            <a:r>
              <a:rPr b="1" lang="en"/>
              <a:t>			self.age = age</a:t>
            </a:r>
            <a:endParaRPr b="1"/>
          </a:p>
          <a:p>
            <a:pPr indent="0" lvl="0" marL="0" rtl="0" algn="l">
              <a:spcBef>
                <a:spcPts val="0"/>
              </a:spcBef>
              <a:spcAft>
                <a:spcPts val="0"/>
              </a:spcAft>
              <a:buNone/>
            </a:pPr>
            <a:r>
              <a:rPr b="1" lang="en"/>
              <a:t>		self.good_dog = True</a:t>
            </a:r>
            <a:endParaRPr b="1"/>
          </a:p>
          <a:p>
            <a:pPr indent="0" lvl="0" marL="0" rtl="0" algn="l">
              <a:spcBef>
                <a:spcPts val="0"/>
              </a:spcBef>
              <a:spcAft>
                <a:spcPts val="0"/>
              </a:spcAft>
              <a:buNone/>
            </a:pPr>
            <a:r>
              <a:rPr b="1" lang="en"/>
              <a:t>		self.name = name</a:t>
            </a:r>
            <a:endParaRPr b="1"/>
          </a:p>
        </p:txBody>
      </p:sp>
      <p:sp>
        <p:nvSpPr>
          <p:cNvPr id="383" name="Google Shape;383;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4" name="Google Shape;384;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regular functions, method parameters can be given default arguments in case the user doesn't </a:t>
            </a:r>
            <a:r>
              <a:rPr lang="en"/>
              <a:t>provide</a:t>
            </a:r>
            <a:r>
              <a:rPr lang="en"/>
              <a:t> one. </a:t>
            </a:r>
            <a:endParaRPr/>
          </a:p>
          <a:p>
            <a:pPr indent="0" lvl="0" marL="0" rtl="0" algn="l">
              <a:lnSpc>
                <a:spcPct val="100000"/>
              </a:lnSpc>
              <a:spcBef>
                <a:spcPts val="160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ef __init__(self, name="poochie", age=0):</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self.name = name</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self.age = age</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lang="en"/>
              <a:t>This means that any user-provided arguments will be applied as normal, but we get to have fall-back values if the method is called without arguments.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default_dog = Dog()</a:t>
            </a:r>
            <a:endParaRPr b="1">
              <a:latin typeface="Inconsolata"/>
              <a:ea typeface="Inconsolata"/>
              <a:cs typeface="Inconsolata"/>
              <a:sym typeface="Inconsolata"/>
            </a:endParaRPr>
          </a:p>
          <a:p>
            <a:pPr indent="0" lvl="0" marL="0" rtl="0" algn="l">
              <a:lnSpc>
                <a:spcPct val="100000"/>
              </a:lnSpc>
              <a:spcBef>
                <a:spcPts val="0"/>
              </a:spcBef>
              <a:spcAft>
                <a:spcPts val="0"/>
              </a:spcAft>
              <a:buNone/>
            </a:pPr>
            <a:r>
              <a:rPr b="1" lang="en">
                <a:latin typeface="Inconsolata"/>
                <a:ea typeface="Inconsolata"/>
                <a:cs typeface="Inconsolata"/>
                <a:sym typeface="Inconsolata"/>
              </a:rPr>
              <a:t># default_dog looks like: {name: "poochie", age: 0}</a:t>
            </a:r>
            <a:endParaRPr b="1">
              <a:latin typeface="Inconsolata"/>
              <a:ea typeface="Inconsolata"/>
              <a:cs typeface="Inconsolata"/>
              <a:sym typeface="Inconsolata"/>
            </a:endParaRPr>
          </a:p>
        </p:txBody>
      </p:sp>
      <p:sp>
        <p:nvSpPr>
          <p:cNvPr id="390" name="Google Shape;390;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Values in Methods</a:t>
            </a:r>
            <a:endParaRPr/>
          </a:p>
        </p:txBody>
      </p:sp>
      <p:sp>
        <p:nvSpPr>
          <p:cNvPr id="391" name="Google Shape;391;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2" name="Google Shape;39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Class</a:t>
            </a:r>
            <a:endParaRPr/>
          </a:p>
        </p:txBody>
      </p:sp>
      <p:sp>
        <p:nvSpPr>
          <p:cNvPr id="398" name="Google Shape;398;p49"/>
          <p:cNvSpPr txBox="1"/>
          <p:nvPr>
            <p:ph idx="1" type="body"/>
          </p:nvPr>
        </p:nvSpPr>
        <p:spPr>
          <a:xfrm>
            <a:off x="457200" y="1143000"/>
            <a:ext cx="8229600" cy="32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t>
            </a:r>
            <a:r>
              <a:rPr lang="en"/>
              <a:t>exercise</a:t>
            </a:r>
            <a:r>
              <a:rPr lang="en"/>
              <a:t>, we'll practice setting up a class for musicians, then create several instances of this class.</a:t>
            </a:r>
            <a:endParaRPr/>
          </a:p>
          <a:p>
            <a:pPr indent="0" lvl="0" marL="0" rtl="0" algn="l">
              <a:spcBef>
                <a:spcPts val="1600"/>
              </a:spcBef>
              <a:spcAft>
                <a:spcPts val="0"/>
              </a:spcAft>
              <a:buNone/>
            </a:pPr>
            <a:r>
              <a:rPr lang="en"/>
              <a:t>Create a class for musical artists called Musician. </a:t>
            </a:r>
            <a:endParaRPr/>
          </a:p>
          <a:p>
            <a:pPr indent="0" lvl="0" marL="0" rtl="0" algn="l">
              <a:spcBef>
                <a:spcPts val="1600"/>
              </a:spcBef>
              <a:spcAft>
                <a:spcPts val="0"/>
              </a:spcAft>
              <a:buClr>
                <a:schemeClr val="dk1"/>
              </a:buClr>
              <a:buSzPts val="1100"/>
              <a:buFont typeface="Arial"/>
              <a:buNone/>
            </a:pPr>
            <a:r>
              <a:rPr lang="en"/>
              <a:t>Musicians should have name and genre properties set by parameters in the init method. The default genre should be "Pop".</a:t>
            </a:r>
            <a:endParaRPr/>
          </a:p>
          <a:p>
            <a:pPr indent="0" lvl="0" marL="0" rtl="0" algn="l">
              <a:spcBef>
                <a:spcPts val="1600"/>
              </a:spcBef>
              <a:spcAft>
                <a:spcPts val="0"/>
              </a:spcAft>
              <a:buClr>
                <a:schemeClr val="dk1"/>
              </a:buClr>
              <a:buSzPts val="1100"/>
              <a:buFont typeface="Arial"/>
              <a:buNone/>
            </a:pPr>
            <a:r>
              <a:rPr lang="en"/>
              <a:t>Musicians should also have an albums_sold property that always starts at 0.</a:t>
            </a:r>
            <a:endParaRPr/>
          </a:p>
          <a:p>
            <a:pPr indent="0" lvl="0" marL="0" rtl="0" algn="l">
              <a:spcBef>
                <a:spcPts val="1600"/>
              </a:spcBef>
              <a:spcAft>
                <a:spcPts val="1600"/>
              </a:spcAft>
              <a:buNone/>
            </a:pPr>
            <a:r>
              <a:t/>
            </a:r>
            <a:endParaRPr/>
          </a:p>
        </p:txBody>
      </p:sp>
      <p:sp>
        <p:nvSpPr>
          <p:cNvPr id="399" name="Google Shape;399;p4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0" name="Google Shape;400;p4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1" name="Google Shape;401;p4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2" name="Google Shape;402;p4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use classes to programmatically create a full deck of playing cards.</a:t>
            </a:r>
            <a:endParaRPr/>
          </a:p>
          <a:p>
            <a:pPr indent="0" lvl="0" marL="0" rtl="0" algn="l">
              <a:spcBef>
                <a:spcPts val="1600"/>
              </a:spcBef>
              <a:spcAft>
                <a:spcPts val="0"/>
              </a:spcAft>
              <a:buNone/>
            </a:pPr>
            <a:r>
              <a:rPr lang="en"/>
              <a:t>First, create a Card class with two properties:</a:t>
            </a:r>
            <a:endParaRPr/>
          </a:p>
          <a:p>
            <a:pPr indent="-342900" lvl="0" marL="457200" rtl="0" algn="l">
              <a:spcBef>
                <a:spcPts val="1600"/>
              </a:spcBef>
              <a:spcAft>
                <a:spcPts val="0"/>
              </a:spcAft>
              <a:buSzPts val="1800"/>
              <a:buChar char="●"/>
            </a:pPr>
            <a:r>
              <a:rPr lang="en"/>
              <a:t>Suit </a:t>
            </a:r>
            <a:endParaRPr/>
          </a:p>
          <a:p>
            <a:pPr indent="-330200" lvl="1" marL="914400" rtl="0" algn="l">
              <a:spcBef>
                <a:spcPts val="0"/>
              </a:spcBef>
              <a:spcAft>
                <a:spcPts val="0"/>
              </a:spcAft>
              <a:buSzPts val="1600"/>
              <a:buChar char="○"/>
            </a:pPr>
            <a:r>
              <a:rPr lang="en"/>
              <a:t>Possible suits are Hearts, Clubs, Spades, or </a:t>
            </a:r>
            <a:r>
              <a:rPr lang="en"/>
              <a:t>Diamonds</a:t>
            </a:r>
            <a:endParaRPr/>
          </a:p>
          <a:p>
            <a:pPr indent="-342900" lvl="0" marL="457200" rtl="0" algn="l">
              <a:spcBef>
                <a:spcPts val="0"/>
              </a:spcBef>
              <a:spcAft>
                <a:spcPts val="0"/>
              </a:spcAft>
              <a:buSzPts val="1800"/>
              <a:buChar char="●"/>
            </a:pPr>
            <a:r>
              <a:rPr lang="en"/>
              <a:t>Face</a:t>
            </a:r>
            <a:endParaRPr/>
          </a:p>
          <a:p>
            <a:pPr indent="-330200" lvl="1" marL="914400" rtl="0" algn="l">
              <a:spcBef>
                <a:spcPts val="0"/>
              </a:spcBef>
              <a:spcAft>
                <a:spcPts val="0"/>
              </a:spcAft>
              <a:buSzPts val="1600"/>
              <a:buChar char="○"/>
            </a:pPr>
            <a:r>
              <a:rPr lang="en"/>
              <a:t>Possible face values are 2, 3, 4, 5, 6, 7, 8, 9, 10, Jack, Queen, King, Ace</a:t>
            </a:r>
            <a:endParaRPr/>
          </a:p>
          <a:p>
            <a:pPr indent="0" lvl="0" marL="0" rtl="0" algn="l">
              <a:spcBef>
                <a:spcPts val="1600"/>
              </a:spcBef>
              <a:spcAft>
                <a:spcPts val="0"/>
              </a:spcAft>
              <a:buNone/>
            </a:pPr>
            <a:r>
              <a:rPr lang="en"/>
              <a:t>Then, fill up a list called cards with all 52 combinations of the above properties.</a:t>
            </a:r>
            <a:endParaRPr/>
          </a:p>
          <a:p>
            <a:pPr indent="0" lvl="0" marL="0" rtl="0" algn="l">
              <a:spcBef>
                <a:spcPts val="1600"/>
              </a:spcBef>
              <a:spcAft>
                <a:spcPts val="1600"/>
              </a:spcAft>
              <a:buNone/>
            </a:pPr>
            <a:r>
              <a:rPr lang="en"/>
              <a:t>Bonus: Create a Deck class that, when instantiated, creates the 52 cards and stores them in a property called cards.</a:t>
            </a:r>
            <a:endParaRPr/>
          </a:p>
        </p:txBody>
      </p:sp>
      <p:sp>
        <p:nvSpPr>
          <p:cNvPr id="408" name="Google Shape;408;p50"/>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of Cards</a:t>
            </a:r>
            <a:endParaRPr/>
          </a:p>
        </p:txBody>
      </p:sp>
      <p:sp>
        <p:nvSpPr>
          <p:cNvPr id="409" name="Google Shape;409;p5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410" name="Google Shape;410;p5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1" name="Google Shape;411;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72" name="Google Shape;272;p33"/>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a:t>
            </a:r>
            <a:r>
              <a:rPr lang="en" sz="1600">
                <a:solidFill>
                  <a:schemeClr val="dk1"/>
                </a:solidFill>
              </a:rPr>
              <a:t>, or with pre-assigned partners</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a:t>
            </a:r>
            <a:r>
              <a:rPr b="1" lang="en" sz="1600">
                <a:solidFill>
                  <a:schemeClr val="dk1"/>
                </a:solidFill>
                <a:highlight>
                  <a:schemeClr val="accent2"/>
                </a:highlight>
              </a:rPr>
              <a:t>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idx="1" type="body"/>
          </p:nvPr>
        </p:nvSpPr>
        <p:spPr>
          <a:xfrm>
            <a:off x="457200" y="1143000"/>
            <a:ext cx="8229600" cy="3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every method, including the magic __init__ method we've already been using, the first parameter must be self. </a:t>
            </a:r>
            <a:endParaRPr/>
          </a:p>
          <a:p>
            <a:pPr indent="0" lvl="0" marL="0" rtl="0" algn="l">
              <a:spcBef>
                <a:spcPts val="1600"/>
              </a:spcBef>
              <a:spcAft>
                <a:spcPts val="0"/>
              </a:spcAft>
              <a:buNone/>
            </a:pPr>
            <a:r>
              <a:rPr lang="en"/>
              <a:t>After that, it's up to you! Defining a method works just like defining a function.</a:t>
            </a:r>
            <a:endParaRPr/>
          </a:p>
          <a:p>
            <a:pPr indent="0" lvl="0" marL="0" rtl="0" algn="l">
              <a:spcBef>
                <a:spcPts val="1600"/>
              </a:spcBef>
              <a:spcAft>
                <a:spcPts val="0"/>
              </a:spcAft>
              <a:buNone/>
            </a:pPr>
            <a:r>
              <a:rPr b="1" lang="en">
                <a:latin typeface="Inconsolata"/>
                <a:ea typeface="Inconsolata"/>
                <a:cs typeface="Inconsolata"/>
                <a:sym typeface="Inconsolata"/>
              </a:rPr>
              <a:t>def speak(self):</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print(f"Bark! Bark! My name is {self.name}")</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count_to(self, x):</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for i in range(x):</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print("Woof!")</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a:t>
            </a:r>
            <a:endParaRPr b="1">
              <a:latin typeface="Inconsolata"/>
              <a:ea typeface="Inconsolata"/>
              <a:cs typeface="Inconsolata"/>
              <a:sym typeface="Inconsolata"/>
            </a:endParaRPr>
          </a:p>
        </p:txBody>
      </p:sp>
      <p:sp>
        <p:nvSpPr>
          <p:cNvPr id="417" name="Google Shape;417;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Defining Methods in a Class?</a:t>
            </a:r>
            <a:endParaRPr/>
          </a:p>
        </p:txBody>
      </p:sp>
      <p:sp>
        <p:nvSpPr>
          <p:cNvPr id="418" name="Google Shape;418;p5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9" name="Google Shape;419;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Dog has Properties and Methods</a:t>
            </a:r>
            <a:endParaRPr/>
          </a:p>
        </p:txBody>
      </p:sp>
      <p:sp>
        <p:nvSpPr>
          <p:cNvPr id="425" name="Google Shape;425;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class Dog:</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def __init__(self, name, age):</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self.name = name</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self.age = age</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def speak(self):</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a:solidFill>
                  <a:schemeClr val="dk1"/>
                </a:solidFill>
                <a:latin typeface="Inconsolata"/>
                <a:ea typeface="Inconsolata"/>
                <a:cs typeface="Inconsolata"/>
                <a:sym typeface="Inconsolata"/>
              </a:rPr>
              <a:t>		print(f"Bark! Bark! My name is {self.name}")</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a:solidFill>
                  <a:schemeClr val="dk1"/>
                </a:solidFill>
                <a:latin typeface="Inconsolata"/>
                <a:ea typeface="Inconsolata"/>
                <a:cs typeface="Inconsolata"/>
                <a:sym typeface="Inconsolata"/>
              </a:rPr>
              <a:t>poochy = Dog("poochy", 3)</a:t>
            </a:r>
            <a:endParaRPr b="1">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poochy.speak()</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426" name="Google Shape;426;p5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7" name="Google Shape;427;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Error </a:t>
            </a:r>
            <a:r>
              <a:rPr lang="en"/>
              <a:t>of Python</a:t>
            </a:r>
            <a:r>
              <a:rPr lang="en"/>
              <a:t> Classes</a:t>
            </a:r>
            <a:endParaRPr/>
          </a:p>
        </p:txBody>
      </p:sp>
      <p:sp>
        <p:nvSpPr>
          <p:cNvPr id="433" name="Google Shape;433;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easy to forget to include self as the first parameter. </a:t>
            </a:r>
            <a:endParaRPr/>
          </a:p>
          <a:p>
            <a:pPr indent="0" lvl="0" marL="0" rtl="0" algn="l">
              <a:spcBef>
                <a:spcPts val="1600"/>
              </a:spcBef>
              <a:spcAft>
                <a:spcPts val="0"/>
              </a:spcAft>
              <a:buNone/>
            </a:pPr>
            <a:r>
              <a:rPr b="1" lang="en">
                <a:latin typeface="Inconsolata"/>
                <a:ea typeface="Inconsolata"/>
                <a:cs typeface="Inconsolata"/>
                <a:sym typeface="Inconsolata"/>
              </a:rPr>
              <a:t>def speak():</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print("woof woof")</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We get an error that's not exactly clear about what it means:</a:t>
            </a:r>
            <a:endParaRPr/>
          </a:p>
          <a:p>
            <a:pPr indent="0" lvl="0" marL="0" rtl="0" algn="l">
              <a:spcBef>
                <a:spcPts val="1600"/>
              </a:spcBef>
              <a:spcAft>
                <a:spcPts val="0"/>
              </a:spcAft>
              <a:buNone/>
            </a:pPr>
            <a:r>
              <a:rPr b="1" lang="en">
                <a:solidFill>
                  <a:srgbClr val="E75C58"/>
                </a:solidFill>
                <a:highlight>
                  <a:srgbClr val="FFFFFF"/>
                </a:highlight>
                <a:latin typeface="Inconsolata"/>
                <a:ea typeface="Inconsolata"/>
                <a:cs typeface="Inconsolata"/>
                <a:sym typeface="Inconsolata"/>
              </a:rPr>
              <a:t>TypeError</a:t>
            </a:r>
            <a:r>
              <a:rPr b="1" lang="en">
                <a:solidFill>
                  <a:schemeClr val="dk1"/>
                </a:solidFill>
                <a:highlight>
                  <a:srgbClr val="FFFFFF"/>
                </a:highlight>
                <a:latin typeface="Inconsolata"/>
                <a:ea typeface="Inconsolata"/>
                <a:cs typeface="Inconsolata"/>
                <a:sym typeface="Inconsolata"/>
              </a:rPr>
              <a:t>: speak() takes 0 positional arguments but 1 was given</a:t>
            </a:r>
            <a:endParaRPr b="1">
              <a:solidFill>
                <a:schemeClr val="dk1"/>
              </a:solidFill>
              <a:highlight>
                <a:srgbClr val="FFFFFF"/>
              </a:highlight>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Python secretly provides </a:t>
            </a:r>
            <a:r>
              <a:rPr b="1" lang="en">
                <a:solidFill>
                  <a:schemeClr val="dk1"/>
                </a:solidFill>
                <a:highlight>
                  <a:srgbClr val="FFFFFF"/>
                </a:highlight>
              </a:rPr>
              <a:t>self</a:t>
            </a:r>
            <a:r>
              <a:rPr lang="en">
                <a:solidFill>
                  <a:schemeClr val="dk1"/>
                </a:solidFill>
                <a:highlight>
                  <a:srgbClr val="FFFFFF"/>
                </a:highlight>
              </a:rPr>
              <a:t> to every method that gets called. If our methods aren't defined to expect this, we get the error above.</a:t>
            </a:r>
            <a:endParaRPr>
              <a:solidFill>
                <a:schemeClr val="dk1"/>
              </a:solidFill>
              <a:highlight>
                <a:srgbClr val="FFFFFF"/>
              </a:highlight>
            </a:endParaRPr>
          </a:p>
          <a:p>
            <a:pPr indent="0" lvl="0" marL="0" rtl="0" algn="l">
              <a:spcBef>
                <a:spcPts val="0"/>
              </a:spcBef>
              <a:spcAft>
                <a:spcPts val="1600"/>
              </a:spcAft>
              <a:buNone/>
            </a:pPr>
            <a:r>
              <a:t/>
            </a:r>
            <a:endParaRPr/>
          </a:p>
        </p:txBody>
      </p:sp>
      <p:sp>
        <p:nvSpPr>
          <p:cNvPr id="434" name="Google Shape;434;p5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5" name="Google Shape;435;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 Time</a:t>
            </a:r>
            <a:endParaRPr/>
          </a:p>
        </p:txBody>
      </p:sp>
      <p:sp>
        <p:nvSpPr>
          <p:cNvPr id="441" name="Google Shape;441;p54"/>
          <p:cNvSpPr txBox="1"/>
          <p:nvPr>
            <p:ph idx="1" type="body"/>
          </p:nvPr>
        </p:nvSpPr>
        <p:spPr>
          <a:xfrm>
            <a:off x="325075"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might a class for a TeaCup look like? </a:t>
            </a:r>
            <a:endParaRPr/>
          </a:p>
          <a:p>
            <a:pPr indent="0" lvl="0" marL="0" rtl="0" algn="l">
              <a:spcBef>
                <a:spcPts val="1600"/>
              </a:spcBef>
              <a:spcAft>
                <a:spcPts val="1600"/>
              </a:spcAft>
              <a:buNone/>
            </a:pPr>
            <a:r>
              <a:rPr lang="en"/>
              <a:t>What properties and methods could the class have?</a:t>
            </a:r>
            <a:endParaRPr/>
          </a:p>
        </p:txBody>
      </p:sp>
      <p:sp>
        <p:nvSpPr>
          <p:cNvPr id="442" name="Google Shape;442;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3" name="Google Shape;44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Properties Within Methods</a:t>
            </a:r>
            <a:endParaRPr/>
          </a:p>
        </p:txBody>
      </p:sp>
      <p:sp>
        <p:nvSpPr>
          <p:cNvPr id="449" name="Google Shape;449;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latin typeface="Inconsolata"/>
                <a:ea typeface="Inconsolata"/>
                <a:cs typeface="Inconsolata"/>
                <a:sym typeface="Inconsolata"/>
              </a:rPr>
              <a:t>class TeaCup:</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def __init__(self, capacity):</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self.capacity = capacity # Total ounces the cup holds.</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self.amount = 0 # Current ounces in the cup. All cups start empty!</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def fill(self):</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self.amount = self.capacity</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def empty(self):</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self.amount = 0</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def drink(self, amount_to_drink):</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600">
                <a:latin typeface="Inconsolata"/>
                <a:ea typeface="Inconsolata"/>
                <a:cs typeface="Inconsolata"/>
                <a:sym typeface="Inconsolata"/>
              </a:rPr>
              <a:t>	self.amount -= amount_to_drink</a:t>
            </a:r>
            <a:endParaRPr b="1" sz="1600">
              <a:latin typeface="Inconsolata"/>
              <a:ea typeface="Inconsolata"/>
              <a:cs typeface="Inconsolata"/>
              <a:sym typeface="Inconsolata"/>
            </a:endParaRPr>
          </a:p>
        </p:txBody>
      </p:sp>
      <p:sp>
        <p:nvSpPr>
          <p:cNvPr id="450" name="Google Shape;450;p5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1" name="Google Shape;451;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Band Back Together</a:t>
            </a:r>
            <a:endParaRPr/>
          </a:p>
        </p:txBody>
      </p:sp>
      <p:sp>
        <p:nvSpPr>
          <p:cNvPr id="457" name="Google Shape;457;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a class for Bands. A Band should have the following properties and methods:</a:t>
            </a:r>
            <a:endParaRPr/>
          </a:p>
          <a:p>
            <a:pPr indent="-342900" lvl="0" marL="457200" rtl="0" algn="l">
              <a:spcBef>
                <a:spcPts val="1600"/>
              </a:spcBef>
              <a:spcAft>
                <a:spcPts val="0"/>
              </a:spcAft>
              <a:buSzPts val="1800"/>
              <a:buChar char="●"/>
            </a:pPr>
            <a:r>
              <a:rPr lang="en"/>
              <a:t>name: String</a:t>
            </a:r>
            <a:endParaRPr/>
          </a:p>
          <a:p>
            <a:pPr indent="-342900" lvl="0" marL="457200" rtl="0" algn="l">
              <a:spcBef>
                <a:spcPts val="0"/>
              </a:spcBef>
              <a:spcAft>
                <a:spcPts val="0"/>
              </a:spcAft>
              <a:buSzPts val="1800"/>
              <a:buChar char="●"/>
            </a:pPr>
            <a:r>
              <a:rPr lang="en"/>
              <a:t>m</a:t>
            </a:r>
            <a:r>
              <a:rPr lang="en"/>
              <a:t>embers</a:t>
            </a:r>
            <a:r>
              <a:rPr lang="en"/>
              <a:t>: a list of Strings, defaults to an empty list</a:t>
            </a:r>
            <a:endParaRPr/>
          </a:p>
          <a:p>
            <a:pPr indent="-342900" lvl="0" marL="457200" rtl="0" algn="l">
              <a:spcBef>
                <a:spcPts val="0"/>
              </a:spcBef>
              <a:spcAft>
                <a:spcPts val="0"/>
              </a:spcAft>
              <a:buSzPts val="1800"/>
              <a:buChar char="●"/>
            </a:pPr>
            <a:r>
              <a:rPr lang="en"/>
              <a:t>introduce_lineup(): a method that prints all of the strings in members</a:t>
            </a:r>
            <a:endParaRPr/>
          </a:p>
          <a:p>
            <a:pPr indent="-342900" lvl="0" marL="457200" rtl="0" algn="l">
              <a:spcBef>
                <a:spcPts val="0"/>
              </a:spcBef>
              <a:spcAft>
                <a:spcPts val="0"/>
              </a:spcAft>
              <a:buSzPts val="1800"/>
              <a:buChar char="●"/>
            </a:pPr>
            <a:r>
              <a:rPr lang="en"/>
              <a:t>add_member(new_member): a method that adds a new member to the members</a:t>
            </a:r>
            <a:endParaRPr/>
          </a:p>
          <a:p>
            <a:pPr indent="-342900" lvl="0" marL="457200" rtl="0" algn="l">
              <a:spcBef>
                <a:spcPts val="0"/>
              </a:spcBef>
              <a:spcAft>
                <a:spcPts val="0"/>
              </a:spcAft>
              <a:buSzPts val="1800"/>
              <a:buChar char="●"/>
            </a:pPr>
            <a:r>
              <a:rPr lang="en"/>
              <a:t>kick_out(old_member): a method that removes the given member from the members list. If the members list is empty, add a disbanded property equal to True.</a:t>
            </a:r>
            <a:endParaRPr/>
          </a:p>
          <a:p>
            <a:pPr indent="0" lvl="0" marL="457200" rtl="0" algn="l">
              <a:spcBef>
                <a:spcPts val="1600"/>
              </a:spcBef>
              <a:spcAft>
                <a:spcPts val="1600"/>
              </a:spcAft>
              <a:buNone/>
            </a:pPr>
            <a:r>
              <a:t/>
            </a:r>
            <a:endParaRPr/>
          </a:p>
        </p:txBody>
      </p:sp>
      <p:sp>
        <p:nvSpPr>
          <p:cNvPr id="458" name="Google Shape;458;p5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9" name="Google Shape;459;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0" name="Google Shape;460;p5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466" name="Google Shape;466;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Object-Oriented Programming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472" name="Google Shape;472;p58"/>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473" name="Google Shape;473;p58"/>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 today’s class, we…</a:t>
            </a:r>
            <a:endParaRPr b="1"/>
          </a:p>
          <a:p>
            <a:pPr indent="-342900" lvl="0" marL="457200" rtl="0" algn="l">
              <a:lnSpc>
                <a:spcPct val="115000"/>
              </a:lnSpc>
              <a:spcBef>
                <a:spcPts val="1600"/>
              </a:spcBef>
              <a:spcAft>
                <a:spcPts val="0"/>
              </a:spcAft>
              <a:buClr>
                <a:srgbClr val="FFFFFF"/>
              </a:buClr>
              <a:buSzPts val="1800"/>
              <a:buChar char="●"/>
            </a:pPr>
            <a:r>
              <a:rPr lang="en">
                <a:solidFill>
                  <a:srgbClr val="FFFFFF"/>
                </a:solidFill>
              </a:rPr>
              <a:t>Defined a class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Instantiated an object from a class.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Created classes with default instance variables.</a:t>
            </a:r>
            <a:endParaRPr>
              <a:solidFill>
                <a:srgbClr val="FFFFFF"/>
              </a:solidFill>
            </a:endParaRPr>
          </a:p>
        </p:txBody>
      </p:sp>
      <p:sp>
        <p:nvSpPr>
          <p:cNvPr id="474" name="Google Shape;474;p58"/>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Continue on with OOP with the optional Inheritance challenges</a:t>
            </a:r>
            <a:endParaRPr b="1"/>
          </a:p>
          <a:p>
            <a:pPr indent="0" lvl="0" marL="0" rtl="0" algn="l">
              <a:lnSpc>
                <a:spcPct val="115000"/>
              </a:lnSpc>
              <a:spcBef>
                <a:spcPts val="1600"/>
              </a:spcBef>
              <a:spcAft>
                <a:spcPts val="0"/>
              </a:spcAft>
              <a:buNone/>
            </a:pPr>
            <a:r>
              <a:rPr b="1" lang="en"/>
              <a:t>Next Class: </a:t>
            </a:r>
            <a:endParaRPr b="1"/>
          </a:p>
          <a:p>
            <a:pPr indent="0" lvl="0" marL="0" rtl="0" algn="l">
              <a:lnSpc>
                <a:spcPct val="115000"/>
              </a:lnSpc>
              <a:spcBef>
                <a:spcPts val="1600"/>
              </a:spcBef>
              <a:spcAft>
                <a:spcPts val="1600"/>
              </a:spcAft>
              <a:buNone/>
            </a:pPr>
            <a:r>
              <a:rPr lang="en"/>
              <a:t>Error Handling and Debugging</a:t>
            </a:r>
            <a:endParaRPr/>
          </a:p>
        </p:txBody>
      </p:sp>
      <p:sp>
        <p:nvSpPr>
          <p:cNvPr id="475" name="Google Shape;475;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59"/>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481" name="Google Shape;481;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482" name="Google Shape;482;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8" name="Google Shape;278;p34"/>
          <p:cNvGraphicFramePr/>
          <p:nvPr/>
        </p:nvGraphicFramePr>
        <p:xfrm>
          <a:off x="1116163" y="1054802"/>
          <a:ext cx="3000000" cy="3000000"/>
        </p:xfrm>
        <a:graphic>
          <a:graphicData uri="http://schemas.openxmlformats.org/drawingml/2006/table">
            <a:tbl>
              <a:tblPr>
                <a:noFill/>
                <a:tableStyleId>{ABB3FB97-0C77-4C05-9133-29F50F8050C6}</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Classes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0:30–0:45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First Class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0:45–1:15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House of Cards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1:30</a:t>
                      </a:r>
                      <a:r>
                        <a:rPr lang="en">
                          <a:latin typeface="Proxima Nova"/>
                          <a:ea typeface="Proxima Nova"/>
                          <a:cs typeface="Proxima Nova"/>
                          <a:sym typeface="Proxima Nova"/>
                        </a:rPr>
                        <a:t>–1:50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Getting the Band Together</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492" name="Google Shape;492;p6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Object-Oriented Programming Bonus Content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From General to Specific Classes</a:t>
            </a:r>
            <a:endParaRPr/>
          </a:p>
        </p:txBody>
      </p:sp>
      <p:sp>
        <p:nvSpPr>
          <p:cNvPr id="498" name="Google Shape;498;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Nearly every application will have the concept of a User. However, there are more specific types of users with different functionality and properties:</a:t>
            </a:r>
            <a:endParaRPr/>
          </a:p>
          <a:p>
            <a:pPr indent="-342900" lvl="0" marL="457200" rtl="0" algn="l">
              <a:spcBef>
                <a:spcPts val="1600"/>
              </a:spcBef>
              <a:spcAft>
                <a:spcPts val="0"/>
              </a:spcAft>
              <a:buSzPts val="1800"/>
              <a:buChar char="●"/>
            </a:pPr>
            <a:r>
              <a:rPr lang="en">
                <a:solidFill>
                  <a:schemeClr val="dk1"/>
                </a:solidFill>
              </a:rPr>
              <a:t>Admin users have access to nearly everything behind the scenes</a:t>
            </a:r>
            <a:endParaRPr>
              <a:solidFill>
                <a:schemeClr val="dk1"/>
              </a:solidFill>
            </a:endParaRPr>
          </a:p>
          <a:p>
            <a:pPr indent="-342900" lvl="0" marL="457200" rtl="0" algn="l">
              <a:spcBef>
                <a:spcPts val="0"/>
              </a:spcBef>
              <a:spcAft>
                <a:spcPts val="0"/>
              </a:spcAft>
              <a:buSzPts val="1800"/>
              <a:buChar char="●"/>
            </a:pPr>
            <a:r>
              <a:rPr lang="en"/>
              <a:t>Moderators might have editing capabilities over user-created content</a:t>
            </a:r>
            <a:endParaRPr/>
          </a:p>
          <a:p>
            <a:pPr indent="-342900" lvl="0" marL="457200" rtl="0" algn="l">
              <a:spcBef>
                <a:spcPts val="0"/>
              </a:spcBef>
              <a:spcAft>
                <a:spcPts val="0"/>
              </a:spcAft>
              <a:buSzPts val="1800"/>
              <a:buChar char="●"/>
            </a:pPr>
            <a:r>
              <a:rPr lang="en"/>
              <a:t>Team leaders have authority over a specific group of user accounts</a:t>
            </a:r>
            <a:endParaRPr/>
          </a:p>
          <a:p>
            <a:pPr indent="0" lvl="0" marL="0" rtl="0" algn="l">
              <a:spcBef>
                <a:spcPts val="1600"/>
              </a:spcBef>
              <a:spcAft>
                <a:spcPts val="1600"/>
              </a:spcAft>
              <a:buNone/>
            </a:pPr>
            <a:r>
              <a:rPr lang="en"/>
              <a:t>Depending on the application, a wide range of more specific Users could be necessary to restrict or enhance a given user's abilities.</a:t>
            </a:r>
            <a:endParaRPr/>
          </a:p>
        </p:txBody>
      </p:sp>
      <p:sp>
        <p:nvSpPr>
          <p:cNvPr id="499" name="Google Shape;499;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0" name="Google Shape;500;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Specific Sub-Classes with Inheritance</a:t>
            </a:r>
            <a:endParaRPr/>
          </a:p>
        </p:txBody>
      </p:sp>
      <p:sp>
        <p:nvSpPr>
          <p:cNvPr id="506" name="Google Shape;506;p6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powerful concepts of Object-Oriented Programming is the ability for a class to </a:t>
            </a:r>
            <a:r>
              <a:rPr b="1" lang="en"/>
              <a:t>inherit</a:t>
            </a:r>
            <a:r>
              <a:rPr lang="en"/>
              <a:t> base functionality from a parent class, then </a:t>
            </a:r>
            <a:r>
              <a:rPr b="1" lang="en"/>
              <a:t>extend</a:t>
            </a:r>
            <a:r>
              <a:rPr lang="en"/>
              <a:t> in more specific ways.</a:t>
            </a:r>
            <a:endParaRPr/>
          </a:p>
          <a:p>
            <a:pPr indent="0" lvl="0" marL="0" rtl="0" algn="l">
              <a:spcBef>
                <a:spcPts val="1600"/>
              </a:spcBef>
              <a:spcAft>
                <a:spcPts val="0"/>
              </a:spcAft>
              <a:buNone/>
            </a:pPr>
            <a:r>
              <a:rPr lang="en"/>
              <a:t>The User class would contain everything common to all users.</a:t>
            </a:r>
            <a:endParaRPr/>
          </a:p>
          <a:p>
            <a:pPr indent="0" lvl="0" marL="0" rtl="0" algn="l">
              <a:spcBef>
                <a:spcPts val="1600"/>
              </a:spcBef>
              <a:spcAft>
                <a:spcPts val="1600"/>
              </a:spcAft>
              <a:buNone/>
            </a:pPr>
            <a:r>
              <a:rPr lang="en"/>
              <a:t>The Admin class would have all the same functionality as a regular User, plus more specific properties and methods.</a:t>
            </a:r>
            <a:endParaRPr/>
          </a:p>
        </p:txBody>
      </p:sp>
      <p:sp>
        <p:nvSpPr>
          <p:cNvPr id="507" name="Google Shape;507;p6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8" name="Google Shape;508;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Example</a:t>
            </a:r>
            <a:endParaRPr/>
          </a:p>
        </p:txBody>
      </p:sp>
      <p:sp>
        <p:nvSpPr>
          <p:cNvPr id="514" name="Google Shape;514;p64"/>
          <p:cNvSpPr txBox="1"/>
          <p:nvPr>
            <p:ph idx="1" type="body"/>
          </p:nvPr>
        </p:nvSpPr>
        <p:spPr>
          <a:xfrm>
            <a:off x="457200" y="1143000"/>
            <a:ext cx="3597300" cy="18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class User:</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all_users = []</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def __init__(self, username):</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self.username = username</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self.can_post = True</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all_users.append(self)</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endParaRPr b="1" sz="1600">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515" name="Google Shape;515;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6" name="Google Shape;516;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7" name="Google Shape;517;p64"/>
          <p:cNvSpPr txBox="1"/>
          <p:nvPr>
            <p:ph idx="1" type="body"/>
          </p:nvPr>
        </p:nvSpPr>
        <p:spPr>
          <a:xfrm>
            <a:off x="4054500" y="1143000"/>
            <a:ext cx="4632300" cy="23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class Admin(User):</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def __init__(self, username):</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super()</a:t>
            </a:r>
            <a:r>
              <a:rPr b="1" lang="en" sz="1600">
                <a:latin typeface="Inconsolata"/>
                <a:ea typeface="Inconsolata"/>
                <a:cs typeface="Inconsolata"/>
                <a:sym typeface="Inconsolata"/>
              </a:rPr>
              <a:t>.__init__(username)</a:t>
            </a:r>
            <a:endParaRPr b="1" sz="1600">
              <a:latin typeface="Inconsolata"/>
              <a:ea typeface="Inconsolata"/>
              <a:cs typeface="Inconsolata"/>
              <a:sym typeface="Inconsolata"/>
            </a:endParaRPr>
          </a:p>
          <a:p>
            <a:pPr indent="0" lvl="0" marL="0" rtl="0" algn="l">
              <a:spcBef>
                <a:spcPts val="0"/>
              </a:spcBef>
              <a:spcAft>
                <a:spcPts val="0"/>
              </a:spcAft>
              <a:buNone/>
            </a:pPr>
            <a:r>
              <a:t/>
            </a:r>
            <a:endParaRPr b="1" sz="1600">
              <a:latin typeface="Inconsolata"/>
              <a:ea typeface="Inconsolata"/>
              <a:cs typeface="Inconsolata"/>
              <a:sym typeface="Inconsolata"/>
            </a:endParaRPr>
          </a:p>
          <a:p>
            <a:pPr indent="457200" lvl="0" marL="0" rtl="0" algn="l">
              <a:spcBef>
                <a:spcPts val="0"/>
              </a:spcBef>
              <a:spcAft>
                <a:spcPts val="0"/>
              </a:spcAft>
              <a:buNone/>
            </a:pPr>
            <a:r>
              <a:rPr b="1" lang="en" sz="1600">
                <a:latin typeface="Inconsolata"/>
                <a:ea typeface="Inconsolata"/>
                <a:cs typeface="Inconsolata"/>
                <a:sym typeface="Inconsolata"/>
              </a:rPr>
              <a:t>def suspend_user(username):</a:t>
            </a:r>
            <a:endParaRPr b="1" sz="1600">
              <a:latin typeface="Inconsolata"/>
              <a:ea typeface="Inconsolata"/>
              <a:cs typeface="Inconsolata"/>
              <a:sym typeface="Inconsolata"/>
            </a:endParaRPr>
          </a:p>
          <a:p>
            <a:pPr indent="457200" lvl="0" marL="457200" rtl="0" algn="l">
              <a:spcBef>
                <a:spcPts val="0"/>
              </a:spcBef>
              <a:spcAft>
                <a:spcPts val="0"/>
              </a:spcAft>
              <a:buNone/>
            </a:pPr>
            <a:r>
              <a:rPr b="1" lang="en" sz="1600">
                <a:latin typeface="Inconsolata"/>
                <a:ea typeface="Inconsolata"/>
                <a:cs typeface="Inconsolata"/>
                <a:sym typeface="Inconsolata"/>
              </a:rPr>
              <a:t>for user in User.all_users:</a:t>
            </a:r>
            <a:endParaRPr b="1" sz="1600">
              <a:latin typeface="Inconsolata"/>
              <a:ea typeface="Inconsolata"/>
              <a:cs typeface="Inconsolata"/>
              <a:sym typeface="Inconsolata"/>
            </a:endParaRPr>
          </a:p>
          <a:p>
            <a:pPr indent="457200" lvl="0" marL="914400" rtl="0" algn="l">
              <a:spcBef>
                <a:spcPts val="0"/>
              </a:spcBef>
              <a:spcAft>
                <a:spcPts val="0"/>
              </a:spcAft>
              <a:buNone/>
            </a:pPr>
            <a:r>
              <a:rPr b="1" lang="en" sz="1600">
                <a:latin typeface="Inconsolata"/>
                <a:ea typeface="Inconsolata"/>
                <a:cs typeface="Inconsolata"/>
                <a:sym typeface="Inconsolata"/>
              </a:rPr>
              <a:t>if user.username == username:</a:t>
            </a:r>
            <a:endParaRPr b="1" sz="1600">
              <a:latin typeface="Inconsolata"/>
              <a:ea typeface="Inconsolata"/>
              <a:cs typeface="Inconsolata"/>
              <a:sym typeface="Inconsolata"/>
            </a:endParaRPr>
          </a:p>
          <a:p>
            <a:pPr indent="457200" lvl="0" marL="1371600" rtl="0" algn="l">
              <a:spcBef>
                <a:spcPts val="0"/>
              </a:spcBef>
              <a:spcAft>
                <a:spcPts val="0"/>
              </a:spcAft>
              <a:buNone/>
            </a:pPr>
            <a:r>
              <a:rPr b="1" lang="en" sz="1600">
                <a:latin typeface="Inconsolata"/>
                <a:ea typeface="Inconsolata"/>
                <a:cs typeface="Inconsolata"/>
                <a:sym typeface="Inconsolata"/>
              </a:rPr>
              <a:t>user.can_post = False			</a:t>
            </a:r>
            <a:endParaRPr b="1" sz="1600">
              <a:latin typeface="Inconsolata"/>
              <a:ea typeface="Inconsolata"/>
              <a:cs typeface="Inconsolata"/>
              <a:sym typeface="Inconsolata"/>
            </a:endParaRPr>
          </a:p>
          <a:p>
            <a:pPr indent="0" lvl="0" marL="0" rtl="0" algn="l">
              <a:spcBef>
                <a:spcPts val="0"/>
              </a:spcBef>
              <a:spcAft>
                <a:spcPts val="0"/>
              </a:spcAft>
              <a:buNone/>
            </a:pPr>
            <a:r>
              <a:t/>
            </a:r>
            <a:endParaRPr b="1" sz="1600">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518" name="Google Shape;518;p64"/>
          <p:cNvSpPr txBox="1"/>
          <p:nvPr/>
        </p:nvSpPr>
        <p:spPr>
          <a:xfrm>
            <a:off x="457200" y="3593163"/>
            <a:ext cx="7806600" cy="9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Note the </a:t>
            </a:r>
            <a:r>
              <a:rPr b="1" lang="en" sz="1800">
                <a:highlight>
                  <a:schemeClr val="accent2"/>
                </a:highlight>
                <a:latin typeface="Proxima Nova"/>
                <a:ea typeface="Proxima Nova"/>
                <a:cs typeface="Proxima Nova"/>
                <a:sym typeface="Proxima Nova"/>
              </a:rPr>
              <a:t>super</a:t>
            </a:r>
            <a:r>
              <a:rPr lang="en" sz="1800">
                <a:latin typeface="Proxima Nova"/>
                <a:ea typeface="Proxima Nova"/>
                <a:cs typeface="Proxima Nova"/>
                <a:sym typeface="Proxima Nova"/>
              </a:rPr>
              <a:t> method. It accesses the parent class. Why do we want to call the parent's __init__ function?</a:t>
            </a:r>
            <a:endParaRPr sz="18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Bands Part 2</a:t>
            </a:r>
            <a:endParaRPr/>
          </a:p>
        </p:txBody>
      </p:sp>
      <p:sp>
        <p:nvSpPr>
          <p:cNvPr id="524" name="Google Shape;524;p6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subclasses that inherit from the Band class created earlier according to specifications described in the Jupyter Notebook.</a:t>
            </a:r>
            <a:endParaRPr/>
          </a:p>
        </p:txBody>
      </p:sp>
      <p:sp>
        <p:nvSpPr>
          <p:cNvPr id="525" name="Google Shape;525;p6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6" name="Google Shape;526;p65"/>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27" name="Google Shape;527;p6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8" name="Google Shape;528;p6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RPG Characters</a:t>
            </a:r>
            <a:endParaRPr/>
          </a:p>
        </p:txBody>
      </p:sp>
      <p:sp>
        <p:nvSpPr>
          <p:cNvPr id="534" name="Google Shape;534;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inheritance to set up a combat simulation for a Role-Playing Game. The Character class will set up default properties for every character in the game, while the more specific classes will create more interesting, playable characters.</a:t>
            </a:r>
            <a:endParaRPr/>
          </a:p>
        </p:txBody>
      </p:sp>
      <p:sp>
        <p:nvSpPr>
          <p:cNvPr id="535" name="Google Shape;535;p6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36" name="Google Shape;536;p66"/>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7" name="Google Shape;537;p6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45 minutes</a:t>
            </a:r>
            <a:endParaRPr/>
          </a:p>
        </p:txBody>
      </p:sp>
      <p:sp>
        <p:nvSpPr>
          <p:cNvPr id="538" name="Google Shape;538;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84" name="Google Shape;284;p3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exercises referenced in this lesson can be found in the </a:t>
            </a:r>
            <a:r>
              <a:rPr lang="en" u="sng">
                <a:solidFill>
                  <a:schemeClr val="hlink"/>
                </a:solidFill>
                <a:hlinkClick r:id="rId3"/>
              </a:rPr>
              <a:t>Python Workbooks + Data</a:t>
            </a:r>
            <a:r>
              <a:rPr lang="en"/>
              <a:t> folder.</a:t>
            </a:r>
            <a:endParaRPr/>
          </a:p>
        </p:txBody>
      </p:sp>
      <p:sp>
        <p:nvSpPr>
          <p:cNvPr id="285" name="Google Shape;285;p3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6" name="Google Shape;296;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7" name="Google Shape;297;p37"/>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8" name="Google Shape;298;p37"/>
          <p:cNvSpPr txBox="1"/>
          <p:nvPr>
            <p:ph idx="1" type="body"/>
          </p:nvPr>
        </p:nvSpPr>
        <p:spPr>
          <a:xfrm>
            <a:off x="457200" y="1143000"/>
            <a:ext cx="50826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Explain what it means that Python is an Object-Oriented Programming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Define a class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Instantiate an object from a class.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classes with default instance variables.</a:t>
            </a:r>
            <a:endParaRPr sz="2000"/>
          </a:p>
          <a:p>
            <a:pPr indent="0" lvl="0" marL="0" rtl="0" algn="l">
              <a:lnSpc>
                <a:spcPct val="115000"/>
              </a:lnSpc>
              <a:spcBef>
                <a:spcPts val="1600"/>
              </a:spcBef>
              <a:spcAft>
                <a:spcPts val="0"/>
              </a:spcAft>
              <a:buNone/>
            </a:pPr>
            <a:r>
              <a:t/>
            </a:r>
            <a:endParaRPr b="1"/>
          </a:p>
          <a:p>
            <a:pPr indent="0" lvl="0" marL="0" rtl="0" algn="l">
              <a:lnSpc>
                <a:spcPct val="115000"/>
              </a:lnSpc>
              <a:spcBef>
                <a:spcPts val="1000"/>
              </a:spcBef>
              <a:spcAft>
                <a:spcPts val="0"/>
              </a:spcAft>
              <a:buNone/>
            </a:pPr>
            <a:r>
              <a:t/>
            </a:r>
            <a:endParaRPr sz="1400"/>
          </a:p>
          <a:p>
            <a:pPr indent="0" lvl="0" marL="457200" rtl="0" algn="l">
              <a:lnSpc>
                <a:spcPct val="115000"/>
              </a:lnSpc>
              <a:spcBef>
                <a:spcPts val="1000"/>
              </a:spcBef>
              <a:spcAft>
                <a:spcPts val="1000"/>
              </a:spcAft>
              <a:buNone/>
            </a:pPr>
            <a:r>
              <a:t/>
            </a:r>
            <a:endParaRPr sz="1400"/>
          </a:p>
        </p:txBody>
      </p:sp>
      <p:sp>
        <p:nvSpPr>
          <p:cNvPr id="299" name="Google Shape;299;p3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305" name="Google Shape;305;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Object-Oriented Programming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Are Everywhere</a:t>
            </a:r>
            <a:endParaRPr/>
          </a:p>
        </p:txBody>
      </p:sp>
      <p:sp>
        <p:nvSpPr>
          <p:cNvPr id="311" name="Google Shape;311;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2" name="Google Shape;312;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3" name="Google Shape;313;p39"/>
          <p:cNvPicPr preferRelativeResize="0"/>
          <p:nvPr/>
        </p:nvPicPr>
        <p:blipFill>
          <a:blip r:embed="rId3">
            <a:alphaModFix/>
          </a:blip>
          <a:stretch>
            <a:fillRect/>
          </a:stretch>
        </p:blipFill>
        <p:spPr>
          <a:xfrm>
            <a:off x="5049650" y="853075"/>
            <a:ext cx="3328349" cy="3328349"/>
          </a:xfrm>
          <a:prstGeom prst="rect">
            <a:avLst/>
          </a:prstGeom>
          <a:noFill/>
          <a:ln>
            <a:noFill/>
          </a:ln>
        </p:spPr>
      </p:pic>
      <p:sp>
        <p:nvSpPr>
          <p:cNvPr id="314" name="Google Shape;314;p39"/>
          <p:cNvSpPr/>
          <p:nvPr/>
        </p:nvSpPr>
        <p:spPr>
          <a:xfrm>
            <a:off x="5781825" y="2614725"/>
            <a:ext cx="1804500" cy="104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39"/>
          <p:cNvPicPr preferRelativeResize="0"/>
          <p:nvPr/>
        </p:nvPicPr>
        <p:blipFill>
          <a:blip r:embed="rId4">
            <a:alphaModFix/>
          </a:blip>
          <a:stretch>
            <a:fillRect/>
          </a:stretch>
        </p:blipFill>
        <p:spPr>
          <a:xfrm>
            <a:off x="6066422" y="2488725"/>
            <a:ext cx="1294800" cy="1294825"/>
          </a:xfrm>
          <a:prstGeom prst="rect">
            <a:avLst/>
          </a:prstGeom>
          <a:noFill/>
          <a:ln>
            <a:noFill/>
          </a:ln>
        </p:spPr>
      </p:pic>
      <p:sp>
        <p:nvSpPr>
          <p:cNvPr id="316" name="Google Shape;316;p39"/>
          <p:cNvSpPr txBox="1"/>
          <p:nvPr>
            <p:ph idx="1"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told you that every variable you've ever declared in Python has been one type all along: </a:t>
            </a:r>
            <a:r>
              <a:rPr b="1" lang="en"/>
              <a:t>objects.</a:t>
            </a:r>
            <a:r>
              <a:rPr lang="en"/>
              <a:t> </a:t>
            </a:r>
            <a:endParaRPr/>
          </a:p>
          <a:p>
            <a:pPr indent="0" lvl="0" marL="0" rtl="0" algn="l">
              <a:spcBef>
                <a:spcPts val="1600"/>
              </a:spcBef>
              <a:spcAft>
                <a:spcPts val="1600"/>
              </a:spcAft>
              <a:buNone/>
            </a:pPr>
            <a:r>
              <a:rPr lang="en"/>
              <a:t>This makes Python an </a:t>
            </a:r>
            <a:r>
              <a:rPr b="1" lang="en"/>
              <a:t>Object-Oriented</a:t>
            </a:r>
            <a:r>
              <a:rPr lang="en"/>
              <a:t> language.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and Methods</a:t>
            </a:r>
            <a:endParaRPr/>
          </a:p>
        </p:txBody>
      </p:sp>
      <p:sp>
        <p:nvSpPr>
          <p:cNvPr id="322" name="Google Shape;322;p4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objects have </a:t>
            </a:r>
            <a:r>
              <a:rPr b="1" lang="en"/>
              <a:t>properties</a:t>
            </a:r>
            <a:r>
              <a:rPr lang="en"/>
              <a:t> and </a:t>
            </a:r>
            <a:r>
              <a:rPr b="1" lang="en"/>
              <a:t>methods</a:t>
            </a:r>
            <a:r>
              <a:rPr lang="en"/>
              <a:t>. </a:t>
            </a:r>
            <a:endParaRPr/>
          </a:p>
          <a:p>
            <a:pPr indent="0" lvl="0" marL="0" rtl="0" algn="l">
              <a:spcBef>
                <a:spcPts val="1600"/>
              </a:spcBef>
              <a:spcAft>
                <a:spcPts val="0"/>
              </a:spcAft>
              <a:buNone/>
            </a:pPr>
            <a:r>
              <a:rPr b="1" lang="en"/>
              <a:t>Methods</a:t>
            </a:r>
            <a:r>
              <a:rPr lang="en"/>
              <a:t> are functions that objects can perform, such as when a list uses </a:t>
            </a:r>
            <a:r>
              <a:rPr b="1" lang="en">
                <a:latin typeface="Courier New"/>
                <a:ea typeface="Courier New"/>
                <a:cs typeface="Courier New"/>
                <a:sym typeface="Courier New"/>
              </a:rPr>
              <a:t>.append() </a:t>
            </a:r>
            <a:r>
              <a:rPr lang="en"/>
              <a:t>or </a:t>
            </a:r>
            <a:r>
              <a:rPr b="1" lang="en">
                <a:latin typeface="Courier New"/>
                <a:ea typeface="Courier New"/>
                <a:cs typeface="Courier New"/>
                <a:sym typeface="Courier New"/>
              </a:rPr>
              <a:t>.pop()</a:t>
            </a:r>
            <a:endParaRPr b="1">
              <a:latin typeface="Courier New"/>
              <a:ea typeface="Courier New"/>
              <a:cs typeface="Courier New"/>
              <a:sym typeface="Courier New"/>
            </a:endParaRPr>
          </a:p>
          <a:p>
            <a:pPr indent="0" lvl="0" marL="0" rtl="0" algn="l">
              <a:spcBef>
                <a:spcPts val="1600"/>
              </a:spcBef>
              <a:spcAft>
                <a:spcPts val="0"/>
              </a:spcAft>
              <a:buNone/>
            </a:pPr>
            <a:r>
              <a:rPr lang="en"/>
              <a:t>Let's say we're trying to represent a car as a Python object. What properties and methods would a car have?</a:t>
            </a:r>
            <a:endParaRPr/>
          </a:p>
          <a:p>
            <a:pPr indent="0" lvl="0" marL="0" rtl="0" algn="l">
              <a:spcBef>
                <a:spcPts val="1600"/>
              </a:spcBef>
              <a:spcAft>
                <a:spcPts val="1600"/>
              </a:spcAft>
              <a:buNone/>
            </a:pPr>
            <a:r>
              <a:rPr lang="en"/>
              <a:t>What properties would </a:t>
            </a:r>
            <a:r>
              <a:rPr b="1" lang="en"/>
              <a:t>all</a:t>
            </a:r>
            <a:r>
              <a:rPr lang="en"/>
              <a:t> cars have?</a:t>
            </a:r>
            <a:endParaRPr/>
          </a:p>
        </p:txBody>
      </p:sp>
      <p:sp>
        <p:nvSpPr>
          <p:cNvPr id="323" name="Google Shape;323;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4" name="Google Shape;324;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