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Proxima Nova"/>
      <p:regular r:id="rId29"/>
      <p:bold r:id="rId30"/>
      <p:italic r:id="rId31"/>
      <p:boldItalic r:id="rId32"/>
    </p:embeddedFont>
    <p:embeddedFont>
      <p:font typeface="Inconsolata"/>
      <p:regular r:id="rId33"/>
      <p:bold r:id="rId34"/>
    </p:embeddedFont>
    <p:embeddedFont>
      <p:font typeface="Oswald"/>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EC9636D-1A1C-4D45-9C04-FB53C71423FB}">
  <a:tblStyle styleId="{5EC9636D-1A1C-4D45-9C04-FB53C71423F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italic.fntdata"/><Relationship Id="rId30" Type="http://schemas.openxmlformats.org/officeDocument/2006/relationships/font" Target="fonts/ProximaNova-bold.fntdata"/><Relationship Id="rId11" Type="http://schemas.openxmlformats.org/officeDocument/2006/relationships/slide" Target="slides/slide6.xml"/><Relationship Id="rId33" Type="http://schemas.openxmlformats.org/officeDocument/2006/relationships/font" Target="fonts/Inconsolata-regular.fntdata"/><Relationship Id="rId10" Type="http://schemas.openxmlformats.org/officeDocument/2006/relationships/slide" Target="slides/slide5.xml"/><Relationship Id="rId32" Type="http://schemas.openxmlformats.org/officeDocument/2006/relationships/font" Target="fonts/ProximaNova-boldItalic.fntdata"/><Relationship Id="rId13" Type="http://schemas.openxmlformats.org/officeDocument/2006/relationships/slide" Target="slides/slide8.xml"/><Relationship Id="rId35" Type="http://schemas.openxmlformats.org/officeDocument/2006/relationships/font" Target="fonts/Oswald-regular.fntdata"/><Relationship Id="rId12" Type="http://schemas.openxmlformats.org/officeDocument/2006/relationships/slide" Target="slides/slide7.xml"/><Relationship Id="rId34" Type="http://schemas.openxmlformats.org/officeDocument/2006/relationships/font" Target="fonts/Inconsolata-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swald-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a0337830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a0337830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e0b1cece1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e0b1cece1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Talking points: </a:t>
            </a:r>
            <a:r>
              <a:rPr lang="en" sz="1200">
                <a:solidFill>
                  <a:schemeClr val="dk1"/>
                </a:solidFill>
                <a:latin typeface="Proxima Nova"/>
                <a:ea typeface="Proxima Nova"/>
                <a:cs typeface="Proxima Nova"/>
                <a:sym typeface="Proxima Nova"/>
              </a:rPr>
              <a:t>Your code can run error-free but still not do what you want it to.</a:t>
            </a:r>
            <a:endParaRP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d2264a2fc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d2264a2fc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Explain the importance of using print.</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b="1" lang="en">
                <a:solidFill>
                  <a:schemeClr val="dk1"/>
                </a:solidFill>
              </a:rPr>
              <a:t>TALKING POINTS</a:t>
            </a:r>
            <a:endParaRPr b="1">
              <a:solidFill>
                <a:schemeClr val="dk1"/>
              </a:solidFill>
            </a:endParaRPr>
          </a:p>
          <a:p>
            <a:pPr indent="-298450" lvl="0" marL="457200" rtl="0" algn="l">
              <a:spcBef>
                <a:spcPts val="0"/>
              </a:spcBef>
              <a:spcAft>
                <a:spcPts val="0"/>
              </a:spcAft>
              <a:buClr>
                <a:schemeClr val="dk1"/>
              </a:buClr>
              <a:buSzPts val="1100"/>
              <a:buChar char="●"/>
            </a:pPr>
            <a:r>
              <a:t/>
            </a:r>
            <a:endParaRPr b="1">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e0b1cece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e0b1cece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Talking Points: You might want to describe the thought process behind bubble sort so students can more </a:t>
            </a:r>
            <a:r>
              <a:rPr lang="en"/>
              <a:t>clearly</a:t>
            </a:r>
            <a:r>
              <a:rPr lang="en"/>
              <a:t> understand what the intention of the code is.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a42cb21d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a42cb21d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Duration: </a:t>
            </a:r>
            <a:r>
              <a:rPr lang="en"/>
              <a:t>15 minutes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ccca17768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ccca17768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Introduce the common challenges of user input.</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TALKING POINTS</a:t>
            </a:r>
            <a:endParaRPr sz="1200">
              <a:solidFill>
                <a:srgbClr val="24292E"/>
              </a:solidFill>
              <a:highlight>
                <a:srgbClr val="FFFFFF"/>
              </a:highlight>
            </a:endParaRPr>
          </a:p>
          <a:p>
            <a:pPr indent="-304800" lvl="0" marL="457200" rtl="0" algn="l">
              <a:spcBef>
                <a:spcPts val="0"/>
              </a:spcBef>
              <a:spcAft>
                <a:spcPts val="0"/>
              </a:spcAft>
              <a:buClr>
                <a:srgbClr val="24292E"/>
              </a:buClr>
              <a:buSzPts val="1200"/>
              <a:buChar char="●"/>
            </a:pPr>
            <a:r>
              <a:rPr lang="en" sz="1200">
                <a:solidFill>
                  <a:srgbClr val="24292E"/>
                </a:solidFill>
                <a:highlight>
                  <a:srgbClr val="FFFFFF"/>
                </a:highlight>
              </a:rPr>
              <a:t>Ideally, we can keep modifying our programs until they're free of errors. However, for some programs, errors are inevitable. </a:t>
            </a:r>
            <a:endParaRPr sz="1200">
              <a:solidFill>
                <a:srgbClr val="24292E"/>
              </a:solidFill>
              <a:highlight>
                <a:srgbClr val="FFFFFF"/>
              </a:highlight>
            </a:endParaRPr>
          </a:p>
          <a:p>
            <a:pPr indent="-304800" lvl="0" marL="457200" rtl="0" algn="l">
              <a:spcBef>
                <a:spcPts val="0"/>
              </a:spcBef>
              <a:spcAft>
                <a:spcPts val="0"/>
              </a:spcAft>
              <a:buClr>
                <a:srgbClr val="24292E"/>
              </a:buClr>
              <a:buSzPts val="1200"/>
              <a:buChar char="●"/>
            </a:pPr>
            <a:r>
              <a:rPr lang="en" sz="1200">
                <a:solidFill>
                  <a:srgbClr val="24292E"/>
                </a:solidFill>
                <a:highlight>
                  <a:srgbClr val="FFFFFF"/>
                </a:highlight>
              </a:rPr>
              <a:t>Applications that require user input and those that make requests to external data sources are repeat offenders.\</a:t>
            </a:r>
            <a:endParaRPr sz="1200">
              <a:solidFill>
                <a:srgbClr val="24292E"/>
              </a:solidFill>
              <a:highlight>
                <a:srgbClr val="FFFFFF"/>
              </a:highlight>
            </a:endParaRPr>
          </a:p>
          <a:p>
            <a:pPr indent="-304800" lvl="0" marL="457200" rtl="0" algn="l">
              <a:spcBef>
                <a:spcPts val="0"/>
              </a:spcBef>
              <a:spcAft>
                <a:spcPts val="0"/>
              </a:spcAft>
              <a:buClr>
                <a:srgbClr val="24292E"/>
              </a:buClr>
              <a:buSzPts val="1200"/>
              <a:buChar char="●"/>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ccca17768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ccca17768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Introduce Try and Except statements.</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b="1" lang="en">
                <a:solidFill>
                  <a:schemeClr val="dk1"/>
                </a:solidFill>
              </a:rPr>
              <a:t>TALKING POINTS</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Try-Except statements is one way we can catch errors in Python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It is important to </a:t>
            </a:r>
            <a:r>
              <a:rPr lang="en"/>
              <a:t>n</a:t>
            </a:r>
            <a:r>
              <a:rPr lang="en"/>
              <a:t>ote the indentation, which defines which code block might throw the error, and what code should execute in the case of the expected error. </a:t>
            </a:r>
            <a:endParaRPr/>
          </a:p>
          <a:p>
            <a:pPr indent="-298450" lvl="0" marL="457200" rtl="0" algn="l">
              <a:spcBef>
                <a:spcPts val="0"/>
              </a:spcBef>
              <a:spcAft>
                <a:spcPts val="0"/>
              </a:spcAft>
              <a:buSzPts val="1100"/>
              <a:buChar char="●"/>
            </a:pPr>
            <a:r>
              <a:rPr lang="en" sz="1200">
                <a:solidFill>
                  <a:srgbClr val="24292E"/>
                </a:solidFill>
                <a:highlight>
                  <a:schemeClr val="lt1"/>
                </a:highlight>
              </a:rPr>
              <a:t>Sometimes you may expect certain code to throw an error, and you may want to handle that situation with a smooth error message as opposed to having your whole program blow up.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ccca17768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ccca17768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Show an example of try-except. </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b="1" lang="en">
                <a:solidFill>
                  <a:schemeClr val="dk1"/>
                </a:solidFill>
              </a:rPr>
              <a:t>TALKING POINTS</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Always try to specify the error, if possible! You can even string several except statements to handle different errors differently.</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ccca17768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ccca17768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Show an example of try-except. </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b="1" lang="en">
                <a:solidFill>
                  <a:schemeClr val="dk1"/>
                </a:solidFill>
              </a:rPr>
              <a:t>TALKING POINTS</a:t>
            </a:r>
            <a:endParaRPr b="1">
              <a:solidFill>
                <a:schemeClr val="dk1"/>
              </a:solidFill>
            </a:endParaRPr>
          </a:p>
          <a:p>
            <a:pPr indent="-298450" lvl="0" marL="457200" rtl="0" algn="l">
              <a:spcBef>
                <a:spcPts val="0"/>
              </a:spcBef>
              <a:spcAft>
                <a:spcPts val="0"/>
              </a:spcAft>
              <a:buSzPts val="1100"/>
              <a:buChar char="●"/>
            </a:pPr>
            <a:r>
              <a:rPr lang="en"/>
              <a:t>In this example, we have a catch-all except at the end, just in case there's a totally unanticipated type of error.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ccca17768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ccca17768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Introduce the concept of creating errors on purpose. </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b="1" lang="en">
                <a:solidFill>
                  <a:schemeClr val="dk1"/>
                </a:solidFill>
              </a:rPr>
              <a:t>TALKING POINTS</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We can also have our programs throw errors whenever we'd like.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Why? typically if a user's input doesn't match our expectations.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Raising our own error will behave the same as a built-in error: unless we're handling it with a try-except block, it'll shut down the program.</a:t>
            </a:r>
            <a:endParaRPr>
              <a:solidFill>
                <a:schemeClr val="dk1"/>
              </a:solidFill>
            </a:endParaRPr>
          </a:p>
          <a:p>
            <a:pPr indent="0" lvl="0" marL="0" rtl="0" algn="l">
              <a:spcBef>
                <a:spcPts val="0"/>
              </a:spcBef>
              <a:spcAft>
                <a:spcPts val="0"/>
              </a:spcAft>
              <a:buNone/>
            </a:pPr>
            <a:r>
              <a:t/>
            </a:r>
            <a:endParaRPr b="1">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ccca17768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ccca17768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Give students an opportunity to discuss the error handling example.</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TALKING POINTS</a:t>
            </a:r>
            <a:endParaRPr/>
          </a:p>
          <a:p>
            <a:pPr indent="-298450" lvl="0" marL="457200" rtl="0" algn="l">
              <a:spcBef>
                <a:spcPts val="0"/>
              </a:spcBef>
              <a:spcAft>
                <a:spcPts val="0"/>
              </a:spcAft>
              <a:buSzPts val="1100"/>
              <a:buChar char="●"/>
            </a:pPr>
            <a:r>
              <a:rPr lang="en"/>
              <a:t>We want a number that's less than 100, so there's three possibilities: We're not given a number, we're given a number that's not less than 100, or we're given a number that's less than 100.</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lnSpc>
                <a:spcPct val="115000"/>
              </a:lnSpc>
              <a:spcBef>
                <a:spcPts val="0"/>
              </a:spcBef>
              <a:spcAft>
                <a:spcPts val="0"/>
              </a:spcAft>
              <a:buNone/>
            </a:pPr>
            <a:r>
              <a:rPr b="1" lang="en">
                <a:solidFill>
                  <a:schemeClr val="dk1"/>
                </a:solidFill>
                <a:highlight>
                  <a:srgbClr val="FFD966"/>
                </a:highlight>
              </a:rPr>
              <a:t>For remote classrooms: </a:t>
            </a:r>
            <a:r>
              <a:rPr lang="en">
                <a:solidFill>
                  <a:schemeClr val="dk1"/>
                </a:solidFill>
                <a:highlight>
                  <a:schemeClr val="lt1"/>
                </a:highlight>
              </a:rPr>
              <a:t>Have students come off of mute to share their plan.</a:t>
            </a:r>
            <a:endParaRPr>
              <a:solidFill>
                <a:schemeClr val="dk1"/>
              </a:solidFill>
              <a:highlight>
                <a:schemeClr val="lt1"/>
              </a:highlight>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a03378306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a03378306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0000"/>
              </a:lnSpc>
              <a:spcBef>
                <a:spcPts val="300"/>
              </a:spcBef>
              <a:spcAft>
                <a:spcPts val="0"/>
              </a:spcAft>
              <a:buClr>
                <a:schemeClr val="dk1"/>
              </a:buClr>
              <a:buSzPts val="1100"/>
              <a:buFont typeface="Arial"/>
              <a:buNone/>
            </a:pPr>
            <a:r>
              <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9c17f69d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9c17f69d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Duration: </a:t>
            </a:r>
            <a:r>
              <a:rPr lang="en">
                <a:solidFill>
                  <a:schemeClr val="dk1"/>
                </a:solidFill>
              </a:rPr>
              <a:t>10 minutes</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9c17f69d9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9c17f69d9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a:t>
            </a:r>
            <a:r>
              <a:rPr lang="en">
                <a:solidFill>
                  <a:schemeClr val="dk1"/>
                </a:solidFill>
              </a:rPr>
              <a:t> Recap what was covered in the lesson. </a:t>
            </a:r>
            <a:endParaRPr>
              <a:solidFill>
                <a:schemeClr val="dk1"/>
              </a:solidFill>
            </a:endParaRPr>
          </a:p>
          <a:p>
            <a:pPr indent="0" lvl="0" marL="0" rtl="0" algn="l">
              <a:spcBef>
                <a:spcPts val="50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9c17f69d9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9c17f69d9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3dd4fa9b7e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3dd4fa9b7e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a03378306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a03378306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906b20b1d4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906b20b1d4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dd4fa9b7e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dd4fa9b7e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Duration: </a:t>
            </a:r>
            <a:r>
              <a:rPr lang="en"/>
              <a:t>30</a:t>
            </a:r>
            <a:r>
              <a:rPr b="1" lang="en"/>
              <a:t> </a:t>
            </a:r>
            <a:r>
              <a:rPr lang="en"/>
              <a:t>minutes</a:t>
            </a:r>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d2264a2fc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d2264a2fc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Purpose: </a:t>
            </a:r>
            <a:r>
              <a:rPr lang="en">
                <a:solidFill>
                  <a:schemeClr val="dk1"/>
                </a:solidFill>
              </a:rPr>
              <a:t>Set expectations for the lesson.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TEACHING TIPS:</a:t>
            </a:r>
            <a:endParaRPr b="1">
              <a:solidFill>
                <a:schemeClr val="dk1"/>
              </a:solidFill>
            </a:endParaRPr>
          </a:p>
          <a:p>
            <a:pPr indent="0" lvl="0" marL="0" rtl="0" algn="l">
              <a:spcBef>
                <a:spcPts val="0"/>
              </a:spcBef>
              <a:spcAft>
                <a:spcPts val="0"/>
              </a:spcAft>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Today's topics may seem a bit basic, but remind students that these are the foundational building blocks of complex programs. No matter how far they get as programmers, data types will ALWAYS matter and can often be the source of bugs!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highlight>
                <a:srgbClr val="FFD966"/>
              </a:highlight>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FFD966"/>
                </a:highlight>
              </a:rPr>
              <a:t>For remote classrooms</a:t>
            </a:r>
            <a:r>
              <a:rPr lang="en">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Capture a screenshot of this slide and drop it in the class Slack channel.</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ccca1776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ccca1776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Explain why error messages are actually our friends.</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b="1" lang="en">
                <a:solidFill>
                  <a:schemeClr val="dk1"/>
                </a:solidFill>
              </a:rPr>
              <a:t>TALKING POINTS</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On the surface, errors are frustrating! However, they generally tell you what’s wrong so you can fix it!</a:t>
            </a:r>
            <a:endParaRPr>
              <a:solidFill>
                <a:schemeClr val="dk1"/>
              </a:solidFill>
            </a:endParaRPr>
          </a:p>
          <a:p>
            <a:pPr indent="-298450" lvl="0" marL="457200" rtl="0" algn="l">
              <a:spcBef>
                <a:spcPts val="0"/>
              </a:spcBef>
              <a:spcAft>
                <a:spcPts val="0"/>
              </a:spcAft>
              <a:buSzPts val="1100"/>
              <a:buChar char="●"/>
            </a:pPr>
            <a:r>
              <a:rPr lang="en"/>
              <a:t>You will </a:t>
            </a:r>
            <a:r>
              <a:rPr lang="en"/>
              <a:t>have a much better time programming if you learn to use error messages as a </a:t>
            </a:r>
            <a:r>
              <a:rPr b="1" lang="en"/>
              <a:t>guide</a:t>
            </a:r>
            <a:r>
              <a:rPr lang="en"/>
              <a:t> instead of a </a:t>
            </a:r>
            <a:r>
              <a:rPr b="1" lang="en"/>
              <a:t>blocker</a:t>
            </a:r>
            <a:r>
              <a:rPr lang="en"/>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ccca17768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ccca17768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Give students a chance to </a:t>
            </a:r>
            <a:r>
              <a:rPr b="1" lang="en">
                <a:solidFill>
                  <a:schemeClr val="dk1"/>
                </a:solidFill>
              </a:rPr>
              <a:t>interpret</a:t>
            </a:r>
            <a:r>
              <a:rPr b="1" lang="en">
                <a:solidFill>
                  <a:schemeClr val="dk1"/>
                </a:solidFill>
              </a:rPr>
              <a:t> a real error message.</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b="1" lang="en">
                <a:solidFill>
                  <a:schemeClr val="dk1"/>
                </a:solidFill>
              </a:rPr>
              <a:t>TALKING POINTS</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Let’s </a:t>
            </a:r>
            <a:r>
              <a:rPr lang="en">
                <a:solidFill>
                  <a:schemeClr val="dk1"/>
                </a:solidFill>
              </a:rPr>
              <a:t>dissect</a:t>
            </a:r>
            <a:r>
              <a:rPr lang="en">
                <a:solidFill>
                  <a:schemeClr val="dk1"/>
                </a:solidFill>
              </a:rPr>
              <a:t> this error message.</a:t>
            </a:r>
            <a:endParaRPr>
              <a:solidFill>
                <a:schemeClr val="dk1"/>
              </a:solidFill>
            </a:endParaRPr>
          </a:p>
          <a:p>
            <a:pPr indent="-298450" lvl="0" marL="457200" rtl="0" algn="l">
              <a:spcBef>
                <a:spcPts val="0"/>
              </a:spcBef>
              <a:spcAft>
                <a:spcPts val="0"/>
              </a:spcAft>
              <a:buClr>
                <a:schemeClr val="dk1"/>
              </a:buClr>
              <a:buSzPts val="1100"/>
              <a:buChar char="●"/>
            </a:pPr>
            <a:r>
              <a:rPr lang="en"/>
              <a:t>The </a:t>
            </a:r>
            <a:r>
              <a:rPr lang="en"/>
              <a:t>error gives us t</a:t>
            </a:r>
            <a:r>
              <a:rPr lang="en"/>
              <a:t>he File and Line Number that caused the error, along </a:t>
            </a:r>
            <a:r>
              <a:rPr lang="en"/>
              <a:t>with</a:t>
            </a:r>
            <a:r>
              <a:rPr lang="en"/>
              <a:t> what type of error (ZeroDvisionError) and a brief description.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ccca17768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ccca17768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Give students an opportunity to play around with real errors.</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TEACHING TIPS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Once students have completed this exercise, review and discuss each of the error types. </a:t>
            </a:r>
            <a:r>
              <a:rPr lang="en">
                <a:solidFill>
                  <a:schemeClr val="dk1"/>
                </a:solidFill>
              </a:rPr>
              <a:t>You might also demonstrate the results when googling the error message to talk students through the process of finding good answers.</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FFD966"/>
                </a:highlight>
              </a:rPr>
              <a:t>For remote classrooms</a:t>
            </a:r>
            <a:endParaRPr b="1">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6.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9.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s">
  <p:cSld name="CUSTOM">
    <p:bg>
      <p:bgPr>
        <a:solidFill>
          <a:schemeClr val="lt1"/>
        </a:solidFill>
      </p:bgPr>
    </p:bg>
    <p:spTree>
      <p:nvGrpSpPr>
        <p:cNvPr id="11" name="Shape 11"/>
        <p:cNvGrpSpPr/>
        <p:nvPr/>
      </p:nvGrpSpPr>
      <p:grpSpPr>
        <a:xfrm>
          <a:off x="0" y="0"/>
          <a:ext cx="0" cy="0"/>
          <a:chOff x="0" y="0"/>
          <a:chExt cx="0" cy="0"/>
        </a:xfrm>
      </p:grpSpPr>
      <p:sp>
        <p:nvSpPr>
          <p:cNvPr id="12" name="Google Shape;12;p2"/>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 name="Google Shape;13;p2"/>
          <p:cNvSpPr txBox="1"/>
          <p:nvPr>
            <p:ph idx="1" type="body"/>
          </p:nvPr>
        </p:nvSpPr>
        <p:spPr>
          <a:xfrm>
            <a:off x="979500" y="1078375"/>
            <a:ext cx="7099500" cy="2999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4" name="Google Shape;14;p2"/>
          <p:cNvSpPr/>
          <p:nvPr/>
        </p:nvSpPr>
        <p:spPr>
          <a:xfrm>
            <a:off x="8342625" y="4513775"/>
            <a:ext cx="5343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descr="GA-Cog-900.png" id="17" name="Google Shape;17;p2"/>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8" name="Google Shape;18;p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Blank">
  <p:cSld name="CUSTOM_8_1">
    <p:spTree>
      <p:nvGrpSpPr>
        <p:cNvPr id="90" name="Shape 90"/>
        <p:cNvGrpSpPr/>
        <p:nvPr/>
      </p:nvGrpSpPr>
      <p:grpSpPr>
        <a:xfrm>
          <a:off x="0" y="0"/>
          <a:ext cx="0" cy="0"/>
          <a:chOff x="0" y="0"/>
          <a:chExt cx="0" cy="0"/>
        </a:xfrm>
      </p:grpSpPr>
      <p:sp>
        <p:nvSpPr>
          <p:cNvPr id="91" name="Google Shape;91;p1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92" name="Google Shape;92;p1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p:cSld name="CUSTOM_4">
    <p:spTree>
      <p:nvGrpSpPr>
        <p:cNvPr id="93" name="Shape 93"/>
        <p:cNvGrpSpPr/>
        <p:nvPr/>
      </p:nvGrpSpPr>
      <p:grpSpPr>
        <a:xfrm>
          <a:off x="0" y="0"/>
          <a:ext cx="0" cy="0"/>
          <a:chOff x="0" y="0"/>
          <a:chExt cx="0" cy="0"/>
        </a:xfrm>
      </p:grpSpPr>
      <p:cxnSp>
        <p:nvCxnSpPr>
          <p:cNvPr id="94" name="Google Shape;94;p12"/>
          <p:cNvCxnSpPr/>
          <p:nvPr/>
        </p:nvCxnSpPr>
        <p:spPr>
          <a:xfrm>
            <a:off x="1399725" y="1762588"/>
            <a:ext cx="2638200" cy="0"/>
          </a:xfrm>
          <a:prstGeom prst="straightConnector1">
            <a:avLst/>
          </a:prstGeom>
          <a:noFill/>
          <a:ln cap="flat" cmpd="sng" w="9525">
            <a:solidFill>
              <a:srgbClr val="E41A23"/>
            </a:solidFill>
            <a:prstDash val="solid"/>
            <a:round/>
            <a:headEnd len="med" w="med" type="none"/>
            <a:tailEnd len="med" w="med" type="none"/>
          </a:ln>
        </p:spPr>
      </p:cxnSp>
      <p:cxnSp>
        <p:nvCxnSpPr>
          <p:cNvPr id="95" name="Google Shape;95;p12"/>
          <p:cNvCxnSpPr/>
          <p:nvPr/>
        </p:nvCxnSpPr>
        <p:spPr>
          <a:xfrm>
            <a:off x="4913975" y="1762588"/>
            <a:ext cx="2638200" cy="0"/>
          </a:xfrm>
          <a:prstGeom prst="straightConnector1">
            <a:avLst/>
          </a:prstGeom>
          <a:noFill/>
          <a:ln cap="flat" cmpd="sng" w="9525">
            <a:solidFill>
              <a:srgbClr val="E41A23"/>
            </a:solidFill>
            <a:prstDash val="solid"/>
            <a:round/>
            <a:headEnd len="med" w="med" type="none"/>
            <a:tailEnd len="med" w="med" type="none"/>
          </a:ln>
        </p:spPr>
      </p:cxnSp>
      <p:sp>
        <p:nvSpPr>
          <p:cNvPr id="96" name="Google Shape;96;p12"/>
          <p:cNvSpPr txBox="1"/>
          <p:nvPr/>
        </p:nvSpPr>
        <p:spPr>
          <a:xfrm>
            <a:off x="4057900" y="1301188"/>
            <a:ext cx="8361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7" name="Google Shape;97;p12"/>
          <p:cNvSpPr txBox="1"/>
          <p:nvPr>
            <p:ph type="title"/>
          </p:nvPr>
        </p:nvSpPr>
        <p:spPr>
          <a:xfrm>
            <a:off x="1403050" y="2027913"/>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98" name="Google Shape;98;p12"/>
          <p:cNvSpPr txBox="1"/>
          <p:nvPr>
            <p:ph idx="1" type="subTitle"/>
          </p:nvPr>
        </p:nvSpPr>
        <p:spPr>
          <a:xfrm>
            <a:off x="2249725" y="3285818"/>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chemeClr val="dk2"/>
                </a:solidFill>
              </a:defRPr>
            </a:lvl1pPr>
            <a:lvl2pPr lvl="1" rtl="0" algn="ctr">
              <a:spcBef>
                <a:spcPts val="1600"/>
              </a:spcBef>
              <a:spcAft>
                <a:spcPts val="0"/>
              </a:spcAft>
              <a:buNone/>
              <a:defRPr>
                <a:solidFill>
                  <a:schemeClr val="dk2"/>
                </a:solidFill>
              </a:defRPr>
            </a:lvl2pPr>
            <a:lvl3pPr lvl="2" rtl="0" algn="ctr">
              <a:spcBef>
                <a:spcPts val="1600"/>
              </a:spcBef>
              <a:spcAft>
                <a:spcPts val="0"/>
              </a:spcAft>
              <a:buNone/>
              <a:defRPr>
                <a:solidFill>
                  <a:schemeClr val="dk2"/>
                </a:solidFill>
              </a:defRPr>
            </a:lvl3pPr>
            <a:lvl4pPr lvl="3" rtl="0" algn="ctr">
              <a:spcBef>
                <a:spcPts val="1600"/>
              </a:spcBef>
              <a:spcAft>
                <a:spcPts val="0"/>
              </a:spcAft>
              <a:buNone/>
              <a:defRPr>
                <a:solidFill>
                  <a:schemeClr val="dk2"/>
                </a:solidFill>
              </a:defRPr>
            </a:lvl4pPr>
            <a:lvl5pPr lvl="4" rtl="0" algn="ctr">
              <a:spcBef>
                <a:spcPts val="1600"/>
              </a:spcBef>
              <a:spcAft>
                <a:spcPts val="0"/>
              </a:spcAft>
              <a:buNone/>
              <a:defRPr>
                <a:solidFill>
                  <a:schemeClr val="dk2"/>
                </a:solidFill>
              </a:defRPr>
            </a:lvl5pPr>
            <a:lvl6pPr lvl="5" rtl="0" algn="ctr">
              <a:spcBef>
                <a:spcPts val="1600"/>
              </a:spcBef>
              <a:spcAft>
                <a:spcPts val="0"/>
              </a:spcAft>
              <a:buNone/>
              <a:defRPr>
                <a:solidFill>
                  <a:schemeClr val="dk2"/>
                </a:solidFill>
              </a:defRPr>
            </a:lvl6pPr>
            <a:lvl7pPr lvl="6" rtl="0" algn="ctr">
              <a:spcBef>
                <a:spcPts val="1600"/>
              </a:spcBef>
              <a:spcAft>
                <a:spcPts val="0"/>
              </a:spcAft>
              <a:buNone/>
              <a:defRPr>
                <a:solidFill>
                  <a:schemeClr val="dk2"/>
                </a:solidFill>
              </a:defRPr>
            </a:lvl7pPr>
            <a:lvl8pPr lvl="7" rtl="0" algn="ctr">
              <a:spcBef>
                <a:spcPts val="1600"/>
              </a:spcBef>
              <a:spcAft>
                <a:spcPts val="0"/>
              </a:spcAft>
              <a:buNone/>
              <a:defRPr>
                <a:solidFill>
                  <a:schemeClr val="dk2"/>
                </a:solidFill>
              </a:defRPr>
            </a:lvl8pPr>
            <a:lvl9pPr lvl="8" rtl="0" algn="ctr">
              <a:spcBef>
                <a:spcPts val="1600"/>
              </a:spcBef>
              <a:spcAft>
                <a:spcPts val="1600"/>
              </a:spcAft>
              <a:buNone/>
              <a:defRPr>
                <a:solidFill>
                  <a:schemeClr val="dk2"/>
                </a:solidFill>
              </a:defRPr>
            </a:lvl9pPr>
          </a:lstStyle>
          <a:p/>
        </p:txBody>
      </p:sp>
      <p:sp>
        <p:nvSpPr>
          <p:cNvPr id="99" name="Google Shape;99;p1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00" name="Google Shape;100;p1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Headshot">
  <p:cSld name="CUSTOM_4_2">
    <p:spTree>
      <p:nvGrpSpPr>
        <p:cNvPr id="101" name="Shape 101"/>
        <p:cNvGrpSpPr/>
        <p:nvPr/>
      </p:nvGrpSpPr>
      <p:grpSpPr>
        <a:xfrm>
          <a:off x="0" y="0"/>
          <a:ext cx="0" cy="0"/>
          <a:chOff x="0" y="0"/>
          <a:chExt cx="0" cy="0"/>
        </a:xfrm>
      </p:grpSpPr>
      <p:sp>
        <p:nvSpPr>
          <p:cNvPr id="102" name="Google Shape;102;p13"/>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3" name="Google Shape;103;p13"/>
          <p:cNvSpPr txBox="1"/>
          <p:nvPr>
            <p:ph idx="1" type="subTitle"/>
          </p:nvPr>
        </p:nvSpPr>
        <p:spPr>
          <a:xfrm>
            <a:off x="2249725" y="3220006"/>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rgbClr val="E51B24"/>
                </a:solidFill>
              </a:defRPr>
            </a:lvl1pPr>
            <a:lvl2pPr lvl="1" rtl="0" algn="ctr">
              <a:spcBef>
                <a:spcPts val="1600"/>
              </a:spcBef>
              <a:spcAft>
                <a:spcPts val="0"/>
              </a:spcAft>
              <a:buNone/>
              <a:defRPr sz="1100">
                <a:solidFill>
                  <a:srgbClr val="E51B24"/>
                </a:solidFill>
              </a:defRPr>
            </a:lvl2pPr>
            <a:lvl3pPr lvl="2" rtl="0" algn="ctr">
              <a:spcBef>
                <a:spcPts val="1600"/>
              </a:spcBef>
              <a:spcAft>
                <a:spcPts val="0"/>
              </a:spcAft>
              <a:buNone/>
              <a:defRPr sz="1100">
                <a:solidFill>
                  <a:srgbClr val="E51B24"/>
                </a:solidFill>
              </a:defRPr>
            </a:lvl3pPr>
            <a:lvl4pPr lvl="3" rtl="0" algn="ctr">
              <a:spcBef>
                <a:spcPts val="1600"/>
              </a:spcBef>
              <a:spcAft>
                <a:spcPts val="0"/>
              </a:spcAft>
              <a:buNone/>
              <a:defRPr sz="1100">
                <a:solidFill>
                  <a:srgbClr val="E51B24"/>
                </a:solidFill>
              </a:defRPr>
            </a:lvl4pPr>
            <a:lvl5pPr lvl="4" rtl="0" algn="ctr">
              <a:spcBef>
                <a:spcPts val="1600"/>
              </a:spcBef>
              <a:spcAft>
                <a:spcPts val="0"/>
              </a:spcAft>
              <a:buNone/>
              <a:defRPr sz="1100">
                <a:solidFill>
                  <a:srgbClr val="E51B24"/>
                </a:solidFill>
              </a:defRPr>
            </a:lvl5pPr>
            <a:lvl6pPr lvl="5" rtl="0" algn="ctr">
              <a:spcBef>
                <a:spcPts val="1600"/>
              </a:spcBef>
              <a:spcAft>
                <a:spcPts val="0"/>
              </a:spcAft>
              <a:buNone/>
              <a:defRPr sz="1100">
                <a:solidFill>
                  <a:srgbClr val="E51B24"/>
                </a:solidFill>
              </a:defRPr>
            </a:lvl6pPr>
            <a:lvl7pPr lvl="6" rtl="0" algn="ctr">
              <a:spcBef>
                <a:spcPts val="1600"/>
              </a:spcBef>
              <a:spcAft>
                <a:spcPts val="0"/>
              </a:spcAft>
              <a:buNone/>
              <a:defRPr sz="1100">
                <a:solidFill>
                  <a:srgbClr val="E51B24"/>
                </a:solidFill>
              </a:defRPr>
            </a:lvl7pPr>
            <a:lvl8pPr lvl="7" rtl="0" algn="ctr">
              <a:spcBef>
                <a:spcPts val="1600"/>
              </a:spcBef>
              <a:spcAft>
                <a:spcPts val="0"/>
              </a:spcAft>
              <a:buNone/>
              <a:defRPr sz="1100">
                <a:solidFill>
                  <a:srgbClr val="E51B24"/>
                </a:solidFill>
              </a:defRPr>
            </a:lvl8pPr>
            <a:lvl9pPr lvl="8" rtl="0" algn="ctr">
              <a:spcBef>
                <a:spcPts val="1600"/>
              </a:spcBef>
              <a:spcAft>
                <a:spcPts val="1600"/>
              </a:spcAft>
              <a:buNone/>
              <a:defRPr sz="1100">
                <a:solidFill>
                  <a:srgbClr val="E51B24"/>
                </a:solidFill>
              </a:defRPr>
            </a:lvl9pPr>
          </a:lstStyle>
          <a:p/>
        </p:txBody>
      </p:sp>
      <p:sp>
        <p:nvSpPr>
          <p:cNvPr id="104" name="Google Shape;104;p1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a:t>
            </a:r>
            <a:r>
              <a:rPr lang="en"/>
              <a:t>2020</a:t>
            </a:r>
            <a:r>
              <a:rPr lang="en"/>
              <a:t> General Assembly</a:t>
            </a:r>
            <a:endParaRPr/>
          </a:p>
        </p:txBody>
      </p:sp>
      <p:sp>
        <p:nvSpPr>
          <p:cNvPr id="105" name="Google Shape;105;p13"/>
          <p:cNvSpPr/>
          <p:nvPr/>
        </p:nvSpPr>
        <p:spPr>
          <a:xfrm>
            <a:off x="4047013" y="1247650"/>
            <a:ext cx="881100" cy="881100"/>
          </a:xfrm>
          <a:prstGeom prst="ellipse">
            <a:avLst/>
          </a:prstGeom>
          <a:solidFill>
            <a:srgbClr val="EFEFEF"/>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6" name="Google Shape;106;p13"/>
          <p:cNvCxnSpPr/>
          <p:nvPr/>
        </p:nvCxnSpPr>
        <p:spPr>
          <a:xfrm>
            <a:off x="1399725" y="1762588"/>
            <a:ext cx="2472000" cy="0"/>
          </a:xfrm>
          <a:prstGeom prst="straightConnector1">
            <a:avLst/>
          </a:prstGeom>
          <a:noFill/>
          <a:ln cap="flat" cmpd="sng" w="9525">
            <a:solidFill>
              <a:srgbClr val="E41A23"/>
            </a:solidFill>
            <a:prstDash val="solid"/>
            <a:round/>
            <a:headEnd len="med" w="med" type="none"/>
            <a:tailEnd len="med" w="med" type="none"/>
          </a:ln>
        </p:spPr>
      </p:cxnSp>
      <p:cxnSp>
        <p:nvCxnSpPr>
          <p:cNvPr id="107" name="Google Shape;107;p13"/>
          <p:cNvCxnSpPr/>
          <p:nvPr/>
        </p:nvCxnSpPr>
        <p:spPr>
          <a:xfrm>
            <a:off x="5103425" y="1762588"/>
            <a:ext cx="2472000" cy="0"/>
          </a:xfrm>
          <a:prstGeom prst="straightConnector1">
            <a:avLst/>
          </a:prstGeom>
          <a:noFill/>
          <a:ln cap="flat" cmpd="sng" w="9525">
            <a:solidFill>
              <a:srgbClr val="E41A23"/>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No Attribution">
  <p:cSld name="CUSTOM_4_1">
    <p:spTree>
      <p:nvGrpSpPr>
        <p:cNvPr id="108" name="Shape 108"/>
        <p:cNvGrpSpPr/>
        <p:nvPr/>
      </p:nvGrpSpPr>
      <p:grpSpPr>
        <a:xfrm>
          <a:off x="0" y="0"/>
          <a:ext cx="0" cy="0"/>
          <a:chOff x="0" y="0"/>
          <a:chExt cx="0" cy="0"/>
        </a:xfrm>
      </p:grpSpPr>
      <p:cxnSp>
        <p:nvCxnSpPr>
          <p:cNvPr id="109" name="Google Shape;109;p14"/>
          <p:cNvCxnSpPr/>
          <p:nvPr/>
        </p:nvCxnSpPr>
        <p:spPr>
          <a:xfrm>
            <a:off x="1678950" y="1863425"/>
            <a:ext cx="5786100" cy="0"/>
          </a:xfrm>
          <a:prstGeom prst="straightConnector1">
            <a:avLst/>
          </a:prstGeom>
          <a:noFill/>
          <a:ln cap="flat" cmpd="sng" w="9525">
            <a:solidFill>
              <a:srgbClr val="E41A23"/>
            </a:solidFill>
            <a:prstDash val="solid"/>
            <a:round/>
            <a:headEnd len="med" w="med" type="none"/>
            <a:tailEnd len="med" w="med" type="none"/>
          </a:ln>
        </p:spPr>
      </p:cxnSp>
      <p:sp>
        <p:nvSpPr>
          <p:cNvPr id="110" name="Google Shape;110;p14"/>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111" name="Google Shape;111;p1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12" name="Google Shape;112;p1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Black">
  <p:cSld name="CUSTOM_6_1_1_1_1_1">
    <p:spTree>
      <p:nvGrpSpPr>
        <p:cNvPr id="113" name="Shape 113"/>
        <p:cNvGrpSpPr/>
        <p:nvPr/>
      </p:nvGrpSpPr>
      <p:grpSpPr>
        <a:xfrm>
          <a:off x="0" y="0"/>
          <a:ext cx="0" cy="0"/>
          <a:chOff x="0" y="0"/>
          <a:chExt cx="0" cy="0"/>
        </a:xfrm>
      </p:grpSpPr>
      <p:sp>
        <p:nvSpPr>
          <p:cNvPr id="114" name="Google Shape;114;p15"/>
          <p:cNvSpPr/>
          <p:nvPr/>
        </p:nvSpPr>
        <p:spPr>
          <a:xfrm>
            <a:off x="0" y="2540700"/>
            <a:ext cx="9144000" cy="2602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17" name="Google Shape;117;p15"/>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18" name="Google Shape;118;p15"/>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19" name="Google Shape;119;p1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descr="GA-Cog-900.png" id="120" name="Google Shape;120;p15"/>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Red">
  <p:cSld name="CUSTOM_6_1_1_1_1_1_1">
    <p:spTree>
      <p:nvGrpSpPr>
        <p:cNvPr id="121" name="Shape 121"/>
        <p:cNvGrpSpPr/>
        <p:nvPr/>
      </p:nvGrpSpPr>
      <p:grpSpPr>
        <a:xfrm>
          <a:off x="0" y="0"/>
          <a:ext cx="0" cy="0"/>
          <a:chOff x="0" y="0"/>
          <a:chExt cx="0" cy="0"/>
        </a:xfrm>
      </p:grpSpPr>
      <p:sp>
        <p:nvSpPr>
          <p:cNvPr id="122" name="Google Shape;122;p16"/>
          <p:cNvSpPr/>
          <p:nvPr/>
        </p:nvSpPr>
        <p:spPr>
          <a:xfrm>
            <a:off x="0" y="2540700"/>
            <a:ext cx="9144000" cy="2602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25" name="Google Shape;125;p16"/>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26" name="Google Shape;126;p16"/>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27" name="Google Shape;127;p1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128" name="Google Shape;128;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 Timer">
  <p:cSld name="TITLE_AND_BODY_1_2_2_2">
    <p:spTree>
      <p:nvGrpSpPr>
        <p:cNvPr id="129" name="Shape 129"/>
        <p:cNvGrpSpPr/>
        <p:nvPr/>
      </p:nvGrpSpPr>
      <p:grpSpPr>
        <a:xfrm>
          <a:off x="0" y="0"/>
          <a:ext cx="0" cy="0"/>
          <a:chOff x="0" y="0"/>
          <a:chExt cx="0" cy="0"/>
        </a:xfrm>
      </p:grpSpPr>
      <p:sp>
        <p:nvSpPr>
          <p:cNvPr id="130" name="Google Shape;130;p17"/>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32" name="Google Shape;132;p1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33" name="Google Shape;133;p1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4" name="Google Shape;134;p1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35" name="Google Shape;135;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6" name="Google Shape;136;p17"/>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37" name="Google Shape;137;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8" name="Google Shape;138;p1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39" name="Google Shape;139;p17"/>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p:cSld name="TITLE_AND_BODY_1_2_2_2_2">
    <p:spTree>
      <p:nvGrpSpPr>
        <p:cNvPr id="140" name="Shape 140"/>
        <p:cNvGrpSpPr/>
        <p:nvPr/>
      </p:nvGrpSpPr>
      <p:grpSpPr>
        <a:xfrm>
          <a:off x="0" y="0"/>
          <a:ext cx="0" cy="0"/>
          <a:chOff x="0" y="0"/>
          <a:chExt cx="0" cy="0"/>
        </a:xfrm>
      </p:grpSpPr>
      <p:sp>
        <p:nvSpPr>
          <p:cNvPr id="141" name="Google Shape;141;p18"/>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2" name="Google Shape;142;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3" name="Google Shape;143;p18"/>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44" name="Google Shape;144;p1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45" name="Google Shape;145;p1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6" name="Google Shape;146;p1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47" name="Google Shape;147;p1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48" name="Google Shape;148;p18"/>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 Timer">
  <p:cSld name="TITLE_AND_BODY_1_2_2_2_1">
    <p:spTree>
      <p:nvGrpSpPr>
        <p:cNvPr id="149" name="Shape 149"/>
        <p:cNvGrpSpPr/>
        <p:nvPr/>
      </p:nvGrpSpPr>
      <p:grpSpPr>
        <a:xfrm>
          <a:off x="0" y="0"/>
          <a:ext cx="0" cy="0"/>
          <a:chOff x="0" y="0"/>
          <a:chExt cx="0" cy="0"/>
        </a:xfrm>
      </p:grpSpPr>
      <p:sp>
        <p:nvSpPr>
          <p:cNvPr id="150" name="Google Shape;150;p19"/>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2" name="Google Shape;152;p1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53" name="Google Shape;153;p19"/>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54" name="Google Shape;154;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5" name="Google Shape;155;p19"/>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56" name="Google Shape;156;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7" name="Google Shape;157;p1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58" name="Google Shape;158;p1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p:cSld name="TITLE_AND_BODY_1_2_2_2_1_2">
    <p:spTree>
      <p:nvGrpSpPr>
        <p:cNvPr id="159" name="Shape 159"/>
        <p:cNvGrpSpPr/>
        <p:nvPr/>
      </p:nvGrpSpPr>
      <p:grpSpPr>
        <a:xfrm>
          <a:off x="0" y="0"/>
          <a:ext cx="0" cy="0"/>
          <a:chOff x="0" y="0"/>
          <a:chExt cx="0" cy="0"/>
        </a:xfrm>
      </p:grpSpPr>
      <p:sp>
        <p:nvSpPr>
          <p:cNvPr id="160" name="Google Shape;160;p20"/>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2" name="Google Shape;162;p2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63" name="Google Shape;163;p2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64" name="Google Shape;164;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5" name="Google Shape;165;p2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66" name="Google Shape;166;p2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Palette">
  <p:cSld name="CUSTOM_13">
    <p:spTree>
      <p:nvGrpSpPr>
        <p:cNvPr id="19" name="Shape 19"/>
        <p:cNvGrpSpPr/>
        <p:nvPr/>
      </p:nvGrpSpPr>
      <p:grpSpPr>
        <a:xfrm>
          <a:off x="0" y="0"/>
          <a:ext cx="0" cy="0"/>
          <a:chOff x="0" y="0"/>
          <a:chExt cx="0" cy="0"/>
        </a:xfrm>
      </p:grpSpPr>
      <p:sp>
        <p:nvSpPr>
          <p:cNvPr id="20" name="Google Shape;20;p3"/>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2" name="Google Shape;22;p3"/>
          <p:cNvSpPr txBox="1"/>
          <p:nvPr/>
        </p:nvSpPr>
        <p:spPr>
          <a:xfrm>
            <a:off x="979500" y="91871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3" name="Google Shape;23;p3"/>
          <p:cNvSpPr txBox="1"/>
          <p:nvPr/>
        </p:nvSpPr>
        <p:spPr>
          <a:xfrm>
            <a:off x="3108300" y="283325"/>
            <a:ext cx="5578500" cy="56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4" name="Google Shape;24;p3"/>
          <p:cNvSpPr txBox="1"/>
          <p:nvPr/>
        </p:nvSpPr>
        <p:spPr>
          <a:xfrm>
            <a:off x="979500" y="280375"/>
            <a:ext cx="2363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222222"/>
                </a:solidFill>
                <a:latin typeface="Proxima Nova"/>
                <a:ea typeface="Proxima Nova"/>
                <a:cs typeface="Proxima Nova"/>
                <a:sym typeface="Proxima Nova"/>
              </a:rPr>
              <a:t>Color Palette</a:t>
            </a:r>
            <a:endParaRPr b="1" sz="2600">
              <a:latin typeface="Proxima Nova"/>
              <a:ea typeface="Proxima Nova"/>
              <a:cs typeface="Proxima Nova"/>
              <a:sym typeface="Proxima Nova"/>
            </a:endParaRPr>
          </a:p>
        </p:txBody>
      </p:sp>
      <p:sp>
        <p:nvSpPr>
          <p:cNvPr id="25" name="Google Shape;25;p3"/>
          <p:cNvSpPr/>
          <p:nvPr/>
        </p:nvSpPr>
        <p:spPr>
          <a:xfrm>
            <a:off x="1086475" y="1338944"/>
            <a:ext cx="1030500" cy="1030500"/>
          </a:xfrm>
          <a:prstGeom prst="ellipse">
            <a:avLst/>
          </a:prstGeom>
          <a:solidFill>
            <a:srgbClr val="E51B2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RED</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2345725" y="1338944"/>
            <a:ext cx="1030500" cy="1030500"/>
          </a:xfrm>
          <a:prstGeom prst="ellipse">
            <a:avLst/>
          </a:prstGeom>
          <a:solidFill>
            <a:srgbClr val="0000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BLACK</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7" name="Google Shape;27;p3"/>
          <p:cNvSpPr/>
          <p:nvPr/>
        </p:nvSpPr>
        <p:spPr>
          <a:xfrm>
            <a:off x="3604988" y="1338944"/>
            <a:ext cx="1030500" cy="10305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latin typeface="Proxima Nova"/>
                <a:ea typeface="Proxima Nova"/>
                <a:cs typeface="Proxima Nova"/>
                <a:sym typeface="Proxima Nova"/>
              </a:rPr>
              <a:t>WHITE</a:t>
            </a:r>
            <a:endParaRPr b="1" sz="12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8" name="Google Shape;28;p3"/>
          <p:cNvSpPr txBox="1"/>
          <p:nvPr/>
        </p:nvSpPr>
        <p:spPr>
          <a:xfrm>
            <a:off x="979500"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9" name="Google Shape;29;p3"/>
          <p:cNvSpPr/>
          <p:nvPr/>
        </p:nvSpPr>
        <p:spPr>
          <a:xfrm>
            <a:off x="2984925" y="3039674"/>
            <a:ext cx="874800" cy="874800"/>
          </a:xfrm>
          <a:prstGeom prst="ellipse">
            <a:avLst/>
          </a:prstGeom>
          <a:solidFill>
            <a:srgbClr val="FFDB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YELLOW</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30" name="Google Shape;30;p3"/>
          <p:cNvSpPr/>
          <p:nvPr/>
        </p:nvSpPr>
        <p:spPr>
          <a:xfrm>
            <a:off x="2039631" y="3039674"/>
            <a:ext cx="874800" cy="874800"/>
          </a:xfrm>
          <a:prstGeom prst="ellipse">
            <a:avLst/>
          </a:prstGeom>
          <a:solidFill>
            <a:schemeClr val="lt2"/>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TEAL</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a:t>
            </a: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1" name="Google Shape;31;p3"/>
          <p:cNvSpPr txBox="1"/>
          <p:nvPr/>
        </p:nvSpPr>
        <p:spPr>
          <a:xfrm>
            <a:off x="4148175"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2" name="Google Shape;32;p3"/>
          <p:cNvSpPr/>
          <p:nvPr/>
        </p:nvSpPr>
        <p:spPr>
          <a:xfrm>
            <a:off x="1086479" y="3039675"/>
            <a:ext cx="874800" cy="874800"/>
          </a:xfrm>
          <a:prstGeom prst="ellipse">
            <a:avLst/>
          </a:prstGeom>
          <a:solidFill>
            <a:srgbClr val="00A7BD"/>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br>
              <a:rPr b="1" lang="en" sz="1000">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3" name="Google Shape;33;p3"/>
          <p:cNvSpPr/>
          <p:nvPr/>
        </p:nvSpPr>
        <p:spPr>
          <a:xfrm>
            <a:off x="4275066" y="3039675"/>
            <a:ext cx="810600" cy="810600"/>
          </a:xfrm>
          <a:prstGeom prst="ellipse">
            <a:avLst/>
          </a:prstGeom>
          <a:solidFill>
            <a:srgbClr val="70B0FA"/>
          </a:solidFill>
          <a:ln>
            <a:noFill/>
          </a:ln>
        </p:spPr>
        <p:txBody>
          <a:bodyPr anchorCtr="0" anchor="ctr" bIns="91425" lIns="0" spcFirstLastPara="1" rIns="0" wrap="square" tIns="91425">
            <a:noAutofit/>
          </a:bodyPr>
          <a:lstStyle/>
          <a:p>
            <a:pPr indent="0" lvl="0" marL="0" rtl="0" algn="l">
              <a:lnSpc>
                <a:spcPct val="115000"/>
              </a:lnSpc>
              <a:spcBef>
                <a:spcPts val="0"/>
              </a:spcBef>
              <a:spcAft>
                <a:spcPts val="0"/>
              </a:spcAft>
              <a:buNone/>
            </a:pPr>
            <a:r>
              <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4" name="Google Shape;34;p3"/>
          <p:cNvSpPr/>
          <p:nvPr/>
        </p:nvSpPr>
        <p:spPr>
          <a:xfrm>
            <a:off x="5214357" y="3039675"/>
            <a:ext cx="810600" cy="810600"/>
          </a:xfrm>
          <a:prstGeom prst="ellipse">
            <a:avLst/>
          </a:prstGeom>
          <a:solidFill>
            <a:srgbClr val="3D6BD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BLUE</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5" name="Google Shape;35;p3"/>
          <p:cNvSpPr txBox="1"/>
          <p:nvPr/>
        </p:nvSpPr>
        <p:spPr>
          <a:xfrm>
            <a:off x="831625" y="4237900"/>
            <a:ext cx="8011200" cy="4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*When applying to charts and graphics, suggested color preference is to start from the left (Light Teal) and move over to the right (Blue). </a:t>
            </a:r>
            <a:endParaRPr b="1" sz="1000">
              <a:latin typeface="Proxima Nova"/>
              <a:ea typeface="Proxima Nova"/>
              <a:cs typeface="Proxima Nova"/>
              <a:sym typeface="Proxima Nova"/>
            </a:endParaRPr>
          </a:p>
        </p:txBody>
      </p:sp>
      <p:sp>
        <p:nvSpPr>
          <p:cNvPr id="36" name="Google Shape;36;p3"/>
          <p:cNvSpPr txBox="1"/>
          <p:nvPr/>
        </p:nvSpPr>
        <p:spPr>
          <a:xfrm>
            <a:off x="949526" y="3214344"/>
            <a:ext cx="11487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TEAL</a:t>
            </a:r>
            <a:endParaRPr b="1" sz="1000">
              <a:latin typeface="Proxima Nova"/>
              <a:ea typeface="Proxima Nova"/>
              <a:cs typeface="Proxima Nova"/>
              <a:sym typeface="Proxima Nova"/>
            </a:endParaRPr>
          </a:p>
        </p:txBody>
      </p:sp>
      <p:sp>
        <p:nvSpPr>
          <p:cNvPr id="37" name="Google Shape;37;p3"/>
          <p:cNvSpPr txBox="1"/>
          <p:nvPr/>
        </p:nvSpPr>
        <p:spPr>
          <a:xfrm>
            <a:off x="4148175" y="3201525"/>
            <a:ext cx="1064400" cy="29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BLUE</a:t>
            </a:r>
            <a:endParaRPr b="1" sz="1000">
              <a:latin typeface="Proxima Nova"/>
              <a:ea typeface="Proxima Nova"/>
              <a:cs typeface="Proxima Nova"/>
              <a:sym typeface="Proxima Nova"/>
            </a:endParaRPr>
          </a:p>
        </p:txBody>
      </p:sp>
      <p:sp>
        <p:nvSpPr>
          <p:cNvPr id="38" name="Google Shape;38;p3"/>
          <p:cNvSpPr/>
          <p:nvPr/>
        </p:nvSpPr>
        <p:spPr>
          <a:xfrm>
            <a:off x="6308725" y="1063850"/>
            <a:ext cx="2115000" cy="23523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txBox="1"/>
          <p:nvPr/>
        </p:nvSpPr>
        <p:spPr>
          <a:xfrm>
            <a:off x="6244513" y="1047513"/>
            <a:ext cx="17499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40" name="Google Shape;40;p3"/>
          <p:cNvSpPr txBox="1"/>
          <p:nvPr/>
        </p:nvSpPr>
        <p:spPr>
          <a:xfrm>
            <a:off x="6357625" y="1403275"/>
            <a:ext cx="2017200" cy="163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i="1" lang="en" sz="1200">
                <a:latin typeface="Proxima Nova"/>
                <a:ea typeface="Proxima Nova"/>
                <a:cs typeface="Proxima Nova"/>
                <a:sym typeface="Proxima Nova"/>
              </a:rPr>
              <a:t>for accessibility purposes</a:t>
            </a:r>
            <a:r>
              <a:rPr lang="en" sz="1200">
                <a:latin typeface="Proxima Nova"/>
                <a:ea typeface="Proxima Nova"/>
                <a:cs typeface="Proxima Nova"/>
                <a:sym typeface="Proxima Nova"/>
              </a:rPr>
              <a:t> -</a:t>
            </a:r>
            <a:r>
              <a:rPr lang="en" sz="1200">
                <a:latin typeface="Proxima Nova"/>
                <a:ea typeface="Proxima Nova"/>
                <a:cs typeface="Proxima Nova"/>
                <a:sym typeface="Proxima Nova"/>
              </a:rPr>
              <a:t> i.e. use </a:t>
            </a:r>
            <a:r>
              <a:rPr b="1" lang="en" sz="1200">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b="1" lang="en" sz="1200">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1" name="Google Shape;41;p3"/>
          <p:cNvCxnSpPr/>
          <p:nvPr/>
        </p:nvCxnSpPr>
        <p:spPr>
          <a:xfrm>
            <a:off x="1080425" y="4157175"/>
            <a:ext cx="7665000" cy="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 Timer">
  <p:cSld name="TITLE_AND_BODY_1_2_2_2_1_1">
    <p:spTree>
      <p:nvGrpSpPr>
        <p:cNvPr id="167" name="Shape 167"/>
        <p:cNvGrpSpPr/>
        <p:nvPr/>
      </p:nvGrpSpPr>
      <p:grpSpPr>
        <a:xfrm>
          <a:off x="0" y="0"/>
          <a:ext cx="0" cy="0"/>
          <a:chOff x="0" y="0"/>
          <a:chExt cx="0" cy="0"/>
        </a:xfrm>
      </p:grpSpPr>
      <p:sp>
        <p:nvSpPr>
          <p:cNvPr id="168" name="Google Shape;168;p21"/>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70" name="Google Shape;170;p21"/>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71" name="Google Shape;171;p21"/>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72" name="Google Shape;172;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3" name="Google Shape;173;p21"/>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pic>
        <p:nvPicPr>
          <p:cNvPr id="174" name="Google Shape;174;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5" name="Google Shape;175;p21"/>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76" name="Google Shape;176;p2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p:cSld name="TITLE_AND_BODY_1_2_2_2_1_1_4">
    <p:spTree>
      <p:nvGrpSpPr>
        <p:cNvPr id="177" name="Shape 177"/>
        <p:cNvGrpSpPr/>
        <p:nvPr/>
      </p:nvGrpSpPr>
      <p:grpSpPr>
        <a:xfrm>
          <a:off x="0" y="0"/>
          <a:ext cx="0" cy="0"/>
          <a:chOff x="0" y="0"/>
          <a:chExt cx="0" cy="0"/>
        </a:xfrm>
      </p:grpSpPr>
      <p:sp>
        <p:nvSpPr>
          <p:cNvPr id="178" name="Google Shape;178;p22"/>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80" name="Google Shape;180;p22"/>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1" name="Google Shape;181;p22"/>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82" name="Google Shape;182;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3" name="Google Shape;183;p2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84" name="Google Shape;184;p2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 Timer">
  <p:cSld name="TITLE_AND_BODY_1_2_2_2_1_1_1_1_1">
    <p:spTree>
      <p:nvGrpSpPr>
        <p:cNvPr id="185" name="Shape 185"/>
        <p:cNvGrpSpPr/>
        <p:nvPr/>
      </p:nvGrpSpPr>
      <p:grpSpPr>
        <a:xfrm>
          <a:off x="0" y="0"/>
          <a:ext cx="0" cy="0"/>
          <a:chOff x="0" y="0"/>
          <a:chExt cx="0" cy="0"/>
        </a:xfrm>
      </p:grpSpPr>
      <p:sp>
        <p:nvSpPr>
          <p:cNvPr id="186" name="Google Shape;186;p23"/>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88" name="Google Shape;188;p23"/>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9" name="Google Shape;189;p23"/>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90" name="Google Shape;190;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1" name="Google Shape;191;p23"/>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92" name="Google Shape;192;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3" name="Google Shape;193;p23"/>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94" name="Google Shape;194;p2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p:cSld name="TITLE_AND_BODY_1_2_2_2_1_1_1_1_1_1">
    <p:spTree>
      <p:nvGrpSpPr>
        <p:cNvPr id="195" name="Shape 195"/>
        <p:cNvGrpSpPr/>
        <p:nvPr/>
      </p:nvGrpSpPr>
      <p:grpSpPr>
        <a:xfrm>
          <a:off x="0" y="0"/>
          <a:ext cx="0" cy="0"/>
          <a:chOff x="0" y="0"/>
          <a:chExt cx="0" cy="0"/>
        </a:xfrm>
      </p:grpSpPr>
      <p:sp>
        <p:nvSpPr>
          <p:cNvPr id="196" name="Google Shape;196;p24"/>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98" name="Google Shape;198;p2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9" name="Google Shape;199;p2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00" name="Google Shape;200;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1" name="Google Shape;201;p2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02" name="Google Shape;202;p2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p:cSld name="TITLE_AND_BODY_1_2_2_2_1_1_1_1_2">
    <p:spTree>
      <p:nvGrpSpPr>
        <p:cNvPr id="203" name="Shape 203"/>
        <p:cNvGrpSpPr/>
        <p:nvPr/>
      </p:nvGrpSpPr>
      <p:grpSpPr>
        <a:xfrm>
          <a:off x="0" y="0"/>
          <a:ext cx="0" cy="0"/>
          <a:chOff x="0" y="0"/>
          <a:chExt cx="0" cy="0"/>
        </a:xfrm>
      </p:grpSpPr>
      <p:sp>
        <p:nvSpPr>
          <p:cNvPr id="204" name="Google Shape;204;p25"/>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5"/>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06" name="Google Shape;206;p2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07" name="Google Shape;207;p25"/>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08" name="Google Shape;208;p25"/>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09" name="Google Shape;209;p25"/>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10" name="Google Shape;210;p2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11" name="Google Shape;211;p25"/>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12" name="Google Shape;212;p25"/>
          <p:cNvPicPr preferRelativeResize="0"/>
          <p:nvPr/>
        </p:nvPicPr>
        <p:blipFill>
          <a:blip r:embed="rId3">
            <a:alphaModFix/>
          </a:blip>
          <a:stretch>
            <a:fillRect/>
          </a:stretch>
        </p:blipFill>
        <p:spPr>
          <a:xfrm>
            <a:off x="8496574" y="179338"/>
            <a:ext cx="393600" cy="393600"/>
          </a:xfrm>
          <a:prstGeom prst="rect">
            <a:avLst/>
          </a:prstGeom>
          <a:noFill/>
          <a:ln>
            <a:noFill/>
          </a:ln>
        </p:spPr>
      </p:pic>
      <p:sp>
        <p:nvSpPr>
          <p:cNvPr id="213" name="Google Shape;213;p25"/>
          <p:cNvSpPr txBox="1"/>
          <p:nvPr>
            <p:ph idx="4" type="subTitle"/>
          </p:nvPr>
        </p:nvSpPr>
        <p:spPr>
          <a:xfrm>
            <a:off x="7160380"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p:cSld name="BLANK_2">
    <p:spTree>
      <p:nvGrpSpPr>
        <p:cNvPr id="214" name="Shape 214"/>
        <p:cNvGrpSpPr/>
        <p:nvPr/>
      </p:nvGrpSpPr>
      <p:grpSpPr>
        <a:xfrm>
          <a:off x="0" y="0"/>
          <a:ext cx="0" cy="0"/>
          <a:chOff x="0" y="0"/>
          <a:chExt cx="0" cy="0"/>
        </a:xfrm>
      </p:grpSpPr>
      <p:sp>
        <p:nvSpPr>
          <p:cNvPr id="215" name="Google Shape;215;p26"/>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6"/>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17" name="Google Shape;217;p26"/>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18" name="Google Shape;218;p2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19" name="Google Shape;219;p2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20" name="Google Shape;220;p2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21" name="Google Shape;221;p26"/>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Trivia">
  <p:cSld name="TITLE_AND_BODY_2">
    <p:bg>
      <p:bgPr>
        <a:solidFill>
          <a:srgbClr val="222222"/>
        </a:solidFill>
      </p:bgPr>
    </p:bg>
    <p:spTree>
      <p:nvGrpSpPr>
        <p:cNvPr id="222" name="Shape 222"/>
        <p:cNvGrpSpPr/>
        <p:nvPr/>
      </p:nvGrpSpPr>
      <p:grpSpPr>
        <a:xfrm>
          <a:off x="0" y="0"/>
          <a:ext cx="0" cy="0"/>
          <a:chOff x="0" y="0"/>
          <a:chExt cx="0" cy="0"/>
        </a:xfrm>
      </p:grpSpPr>
      <p:sp>
        <p:nvSpPr>
          <p:cNvPr id="223" name="Google Shape;223;p27"/>
          <p:cNvSpPr txBox="1"/>
          <p:nvPr>
            <p:ph idx="1" type="subTitle"/>
          </p:nvPr>
        </p:nvSpPr>
        <p:spPr>
          <a:xfrm>
            <a:off x="7880125" y="401625"/>
            <a:ext cx="9174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000">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p:txBody>
      </p:sp>
      <p:pic>
        <p:nvPicPr>
          <p:cNvPr id="224" name="Google Shape;224;p27"/>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25" name="Google Shape;225;p27"/>
          <p:cNvSpPr txBox="1"/>
          <p:nvPr>
            <p:ph type="title"/>
          </p:nvPr>
        </p:nvSpPr>
        <p:spPr>
          <a:xfrm>
            <a:off x="457200" y="280375"/>
            <a:ext cx="7065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p:txBody>
      </p:sp>
      <p:sp>
        <p:nvSpPr>
          <p:cNvPr id="226" name="Google Shape;226;p27"/>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27" name="Google Shape;227;p27"/>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30200" lvl="1" marL="914400" rtl="0">
              <a:spcBef>
                <a:spcPts val="1600"/>
              </a:spcBef>
              <a:spcAft>
                <a:spcPts val="0"/>
              </a:spcAft>
              <a:buClr>
                <a:srgbClr val="FFFFFF"/>
              </a:buClr>
              <a:buSzPts val="16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a:solidFill>
                  <a:srgbClr val="FFFFFF"/>
                </a:solidFill>
              </a:defRPr>
            </a:lvl5pPr>
            <a:lvl6pPr indent="-304800" lvl="5" marL="2743200" rtl="0">
              <a:spcBef>
                <a:spcPts val="1600"/>
              </a:spcBef>
              <a:spcAft>
                <a:spcPts val="0"/>
              </a:spcAft>
              <a:buClr>
                <a:srgbClr val="FFFFFF"/>
              </a:buClr>
              <a:buSzPts val="1200"/>
              <a:buChar char="■"/>
              <a:defRPr>
                <a:solidFill>
                  <a:srgbClr val="FFFFFF"/>
                </a:solidFill>
              </a:defRPr>
            </a:lvl6pPr>
            <a:lvl7pPr indent="-304800" lvl="6" marL="3200400" rtl="0">
              <a:spcBef>
                <a:spcPts val="1600"/>
              </a:spcBef>
              <a:spcAft>
                <a:spcPts val="0"/>
              </a:spcAft>
              <a:buClr>
                <a:srgbClr val="FFFFFF"/>
              </a:buClr>
              <a:buSzPts val="1200"/>
              <a:buChar char="●"/>
              <a:defRPr>
                <a:solidFill>
                  <a:srgbClr val="FFFFFF"/>
                </a:solidFill>
              </a:defRPr>
            </a:lvl7pPr>
            <a:lvl8pPr indent="-304800" lvl="7" marL="3657600" rtl="0">
              <a:spcBef>
                <a:spcPts val="1600"/>
              </a:spcBef>
              <a:spcAft>
                <a:spcPts val="0"/>
              </a:spcAft>
              <a:buClr>
                <a:srgbClr val="FFFFFF"/>
              </a:buClr>
              <a:buSzPts val="1200"/>
              <a:buChar char="○"/>
              <a:defRPr>
                <a:solidFill>
                  <a:srgbClr val="FFFFFF"/>
                </a:solidFill>
              </a:defRPr>
            </a:lvl8pPr>
            <a:lvl9pPr indent="-304800" lvl="8" marL="4114800" rtl="0">
              <a:spcBef>
                <a:spcPts val="1600"/>
              </a:spcBef>
              <a:spcAft>
                <a:spcPts val="1600"/>
              </a:spcAft>
              <a:buClr>
                <a:srgbClr val="FFFFFF"/>
              </a:buClr>
              <a:buSzPts val="1200"/>
              <a:buChar char="■"/>
              <a:defRPr>
                <a:solidFill>
                  <a:srgbClr val="FFFFFF"/>
                </a:solidFill>
              </a:defRPr>
            </a:lvl9pPr>
          </a:lstStyle>
          <a:p/>
        </p:txBody>
      </p:sp>
      <p:sp>
        <p:nvSpPr>
          <p:cNvPr id="228" name="Google Shape;228;p2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229" name="Google Shape;229;p2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Section Summary">
  <p:cSld name="TITLE_AND_BODY_2_1">
    <p:bg>
      <p:bgPr>
        <a:solidFill>
          <a:srgbClr val="FFFFFF"/>
        </a:solidFill>
      </p:bgPr>
    </p:bg>
    <p:spTree>
      <p:nvGrpSpPr>
        <p:cNvPr id="230" name="Shape 230"/>
        <p:cNvGrpSpPr/>
        <p:nvPr/>
      </p:nvGrpSpPr>
      <p:grpSpPr>
        <a:xfrm>
          <a:off x="0" y="0"/>
          <a:ext cx="0" cy="0"/>
          <a:chOff x="0" y="0"/>
          <a:chExt cx="0" cy="0"/>
        </a:xfrm>
      </p:grpSpPr>
      <p:sp>
        <p:nvSpPr>
          <p:cNvPr id="231" name="Google Shape;231;p28"/>
          <p:cNvSpPr/>
          <p:nvPr/>
        </p:nvSpPr>
        <p:spPr>
          <a:xfrm>
            <a:off x="-24750" y="-37475"/>
            <a:ext cx="9211200" cy="1183200"/>
          </a:xfrm>
          <a:prstGeom prst="rect">
            <a:avLst/>
          </a:prstGeom>
          <a:solidFill>
            <a:srgbClr val="ED33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8"/>
          <p:cNvSpPr/>
          <p:nvPr/>
        </p:nvSpPr>
        <p:spPr>
          <a:xfrm>
            <a:off x="564165" y="510787"/>
            <a:ext cx="302700" cy="567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33" name="Google Shape;233;p28"/>
          <p:cNvSpPr txBox="1"/>
          <p:nvPr>
            <p:ph type="title"/>
          </p:nvPr>
        </p:nvSpPr>
        <p:spPr>
          <a:xfrm>
            <a:off x="457200" y="536200"/>
            <a:ext cx="67260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lgn="ctr">
              <a:spcBef>
                <a:spcPts val="0"/>
              </a:spcBef>
              <a:spcAft>
                <a:spcPts val="0"/>
              </a:spcAft>
              <a:buClr>
                <a:schemeClr val="lt1"/>
              </a:buClr>
              <a:buSzPts val="2400"/>
              <a:buNone/>
              <a:defRPr b="1" sz="2400">
                <a:solidFill>
                  <a:schemeClr val="lt1"/>
                </a:solidFill>
              </a:defRPr>
            </a:lvl2pPr>
            <a:lvl3pPr lvl="2" rtl="0" algn="ctr">
              <a:spcBef>
                <a:spcPts val="0"/>
              </a:spcBef>
              <a:spcAft>
                <a:spcPts val="0"/>
              </a:spcAft>
              <a:buClr>
                <a:schemeClr val="lt1"/>
              </a:buClr>
              <a:buSzPts val="2400"/>
              <a:buNone/>
              <a:defRPr b="1" sz="2400">
                <a:solidFill>
                  <a:schemeClr val="lt1"/>
                </a:solidFill>
              </a:defRPr>
            </a:lvl3pPr>
            <a:lvl4pPr lvl="3" rtl="0" algn="ctr">
              <a:spcBef>
                <a:spcPts val="0"/>
              </a:spcBef>
              <a:spcAft>
                <a:spcPts val="0"/>
              </a:spcAft>
              <a:buClr>
                <a:schemeClr val="lt1"/>
              </a:buClr>
              <a:buSzPts val="2400"/>
              <a:buNone/>
              <a:defRPr b="1" sz="2400">
                <a:solidFill>
                  <a:schemeClr val="lt1"/>
                </a:solidFill>
              </a:defRPr>
            </a:lvl4pPr>
            <a:lvl5pPr lvl="4" rtl="0" algn="ctr">
              <a:spcBef>
                <a:spcPts val="0"/>
              </a:spcBef>
              <a:spcAft>
                <a:spcPts val="0"/>
              </a:spcAft>
              <a:buClr>
                <a:schemeClr val="lt1"/>
              </a:buClr>
              <a:buSzPts val="2400"/>
              <a:buNone/>
              <a:defRPr b="1" sz="2400">
                <a:solidFill>
                  <a:schemeClr val="lt1"/>
                </a:solidFill>
              </a:defRPr>
            </a:lvl5pPr>
            <a:lvl6pPr lvl="5" rtl="0" algn="ctr">
              <a:spcBef>
                <a:spcPts val="0"/>
              </a:spcBef>
              <a:spcAft>
                <a:spcPts val="0"/>
              </a:spcAft>
              <a:buClr>
                <a:schemeClr val="lt1"/>
              </a:buClr>
              <a:buSzPts val="2400"/>
              <a:buNone/>
              <a:defRPr b="1" sz="2400">
                <a:solidFill>
                  <a:schemeClr val="lt1"/>
                </a:solidFill>
              </a:defRPr>
            </a:lvl6pPr>
            <a:lvl7pPr lvl="6" rtl="0" algn="ctr">
              <a:spcBef>
                <a:spcPts val="0"/>
              </a:spcBef>
              <a:spcAft>
                <a:spcPts val="0"/>
              </a:spcAft>
              <a:buClr>
                <a:schemeClr val="lt1"/>
              </a:buClr>
              <a:buSzPts val="2400"/>
              <a:buNone/>
              <a:defRPr b="1" sz="2400">
                <a:solidFill>
                  <a:schemeClr val="lt1"/>
                </a:solidFill>
              </a:defRPr>
            </a:lvl7pPr>
            <a:lvl8pPr lvl="7" rtl="0" algn="ctr">
              <a:spcBef>
                <a:spcPts val="0"/>
              </a:spcBef>
              <a:spcAft>
                <a:spcPts val="0"/>
              </a:spcAft>
              <a:buClr>
                <a:schemeClr val="lt1"/>
              </a:buClr>
              <a:buSzPts val="2400"/>
              <a:buNone/>
              <a:defRPr b="1" sz="2400">
                <a:solidFill>
                  <a:schemeClr val="lt1"/>
                </a:solidFill>
              </a:defRPr>
            </a:lvl8pPr>
            <a:lvl9pPr lvl="8" rtl="0" algn="ctr">
              <a:spcBef>
                <a:spcPts val="0"/>
              </a:spcBef>
              <a:spcAft>
                <a:spcPts val="0"/>
              </a:spcAft>
              <a:buClr>
                <a:schemeClr val="lt1"/>
              </a:buClr>
              <a:buSzPts val="2400"/>
              <a:buNone/>
              <a:defRPr b="1" sz="2400">
                <a:solidFill>
                  <a:schemeClr val="lt1"/>
                </a:solidFill>
              </a:defRPr>
            </a:lvl9pPr>
          </a:lstStyle>
          <a:p/>
        </p:txBody>
      </p:sp>
      <p:sp>
        <p:nvSpPr>
          <p:cNvPr id="234" name="Google Shape;234;p28"/>
          <p:cNvSpPr txBox="1"/>
          <p:nvPr>
            <p:ph idx="1" type="subTitle"/>
          </p:nvPr>
        </p:nvSpPr>
        <p:spPr>
          <a:xfrm>
            <a:off x="457200" y="52718"/>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235" name="Google Shape;235;p2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36" name="Google Shape;236;p2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 Split-info ">
  <p:cSld name="CUSTOM_12">
    <p:spTree>
      <p:nvGrpSpPr>
        <p:cNvPr id="237" name="Shape 237"/>
        <p:cNvGrpSpPr/>
        <p:nvPr/>
      </p:nvGrpSpPr>
      <p:grpSpPr>
        <a:xfrm>
          <a:off x="0" y="0"/>
          <a:ext cx="0" cy="0"/>
          <a:chOff x="0" y="0"/>
          <a:chExt cx="0" cy="0"/>
        </a:xfrm>
      </p:grpSpPr>
      <p:sp>
        <p:nvSpPr>
          <p:cNvPr id="238" name="Google Shape;238;p29"/>
          <p:cNvSpPr/>
          <p:nvPr/>
        </p:nvSpPr>
        <p:spPr>
          <a:xfrm>
            <a:off x="50" y="0"/>
            <a:ext cx="45720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39" name="Google Shape;239;p29"/>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40" name="Google Shape;240;p29"/>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p:txBody>
      </p:sp>
      <p:sp>
        <p:nvSpPr>
          <p:cNvPr id="241" name="Google Shape;241;p29"/>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242" name="Google Shape;242;p29"/>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43" name="Google Shape;243;p29"/>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44" name="Google Shape;244;p29"/>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45" name="Google Shape;245;p29"/>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46" name="Google Shape;246;p29"/>
          <p:cNvSpPr txBox="1"/>
          <p:nvPr>
            <p:ph idx="6"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47" name="Google Shape;247;p2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 Break/Lunch Time">
  <p:cSld name="CUSTOM_6_1_1_1_3">
    <p:spTree>
      <p:nvGrpSpPr>
        <p:cNvPr id="248" name="Shape 248"/>
        <p:cNvGrpSpPr/>
        <p:nvPr/>
      </p:nvGrpSpPr>
      <p:grpSpPr>
        <a:xfrm>
          <a:off x="0" y="0"/>
          <a:ext cx="0" cy="0"/>
          <a:chOff x="0" y="0"/>
          <a:chExt cx="0" cy="0"/>
        </a:xfrm>
      </p:grpSpPr>
      <p:sp>
        <p:nvSpPr>
          <p:cNvPr id="249" name="Google Shape;249;p30"/>
          <p:cNvSpPr/>
          <p:nvPr/>
        </p:nvSpPr>
        <p:spPr>
          <a:xfrm>
            <a:off x="4986225" y="125"/>
            <a:ext cx="4157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txBox="1"/>
          <p:nvPr>
            <p:ph type="title"/>
          </p:nvPr>
        </p:nvSpPr>
        <p:spPr>
          <a:xfrm>
            <a:off x="457200" y="1983900"/>
            <a:ext cx="2790600" cy="117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
        <p:nvSpPr>
          <p:cNvPr id="251" name="Google Shape;251;p30"/>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52" name="Google Shape;252;p3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53" name="Google Shape;253;p30"/>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hank You Slide_1">
    <p:spTree>
      <p:nvGrpSpPr>
        <p:cNvPr id="42" name="Shape 42"/>
        <p:cNvGrpSpPr/>
        <p:nvPr/>
      </p:nvGrpSpPr>
      <p:grpSpPr>
        <a:xfrm>
          <a:off x="0" y="0"/>
          <a:ext cx="0" cy="0"/>
          <a:chOff x="0" y="0"/>
          <a:chExt cx="0" cy="0"/>
        </a:xfrm>
      </p:grpSpPr>
      <p:sp>
        <p:nvSpPr>
          <p:cNvPr id="43" name="Google Shape;43;p4"/>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45" name="Google Shape;45;p4"/>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46" name="Google Shape;46;p4"/>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47" name="Google Shape;47;p4"/>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
          <p:cNvSpPr txBox="1"/>
          <p:nvPr>
            <p:ph type="title"/>
          </p:nvPr>
        </p:nvSpPr>
        <p:spPr>
          <a:xfrm>
            <a:off x="457200" y="1777050"/>
            <a:ext cx="79671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p:txBody>
      </p:sp>
      <p:sp>
        <p:nvSpPr>
          <p:cNvPr id="49" name="Google Shape;49;p4"/>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50" name="Google Shape;50;p4"/>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51" name="Google Shape;51;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Trivia 1">
  <p:cSld name="TITLE_AND_BODY_2_2">
    <p:bg>
      <p:bgPr>
        <a:solidFill>
          <a:srgbClr val="222222"/>
        </a:solidFill>
      </p:bgPr>
    </p:bg>
    <p:spTree>
      <p:nvGrpSpPr>
        <p:cNvPr id="254" name="Shape 254"/>
        <p:cNvGrpSpPr/>
        <p:nvPr/>
      </p:nvGrpSpPr>
      <p:grpSpPr>
        <a:xfrm>
          <a:off x="0" y="0"/>
          <a:ext cx="0" cy="0"/>
          <a:chOff x="0" y="0"/>
          <a:chExt cx="0" cy="0"/>
        </a:xfrm>
      </p:grpSpPr>
      <p:sp>
        <p:nvSpPr>
          <p:cNvPr id="255" name="Google Shape;255;p31"/>
          <p:cNvSpPr txBox="1"/>
          <p:nvPr>
            <p:ph type="title"/>
          </p:nvPr>
        </p:nvSpPr>
        <p:spPr>
          <a:xfrm>
            <a:off x="457200" y="280375"/>
            <a:ext cx="7065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p:txBody>
      </p:sp>
      <p:sp>
        <p:nvSpPr>
          <p:cNvPr id="256" name="Google Shape;256;p31"/>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57" name="Google Shape;257;p3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30200" lvl="1" marL="914400" rtl="0">
              <a:spcBef>
                <a:spcPts val="1600"/>
              </a:spcBef>
              <a:spcAft>
                <a:spcPts val="0"/>
              </a:spcAft>
              <a:buClr>
                <a:srgbClr val="FFFFFF"/>
              </a:buClr>
              <a:buSzPts val="16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a:solidFill>
                  <a:srgbClr val="FFFFFF"/>
                </a:solidFill>
              </a:defRPr>
            </a:lvl5pPr>
            <a:lvl6pPr indent="-304800" lvl="5" marL="2743200" rtl="0">
              <a:spcBef>
                <a:spcPts val="1600"/>
              </a:spcBef>
              <a:spcAft>
                <a:spcPts val="0"/>
              </a:spcAft>
              <a:buClr>
                <a:srgbClr val="FFFFFF"/>
              </a:buClr>
              <a:buSzPts val="1200"/>
              <a:buChar char="■"/>
              <a:defRPr>
                <a:solidFill>
                  <a:srgbClr val="FFFFFF"/>
                </a:solidFill>
              </a:defRPr>
            </a:lvl6pPr>
            <a:lvl7pPr indent="-304800" lvl="6" marL="3200400" rtl="0">
              <a:spcBef>
                <a:spcPts val="1600"/>
              </a:spcBef>
              <a:spcAft>
                <a:spcPts val="0"/>
              </a:spcAft>
              <a:buClr>
                <a:srgbClr val="FFFFFF"/>
              </a:buClr>
              <a:buSzPts val="1200"/>
              <a:buChar char="●"/>
              <a:defRPr>
                <a:solidFill>
                  <a:srgbClr val="FFFFFF"/>
                </a:solidFill>
              </a:defRPr>
            </a:lvl7pPr>
            <a:lvl8pPr indent="-304800" lvl="7" marL="3657600" rtl="0">
              <a:spcBef>
                <a:spcPts val="1600"/>
              </a:spcBef>
              <a:spcAft>
                <a:spcPts val="0"/>
              </a:spcAft>
              <a:buClr>
                <a:srgbClr val="FFFFFF"/>
              </a:buClr>
              <a:buSzPts val="1200"/>
              <a:buChar char="○"/>
              <a:defRPr>
                <a:solidFill>
                  <a:srgbClr val="FFFFFF"/>
                </a:solidFill>
              </a:defRPr>
            </a:lvl8pPr>
            <a:lvl9pPr indent="-304800" lvl="8" marL="4114800" rtl="0">
              <a:spcBef>
                <a:spcPts val="1600"/>
              </a:spcBef>
              <a:spcAft>
                <a:spcPts val="1600"/>
              </a:spcAft>
              <a:buClr>
                <a:srgbClr val="FFFFFF"/>
              </a:buClr>
              <a:buSzPts val="1200"/>
              <a:buChar char="■"/>
              <a:defRPr>
                <a:solidFill>
                  <a:srgbClr val="FFFFFF"/>
                </a:solidFill>
              </a:defRPr>
            </a:lvl9pPr>
          </a:lstStyle>
          <a:p/>
        </p:txBody>
      </p:sp>
      <p:sp>
        <p:nvSpPr>
          <p:cNvPr id="258" name="Google Shape;258;p31"/>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259" name="Google Shape;259;p3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showMasterSp="0">
  <p:cSld name="Thank You Slide_1_1">
    <p:spTree>
      <p:nvGrpSpPr>
        <p:cNvPr id="52" name="Shape 52"/>
        <p:cNvGrpSpPr/>
        <p:nvPr/>
      </p:nvGrpSpPr>
      <p:grpSpPr>
        <a:xfrm>
          <a:off x="0" y="0"/>
          <a:ext cx="0" cy="0"/>
          <a:chOff x="0" y="0"/>
          <a:chExt cx="0" cy="0"/>
        </a:xfrm>
      </p:grpSpPr>
      <p:sp>
        <p:nvSpPr>
          <p:cNvPr id="53" name="Google Shape;53;p5"/>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5"/>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55" name="Google Shape;55;p5"/>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56" name="Google Shape;56;p5"/>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57" name="Google Shape;57;p5"/>
          <p:cNvSpPr/>
          <p:nvPr/>
        </p:nvSpPr>
        <p:spPr>
          <a:xfrm>
            <a:off x="-54800" y="-29400"/>
            <a:ext cx="9252600" cy="5204700"/>
          </a:xfrm>
          <a:prstGeom prst="rect">
            <a:avLst/>
          </a:prstGeom>
          <a:solidFill>
            <a:schemeClr val="lt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59" name="Google Shape;59;p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60" name="Google Shape;60;p5"/>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61" name="Google Shape;61;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Sub-Title" showMasterSp="0">
  <p:cSld name="Thank You Slide_1_1_2">
    <p:spTree>
      <p:nvGrpSpPr>
        <p:cNvPr id="62" name="Shape 62"/>
        <p:cNvGrpSpPr/>
        <p:nvPr/>
      </p:nvGrpSpPr>
      <p:grpSpPr>
        <a:xfrm>
          <a:off x="0" y="0"/>
          <a:ext cx="0" cy="0"/>
          <a:chOff x="0" y="0"/>
          <a:chExt cx="0" cy="0"/>
        </a:xfrm>
      </p:grpSpPr>
      <p:sp>
        <p:nvSpPr>
          <p:cNvPr id="63" name="Google Shape;63;p6"/>
          <p:cNvSpPr/>
          <p:nvPr/>
        </p:nvSpPr>
        <p:spPr>
          <a:xfrm>
            <a:off x="-54800" y="-29400"/>
            <a:ext cx="9252600" cy="5204700"/>
          </a:xfrm>
          <a:prstGeom prst="rect">
            <a:avLst/>
          </a:prstGeom>
          <a:solidFill>
            <a:srgbClr val="22222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6"/>
          <p:cNvSpPr/>
          <p:nvPr/>
        </p:nvSpPr>
        <p:spPr>
          <a:xfrm>
            <a:off x="594360" y="1689700"/>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65" name="Google Shape;65;p6"/>
          <p:cNvSpPr txBox="1"/>
          <p:nvPr>
            <p:ph type="title"/>
          </p:nvPr>
        </p:nvSpPr>
        <p:spPr>
          <a:xfrm>
            <a:off x="457200" y="1777050"/>
            <a:ext cx="7551900" cy="624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66" name="Google Shape;66;p6"/>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67" name="Google Shape;67;p6"/>
          <p:cNvSpPr txBox="1"/>
          <p:nvPr>
            <p:ph idx="2" type="subTitle"/>
          </p:nvPr>
        </p:nvSpPr>
        <p:spPr>
          <a:xfrm>
            <a:off x="504300" y="240269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pic>
        <p:nvPicPr>
          <p:cNvPr descr="GA-Cog-900.png" id="68" name="Google Shape;68;p6"/>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Thank You Slide_1_1_1">
    <p:spTree>
      <p:nvGrpSpPr>
        <p:cNvPr id="69" name="Shape 69"/>
        <p:cNvGrpSpPr/>
        <p:nvPr/>
      </p:nvGrpSpPr>
      <p:grpSpPr>
        <a:xfrm>
          <a:off x="0" y="0"/>
          <a:ext cx="0" cy="0"/>
          <a:chOff x="0" y="0"/>
          <a:chExt cx="0" cy="0"/>
        </a:xfrm>
      </p:grpSpPr>
      <p:sp>
        <p:nvSpPr>
          <p:cNvPr id="70" name="Google Shape;70;p7"/>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1" name="Google Shape;71;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sic: Title + Text">
  <p:cSld name="CUSTOM_1">
    <p:spTree>
      <p:nvGrpSpPr>
        <p:cNvPr id="72" name="Shape 72"/>
        <p:cNvGrpSpPr/>
        <p:nvPr/>
      </p:nvGrpSpPr>
      <p:grpSpPr>
        <a:xfrm>
          <a:off x="0" y="0"/>
          <a:ext cx="0" cy="0"/>
          <a:chOff x="0" y="0"/>
          <a:chExt cx="0" cy="0"/>
        </a:xfrm>
      </p:grpSpPr>
      <p:sp>
        <p:nvSpPr>
          <p:cNvPr id="73" name="Google Shape;73;p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4" name="Google Shape;74;p8"/>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75" name="Google Shape;75;p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76" name="Google Shape;76;p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77" name="Google Shape;77;p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Only">
  <p:cSld name="CUSTOM_1_1">
    <p:spTree>
      <p:nvGrpSpPr>
        <p:cNvPr id="78" name="Shape 78"/>
        <p:cNvGrpSpPr/>
        <p:nvPr/>
      </p:nvGrpSpPr>
      <p:grpSpPr>
        <a:xfrm>
          <a:off x="0" y="0"/>
          <a:ext cx="0" cy="0"/>
          <a:chOff x="0" y="0"/>
          <a:chExt cx="0" cy="0"/>
        </a:xfrm>
      </p:grpSpPr>
      <p:sp>
        <p:nvSpPr>
          <p:cNvPr id="79" name="Google Shape;79;p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80" name="Google Shape;80;p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1" name="Google Shape;81;p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2" name="Google Shape;82;p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 Subtitle">
  <p:cSld name="CUSTOM_1_1_1">
    <p:spTree>
      <p:nvGrpSpPr>
        <p:cNvPr id="83" name="Shape 83"/>
        <p:cNvGrpSpPr/>
        <p:nvPr/>
      </p:nvGrpSpPr>
      <p:grpSpPr>
        <a:xfrm>
          <a:off x="0" y="0"/>
          <a:ext cx="0" cy="0"/>
          <a:chOff x="0" y="0"/>
          <a:chExt cx="0" cy="0"/>
        </a:xfrm>
      </p:grpSpPr>
      <p:sp>
        <p:nvSpPr>
          <p:cNvPr id="84" name="Google Shape;84;p10"/>
          <p:cNvSpPr txBox="1"/>
          <p:nvPr>
            <p:ph type="title"/>
          </p:nvPr>
        </p:nvSpPr>
        <p:spPr>
          <a:xfrm>
            <a:off x="457200" y="30480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85" name="Google Shape;85;p10"/>
          <p:cNvSpPr txBox="1"/>
          <p:nvPr>
            <p:ph idx="1" type="subTitle"/>
          </p:nvPr>
        </p:nvSpPr>
        <p:spPr>
          <a:xfrm>
            <a:off x="457200" y="582550"/>
            <a:ext cx="8305500" cy="4593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b="1" sz="2400"/>
            </a:lvl1pPr>
            <a:lvl2pPr lvl="1">
              <a:spcBef>
                <a:spcPts val="1600"/>
              </a:spcBef>
              <a:spcAft>
                <a:spcPts val="0"/>
              </a:spcAft>
              <a:buSzPts val="1600"/>
              <a:buNone/>
              <a:defRPr b="1"/>
            </a:lvl2pPr>
            <a:lvl3pPr lvl="2">
              <a:spcBef>
                <a:spcPts val="1600"/>
              </a:spcBef>
              <a:spcAft>
                <a:spcPts val="0"/>
              </a:spcAft>
              <a:buSzPts val="1400"/>
              <a:buNone/>
              <a:defRPr b="1"/>
            </a:lvl3pPr>
            <a:lvl4pPr lvl="3">
              <a:spcBef>
                <a:spcPts val="1600"/>
              </a:spcBef>
              <a:spcAft>
                <a:spcPts val="0"/>
              </a:spcAft>
              <a:buSzPts val="1200"/>
              <a:buNone/>
              <a:defRPr b="1"/>
            </a:lvl4pPr>
            <a:lvl5pPr lvl="4">
              <a:spcBef>
                <a:spcPts val="1600"/>
              </a:spcBef>
              <a:spcAft>
                <a:spcPts val="0"/>
              </a:spcAft>
              <a:buSzPts val="1200"/>
              <a:buNone/>
              <a:defRPr b="1"/>
            </a:lvl5pPr>
            <a:lvl6pPr lvl="5">
              <a:spcBef>
                <a:spcPts val="1600"/>
              </a:spcBef>
              <a:spcAft>
                <a:spcPts val="0"/>
              </a:spcAft>
              <a:buSzPts val="1200"/>
              <a:buNone/>
              <a:defRPr b="1"/>
            </a:lvl6pPr>
            <a:lvl7pPr lvl="6">
              <a:spcBef>
                <a:spcPts val="1600"/>
              </a:spcBef>
              <a:spcAft>
                <a:spcPts val="0"/>
              </a:spcAft>
              <a:buSzPts val="1200"/>
              <a:buNone/>
              <a:defRPr b="1"/>
            </a:lvl7pPr>
            <a:lvl8pPr lvl="7">
              <a:spcBef>
                <a:spcPts val="1600"/>
              </a:spcBef>
              <a:spcAft>
                <a:spcPts val="0"/>
              </a:spcAft>
              <a:buSzPts val="1200"/>
              <a:buNone/>
              <a:defRPr b="1"/>
            </a:lvl8pPr>
            <a:lvl9pPr lvl="8">
              <a:spcBef>
                <a:spcPts val="1600"/>
              </a:spcBef>
              <a:spcAft>
                <a:spcPts val="1600"/>
              </a:spcAft>
              <a:buSzPts val="1200"/>
              <a:buNone/>
              <a:defRPr b="1"/>
            </a:lvl9pPr>
          </a:lstStyle>
          <a:p/>
        </p:txBody>
      </p:sp>
      <p:sp>
        <p:nvSpPr>
          <p:cNvPr id="86" name="Google Shape;86;p10"/>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7" name="Google Shape;87;p1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8" name="Google Shape;88;p1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89" name="Google Shape;89;p10"/>
          <p:cNvSpPr txBox="1"/>
          <p:nvPr>
            <p:ph idx="3" type="body"/>
          </p:nvPr>
        </p:nvSpPr>
        <p:spPr>
          <a:xfrm>
            <a:off x="457200" y="1280725"/>
            <a:ext cx="8229600" cy="280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32" Type="http://schemas.openxmlformats.org/officeDocument/2006/relationships/theme" Target="../theme/theme1.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16425"/>
            <a:ext cx="8229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Proxima Nova"/>
              <a:buNone/>
              <a:defRPr b="1" sz="26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p:txBody>
      </p:sp>
      <p:sp>
        <p:nvSpPr>
          <p:cNvPr id="7" name="Google Shape;7;p1"/>
          <p:cNvSpPr txBox="1"/>
          <p:nvPr>
            <p:ph idx="1" type="body"/>
          </p:nvPr>
        </p:nvSpPr>
        <p:spPr>
          <a:xfrm>
            <a:off x="457200" y="1017725"/>
            <a:ext cx="8229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30200" lvl="1" marL="9144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indent="-317500" lvl="2" marL="1371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04800" lvl="3" marL="1828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pic>
        <p:nvPicPr>
          <p:cNvPr descr="GA-Cog-900.png" id="8" name="Google Shape;8;p1"/>
          <p:cNvPicPr preferRelativeResize="0"/>
          <p:nvPr/>
        </p:nvPicPr>
        <p:blipFill>
          <a:blip r:embed="rId1">
            <a:alphaModFix/>
          </a:blip>
          <a:stretch>
            <a:fillRect/>
          </a:stretch>
        </p:blipFill>
        <p:spPr>
          <a:xfrm>
            <a:off x="8370750" y="4701500"/>
            <a:ext cx="316051" cy="316051"/>
          </a:xfrm>
          <a:prstGeom prst="rect">
            <a:avLst/>
          </a:prstGeom>
          <a:noFill/>
          <a:ln>
            <a:noFill/>
          </a:ln>
        </p:spPr>
      </p:pic>
      <p:sp>
        <p:nvSpPr>
          <p:cNvPr id="9" name="Google Shape;9;p1"/>
          <p:cNvSpPr txBox="1"/>
          <p:nvPr>
            <p:ph idx="12" type="sldNum"/>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p:nvPr>
            <p:ph idx="2" type="body"/>
          </p:nvPr>
        </p:nvSpPr>
        <p:spPr>
          <a:xfrm>
            <a:off x="4572000" y="4712925"/>
            <a:ext cx="3691800" cy="393600"/>
          </a:xfrm>
          <a:prstGeom prst="rect">
            <a:avLst/>
          </a:prstGeom>
          <a:noFill/>
          <a:ln>
            <a:noFill/>
          </a:ln>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1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drive.google.com/drive/folders/1jDOztQOihWpay80dKu12Y441vtgleith?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3" name="Shape 263"/>
        <p:cNvGrpSpPr/>
        <p:nvPr/>
      </p:nvGrpSpPr>
      <p:grpSpPr>
        <a:xfrm>
          <a:off x="0" y="0"/>
          <a:ext cx="0" cy="0"/>
          <a:chOff x="0" y="0"/>
          <a:chExt cx="0" cy="0"/>
        </a:xfrm>
      </p:grpSpPr>
      <p:sp>
        <p:nvSpPr>
          <p:cNvPr id="264" name="Google Shape;264;p32"/>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Debugging and Error Handling</a:t>
            </a:r>
            <a:endParaRPr/>
          </a:p>
          <a:p>
            <a:pPr indent="0" lvl="0" marL="0" rtl="0" algn="l">
              <a:spcBef>
                <a:spcPts val="0"/>
              </a:spcBef>
              <a:spcAft>
                <a:spcPts val="0"/>
              </a:spcAft>
              <a:buNone/>
            </a:pPr>
            <a:r>
              <a:t/>
            </a:r>
            <a:endParaRPr/>
          </a:p>
        </p:txBody>
      </p:sp>
      <p:sp>
        <p:nvSpPr>
          <p:cNvPr id="265" name="Google Shape;265;p32"/>
          <p:cNvSpPr txBox="1"/>
          <p:nvPr>
            <p:ph idx="1" type="body"/>
          </p:nvPr>
        </p:nvSpPr>
        <p:spPr>
          <a:xfrm>
            <a:off x="979500" y="1078375"/>
            <a:ext cx="3162900" cy="29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Overview</a:t>
            </a:r>
            <a:endParaRPr b="1" sz="1600">
              <a:solidFill>
                <a:schemeClr val="dk1"/>
              </a:solidFill>
            </a:endParaRPr>
          </a:p>
          <a:p>
            <a:pPr indent="0" lvl="0" marL="0" rtl="0" algn="l">
              <a:spcBef>
                <a:spcPts val="1600"/>
              </a:spcBef>
              <a:spcAft>
                <a:spcPts val="0"/>
              </a:spcAft>
              <a:buClr>
                <a:schemeClr val="dk1"/>
              </a:buClr>
              <a:buSzPts val="1100"/>
              <a:buFont typeface="Arial"/>
              <a:buNone/>
            </a:pPr>
            <a:r>
              <a:rPr lang="en" sz="1600">
                <a:solidFill>
                  <a:schemeClr val="dk1"/>
                </a:solidFill>
                <a:highlight>
                  <a:srgbClr val="FFFFFF"/>
                </a:highlight>
              </a:rPr>
              <a:t>In this lesson, students will practice identifying and fixing common errors in Python code, along with creating programs that can anticipate specific error types.</a:t>
            </a:r>
            <a:endParaRPr b="1" sz="1600">
              <a:solidFill>
                <a:schemeClr val="dk1"/>
              </a:solidFill>
            </a:endParaRPr>
          </a:p>
          <a:p>
            <a:pPr indent="0" lvl="0" marL="0" rtl="0" algn="l">
              <a:spcBef>
                <a:spcPts val="1600"/>
              </a:spcBef>
              <a:spcAft>
                <a:spcPts val="0"/>
              </a:spcAft>
              <a:buClr>
                <a:schemeClr val="dk1"/>
              </a:buClr>
              <a:buSzPts val="1100"/>
              <a:buFont typeface="Arial"/>
              <a:buNone/>
            </a:pPr>
            <a:r>
              <a:rPr b="1" lang="en" sz="1600">
                <a:solidFill>
                  <a:schemeClr val="dk1"/>
                </a:solidFill>
              </a:rPr>
              <a:t>Duration </a:t>
            </a:r>
            <a:br>
              <a:rPr b="1" lang="en" sz="1600">
                <a:solidFill>
                  <a:schemeClr val="dk1"/>
                </a:solidFill>
              </a:rPr>
            </a:br>
            <a:r>
              <a:rPr lang="en" sz="1600">
                <a:solidFill>
                  <a:schemeClr val="dk1"/>
                </a:solidFill>
              </a:rPr>
              <a:t>120 minutes</a:t>
            </a:r>
            <a:endParaRPr sz="1600">
              <a:solidFill>
                <a:schemeClr val="dk1"/>
              </a:solidFill>
              <a:latin typeface="Arial"/>
              <a:ea typeface="Arial"/>
              <a:cs typeface="Arial"/>
              <a:sym typeface="Arial"/>
            </a:endParaRPr>
          </a:p>
          <a:p>
            <a:pPr indent="0" lvl="0" marL="0" rtl="0" algn="l">
              <a:spcBef>
                <a:spcPts val="1600"/>
              </a:spcBef>
              <a:spcAft>
                <a:spcPts val="0"/>
              </a:spcAft>
              <a:buClr>
                <a:schemeClr val="dk1"/>
              </a:buClr>
              <a:buSzPts val="1100"/>
              <a:buFont typeface="Arial"/>
              <a:buNone/>
            </a:pPr>
            <a:r>
              <a:t/>
            </a:r>
            <a:endParaRPr sz="1600">
              <a:solidFill>
                <a:schemeClr val="dk1"/>
              </a:solidFill>
            </a:endParaRPr>
          </a:p>
          <a:p>
            <a:pPr indent="0" lvl="0" marL="0" rtl="0" algn="l">
              <a:spcBef>
                <a:spcPts val="1600"/>
              </a:spcBef>
              <a:spcAft>
                <a:spcPts val="0"/>
              </a:spcAft>
              <a:buClr>
                <a:schemeClr val="dk1"/>
              </a:buClr>
              <a:buSzPts val="1100"/>
              <a:buFont typeface="Arial"/>
              <a:buNone/>
            </a:pPr>
            <a:r>
              <a:t/>
            </a:r>
            <a:endParaRPr sz="1600">
              <a:solidFill>
                <a:schemeClr val="dk1"/>
              </a:solidFill>
            </a:endParaRPr>
          </a:p>
          <a:p>
            <a:pPr indent="0" lvl="0" marL="0" rtl="0" algn="l">
              <a:spcBef>
                <a:spcPts val="1600"/>
              </a:spcBef>
              <a:spcAft>
                <a:spcPts val="0"/>
              </a:spcAft>
              <a:buClr>
                <a:schemeClr val="dk1"/>
              </a:buClr>
              <a:buSzPts val="1100"/>
              <a:buFont typeface="Arial"/>
              <a:buNone/>
            </a:pPr>
            <a:r>
              <a:t/>
            </a:r>
            <a:endParaRPr sz="1600">
              <a:solidFill>
                <a:schemeClr val="dk1"/>
              </a:solidFill>
            </a:endParaRPr>
          </a:p>
          <a:p>
            <a:pPr indent="0" lvl="0" marL="0" rtl="0" algn="l">
              <a:spcBef>
                <a:spcPts val="1600"/>
              </a:spcBef>
              <a:spcAft>
                <a:spcPts val="1600"/>
              </a:spcAft>
              <a:buNone/>
            </a:pPr>
            <a:r>
              <a:t/>
            </a:r>
            <a:endParaRPr sz="1600"/>
          </a:p>
        </p:txBody>
      </p:sp>
      <p:sp>
        <p:nvSpPr>
          <p:cNvPr id="266" name="Google Shape;266;p32"/>
          <p:cNvSpPr txBox="1"/>
          <p:nvPr>
            <p:ph idx="1" type="body"/>
          </p:nvPr>
        </p:nvSpPr>
        <p:spPr>
          <a:xfrm>
            <a:off x="4393200" y="1078375"/>
            <a:ext cx="4049400" cy="3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Learning Objectives</a:t>
            </a:r>
            <a:endParaRPr b="1" sz="1600">
              <a:solidFill>
                <a:schemeClr val="dk1"/>
              </a:solidFill>
            </a:endParaRPr>
          </a:p>
          <a:p>
            <a:pPr indent="0" lvl="0" marL="0" rtl="0" algn="l">
              <a:spcBef>
                <a:spcPts val="1600"/>
              </a:spcBef>
              <a:spcAft>
                <a:spcPts val="0"/>
              </a:spcAft>
              <a:buClr>
                <a:schemeClr val="dk1"/>
              </a:buClr>
              <a:buSzPts val="1100"/>
              <a:buFont typeface="Arial"/>
              <a:buNone/>
            </a:pPr>
            <a:r>
              <a:rPr lang="en" sz="1600">
                <a:solidFill>
                  <a:schemeClr val="dk1"/>
                </a:solidFill>
              </a:rPr>
              <a:t>In this lesson, students will:</a:t>
            </a:r>
            <a:endParaRPr sz="1600">
              <a:solidFill>
                <a:schemeClr val="dk1"/>
              </a:solidFill>
            </a:endParaRPr>
          </a:p>
          <a:p>
            <a:pPr indent="-330200" lvl="0" marL="457200" rtl="0" algn="l">
              <a:lnSpc>
                <a:spcPct val="115000"/>
              </a:lnSpc>
              <a:spcBef>
                <a:spcPts val="1600"/>
              </a:spcBef>
              <a:spcAft>
                <a:spcPts val="0"/>
              </a:spcAft>
              <a:buClr>
                <a:schemeClr val="dk1"/>
              </a:buClr>
              <a:buSzPts val="1600"/>
              <a:buChar char="●"/>
            </a:pPr>
            <a:r>
              <a:rPr lang="en" sz="1600">
                <a:solidFill>
                  <a:schemeClr val="dk1"/>
                </a:solidFill>
              </a:rPr>
              <a:t>Identify common errors in Python</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Read error messages for guidance to fix errors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Implement try/except error handling</a:t>
            </a:r>
            <a:endParaRPr sz="1600">
              <a:solidFill>
                <a:schemeClr val="dk1"/>
              </a:solidFill>
            </a:endParaRPr>
          </a:p>
          <a:p>
            <a:pPr indent="0" lvl="0" marL="0" rtl="0" algn="l">
              <a:spcBef>
                <a:spcPts val="0"/>
              </a:spcBef>
              <a:spcAft>
                <a:spcPts val="1600"/>
              </a:spcAft>
              <a:buNone/>
            </a:pPr>
            <a:r>
              <a:t/>
            </a:r>
            <a:endParaRPr b="1" sz="16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1"/>
          <p:cNvSpPr txBox="1"/>
          <p:nvPr>
            <p:ph idx="1" type="body"/>
          </p:nvPr>
        </p:nvSpPr>
        <p:spPr>
          <a:xfrm>
            <a:off x="457200" y="1143000"/>
            <a:ext cx="4114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Program Errors</a:t>
            </a:r>
            <a:r>
              <a:rPr lang="en"/>
              <a:t> are easy to spot: your code won't run, and it will complain about why.</a:t>
            </a:r>
            <a:endParaRPr/>
          </a:p>
          <a:p>
            <a:pPr indent="0" lvl="0" marL="0" rtl="0" algn="l">
              <a:spcBef>
                <a:spcPts val="1600"/>
              </a:spcBef>
              <a:spcAft>
                <a:spcPts val="1600"/>
              </a:spcAft>
              <a:buNone/>
            </a:pPr>
            <a:r>
              <a:rPr b="1" lang="en"/>
              <a:t>Logic Errors</a:t>
            </a:r>
            <a:r>
              <a:rPr lang="en"/>
              <a:t> are tougher to track down. The code snippet on the right, while running error-free, is not doing what the programmer expected.</a:t>
            </a:r>
            <a:endParaRPr/>
          </a:p>
        </p:txBody>
      </p:sp>
      <p:sp>
        <p:nvSpPr>
          <p:cNvPr id="332" name="Google Shape;332;p4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Logic Errors</a:t>
            </a:r>
            <a:endParaRPr/>
          </a:p>
        </p:txBody>
      </p:sp>
      <p:sp>
        <p:nvSpPr>
          <p:cNvPr id="333" name="Google Shape;333;p41"/>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34" name="Google Shape;334;p4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35" name="Google Shape;335;p41"/>
          <p:cNvSpPr txBox="1"/>
          <p:nvPr>
            <p:ph idx="1" type="body"/>
          </p:nvPr>
        </p:nvSpPr>
        <p:spPr>
          <a:xfrm>
            <a:off x="4750425" y="1143000"/>
            <a:ext cx="4114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urier New"/>
                <a:ea typeface="Courier New"/>
                <a:cs typeface="Courier New"/>
                <a:sym typeface="Courier New"/>
              </a:rPr>
              <a:t>def multiply(num_1, num_2):</a:t>
            </a:r>
            <a:endParaRPr b="1">
              <a:latin typeface="Courier New"/>
              <a:ea typeface="Courier New"/>
              <a:cs typeface="Courier New"/>
              <a:sym typeface="Courier New"/>
            </a:endParaRPr>
          </a:p>
          <a:p>
            <a:pPr indent="0" lvl="0" marL="0" rtl="0" algn="l">
              <a:spcBef>
                <a:spcPts val="1600"/>
              </a:spcBef>
              <a:spcAft>
                <a:spcPts val="0"/>
              </a:spcAft>
              <a:buNone/>
            </a:pPr>
            <a:r>
              <a:rPr b="1" lang="en">
                <a:latin typeface="Courier New"/>
                <a:ea typeface="Courier New"/>
                <a:cs typeface="Courier New"/>
                <a:sym typeface="Courier New"/>
              </a:rPr>
              <a:t>	return num_1 + num_2</a:t>
            </a:r>
            <a:endParaRPr b="1">
              <a:latin typeface="Courier New"/>
              <a:ea typeface="Courier New"/>
              <a:cs typeface="Courier New"/>
              <a:sym typeface="Courier New"/>
            </a:endParaRPr>
          </a:p>
          <a:p>
            <a:pPr indent="0" lvl="0" marL="0" rtl="0" algn="l">
              <a:spcBef>
                <a:spcPts val="1600"/>
              </a:spcBef>
              <a:spcAft>
                <a:spcPts val="0"/>
              </a:spcAft>
              <a:buNone/>
            </a:pPr>
            <a:r>
              <a:t/>
            </a:r>
            <a:endParaRPr b="1">
              <a:latin typeface="Courier New"/>
              <a:ea typeface="Courier New"/>
              <a:cs typeface="Courier New"/>
              <a:sym typeface="Courier New"/>
            </a:endParaRPr>
          </a:p>
          <a:p>
            <a:pPr indent="0" lvl="0" marL="0" rtl="0" algn="l">
              <a:spcBef>
                <a:spcPts val="1600"/>
              </a:spcBef>
              <a:spcAft>
                <a:spcPts val="0"/>
              </a:spcAft>
              <a:buNone/>
            </a:pPr>
            <a:r>
              <a:rPr b="1" lang="en">
                <a:latin typeface="Courier New"/>
                <a:ea typeface="Courier New"/>
                <a:cs typeface="Courier New"/>
                <a:sym typeface="Courier New"/>
              </a:rPr>
              <a:t>hundred = multiply(10, 10)</a:t>
            </a:r>
            <a:endParaRPr b="1">
              <a:latin typeface="Courier New"/>
              <a:ea typeface="Courier New"/>
              <a:cs typeface="Courier New"/>
              <a:sym typeface="Courier New"/>
            </a:endParaRPr>
          </a:p>
          <a:p>
            <a:pPr indent="0" lvl="0" marL="0" rtl="0" algn="l">
              <a:spcBef>
                <a:spcPts val="1600"/>
              </a:spcBef>
              <a:spcAft>
                <a:spcPts val="1600"/>
              </a:spcAft>
              <a:buNone/>
            </a:pPr>
            <a:r>
              <a:rPr b="1" lang="en">
                <a:latin typeface="Courier New"/>
                <a:ea typeface="Courier New"/>
                <a:cs typeface="Courier New"/>
                <a:sym typeface="Courier New"/>
              </a:rPr>
              <a:t># hundred is actually 20!</a:t>
            </a:r>
            <a:endParaRPr b="1">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debugging logic errors, </a:t>
            </a:r>
            <a:r>
              <a:rPr b="1" lang="en"/>
              <a:t>print</a:t>
            </a:r>
            <a:r>
              <a:rPr lang="en"/>
              <a:t> statements at each step of the way can reveal where the program went </a:t>
            </a:r>
            <a:r>
              <a:rPr lang="en"/>
              <a:t>wrong. You might add print statements to:</a:t>
            </a:r>
            <a:endParaRPr/>
          </a:p>
          <a:p>
            <a:pPr indent="-342900" lvl="0" marL="457200" rtl="0" algn="l">
              <a:spcBef>
                <a:spcPts val="1600"/>
              </a:spcBef>
              <a:spcAft>
                <a:spcPts val="0"/>
              </a:spcAft>
              <a:buSzPts val="1800"/>
              <a:buChar char="●"/>
            </a:pPr>
            <a:r>
              <a:rPr lang="en"/>
              <a:t>Determine which blocks of code execute, and in what order</a:t>
            </a:r>
            <a:endParaRPr/>
          </a:p>
          <a:p>
            <a:pPr indent="-342900" lvl="0" marL="457200" rtl="0" algn="l">
              <a:spcBef>
                <a:spcPts val="0"/>
              </a:spcBef>
              <a:spcAft>
                <a:spcPts val="0"/>
              </a:spcAft>
              <a:buSzPts val="1800"/>
              <a:buChar char="●"/>
            </a:pPr>
            <a:r>
              <a:rPr lang="en"/>
              <a:t>Reveal the value of specific variables and parameters used</a:t>
            </a:r>
            <a:endParaRPr/>
          </a:p>
          <a:p>
            <a:pPr indent="-342900" lvl="0" marL="457200" rtl="0" algn="l">
              <a:spcBef>
                <a:spcPts val="0"/>
              </a:spcBef>
              <a:spcAft>
                <a:spcPts val="0"/>
              </a:spcAft>
              <a:buSzPts val="1800"/>
              <a:buChar char="●"/>
            </a:pPr>
            <a:r>
              <a:rPr lang="en"/>
              <a:t>Test out individual blocks of code to ensure they work as expected</a:t>
            </a:r>
            <a:endParaRPr/>
          </a:p>
        </p:txBody>
      </p:sp>
      <p:sp>
        <p:nvSpPr>
          <p:cNvPr id="341" name="Google Shape;341;p4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Print Your Way to Freedom!</a:t>
            </a:r>
            <a:endParaRPr/>
          </a:p>
        </p:txBody>
      </p:sp>
      <p:sp>
        <p:nvSpPr>
          <p:cNvPr id="342" name="Google Shape;342;p4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3" name="Google Shape;343;p4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3"/>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Debugging a Sort Function</a:t>
            </a:r>
            <a:endParaRPr/>
          </a:p>
        </p:txBody>
      </p:sp>
      <p:sp>
        <p:nvSpPr>
          <p:cNvPr id="349" name="Google Shape;349;p4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We're trying to write a common sort </a:t>
            </a:r>
            <a:r>
              <a:rPr lang="en"/>
              <a:t>function</a:t>
            </a:r>
            <a:r>
              <a:rPr lang="en"/>
              <a:t>, bubble sort. However, our code has run into some errors, both logical and programmatic. </a:t>
            </a:r>
            <a:endParaRPr/>
          </a:p>
          <a:p>
            <a:pPr indent="0" lvl="0" marL="0" rtl="0" algn="l">
              <a:spcBef>
                <a:spcPts val="1600"/>
              </a:spcBef>
              <a:spcAft>
                <a:spcPts val="1600"/>
              </a:spcAft>
              <a:buNone/>
            </a:pPr>
            <a:r>
              <a:rPr lang="en"/>
              <a:t>Use print statements and error codes to determine where the code is going wrong, taking things one step at a time.</a:t>
            </a:r>
            <a:endParaRPr/>
          </a:p>
        </p:txBody>
      </p:sp>
      <p:sp>
        <p:nvSpPr>
          <p:cNvPr id="350" name="Google Shape;350;p43"/>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1" name="Google Shape;351;p4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52" name="Google Shape;352;p43"/>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30 minutes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4"/>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Programmatic Error Handling</a:t>
            </a:r>
            <a:endParaRPr/>
          </a:p>
        </p:txBody>
      </p:sp>
      <p:sp>
        <p:nvSpPr>
          <p:cNvPr id="358" name="Google Shape;358;p44"/>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Debugging and Error Handling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5"/>
          <p:cNvSpPr txBox="1"/>
          <p:nvPr>
            <p:ph idx="1" type="body"/>
          </p:nvPr>
        </p:nvSpPr>
        <p:spPr>
          <a:xfrm>
            <a:off x="457200" y="1143000"/>
            <a:ext cx="8229600" cy="330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offenders: </a:t>
            </a:r>
            <a:endParaRPr/>
          </a:p>
          <a:p>
            <a:pPr indent="-342900" lvl="0" marL="457200" rtl="0" algn="l">
              <a:spcBef>
                <a:spcPts val="1600"/>
              </a:spcBef>
              <a:spcAft>
                <a:spcPts val="0"/>
              </a:spcAft>
              <a:buSzPts val="1800"/>
              <a:buChar char="●"/>
            </a:pPr>
            <a:r>
              <a:rPr lang="en">
                <a:solidFill>
                  <a:schemeClr val="dk1"/>
                </a:solidFill>
              </a:rPr>
              <a:t>Applications that require user input will, inevitably, get input from the user that isn't valid or doesn't make sense for the program.</a:t>
            </a:r>
            <a:endParaRPr>
              <a:solidFill>
                <a:schemeClr val="dk1"/>
              </a:solidFill>
            </a:endParaRPr>
          </a:p>
          <a:p>
            <a:pPr indent="-342900" lvl="0" marL="457200" rtl="0" algn="l">
              <a:spcBef>
                <a:spcPts val="0"/>
              </a:spcBef>
              <a:spcAft>
                <a:spcPts val="0"/>
              </a:spcAft>
              <a:buSzPts val="1800"/>
              <a:buChar char="●"/>
            </a:pPr>
            <a:r>
              <a:rPr lang="en"/>
              <a:t>Applications that make requests to external data sources can sometimes get bad results, or no results, in response to their requests.</a:t>
            </a:r>
            <a:endParaRPr/>
          </a:p>
          <a:p>
            <a:pPr indent="0" lvl="0" marL="0" rtl="0" algn="l">
              <a:spcBef>
                <a:spcPts val="1600"/>
              </a:spcBef>
              <a:spcAft>
                <a:spcPts val="1600"/>
              </a:spcAft>
              <a:buNone/>
            </a:pPr>
            <a:r>
              <a:rPr lang="en"/>
              <a:t>We need a way of creating programs that can anticipate when a block of code might run into an error.</a:t>
            </a:r>
            <a:endParaRPr/>
          </a:p>
        </p:txBody>
      </p:sp>
      <p:sp>
        <p:nvSpPr>
          <p:cNvPr id="364" name="Google Shape;364;p4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Input: Causing Errors Since Forever</a:t>
            </a:r>
            <a:endParaRPr/>
          </a:p>
        </p:txBody>
      </p:sp>
      <p:sp>
        <p:nvSpPr>
          <p:cNvPr id="365" name="Google Shape;365;p4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66" name="Google Shape;366;p4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Fortunately</a:t>
            </a:r>
            <a:r>
              <a:rPr lang="en"/>
              <a:t>, errors don't have to be the end of the world! Once you start to anticipate what could go wrong, you can use </a:t>
            </a:r>
            <a:r>
              <a:rPr b="1" lang="en"/>
              <a:t>try</a:t>
            </a:r>
            <a:r>
              <a:rPr lang="en"/>
              <a:t> and </a:t>
            </a:r>
            <a:r>
              <a:rPr b="1" lang="en"/>
              <a:t>except</a:t>
            </a:r>
            <a:r>
              <a:rPr lang="en"/>
              <a:t> statements to plan ahead.</a:t>
            </a:r>
            <a:endParaRPr/>
          </a:p>
          <a:p>
            <a:pPr indent="0" lvl="0" marL="0" rtl="0" algn="l">
              <a:spcBef>
                <a:spcPts val="1600"/>
              </a:spcBef>
              <a:spcAft>
                <a:spcPts val="0"/>
              </a:spcAft>
              <a:buNone/>
            </a:pPr>
            <a:r>
              <a:rPr b="1" lang="en">
                <a:highlight>
                  <a:schemeClr val="accent2"/>
                </a:highlight>
                <a:latin typeface="Inconsolata"/>
                <a:ea typeface="Inconsolata"/>
                <a:cs typeface="Inconsolata"/>
                <a:sym typeface="Inconsolata"/>
              </a:rPr>
              <a:t>try</a:t>
            </a:r>
            <a:r>
              <a:rPr b="1" lang="en">
                <a:latin typeface="Inconsolata"/>
                <a:ea typeface="Inconsolata"/>
                <a:cs typeface="Inconsolata"/>
                <a:sym typeface="Inconsolata"/>
              </a:rPr>
              <a:t>:</a:t>
            </a:r>
            <a:endParaRPr b="1">
              <a:latin typeface="Inconsolata"/>
              <a:ea typeface="Inconsolata"/>
              <a:cs typeface="Inconsolata"/>
              <a:sym typeface="Inconsolata"/>
            </a:endParaRPr>
          </a:p>
          <a:p>
            <a:pPr indent="0" lvl="0" marL="0" rtl="0" algn="l">
              <a:spcBef>
                <a:spcPts val="0"/>
              </a:spcBef>
              <a:spcAft>
                <a:spcPts val="0"/>
              </a:spcAft>
              <a:buNone/>
            </a:pPr>
            <a:r>
              <a:rPr b="1" lang="en">
                <a:latin typeface="Inconsolata"/>
                <a:ea typeface="Inconsolata"/>
                <a:cs typeface="Inconsolata"/>
                <a:sym typeface="Inconsolata"/>
              </a:rPr>
              <a:t>	starting_value = int(input("Give me a number one through ten"))</a:t>
            </a:r>
            <a:endParaRPr b="1">
              <a:latin typeface="Inconsolata"/>
              <a:ea typeface="Inconsolata"/>
              <a:cs typeface="Inconsolata"/>
              <a:sym typeface="Inconsolata"/>
            </a:endParaRPr>
          </a:p>
          <a:p>
            <a:pPr indent="0" lvl="0" marL="0" rtl="0" algn="l">
              <a:spcBef>
                <a:spcPts val="0"/>
              </a:spcBef>
              <a:spcAft>
                <a:spcPts val="0"/>
              </a:spcAft>
              <a:buNone/>
            </a:pPr>
            <a:r>
              <a:rPr b="1" lang="en">
                <a:highlight>
                  <a:schemeClr val="accent2"/>
                </a:highlight>
                <a:latin typeface="Inconsolata"/>
                <a:ea typeface="Inconsolata"/>
                <a:cs typeface="Inconsolata"/>
                <a:sym typeface="Inconsolata"/>
              </a:rPr>
              <a:t>except</a:t>
            </a:r>
            <a:r>
              <a:rPr b="1" lang="en">
                <a:latin typeface="Inconsolata"/>
                <a:ea typeface="Inconsolata"/>
                <a:cs typeface="Inconsolata"/>
                <a:sym typeface="Inconsolata"/>
              </a:rPr>
              <a:t> ValueError:</a:t>
            </a:r>
            <a:endParaRPr b="1">
              <a:latin typeface="Inconsolata"/>
              <a:ea typeface="Inconsolata"/>
              <a:cs typeface="Inconsolata"/>
              <a:sym typeface="Inconsolata"/>
            </a:endParaRPr>
          </a:p>
          <a:p>
            <a:pPr indent="0" lvl="0" marL="0" rtl="0" algn="l">
              <a:spcBef>
                <a:spcPts val="0"/>
              </a:spcBef>
              <a:spcAft>
                <a:spcPts val="0"/>
              </a:spcAft>
              <a:buNone/>
            </a:pPr>
            <a:r>
              <a:rPr b="1" lang="en">
                <a:latin typeface="Inconsolata"/>
                <a:ea typeface="Inconsolata"/>
                <a:cs typeface="Inconsolata"/>
                <a:sym typeface="Inconsolata"/>
              </a:rPr>
              <a:t>	print("Your input was not a number. Try again.")</a:t>
            </a:r>
            <a:endParaRPr b="1">
              <a:latin typeface="Inconsolata"/>
              <a:ea typeface="Inconsolata"/>
              <a:cs typeface="Inconsolata"/>
              <a:sym typeface="Inconsolata"/>
            </a:endParaRPr>
          </a:p>
        </p:txBody>
      </p:sp>
      <p:sp>
        <p:nvSpPr>
          <p:cNvPr id="372" name="Google Shape;372;p4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Try and Except Your Code</a:t>
            </a:r>
            <a:endParaRPr/>
          </a:p>
        </p:txBody>
      </p:sp>
      <p:sp>
        <p:nvSpPr>
          <p:cNvPr id="373" name="Google Shape;373;p4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74" name="Google Shape;374;p4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Try-Except Options</a:t>
            </a:r>
            <a:endParaRPr/>
          </a:p>
        </p:txBody>
      </p:sp>
      <p:sp>
        <p:nvSpPr>
          <p:cNvPr id="380" name="Google Shape;380;p4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We can catch:</a:t>
            </a:r>
            <a:endParaRPr/>
          </a:p>
          <a:p>
            <a:pPr indent="-342900" lvl="0" marL="457200" rtl="0" algn="l">
              <a:spcBef>
                <a:spcPts val="1600"/>
              </a:spcBef>
              <a:spcAft>
                <a:spcPts val="0"/>
              </a:spcAft>
              <a:buSzPts val="1800"/>
              <a:buChar char="●"/>
            </a:pPr>
            <a:r>
              <a:rPr lang="en"/>
              <a:t>One error</a:t>
            </a:r>
            <a:endParaRPr/>
          </a:p>
          <a:p>
            <a:pPr indent="-330200" lvl="1" marL="914400" rtl="0" algn="l">
              <a:spcBef>
                <a:spcPts val="0"/>
              </a:spcBef>
              <a:spcAft>
                <a:spcPts val="0"/>
              </a:spcAft>
              <a:buSzPts val="1600"/>
              <a:buFont typeface="Inconsolata"/>
              <a:buChar char="○"/>
            </a:pPr>
            <a:r>
              <a:rPr b="1" lang="en">
                <a:latin typeface="Inconsolata"/>
                <a:ea typeface="Inconsolata"/>
                <a:cs typeface="Inconsolata"/>
                <a:sym typeface="Inconsolata"/>
              </a:rPr>
              <a:t>except ValueError:</a:t>
            </a:r>
            <a:endParaRPr b="1">
              <a:latin typeface="Inconsolata"/>
              <a:ea typeface="Inconsolata"/>
              <a:cs typeface="Inconsolata"/>
              <a:sym typeface="Inconsolata"/>
            </a:endParaRPr>
          </a:p>
          <a:p>
            <a:pPr indent="-342900" lvl="0" marL="457200" rtl="0" algn="l">
              <a:spcBef>
                <a:spcPts val="0"/>
              </a:spcBef>
              <a:spcAft>
                <a:spcPts val="0"/>
              </a:spcAft>
              <a:buSzPts val="1800"/>
              <a:buChar char="●"/>
            </a:pPr>
            <a:r>
              <a:rPr lang="en"/>
              <a:t>Multiple errors</a:t>
            </a:r>
            <a:endParaRPr/>
          </a:p>
          <a:p>
            <a:pPr indent="-330200" lvl="1" marL="914400" rtl="0" algn="l">
              <a:spcBef>
                <a:spcPts val="0"/>
              </a:spcBef>
              <a:spcAft>
                <a:spcPts val="0"/>
              </a:spcAft>
              <a:buSzPts val="1600"/>
              <a:buFont typeface="Inconsolata"/>
              <a:buChar char="○"/>
            </a:pPr>
            <a:r>
              <a:rPr b="1" lang="en">
                <a:latin typeface="Inconsolata"/>
                <a:ea typeface="Inconsolata"/>
                <a:cs typeface="Inconsolata"/>
                <a:sym typeface="Inconsolata"/>
              </a:rPr>
              <a:t>except (ValueError, KeyError):</a:t>
            </a:r>
            <a:endParaRPr b="1">
              <a:latin typeface="Inconsolata"/>
              <a:ea typeface="Inconsolata"/>
              <a:cs typeface="Inconsolata"/>
              <a:sym typeface="Inconsolata"/>
            </a:endParaRPr>
          </a:p>
          <a:p>
            <a:pPr indent="-342900" lvl="0" marL="457200" rtl="0" algn="l">
              <a:spcBef>
                <a:spcPts val="0"/>
              </a:spcBef>
              <a:spcAft>
                <a:spcPts val="0"/>
              </a:spcAft>
              <a:buSzPts val="1800"/>
              <a:buChar char="●"/>
            </a:pPr>
            <a:r>
              <a:rPr lang="en"/>
              <a:t>Any/every error</a:t>
            </a:r>
            <a:endParaRPr/>
          </a:p>
          <a:p>
            <a:pPr indent="-330200" lvl="1" marL="914400" rtl="0" algn="l">
              <a:spcBef>
                <a:spcPts val="0"/>
              </a:spcBef>
              <a:spcAft>
                <a:spcPts val="0"/>
              </a:spcAft>
              <a:buSzPts val="1600"/>
              <a:buChar char="○"/>
            </a:pPr>
            <a:r>
              <a:rPr lang="en"/>
              <a:t> </a:t>
            </a:r>
            <a:r>
              <a:rPr b="1" lang="en">
                <a:latin typeface="Inconsolata"/>
                <a:ea typeface="Inconsolata"/>
                <a:cs typeface="Inconsolata"/>
                <a:sym typeface="Inconsolata"/>
              </a:rPr>
              <a:t>except err:</a:t>
            </a:r>
            <a:endParaRPr b="1">
              <a:latin typeface="Inconsolata"/>
              <a:ea typeface="Inconsolata"/>
              <a:cs typeface="Inconsolata"/>
              <a:sym typeface="Inconsolata"/>
            </a:endParaRPr>
          </a:p>
          <a:p>
            <a:pPr indent="0" lvl="0" marL="0" rtl="0" algn="l">
              <a:spcBef>
                <a:spcPts val="1600"/>
              </a:spcBef>
              <a:spcAft>
                <a:spcPts val="1600"/>
              </a:spcAft>
              <a:buNone/>
            </a:pPr>
            <a:r>
              <a:rPr lang="en"/>
              <a:t>Try to specify the error, if possible! You can even string several except statements to handle different errors differently.</a:t>
            </a:r>
            <a:endParaRPr/>
          </a:p>
        </p:txBody>
      </p:sp>
      <p:sp>
        <p:nvSpPr>
          <p:cNvPr id="381" name="Google Shape;381;p47"/>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82" name="Google Shape;382;p4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Accessing an Error</a:t>
            </a:r>
            <a:endParaRPr/>
          </a:p>
        </p:txBody>
      </p:sp>
      <p:sp>
        <p:nvSpPr>
          <p:cNvPr id="388" name="Google Shape;388;p4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use the </a:t>
            </a:r>
            <a:r>
              <a:rPr b="1" lang="en"/>
              <a:t>as</a:t>
            </a:r>
            <a:r>
              <a:rPr lang="en"/>
              <a:t> </a:t>
            </a:r>
            <a:r>
              <a:rPr lang="en"/>
              <a:t>statement, or aliasing,</a:t>
            </a:r>
            <a:r>
              <a:rPr lang="en"/>
              <a:t> to turn your exception into a specific, accessible object:</a:t>
            </a:r>
            <a:endParaRPr/>
          </a:p>
          <a:p>
            <a:pPr indent="0" lvl="0" marL="0" rtl="0" algn="l">
              <a:spcBef>
                <a:spcPts val="1600"/>
              </a:spcBef>
              <a:spcAft>
                <a:spcPts val="0"/>
              </a:spcAft>
              <a:buNone/>
            </a:pPr>
            <a:r>
              <a:rPr b="1" lang="en">
                <a:latin typeface="Inconsolata"/>
                <a:ea typeface="Inconsolata"/>
                <a:cs typeface="Inconsolata"/>
                <a:sym typeface="Inconsolata"/>
              </a:rPr>
              <a:t>try:</a:t>
            </a:r>
            <a:endParaRPr b="1">
              <a:latin typeface="Inconsolata"/>
              <a:ea typeface="Inconsolata"/>
              <a:cs typeface="Inconsolata"/>
              <a:sym typeface="Inconsolata"/>
            </a:endParaRPr>
          </a:p>
          <a:p>
            <a:pPr indent="0" lvl="0" marL="0" rtl="0" algn="l">
              <a:spcBef>
                <a:spcPts val="0"/>
              </a:spcBef>
              <a:spcAft>
                <a:spcPts val="0"/>
              </a:spcAft>
              <a:buNone/>
            </a:pPr>
            <a:r>
              <a:rPr b="1" lang="en">
                <a:latin typeface="Inconsolata"/>
                <a:ea typeface="Inconsolata"/>
                <a:cs typeface="Inconsolata"/>
                <a:sym typeface="Inconsolata"/>
              </a:rPr>
              <a:t>	risky_function()</a:t>
            </a:r>
            <a:endParaRPr b="1">
              <a:latin typeface="Inconsolata"/>
              <a:ea typeface="Inconsolata"/>
              <a:cs typeface="Inconsolata"/>
              <a:sym typeface="Inconsolata"/>
            </a:endParaRPr>
          </a:p>
          <a:p>
            <a:pPr indent="0" lvl="0" marL="0" rtl="0" algn="l">
              <a:spcBef>
                <a:spcPts val="0"/>
              </a:spcBef>
              <a:spcAft>
                <a:spcPts val="0"/>
              </a:spcAft>
              <a:buNone/>
            </a:pPr>
            <a:r>
              <a:rPr b="1" lang="en">
                <a:solidFill>
                  <a:schemeClr val="dk1"/>
                </a:solidFill>
                <a:latin typeface="Inconsolata"/>
                <a:ea typeface="Inconsolata"/>
                <a:cs typeface="Inconsolata"/>
                <a:sym typeface="Inconsolata"/>
              </a:rPr>
              <a:t>e</a:t>
            </a:r>
            <a:r>
              <a:rPr b="1" lang="en">
                <a:solidFill>
                  <a:schemeClr val="dk1"/>
                </a:solidFill>
                <a:latin typeface="Inconsolata"/>
                <a:ea typeface="Inconsolata"/>
                <a:cs typeface="Inconsolata"/>
                <a:sym typeface="Inconsolata"/>
              </a:rPr>
              <a:t>xcept ValueError </a:t>
            </a:r>
            <a:r>
              <a:rPr b="1" lang="en">
                <a:solidFill>
                  <a:schemeClr val="dk1"/>
                </a:solidFill>
                <a:highlight>
                  <a:schemeClr val="accent2"/>
                </a:highlight>
                <a:latin typeface="Inconsolata"/>
                <a:ea typeface="Inconsolata"/>
                <a:cs typeface="Inconsolata"/>
                <a:sym typeface="Inconsolata"/>
              </a:rPr>
              <a:t>as</a:t>
            </a:r>
            <a:r>
              <a:rPr b="1" lang="en">
                <a:solidFill>
                  <a:schemeClr val="dk1"/>
                </a:solidFill>
                <a:latin typeface="Inconsolata"/>
                <a:ea typeface="Inconsolata"/>
                <a:cs typeface="Inconsolata"/>
                <a:sym typeface="Inconsolata"/>
              </a:rPr>
              <a:t> value_err:</a:t>
            </a:r>
            <a:endParaRPr b="1">
              <a:solidFill>
                <a:schemeClr val="dk1"/>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	print("Value error: ", value_err)</a:t>
            </a:r>
            <a:endParaRPr b="1">
              <a:solidFill>
                <a:schemeClr val="dk1"/>
              </a:solidFill>
              <a:latin typeface="Inconsolata"/>
              <a:ea typeface="Inconsolata"/>
              <a:cs typeface="Inconsolata"/>
              <a:sym typeface="Inconsolata"/>
            </a:endParaRPr>
          </a:p>
          <a:p>
            <a:pPr indent="0" lvl="0" marL="0" rtl="0" algn="l">
              <a:spcBef>
                <a:spcPts val="0"/>
              </a:spcBef>
              <a:spcAft>
                <a:spcPts val="0"/>
              </a:spcAft>
              <a:buNone/>
            </a:pPr>
            <a:r>
              <a:rPr b="1" lang="en">
                <a:latin typeface="Inconsolata"/>
                <a:ea typeface="Inconsolata"/>
                <a:cs typeface="Inconsolata"/>
                <a:sym typeface="Inconsolata"/>
              </a:rPr>
              <a:t>except Exception </a:t>
            </a:r>
            <a:r>
              <a:rPr b="1" lang="en">
                <a:highlight>
                  <a:schemeClr val="accent2"/>
                </a:highlight>
                <a:latin typeface="Inconsolata"/>
                <a:ea typeface="Inconsolata"/>
                <a:cs typeface="Inconsolata"/>
                <a:sym typeface="Inconsolata"/>
              </a:rPr>
              <a:t>as</a:t>
            </a:r>
            <a:r>
              <a:rPr b="1" lang="en">
                <a:latin typeface="Inconsolata"/>
                <a:ea typeface="Inconsolata"/>
                <a:cs typeface="Inconsolata"/>
                <a:sym typeface="Inconsolata"/>
              </a:rPr>
              <a:t> err:</a:t>
            </a:r>
            <a:endParaRPr b="1">
              <a:latin typeface="Inconsolata"/>
              <a:ea typeface="Inconsolata"/>
              <a:cs typeface="Inconsolata"/>
              <a:sym typeface="Inconsolata"/>
            </a:endParaRPr>
          </a:p>
          <a:p>
            <a:pPr indent="0" lvl="0" marL="0" rtl="0" algn="l">
              <a:spcBef>
                <a:spcPts val="0"/>
              </a:spcBef>
              <a:spcAft>
                <a:spcPts val="0"/>
              </a:spcAft>
              <a:buNone/>
            </a:pPr>
            <a:r>
              <a:rPr b="1" lang="en">
                <a:latin typeface="Inconsolata"/>
                <a:ea typeface="Inconsolata"/>
                <a:cs typeface="Inconsolata"/>
                <a:sym typeface="Inconsolata"/>
              </a:rPr>
              <a:t>	print(err)</a:t>
            </a:r>
            <a:endParaRPr b="1">
              <a:latin typeface="Inconsolata"/>
              <a:ea typeface="Inconsolata"/>
              <a:cs typeface="Inconsolata"/>
              <a:sym typeface="Inconsolata"/>
            </a:endParaRPr>
          </a:p>
          <a:p>
            <a:pPr indent="0" lvl="0" marL="0" rtl="0" algn="l">
              <a:spcBef>
                <a:spcPts val="0"/>
              </a:spcBef>
              <a:spcAft>
                <a:spcPts val="0"/>
              </a:spcAft>
              <a:buNone/>
            </a:pPr>
            <a:r>
              <a:t/>
            </a:r>
            <a:endParaRPr b="1">
              <a:latin typeface="Inconsolata"/>
              <a:ea typeface="Inconsolata"/>
              <a:cs typeface="Inconsolata"/>
              <a:sym typeface="Inconsolata"/>
            </a:endParaRPr>
          </a:p>
        </p:txBody>
      </p:sp>
      <p:sp>
        <p:nvSpPr>
          <p:cNvPr id="389" name="Google Shape;389;p4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90" name="Google Shape;390;p4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9"/>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lucky_number = int(input("Type a number that's less than 100"))</a:t>
            </a:r>
            <a:endParaRPr b="1">
              <a:solidFill>
                <a:schemeClr val="dk1"/>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if(lucky_number &gt; 100):</a:t>
            </a:r>
            <a:endParaRPr b="1">
              <a:solidFill>
                <a:schemeClr val="dk1"/>
              </a:solidFill>
              <a:latin typeface="Inconsolata"/>
              <a:ea typeface="Inconsolata"/>
              <a:cs typeface="Inconsolata"/>
              <a:sym typeface="Inconsolata"/>
            </a:endParaRPr>
          </a:p>
          <a:p>
            <a:pPr indent="0" lvl="0" marL="0" rtl="0" algn="l">
              <a:spcBef>
                <a:spcPts val="0"/>
              </a:spcBef>
              <a:spcAft>
                <a:spcPts val="0"/>
              </a:spcAft>
              <a:buNone/>
            </a:pPr>
            <a:r>
              <a:rPr b="1" lang="en">
                <a:solidFill>
                  <a:schemeClr val="dk1"/>
                </a:solidFill>
                <a:latin typeface="Inconsolata"/>
                <a:ea typeface="Inconsolata"/>
                <a:cs typeface="Inconsolata"/>
                <a:sym typeface="Inconsolata"/>
              </a:rPr>
              <a:t>	</a:t>
            </a:r>
            <a:r>
              <a:rPr b="1" lang="en">
                <a:solidFill>
                  <a:schemeClr val="dk1"/>
                </a:solidFill>
                <a:highlight>
                  <a:schemeClr val="accent2"/>
                </a:highlight>
                <a:latin typeface="Inconsolata"/>
                <a:ea typeface="Inconsolata"/>
                <a:cs typeface="Inconsolata"/>
                <a:sym typeface="Inconsolata"/>
              </a:rPr>
              <a:t>raise</a:t>
            </a:r>
            <a:r>
              <a:rPr b="1" lang="en">
                <a:solidFill>
                  <a:schemeClr val="dk1"/>
                </a:solidFill>
                <a:latin typeface="Inconsolata"/>
                <a:ea typeface="Inconsolata"/>
                <a:cs typeface="Inconsolata"/>
                <a:sym typeface="Inconsolata"/>
              </a:rPr>
              <a:t> ValueError("The number needs to be less than 100!")</a:t>
            </a:r>
            <a:endParaRPr b="1">
              <a:solidFill>
                <a:schemeClr val="dk1"/>
              </a:solidFill>
              <a:latin typeface="Inconsolata"/>
              <a:ea typeface="Inconsolata"/>
              <a:cs typeface="Inconsolata"/>
              <a:sym typeface="Inconsolata"/>
            </a:endParaRPr>
          </a:p>
          <a:p>
            <a:pPr indent="0" lvl="0" marL="0" rtl="0" algn="l">
              <a:spcBef>
                <a:spcPts val="0"/>
              </a:spcBef>
              <a:spcAft>
                <a:spcPts val="0"/>
              </a:spcAft>
              <a:buNone/>
            </a:pPr>
            <a:r>
              <a:t/>
            </a:r>
            <a:endParaRPr b="1">
              <a:solidFill>
                <a:schemeClr val="dk1"/>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1600"/>
              </a:spcBef>
              <a:spcAft>
                <a:spcPts val="1600"/>
              </a:spcAft>
              <a:buClr>
                <a:schemeClr val="dk1"/>
              </a:buClr>
              <a:buSzPts val="1100"/>
              <a:buFont typeface="Arial"/>
              <a:buNone/>
            </a:pPr>
            <a:r>
              <a:rPr lang="en">
                <a:solidFill>
                  <a:schemeClr val="dk1"/>
                </a:solidFill>
              </a:rPr>
              <a:t>Why would we do this?</a:t>
            </a:r>
            <a:endParaRPr>
              <a:solidFill>
                <a:schemeClr val="dk1"/>
              </a:solidFill>
            </a:endParaRPr>
          </a:p>
        </p:txBody>
      </p:sp>
      <p:sp>
        <p:nvSpPr>
          <p:cNvPr id="396" name="Google Shape;396;p4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Your Own Errors (On Purpose This Time)</a:t>
            </a:r>
            <a:endParaRPr/>
          </a:p>
        </p:txBody>
      </p:sp>
      <p:sp>
        <p:nvSpPr>
          <p:cNvPr id="397" name="Google Shape;397;p49"/>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98" name="Google Shape;398;p4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Handling Possibilities</a:t>
            </a:r>
            <a:endParaRPr/>
          </a:p>
        </p:txBody>
      </p:sp>
      <p:sp>
        <p:nvSpPr>
          <p:cNvPr id="404" name="Google Shape;404;p5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Proper error handling is all about thinking through every possibility. You should have a plan for every logical situation. What's the plan below? Add comments to the code block to explain what each line is doing.</a:t>
            </a:r>
            <a:endParaRPr>
              <a:solidFill>
                <a:schemeClr val="dk1"/>
              </a:solidFill>
            </a:endParaRPr>
          </a:p>
          <a:p>
            <a:pPr indent="0" lvl="0" marL="0" rtl="0" algn="l">
              <a:spcBef>
                <a:spcPts val="0"/>
              </a:spcBef>
              <a:spcAft>
                <a:spcPts val="0"/>
              </a:spcAft>
              <a:buNone/>
            </a:pPr>
            <a:r>
              <a:t/>
            </a:r>
            <a:endParaRPr b="1">
              <a:solidFill>
                <a:schemeClr val="dk1"/>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try:</a:t>
            </a:r>
            <a:endParaRPr b="1">
              <a:solidFill>
                <a:schemeClr val="dk1"/>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	lucky_number = int(input("Type a number that's less than 100"))</a:t>
            </a:r>
            <a:endParaRPr b="1">
              <a:solidFill>
                <a:schemeClr val="dk1"/>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	if(lucky_number &gt; 100):</a:t>
            </a:r>
            <a:endParaRPr b="1">
              <a:solidFill>
                <a:schemeClr val="dk1"/>
              </a:solidFill>
              <a:latin typeface="Inconsolata"/>
              <a:ea typeface="Inconsolata"/>
              <a:cs typeface="Inconsolata"/>
              <a:sym typeface="Inconsolata"/>
            </a:endParaRPr>
          </a:p>
          <a:p>
            <a:pPr indent="0" lvl="0" marL="0" rtl="0" algn="l">
              <a:spcBef>
                <a:spcPts val="0"/>
              </a:spcBef>
              <a:spcAft>
                <a:spcPts val="0"/>
              </a:spcAft>
              <a:buNone/>
            </a:pPr>
            <a:r>
              <a:rPr b="1" lang="en">
                <a:solidFill>
                  <a:schemeClr val="dk1"/>
                </a:solidFill>
                <a:latin typeface="Inconsolata"/>
                <a:ea typeface="Inconsolata"/>
                <a:cs typeface="Inconsolata"/>
                <a:sym typeface="Inconsolata"/>
              </a:rPr>
              <a:t>		raise ValueError("The number needs to be less than 100!")</a:t>
            </a:r>
            <a:endParaRPr b="1">
              <a:solidFill>
                <a:schemeClr val="dk1"/>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	process_valid_number(lucky_number)</a:t>
            </a:r>
            <a:endParaRPr b="1">
              <a:solidFill>
                <a:schemeClr val="dk1"/>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except ValueError as err:</a:t>
            </a:r>
            <a:endParaRPr b="1">
              <a:solidFill>
                <a:schemeClr val="dk1"/>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	print("You need to provide a number")</a:t>
            </a:r>
            <a:endParaRPr/>
          </a:p>
        </p:txBody>
      </p:sp>
      <p:sp>
        <p:nvSpPr>
          <p:cNvPr id="405" name="Google Shape;405;p50"/>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06" name="Google Shape;406;p5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07" name="Google Shape;407;p50"/>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5 minutes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0" name="Shape 270"/>
        <p:cNvGrpSpPr/>
        <p:nvPr/>
      </p:nvGrpSpPr>
      <p:grpSpPr>
        <a:xfrm>
          <a:off x="0" y="0"/>
          <a:ext cx="0" cy="0"/>
          <a:chOff x="0" y="0"/>
          <a:chExt cx="0" cy="0"/>
        </a:xfrm>
      </p:grpSpPr>
      <p:sp>
        <p:nvSpPr>
          <p:cNvPr id="271" name="Google Shape;271;p33"/>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Pre-Class Materials and Preparation</a:t>
            </a:r>
            <a:endParaRPr/>
          </a:p>
        </p:txBody>
      </p:sp>
      <p:sp>
        <p:nvSpPr>
          <p:cNvPr id="272" name="Google Shape;272;p33"/>
          <p:cNvSpPr txBox="1"/>
          <p:nvPr>
            <p:ph idx="1" type="body"/>
          </p:nvPr>
        </p:nvSpPr>
        <p:spPr>
          <a:xfrm>
            <a:off x="924625" y="1094525"/>
            <a:ext cx="7762200" cy="3700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chemeClr val="dk1"/>
                </a:solidFill>
                <a:highlight>
                  <a:schemeClr val="accent2"/>
                </a:highlight>
              </a:rPr>
              <a:t>For remote classrooms</a:t>
            </a:r>
            <a:r>
              <a:rPr lang="en" sz="1600">
                <a:solidFill>
                  <a:schemeClr val="dk1"/>
                </a:solidFill>
              </a:rPr>
              <a:t>:</a:t>
            </a:r>
            <a:r>
              <a:rPr b="1" lang="en" sz="1600">
                <a:solidFill>
                  <a:schemeClr val="dk1"/>
                </a:solidFill>
              </a:rPr>
              <a:t> </a:t>
            </a:r>
            <a:r>
              <a:rPr lang="en" sz="1600">
                <a:solidFill>
                  <a:schemeClr val="dk1"/>
                </a:solidFill>
              </a:rPr>
              <a:t>Virtual breakout rooms and Slack may be needed to facilitate the partner exercise and discussions. As you plan for your lesson:</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Consider how you’ll create pairs for the partner exercise (randomly</a:t>
            </a:r>
            <a:r>
              <a:rPr lang="en" sz="1600">
                <a:solidFill>
                  <a:schemeClr val="dk1"/>
                </a:solidFill>
              </a:rPr>
              <a:t>, or with pre-assigned partners</a:t>
            </a:r>
            <a:r>
              <a:rPr lang="en" sz="1600">
                <a:solidFill>
                  <a:schemeClr val="dk1"/>
                </a:solidFill>
              </a:rPr>
              <a:t>).</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Determine how (if at all) exercise timing may need to be adjusted.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For helpful tips, keep an eye out for the </a:t>
            </a:r>
            <a:r>
              <a:rPr b="1" lang="en" sz="1600">
                <a:solidFill>
                  <a:schemeClr val="dk1"/>
                </a:solidFill>
                <a:highlight>
                  <a:schemeClr val="accent2"/>
                </a:highlight>
              </a:rPr>
              <a:t>F</a:t>
            </a:r>
            <a:r>
              <a:rPr b="1" lang="en" sz="1600">
                <a:solidFill>
                  <a:schemeClr val="dk1"/>
                </a:solidFill>
                <a:highlight>
                  <a:schemeClr val="accent2"/>
                </a:highlight>
              </a:rPr>
              <a:t>or remote classrooms</a:t>
            </a:r>
            <a:r>
              <a:rPr lang="en" sz="1600">
                <a:solidFill>
                  <a:schemeClr val="dk1"/>
                </a:solidFill>
              </a:rPr>
              <a:t> tag</a:t>
            </a:r>
            <a:r>
              <a:rPr lang="en" sz="1600">
                <a:solidFill>
                  <a:schemeClr val="dk1"/>
                </a:solidFill>
              </a:rPr>
              <a:t> in the speaker notes.</a:t>
            </a:r>
            <a:endParaRPr sz="1600">
              <a:solidFill>
                <a:schemeClr val="dk1"/>
              </a:solidFill>
            </a:endParaRPr>
          </a:p>
          <a:p>
            <a:pPr indent="-330200" lvl="0" marL="457200" rtl="0" algn="l">
              <a:lnSpc>
                <a:spcPct val="115000"/>
              </a:lnSpc>
              <a:spcBef>
                <a:spcPts val="0"/>
              </a:spcBef>
              <a:spcAft>
                <a:spcPts val="0"/>
              </a:spcAft>
              <a:buClr>
                <a:srgbClr val="000000"/>
              </a:buClr>
              <a:buSzPts val="1600"/>
              <a:buChar char="●"/>
            </a:pPr>
            <a:r>
              <a:rPr lang="en" sz="1600">
                <a:highlight>
                  <a:srgbClr val="FFFFFF"/>
                </a:highlight>
              </a:rPr>
              <a:t>Prepare screenshots and answers to exercises in advance so that they can be easily shared in Slack during your lecture.</a:t>
            </a:r>
            <a:endParaRPr sz="1600"/>
          </a:p>
          <a:p>
            <a:pPr indent="0" lvl="0" marL="0" rtl="0" algn="l">
              <a:lnSpc>
                <a:spcPct val="115000"/>
              </a:lnSpc>
              <a:spcBef>
                <a:spcPts val="300"/>
              </a:spcBef>
              <a:spcAft>
                <a:spcPts val="0"/>
              </a:spcAft>
              <a:buNone/>
            </a:pPr>
            <a:r>
              <a:t/>
            </a:r>
            <a:endParaRPr sz="1600">
              <a:solidFill>
                <a:schemeClr val="dk1"/>
              </a:solidFill>
            </a:endParaRPr>
          </a:p>
          <a:p>
            <a:pPr indent="0" lvl="0" marL="0" rtl="0" algn="l">
              <a:lnSpc>
                <a:spcPct val="115000"/>
              </a:lnSpc>
              <a:spcBef>
                <a:spcPts val="300"/>
              </a:spcBef>
              <a:spcAft>
                <a:spcPts val="0"/>
              </a:spcAft>
              <a:buNone/>
            </a:pPr>
            <a:r>
              <a:t/>
            </a:r>
            <a:endParaRPr sz="1600">
              <a:solidFill>
                <a:schemeClr val="dk1"/>
              </a:solidFill>
            </a:endParaRPr>
          </a:p>
          <a:p>
            <a:pPr indent="0" lvl="0" marL="0" rtl="0" algn="l">
              <a:lnSpc>
                <a:spcPct val="115000"/>
              </a:lnSpc>
              <a:spcBef>
                <a:spcPts val="300"/>
              </a:spcBef>
              <a:spcAft>
                <a:spcPts val="0"/>
              </a:spcAft>
              <a:buNone/>
            </a:pPr>
            <a:r>
              <a:t/>
            </a:r>
            <a:endParaRPr sz="1600">
              <a:solidFill>
                <a:schemeClr val="dk1"/>
              </a:solidFill>
            </a:endParaRPr>
          </a:p>
          <a:p>
            <a:pPr indent="0" lvl="0" marL="0" rtl="0" algn="l">
              <a:lnSpc>
                <a:spcPct val="115000"/>
              </a:lnSpc>
              <a:spcBef>
                <a:spcPts val="300"/>
              </a:spcBef>
              <a:spcAft>
                <a:spcPts val="0"/>
              </a:spcAft>
              <a:buNone/>
            </a:pPr>
            <a:r>
              <a:t/>
            </a:r>
            <a:endParaRPr sz="16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1"/>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Wrapping Up</a:t>
            </a:r>
            <a:endParaRPr/>
          </a:p>
        </p:txBody>
      </p:sp>
      <p:sp>
        <p:nvSpPr>
          <p:cNvPr id="413" name="Google Shape;413;p51"/>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Debugging and Error Handling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2"/>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a:t>
            </a:r>
            <a:endParaRPr/>
          </a:p>
        </p:txBody>
      </p:sp>
      <p:sp>
        <p:nvSpPr>
          <p:cNvPr id="419" name="Google Shape;419;p52"/>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Ahead</a:t>
            </a:r>
            <a:endParaRPr/>
          </a:p>
        </p:txBody>
      </p:sp>
      <p:sp>
        <p:nvSpPr>
          <p:cNvPr id="420" name="Google Shape;420;p52"/>
          <p:cNvSpPr txBox="1"/>
          <p:nvPr>
            <p:ph idx="3" type="body"/>
          </p:nvPr>
        </p:nvSpPr>
        <p:spPr>
          <a:xfrm>
            <a:off x="457200" y="1168975"/>
            <a:ext cx="3663000" cy="278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In today’s class, we…</a:t>
            </a:r>
            <a:endParaRPr b="1"/>
          </a:p>
          <a:p>
            <a:pPr indent="-342900" lvl="0" marL="457200" rtl="0" algn="l">
              <a:lnSpc>
                <a:spcPct val="115000"/>
              </a:lnSpc>
              <a:spcBef>
                <a:spcPts val="1600"/>
              </a:spcBef>
              <a:spcAft>
                <a:spcPts val="0"/>
              </a:spcAft>
              <a:buClr>
                <a:srgbClr val="FFFFFF"/>
              </a:buClr>
              <a:buSzPts val="1800"/>
              <a:buChar char="●"/>
            </a:pPr>
            <a:r>
              <a:rPr lang="en">
                <a:solidFill>
                  <a:srgbClr val="FFFFFF"/>
                </a:solidFill>
              </a:rPr>
              <a:t>Identify common errors in Python</a:t>
            </a:r>
            <a:endParaRPr>
              <a:solidFill>
                <a:srgbClr val="FFFFFF"/>
              </a:solidFill>
            </a:endParaRPr>
          </a:p>
          <a:p>
            <a:pPr indent="-342900" lvl="0" marL="457200" rtl="0" algn="l">
              <a:lnSpc>
                <a:spcPct val="115000"/>
              </a:lnSpc>
              <a:spcBef>
                <a:spcPts val="0"/>
              </a:spcBef>
              <a:spcAft>
                <a:spcPts val="0"/>
              </a:spcAft>
              <a:buClr>
                <a:srgbClr val="FFFFFF"/>
              </a:buClr>
              <a:buSzPts val="1800"/>
              <a:buChar char="●"/>
            </a:pPr>
            <a:r>
              <a:rPr lang="en">
                <a:solidFill>
                  <a:srgbClr val="FFFFFF"/>
                </a:solidFill>
              </a:rPr>
              <a:t>Read error messages for guidance to fix errors</a:t>
            </a:r>
            <a:endParaRPr>
              <a:solidFill>
                <a:srgbClr val="FFFFFF"/>
              </a:solidFill>
            </a:endParaRPr>
          </a:p>
          <a:p>
            <a:pPr indent="-342900" lvl="0" marL="457200" rtl="0" algn="l">
              <a:lnSpc>
                <a:spcPct val="115000"/>
              </a:lnSpc>
              <a:spcBef>
                <a:spcPts val="0"/>
              </a:spcBef>
              <a:spcAft>
                <a:spcPts val="0"/>
              </a:spcAft>
              <a:buClr>
                <a:srgbClr val="FFFFFF"/>
              </a:buClr>
              <a:buSzPts val="1800"/>
              <a:buChar char="●"/>
            </a:pPr>
            <a:r>
              <a:rPr lang="en">
                <a:solidFill>
                  <a:srgbClr val="FFFFFF"/>
                </a:solidFill>
              </a:rPr>
              <a:t>Implement try/except error handling</a:t>
            </a:r>
            <a:endParaRPr>
              <a:solidFill>
                <a:srgbClr val="FFFFFF"/>
              </a:solidFill>
            </a:endParaRPr>
          </a:p>
        </p:txBody>
      </p:sp>
      <p:sp>
        <p:nvSpPr>
          <p:cNvPr id="421" name="Google Shape;421;p52"/>
          <p:cNvSpPr txBox="1"/>
          <p:nvPr>
            <p:ph idx="5" type="body"/>
          </p:nvPr>
        </p:nvSpPr>
        <p:spPr>
          <a:xfrm>
            <a:off x="4958400" y="1168987"/>
            <a:ext cx="3728400" cy="3729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Next Class: </a:t>
            </a:r>
            <a:endParaRPr b="1"/>
          </a:p>
          <a:p>
            <a:pPr indent="0" lvl="0" marL="0" rtl="0" algn="l">
              <a:lnSpc>
                <a:spcPct val="115000"/>
              </a:lnSpc>
              <a:spcBef>
                <a:spcPts val="1600"/>
              </a:spcBef>
              <a:spcAft>
                <a:spcPts val="1600"/>
              </a:spcAft>
              <a:buNone/>
            </a:pPr>
            <a:r>
              <a:rPr lang="en"/>
              <a:t>Python Fundamentals Review Lab</a:t>
            </a:r>
            <a:endParaRPr/>
          </a:p>
        </p:txBody>
      </p:sp>
      <p:sp>
        <p:nvSpPr>
          <p:cNvPr id="422" name="Google Shape;422;p5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pic>
        <p:nvPicPr>
          <p:cNvPr id="427" name="Google Shape;427;p53"/>
          <p:cNvPicPr preferRelativeResize="0"/>
          <p:nvPr/>
        </p:nvPicPr>
        <p:blipFill>
          <a:blip r:embed="rId3">
            <a:alphaModFix/>
          </a:blip>
          <a:stretch>
            <a:fillRect/>
          </a:stretch>
        </p:blipFill>
        <p:spPr>
          <a:xfrm>
            <a:off x="1727963" y="1005475"/>
            <a:ext cx="5688081" cy="3555051"/>
          </a:xfrm>
          <a:prstGeom prst="rect">
            <a:avLst/>
          </a:prstGeom>
          <a:noFill/>
          <a:ln>
            <a:noFill/>
          </a:ln>
        </p:spPr>
      </p:pic>
      <p:sp>
        <p:nvSpPr>
          <p:cNvPr id="428" name="Google Shape;428;p5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 Forget: Exit Tickets!</a:t>
            </a:r>
            <a:endParaRPr/>
          </a:p>
        </p:txBody>
      </p:sp>
      <p:sp>
        <p:nvSpPr>
          <p:cNvPr id="429" name="Google Shape;429;p5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6" name="Shape 276"/>
        <p:cNvGrpSpPr/>
        <p:nvPr/>
      </p:nvGrpSpPr>
      <p:grpSpPr>
        <a:xfrm>
          <a:off x="0" y="0"/>
          <a:ext cx="0" cy="0"/>
          <a:chOff x="0" y="0"/>
          <a:chExt cx="0" cy="0"/>
        </a:xfrm>
      </p:grpSpPr>
      <p:sp>
        <p:nvSpPr>
          <p:cNvPr id="277" name="Google Shape;277;p34"/>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Suggested Agenda</a:t>
            </a:r>
            <a:endParaRPr/>
          </a:p>
          <a:p>
            <a:pPr indent="0" lvl="0" marL="0" rtl="0" algn="l">
              <a:spcBef>
                <a:spcPts val="0"/>
              </a:spcBef>
              <a:spcAft>
                <a:spcPts val="0"/>
              </a:spcAft>
              <a:buNone/>
            </a:pPr>
            <a:r>
              <a:t/>
            </a:r>
            <a:endParaRPr/>
          </a:p>
        </p:txBody>
      </p:sp>
      <p:graphicFrame>
        <p:nvGraphicFramePr>
          <p:cNvPr id="278" name="Google Shape;278;p34"/>
          <p:cNvGraphicFramePr/>
          <p:nvPr/>
        </p:nvGraphicFramePr>
        <p:xfrm>
          <a:off x="1116163" y="1054802"/>
          <a:ext cx="3000000" cy="3000000"/>
        </p:xfrm>
        <a:graphic>
          <a:graphicData uri="http://schemas.openxmlformats.org/drawingml/2006/table">
            <a:tbl>
              <a:tblPr>
                <a:noFill/>
                <a:tableStyleId>{5EC9636D-1A1C-4D45-9C04-FB53C71423FB}</a:tableStyleId>
              </a:tblPr>
              <a:tblGrid>
                <a:gridCol w="1479975"/>
                <a:gridCol w="5752550"/>
              </a:tblGrid>
              <a:tr h="486400">
                <a:tc>
                  <a:txBody>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Time</a:t>
                      </a:r>
                      <a:endParaRPr b="1">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c>
                  <a:txBody>
                    <a:bodyPr/>
                    <a:lstStyle/>
                    <a:p>
                      <a:pPr indent="0" lvl="0" marL="0" rtl="0" algn="l">
                        <a:spcBef>
                          <a:spcPts val="0"/>
                        </a:spcBef>
                        <a:spcAft>
                          <a:spcPts val="0"/>
                        </a:spcAft>
                        <a:buClr>
                          <a:srgbClr val="000000"/>
                        </a:buClr>
                        <a:buSzPts val="1100"/>
                        <a:buFont typeface="Arial"/>
                        <a:buNone/>
                      </a:pPr>
                      <a:r>
                        <a:rPr b="1" lang="en">
                          <a:solidFill>
                            <a:srgbClr val="FFFFFF"/>
                          </a:solidFill>
                          <a:latin typeface="Proxima Nova"/>
                          <a:ea typeface="Proxima Nova"/>
                          <a:cs typeface="Proxima Nova"/>
                          <a:sym typeface="Proxima Nova"/>
                        </a:rPr>
                        <a:t>Activity</a:t>
                      </a:r>
                      <a:endParaRPr b="1">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0:00–0:30</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Welcome + </a:t>
                      </a:r>
                      <a:r>
                        <a:rPr b="1" lang="en">
                          <a:solidFill>
                            <a:schemeClr val="dk1"/>
                          </a:solidFill>
                          <a:latin typeface="Proxima Nova"/>
                          <a:ea typeface="Proxima Nova"/>
                          <a:cs typeface="Proxima Nova"/>
                          <a:sym typeface="Proxima Nova"/>
                        </a:rPr>
                        <a:t>Debugging and Error Handling</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0:30–1:00</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solidFill>
                            <a:schemeClr val="dk1"/>
                          </a:solidFill>
                          <a:latin typeface="Proxima Nova"/>
                          <a:ea typeface="Proxima Nova"/>
                          <a:cs typeface="Proxima Nova"/>
                          <a:sym typeface="Proxima Nova"/>
                        </a:rPr>
                        <a:t>Error Scavenger Hunt</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1:15–1:45</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Debugging a Sort Function</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1:50</a:t>
                      </a:r>
                      <a:r>
                        <a:rPr lang="en">
                          <a:solidFill>
                            <a:schemeClr val="dk1"/>
                          </a:solidFill>
                          <a:latin typeface="Proxima Nova"/>
                          <a:ea typeface="Proxima Nova"/>
                          <a:cs typeface="Proxima Nova"/>
                          <a:sym typeface="Proxima Nova"/>
                        </a:rPr>
                        <a:t>–</a:t>
                      </a:r>
                      <a:r>
                        <a:rPr lang="en">
                          <a:latin typeface="Proxima Nova"/>
                          <a:ea typeface="Proxima Nova"/>
                          <a:cs typeface="Proxima Nova"/>
                          <a:sym typeface="Proxima Nova"/>
                        </a:rPr>
                        <a:t>2:00</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solidFill>
                            <a:schemeClr val="dk1"/>
                          </a:solidFill>
                          <a:latin typeface="Proxima Nova"/>
                          <a:ea typeface="Proxima Nova"/>
                          <a:cs typeface="Proxima Nova"/>
                          <a:sym typeface="Proxima Nova"/>
                        </a:rPr>
                        <a:t>Wrapping Up, Q&amp;A, and Exit Ticket Completion</a:t>
                      </a:r>
                      <a:endParaRPr b="1">
                        <a:solidFill>
                          <a:schemeClr val="dk1"/>
                        </a:solidFill>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2" name="Shape 282"/>
        <p:cNvGrpSpPr/>
        <p:nvPr/>
      </p:nvGrpSpPr>
      <p:grpSpPr>
        <a:xfrm>
          <a:off x="0" y="0"/>
          <a:ext cx="0" cy="0"/>
          <a:chOff x="0" y="0"/>
          <a:chExt cx="0" cy="0"/>
        </a:xfrm>
      </p:grpSpPr>
      <p:sp>
        <p:nvSpPr>
          <p:cNvPr id="283" name="Google Shape;283;p35"/>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Jupyter Notebook</a:t>
            </a:r>
            <a:endParaRPr/>
          </a:p>
        </p:txBody>
      </p:sp>
      <p:sp>
        <p:nvSpPr>
          <p:cNvPr id="284" name="Google Shape;284;p35"/>
          <p:cNvSpPr txBox="1"/>
          <p:nvPr>
            <p:ph idx="1" type="body"/>
          </p:nvPr>
        </p:nvSpPr>
        <p:spPr>
          <a:xfrm>
            <a:off x="979500" y="1078375"/>
            <a:ext cx="7099500" cy="299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exercises referenced in this lesson can be found in the </a:t>
            </a:r>
            <a:r>
              <a:rPr lang="en" u="sng">
                <a:solidFill>
                  <a:schemeClr val="hlink"/>
                </a:solidFill>
                <a:hlinkClick r:id="rId3"/>
              </a:rPr>
              <a:t>Python Workbooks + Data</a:t>
            </a:r>
            <a:r>
              <a:rPr lang="en"/>
              <a:t> folder.</a:t>
            </a:r>
            <a:endParaRPr/>
          </a:p>
        </p:txBody>
      </p:sp>
      <p:sp>
        <p:nvSpPr>
          <p:cNvPr id="285" name="Google Shape;285;p3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6"/>
          <p:cNvSpPr txBox="1"/>
          <p:nvPr>
            <p:ph type="title"/>
          </p:nvPr>
        </p:nvSpPr>
        <p:spPr>
          <a:xfrm>
            <a:off x="457200" y="1777050"/>
            <a:ext cx="7287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Debugging and Error Handling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Learning Goals</a:t>
            </a:r>
            <a:endParaRPr/>
          </a:p>
        </p:txBody>
      </p:sp>
      <p:sp>
        <p:nvSpPr>
          <p:cNvPr id="296" name="Google Shape;296;p3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97" name="Google Shape;297;p37"/>
          <p:cNvPicPr preferRelativeResize="0"/>
          <p:nvPr/>
        </p:nvPicPr>
        <p:blipFill>
          <a:blip r:embed="rId3">
            <a:alphaModFix/>
          </a:blip>
          <a:stretch>
            <a:fillRect/>
          </a:stretch>
        </p:blipFill>
        <p:spPr>
          <a:xfrm>
            <a:off x="5873750" y="1248900"/>
            <a:ext cx="1880075" cy="2645700"/>
          </a:xfrm>
          <a:prstGeom prst="rect">
            <a:avLst/>
          </a:prstGeom>
          <a:noFill/>
          <a:ln>
            <a:noFill/>
          </a:ln>
        </p:spPr>
      </p:pic>
      <p:sp>
        <p:nvSpPr>
          <p:cNvPr id="298" name="Google Shape;298;p37"/>
          <p:cNvSpPr txBox="1"/>
          <p:nvPr>
            <p:ph idx="1" type="body"/>
          </p:nvPr>
        </p:nvSpPr>
        <p:spPr>
          <a:xfrm>
            <a:off x="457200" y="1143000"/>
            <a:ext cx="5082600" cy="2937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lang="en" sz="1600">
                <a:solidFill>
                  <a:schemeClr val="dk1"/>
                </a:solidFill>
              </a:rPr>
              <a:t>Identify common errors in Python</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Read error messages for guidance to fix errors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Implement try/except error handling</a:t>
            </a:r>
            <a:endParaRPr>
              <a:solidFill>
                <a:schemeClr val="dk1"/>
              </a:solidFill>
            </a:endParaRPr>
          </a:p>
          <a:p>
            <a:pPr indent="0" lvl="0" marL="0" rtl="0" algn="l">
              <a:lnSpc>
                <a:spcPct val="115000"/>
              </a:lnSpc>
              <a:spcBef>
                <a:spcPts val="0"/>
              </a:spcBef>
              <a:spcAft>
                <a:spcPts val="0"/>
              </a:spcAft>
              <a:buNone/>
            </a:pPr>
            <a:r>
              <a:t/>
            </a:r>
            <a:endParaRPr b="1"/>
          </a:p>
          <a:p>
            <a:pPr indent="0" lvl="0" marL="0" rtl="0" algn="l">
              <a:lnSpc>
                <a:spcPct val="115000"/>
              </a:lnSpc>
              <a:spcBef>
                <a:spcPts val="1000"/>
              </a:spcBef>
              <a:spcAft>
                <a:spcPts val="0"/>
              </a:spcAft>
              <a:buNone/>
            </a:pPr>
            <a:r>
              <a:t/>
            </a:r>
            <a:endParaRPr sz="1400"/>
          </a:p>
          <a:p>
            <a:pPr indent="0" lvl="0" marL="457200" rtl="0" algn="l">
              <a:lnSpc>
                <a:spcPct val="115000"/>
              </a:lnSpc>
              <a:spcBef>
                <a:spcPts val="1000"/>
              </a:spcBef>
              <a:spcAft>
                <a:spcPts val="1000"/>
              </a:spcAft>
              <a:buNone/>
            </a:pPr>
            <a:r>
              <a:t/>
            </a:r>
            <a:endParaRPr sz="1400"/>
          </a:p>
        </p:txBody>
      </p:sp>
      <p:sp>
        <p:nvSpPr>
          <p:cNvPr id="299" name="Google Shape;299;p37"/>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Making Errors Into Friends</a:t>
            </a:r>
            <a:endParaRPr/>
          </a:p>
        </p:txBody>
      </p:sp>
      <p:sp>
        <p:nvSpPr>
          <p:cNvPr id="305" name="Google Shape;305;p3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24292E"/>
                </a:solidFill>
                <a:highlight>
                  <a:srgbClr val="FFFFFF"/>
                </a:highlight>
              </a:rPr>
              <a:t>Python errors are very helpful and typically have clear messages. </a:t>
            </a:r>
            <a:endParaRPr>
              <a:solidFill>
                <a:srgbClr val="24292E"/>
              </a:solidFill>
              <a:highlight>
                <a:srgbClr val="FFFFFF"/>
              </a:highlight>
            </a:endParaRPr>
          </a:p>
          <a:p>
            <a:pPr indent="-342900" lvl="0" marL="457200" rtl="0" algn="l">
              <a:spcBef>
                <a:spcPts val="1200"/>
              </a:spcBef>
              <a:spcAft>
                <a:spcPts val="0"/>
              </a:spcAft>
              <a:buClr>
                <a:srgbClr val="24292E"/>
              </a:buClr>
              <a:buSzPts val="1800"/>
              <a:buFont typeface="Proxima Nova"/>
              <a:buChar char="●"/>
            </a:pPr>
            <a:r>
              <a:rPr lang="en">
                <a:solidFill>
                  <a:srgbClr val="24292E"/>
                </a:solidFill>
                <a:highlight>
                  <a:srgbClr val="FFFFFF"/>
                </a:highlight>
              </a:rPr>
              <a:t>Errors sometimes say exactly what's wrong.</a:t>
            </a:r>
            <a:endParaRPr>
              <a:solidFill>
                <a:srgbClr val="24292E"/>
              </a:solidFill>
              <a:highlight>
                <a:srgbClr val="FFFFFF"/>
              </a:highlight>
            </a:endParaRPr>
          </a:p>
          <a:p>
            <a:pPr indent="-342900" lvl="0" marL="457200" rtl="0" algn="l">
              <a:spcBef>
                <a:spcPts val="0"/>
              </a:spcBef>
              <a:spcAft>
                <a:spcPts val="0"/>
              </a:spcAft>
              <a:buClr>
                <a:srgbClr val="24292E"/>
              </a:buClr>
              <a:buSzPts val="1800"/>
              <a:buFont typeface="Proxima Nova"/>
              <a:buChar char="●"/>
            </a:pPr>
            <a:r>
              <a:rPr lang="en">
                <a:solidFill>
                  <a:srgbClr val="24292E"/>
                </a:solidFill>
                <a:highlight>
                  <a:srgbClr val="FFFFFF"/>
                </a:highlight>
              </a:rPr>
              <a:t>Some errors have very common causes. </a:t>
            </a:r>
            <a:endParaRPr>
              <a:solidFill>
                <a:srgbClr val="24292E"/>
              </a:solidFill>
              <a:highlight>
                <a:srgbClr val="FFFFFF"/>
              </a:highlight>
            </a:endParaRPr>
          </a:p>
          <a:p>
            <a:pPr indent="-342900" lvl="0" marL="457200" rtl="0" algn="l">
              <a:spcBef>
                <a:spcPts val="0"/>
              </a:spcBef>
              <a:spcAft>
                <a:spcPts val="0"/>
              </a:spcAft>
              <a:buClr>
                <a:srgbClr val="24292E"/>
              </a:buClr>
              <a:buSzPts val="1800"/>
              <a:buFont typeface="Proxima Nova"/>
              <a:buChar char="●"/>
            </a:pPr>
            <a:r>
              <a:rPr lang="en">
                <a:solidFill>
                  <a:srgbClr val="24292E"/>
                </a:solidFill>
                <a:highlight>
                  <a:srgbClr val="FFFFFF"/>
                </a:highlight>
              </a:rPr>
              <a:t>Errors may say exactly how to fix the issue.</a:t>
            </a:r>
            <a:endParaRPr>
              <a:solidFill>
                <a:srgbClr val="24292E"/>
              </a:solidFill>
              <a:highlight>
                <a:srgbClr val="FFFFFF"/>
              </a:highlight>
            </a:endParaRPr>
          </a:p>
          <a:p>
            <a:pPr indent="0" lvl="0" marL="0" rtl="0" algn="l">
              <a:spcBef>
                <a:spcPts val="1200"/>
              </a:spcBef>
              <a:spcAft>
                <a:spcPts val="0"/>
              </a:spcAft>
              <a:buNone/>
            </a:pPr>
            <a:r>
              <a:rPr lang="en">
                <a:solidFill>
                  <a:srgbClr val="24292E"/>
                </a:solidFill>
                <a:highlight>
                  <a:srgbClr val="FFFFFF"/>
                </a:highlight>
              </a:rPr>
              <a:t>Once you've seen the same error a few times, you'll start to know exactly where to look to fix the problem.</a:t>
            </a:r>
            <a:endParaRPr>
              <a:solidFill>
                <a:srgbClr val="24292E"/>
              </a:solidFill>
              <a:highlight>
                <a:srgbClr val="FFFFFF"/>
              </a:highlight>
            </a:endParaRPr>
          </a:p>
          <a:p>
            <a:pPr indent="0" lvl="0" marL="0" rtl="0" algn="l">
              <a:spcBef>
                <a:spcPts val="1200"/>
              </a:spcBef>
              <a:spcAft>
                <a:spcPts val="0"/>
              </a:spcAft>
              <a:buNone/>
            </a:pPr>
            <a:r>
              <a:t/>
            </a:r>
            <a:endParaRPr>
              <a:solidFill>
                <a:srgbClr val="24292E"/>
              </a:solidFill>
              <a:highlight>
                <a:srgbClr val="FFFFFF"/>
              </a:highlight>
            </a:endParaRPr>
          </a:p>
          <a:p>
            <a:pPr indent="0" lvl="0" marL="0" rtl="0" algn="l">
              <a:spcBef>
                <a:spcPts val="1200"/>
              </a:spcBef>
              <a:spcAft>
                <a:spcPts val="1600"/>
              </a:spcAft>
              <a:buNone/>
            </a:pPr>
            <a:r>
              <a:t/>
            </a:r>
            <a:endParaRPr/>
          </a:p>
        </p:txBody>
      </p:sp>
      <p:sp>
        <p:nvSpPr>
          <p:cNvPr id="306" name="Google Shape;306;p3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07" name="Google Shape;307;p3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Messages</a:t>
            </a:r>
            <a:endParaRPr/>
          </a:p>
        </p:txBody>
      </p:sp>
      <p:sp>
        <p:nvSpPr>
          <p:cNvPr id="313" name="Google Shape;313;p39"/>
          <p:cNvSpPr txBox="1"/>
          <p:nvPr>
            <p:ph idx="1" type="body"/>
          </p:nvPr>
        </p:nvSpPr>
        <p:spPr>
          <a:xfrm>
            <a:off x="457200" y="1143000"/>
            <a:ext cx="8229600" cy="1054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What's wrong with the code snippet below? What information is the error message giving us?</a:t>
            </a:r>
            <a:endParaRPr/>
          </a:p>
        </p:txBody>
      </p:sp>
      <p:sp>
        <p:nvSpPr>
          <p:cNvPr id="314" name="Google Shape;314;p39"/>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15" name="Google Shape;315;p3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316" name="Google Shape;316;p39"/>
          <p:cNvPicPr preferRelativeResize="0"/>
          <p:nvPr/>
        </p:nvPicPr>
        <p:blipFill>
          <a:blip r:embed="rId3">
            <a:alphaModFix/>
          </a:blip>
          <a:stretch>
            <a:fillRect/>
          </a:stretch>
        </p:blipFill>
        <p:spPr>
          <a:xfrm>
            <a:off x="556338" y="2263975"/>
            <a:ext cx="8031320" cy="2160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We've curated a selection of the most common </a:t>
            </a:r>
            <a:r>
              <a:rPr lang="en"/>
              <a:t>errors available in Python. </a:t>
            </a:r>
            <a:endParaRPr/>
          </a:p>
          <a:p>
            <a:pPr indent="0" lvl="0" marL="0" rtl="0" algn="l">
              <a:spcBef>
                <a:spcPts val="1600"/>
              </a:spcBef>
              <a:spcAft>
                <a:spcPts val="1600"/>
              </a:spcAft>
              <a:buNone/>
            </a:pPr>
            <a:r>
              <a:rPr lang="en"/>
              <a:t>Run each of the code blocks in the notebook, read the error message, then describe in your own words what the error type means. </a:t>
            </a:r>
            <a:endParaRPr/>
          </a:p>
        </p:txBody>
      </p:sp>
      <p:sp>
        <p:nvSpPr>
          <p:cNvPr id="322" name="Google Shape;322;p4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Scavenger Hunt</a:t>
            </a:r>
            <a:endParaRPr/>
          </a:p>
        </p:txBody>
      </p:sp>
      <p:sp>
        <p:nvSpPr>
          <p:cNvPr id="323" name="Google Shape;323;p40"/>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24" name="Google Shape;324;p40"/>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25" name="Google Shape;325;p40"/>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26" name="Google Shape;326;p40"/>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30 minutes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