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roxima Nova"/>
      <p:regular r:id="rId42"/>
      <p:bold r:id="rId43"/>
      <p:italic r:id="rId44"/>
      <p:boldItalic r:id="rId45"/>
    </p:embeddedFont>
    <p:embeddedFont>
      <p:font typeface="Inconsolata"/>
      <p:regular r:id="rId46"/>
      <p:bold r:id="rId47"/>
    </p:embeddedFont>
    <p:embeddedFont>
      <p:font typeface="Oswa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28C658-A856-465D-9E04-88AC51B02E93}">
  <a:tblStyle styleId="{3128C658-A856-465D-9E04-88AC51B02E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roximaNova-regular.fntdata"/><Relationship Id="rId41" Type="http://schemas.openxmlformats.org/officeDocument/2006/relationships/slide" Target="slides/slide36.xml"/><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Inconsolata-regular.fntdata"/><Relationship Id="rId45"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swald-regular.fntdata"/><Relationship Id="rId47" Type="http://schemas.openxmlformats.org/officeDocument/2006/relationships/font" Target="fonts/Inconsolata-bold.fntdata"/><Relationship Id="rId4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ndas.pydata.org/pandas-docs/stable/index.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3a098f3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3a098f3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5ce51eac4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95ce51eac4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Purpose:</a:t>
            </a:r>
            <a:r>
              <a:rPr lang="en"/>
              <a:t> Define EDA.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TALKING POINTS:</a:t>
            </a:r>
            <a:endParaRPr b="1"/>
          </a:p>
          <a:p>
            <a:pPr indent="0" lvl="0" marL="0" rtl="0" algn="l">
              <a:spcBef>
                <a:spcPts val="0"/>
              </a:spcBef>
              <a:spcAft>
                <a:spcPts val="0"/>
              </a:spcAft>
              <a:buClr>
                <a:schemeClr val="dk1"/>
              </a:buClr>
              <a:buSzPts val="1100"/>
              <a:buFont typeface="Arial"/>
              <a:buNone/>
            </a:pPr>
            <a:r>
              <a:t/>
            </a:r>
            <a:endParaRPr b="1"/>
          </a:p>
          <a:p>
            <a:pPr indent="-298450" lvl="0" marL="457200" rtl="0" algn="l">
              <a:spcBef>
                <a:spcPts val="0"/>
              </a:spcBef>
              <a:spcAft>
                <a:spcPts val="0"/>
              </a:spcAft>
              <a:buSzPts val="1100"/>
              <a:buChar char="●"/>
            </a:pPr>
            <a:r>
              <a:rPr lang="en"/>
              <a:t>It's common to reach a later point in the Data Analytics Workflow only to realize that unclean data or a particular feature could have be engineered earlier in the process. </a:t>
            </a:r>
            <a:endParaRPr/>
          </a:p>
          <a:p>
            <a:pPr indent="-298450" lvl="0" marL="457200" rtl="0" algn="l">
              <a:spcBef>
                <a:spcPts val="0"/>
              </a:spcBef>
              <a:spcAft>
                <a:spcPts val="0"/>
              </a:spcAft>
              <a:buSzPts val="1100"/>
              <a:buChar char="●"/>
            </a:pPr>
            <a:r>
              <a:rPr lang="en"/>
              <a:t>Exploring the data first makes working with it later much more reliable. </a:t>
            </a:r>
            <a:endParaRPr/>
          </a:p>
          <a:p>
            <a:pPr indent="-298450" lvl="0" marL="457200" rtl="0" algn="l">
              <a:spcBef>
                <a:spcPts val="0"/>
              </a:spcBef>
              <a:spcAft>
                <a:spcPts val="0"/>
              </a:spcAft>
              <a:buSzPts val="1100"/>
              <a:buChar char="●"/>
            </a:pPr>
            <a:r>
              <a:rPr lang="en"/>
              <a:t>Hypothesis-driven EDA is essential for effective EDA, otherwise, we would be endlessly mining our data for answers.</a:t>
            </a:r>
            <a:endParaRPr/>
          </a:p>
          <a:p>
            <a:pPr indent="0" lvl="0" marL="0" rtl="0" algn="l">
              <a:spcBef>
                <a:spcPts val="0"/>
              </a:spcBef>
              <a:spcAft>
                <a:spcPts val="0"/>
              </a:spcAft>
              <a:buNone/>
            </a:pPr>
            <a:br>
              <a:rPr lang="en"/>
            </a:b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5ce51ea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5ce51ea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Explain where to begin when it comes to EDA.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95ce51eac4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95ce51eac4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Emphasize the importance of having a goal for analysis.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One of the most challenging parts of data analytics can be turning business questions into analyses, or even forming your own questions when the request you receive is vague.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start by asking these two questions.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Answering them will also help you figure out what to do with your projects.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3df16428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93df16428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Introduce how to read in a data set with Pandas.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3df16428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93df16428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Distinguish between Series and DataFrames.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W</a:t>
            </a:r>
            <a:r>
              <a:rPr lang="en"/>
              <a:t>hen looking at documentation, be clear whether you're looking at a Series or a DataFrame and always be sure of which one you're working with at any particular point in code.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3df16428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3df16428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Discuss why you might change the index of a DataFrame.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Make special note of the </a:t>
            </a:r>
            <a:r>
              <a:rPr b="1" lang="en">
                <a:latin typeface="Inconsolata"/>
                <a:ea typeface="Inconsolata"/>
                <a:cs typeface="Inconsolata"/>
                <a:sym typeface="Inconsolata"/>
              </a:rPr>
              <a:t>inplace</a:t>
            </a:r>
            <a:r>
              <a:rPr lang="en"/>
              <a:t> keyword argument that will recur throughout Pandas. </a:t>
            </a:r>
            <a:endParaRPr/>
          </a:p>
          <a:p>
            <a:pPr indent="-298450" lvl="0" marL="457200" rtl="0" algn="l">
              <a:spcBef>
                <a:spcPts val="0"/>
              </a:spcBef>
              <a:spcAft>
                <a:spcPts val="0"/>
              </a:spcAft>
              <a:buSzPts val="1100"/>
              <a:buChar char="●"/>
            </a:pPr>
            <a:r>
              <a:rPr lang="en"/>
              <a:t>Do we want to actually modify the original data set (</a:t>
            </a:r>
            <a:r>
              <a:rPr b="1" lang="en">
                <a:solidFill>
                  <a:schemeClr val="dk1"/>
                </a:solidFill>
                <a:latin typeface="Inconsolata"/>
                <a:ea typeface="Inconsolata"/>
                <a:cs typeface="Inconsolata"/>
                <a:sym typeface="Inconsolata"/>
              </a:rPr>
              <a:t>inplace</a:t>
            </a:r>
            <a:r>
              <a:rPr lang="en"/>
              <a:t>) or simply create a new copy to store in a variable (the default, </a:t>
            </a:r>
            <a:r>
              <a:rPr b="1" lang="en">
                <a:latin typeface="Inconsolata"/>
                <a:ea typeface="Inconsolata"/>
                <a:cs typeface="Inconsolata"/>
                <a:sym typeface="Inconsolata"/>
              </a:rPr>
              <a:t>False</a:t>
            </a:r>
            <a:r>
              <a:rPr lang="en"/>
              <a:t>)?</a:t>
            </a:r>
            <a:endParaRPr/>
          </a:p>
          <a:p>
            <a:pPr indent="-298450" lvl="0" marL="457200" rtl="0" algn="l">
              <a:spcBef>
                <a:spcPts val="0"/>
              </a:spcBef>
              <a:spcAft>
                <a:spcPts val="0"/>
              </a:spcAft>
              <a:buSzPts val="1100"/>
              <a:buChar char="●"/>
            </a:pPr>
            <a:r>
              <a:rPr lang="en"/>
              <a:t>We will cover this later in the lesson.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3df16428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3df16428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Introduce basic DataFrame methods used for EDA.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3df16428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93df16428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Get students to think through the significance of understanding data types.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Data types can interfere with calculations and operations, thus, we may have to use type casting to convert column types when working with them in terms of comparisons, calculations, and so 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93df16428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93df16428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Walk students through how to rename columns.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Feel free to demonstrate other ways of renaming columns if you'd like.</a:t>
            </a:r>
            <a:endParaRPr/>
          </a:p>
          <a:p>
            <a:pPr indent="-298450" lvl="0" marL="457200" rtl="0" algn="l">
              <a:spcBef>
                <a:spcPts val="0"/>
              </a:spcBef>
              <a:spcAft>
                <a:spcPts val="0"/>
              </a:spcAft>
              <a:buSzPts val="1100"/>
              <a:buChar char="●"/>
            </a:pPr>
            <a:r>
              <a:rPr lang="en"/>
              <a:t>When introducing topics, it can be needlessly complex to throw out multiple options, so, for now, try recommending just one specific way of renaming columns.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93df16428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93df16428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Introduce basic column operations.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Note that you must grab the column to use these methods, i.e., </a:t>
            </a:r>
            <a:r>
              <a:rPr b="1" lang="en">
                <a:solidFill>
                  <a:schemeClr val="dk1"/>
                </a:solidFill>
                <a:latin typeface="Inconsolata"/>
                <a:ea typeface="Inconsolata"/>
                <a:cs typeface="Inconsolata"/>
                <a:sym typeface="Inconsolata"/>
              </a:rPr>
              <a:t>df</a:t>
            </a:r>
            <a:r>
              <a:rPr b="1" lang="en">
                <a:solidFill>
                  <a:schemeClr val="dk1"/>
                </a:solidFill>
                <a:latin typeface="Inconsolata"/>
                <a:ea typeface="Inconsolata"/>
                <a:cs typeface="Inconsolata"/>
                <a:sym typeface="Inconsolata"/>
              </a:rPr>
              <a:t>['Color'].value_counts()</a:t>
            </a:r>
            <a:r>
              <a:rPr lang="en">
                <a:solidFill>
                  <a:schemeClr val="dk1"/>
                </a:solidFill>
              </a:rPr>
              <a: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3a098f3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3a098f3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3df16428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93df16428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Walk students through performing basic EDA using Pandas.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Run through each of the cells and discuss the patterns one follows when encountering a data set for the first time. </a:t>
            </a:r>
            <a:endParaRPr/>
          </a:p>
          <a:p>
            <a:pPr indent="-298450" lvl="0" marL="457200" rtl="0" algn="l">
              <a:spcBef>
                <a:spcPts val="0"/>
              </a:spcBef>
              <a:spcAft>
                <a:spcPts val="0"/>
              </a:spcAft>
              <a:buSzPts val="1100"/>
              <a:buChar char="●"/>
            </a:pPr>
            <a:r>
              <a:rPr lang="en"/>
              <a:t>I</a:t>
            </a:r>
            <a:r>
              <a:rPr lang="en">
                <a:solidFill>
                  <a:schemeClr val="dk1"/>
                </a:solidFill>
              </a:rPr>
              <a:t>n order to demonstrate how to read Pandas docs, </a:t>
            </a:r>
            <a:r>
              <a:rPr lang="en"/>
              <a:t>y</a:t>
            </a:r>
            <a:r>
              <a:rPr lang="en"/>
              <a:t>ou could also pretend to forget a specific method and then consult the documentation, noting that Pandas has fairly </a:t>
            </a:r>
            <a:r>
              <a:rPr lang="en"/>
              <a:t>efficient</a:t>
            </a:r>
            <a:r>
              <a:rPr lang="en"/>
              <a:t> and </a:t>
            </a:r>
            <a:r>
              <a:rPr lang="en"/>
              <a:t>clear</a:t>
            </a:r>
            <a:r>
              <a:rPr lang="en"/>
              <a:t> documentation.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3df164282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3df164282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Give students time to independently practice Pandas.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96eb7196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96eb7196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Duration: </a:t>
            </a:r>
            <a:r>
              <a:rPr lang="en">
                <a:solidFill>
                  <a:schemeClr val="dk1"/>
                </a:solidFill>
              </a:rPr>
              <a:t>50 minutes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96eb7196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96eb7196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Introduce filtering in Pandas.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Filtering is how we start to split our data and generate meaningful insights based on the differences in various subsets. </a:t>
            </a:r>
            <a:endParaRPr/>
          </a:p>
          <a:p>
            <a:pPr indent="-298450" lvl="0" marL="457200" rtl="0" algn="l">
              <a:spcBef>
                <a:spcPts val="0"/>
              </a:spcBef>
              <a:spcAft>
                <a:spcPts val="0"/>
              </a:spcAft>
              <a:buSzPts val="1100"/>
              <a:buChar char="●"/>
            </a:pPr>
            <a:r>
              <a:rPr lang="en"/>
              <a:t>While basic exploratory methods are nice, more insights come from splitting, combining, and comparing subsections of data.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96eb71960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96eb71960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Explain how Boolean mask is used for filtering.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96eb71960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96eb71960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Explain how Boolean mask is used for filtering.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Note that we can use other comparisons besides simple equality. </a:t>
            </a:r>
            <a:endParaRPr/>
          </a:p>
          <a:p>
            <a:pPr indent="-298450" lvl="0" marL="457200" rtl="0" algn="l">
              <a:spcBef>
                <a:spcPts val="0"/>
              </a:spcBef>
              <a:spcAft>
                <a:spcPts val="0"/>
              </a:spcAft>
              <a:buSzPts val="1100"/>
              <a:buChar char="●"/>
            </a:pPr>
            <a:r>
              <a:rPr lang="en"/>
              <a:t>Any Boolean result based on a column comparison will work.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96eb71960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96eb71960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Demonstrate how methods can be combined.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result of this filtering will be the entire DataFrame, so you can continue on with DataFrame methods after filtering.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96eb71960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96eb71960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Demonstrate additional filtering approaches.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SzPts val="1100"/>
              <a:buChar char="●"/>
            </a:pPr>
            <a:r>
              <a:rPr lang="en"/>
              <a:t>You can get even more complex with your conditions, but don’t forget to use parentheses to group conditions together.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96eb71960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96eb71960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Give students time to practice filtering.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96eb71960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96eb71960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Introduce how to sort in Pandas.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SzPts val="1100"/>
              <a:buChar char="●"/>
            </a:pPr>
            <a:r>
              <a:rPr lang="en"/>
              <a:t>This is a good opportunity to reiterate the difference between Series and DataFrame objects. </a:t>
            </a:r>
            <a:endParaRPr/>
          </a:p>
          <a:p>
            <a:pPr indent="-298450" lvl="0" marL="457200" rtl="0" algn="l">
              <a:spcBef>
                <a:spcPts val="0"/>
              </a:spcBef>
              <a:spcAft>
                <a:spcPts val="0"/>
              </a:spcAft>
              <a:buSzPts val="1100"/>
              <a:buChar char="●"/>
            </a:pPr>
            <a:r>
              <a:rPr lang="en"/>
              <a:t>Both can be sorted, but with a DataFrame you may need to provide the specific column by which to sort.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3a098f33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3a098f33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3e738fb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a3e738fb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Demonstrate how to access a single row of data.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95ce51eac4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95ce51eac4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Review the key definitions and properties covered in the lesson.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96eb71960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96eb71960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Give students time to practice working with Pandas.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Encourage students to search the documentation if and when they get stuck: </a:t>
            </a:r>
            <a:r>
              <a:rPr lang="en" u="sng">
                <a:solidFill>
                  <a:schemeClr val="hlink"/>
                </a:solidFill>
                <a:hlinkClick r:id="rId2"/>
              </a:rPr>
              <a:t>https://pandas.pydata.org/pandas-docs/stable/index.html</a:t>
            </a:r>
            <a:r>
              <a:rPr lang="en"/>
              <a:t>.</a:t>
            </a:r>
            <a:r>
              <a:rPr lang="en"/>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a3a098f33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a3a098f33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 </a:t>
            </a:r>
            <a:r>
              <a:rPr lang="en">
                <a:solidFill>
                  <a:schemeClr val="dk1"/>
                </a:solidFill>
              </a:rPr>
              <a:t>10 minutes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a3a098f33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a3a098f33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Recap what was covered in the lesson. </a:t>
            </a:r>
            <a:endParaRPr>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a3a098f33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a3a098f33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3a098f33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3a098f33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5 minutes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6eb71960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6eb71960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Set expectations for the lesson.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D966"/>
              </a:highlight>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Capture a screenshot of this slide and drop it in the class Slack channel.</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4397834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4397834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Set the context for this lesson in terms of the Data Analytics Workflow.</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4959cb2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4959cb2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45 minutes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3df1642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3df1642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Introduce Pandas.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 name="Google Shape;14;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7" name="Google Shape;17;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90" name="Shape 90"/>
        <p:cNvGrpSpPr/>
        <p:nvPr/>
      </p:nvGrpSpPr>
      <p:grpSpPr>
        <a:xfrm>
          <a:off x="0" y="0"/>
          <a:ext cx="0" cy="0"/>
          <a:chOff x="0" y="0"/>
          <a:chExt cx="0" cy="0"/>
        </a:xfrm>
      </p:grpSpPr>
      <p:sp>
        <p:nvSpPr>
          <p:cNvPr id="91" name="Google Shape;91;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3"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5" name="Google Shape;95;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6" name="Google Shape;96;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8" name="Google Shape;98;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9" name="Google Shape;99;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00" name="Google Shape;100;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1" name="Shape 101"/>
        <p:cNvGrpSpPr/>
        <p:nvPr/>
      </p:nvGrpSpPr>
      <p:grpSpPr>
        <a:xfrm>
          <a:off x="0" y="0"/>
          <a:ext cx="0" cy="0"/>
          <a:chOff x="0" y="0"/>
          <a:chExt cx="0" cy="0"/>
        </a:xfrm>
      </p:grpSpPr>
      <p:sp>
        <p:nvSpPr>
          <p:cNvPr id="102" name="Google Shape;102;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4" name="Google Shape;104;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7" name="Google Shape;107;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8"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10" name="Google Shape;110;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1" name="Google Shape;111;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2" name="Google Shape;112;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3"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7" name="Google Shape;117;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8" name="Google Shape;118;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9" name="Google Shape;119;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20" name="Google Shape;120;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9"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3" name="Google Shape;133;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9" name="Google Shape;139;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40"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5" name="Google Shape;145;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7" name="Google Shape;147;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8" name="Google Shape;148;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9"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3" name="Google Shape;153;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8" name="Google Shape;158;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9"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3" name="Google Shape;163;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6" name="Google Shape;166;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9"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a:t>
            </a: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7"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9" name="Google Shape;169;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0" name="Google Shape;170;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6" name="Google Shape;176;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7"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9" name="Google Shape;179;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0" name="Google Shape;180;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4" name="Google Shape;184;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8" name="Google Shape;188;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4" name="Google Shape;194;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5"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8" name="Google Shape;198;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2" name="Google Shape;202;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6" name="Google Shape;206;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7" name="Google Shape;207;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1" name="Google Shape;211;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14"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9" name="Google Shape;219;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0" name="Google Shape;220;p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24" name="Google Shape;224;p27"/>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25" name="Google Shape;225;p27"/>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26" name="Google Shape;226;p2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27" name="Google Shape;227;p2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28" name="Google Shape;228;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29" name="Google Shape;229;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30" name="Shape 230"/>
        <p:cNvGrpSpPr/>
        <p:nvPr/>
      </p:nvGrpSpPr>
      <p:grpSpPr>
        <a:xfrm>
          <a:off x="0" y="0"/>
          <a:ext cx="0" cy="0"/>
          <a:chOff x="0" y="0"/>
          <a:chExt cx="0" cy="0"/>
        </a:xfrm>
      </p:grpSpPr>
      <p:sp>
        <p:nvSpPr>
          <p:cNvPr id="231" name="Google Shape;231;p28"/>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34" name="Google Shape;234;p28"/>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35" name="Google Shape;235;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6" name="Google Shape;236;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37" name="Shape 237"/>
        <p:cNvGrpSpPr/>
        <p:nvPr/>
      </p:nvGrpSpPr>
      <p:grpSpPr>
        <a:xfrm>
          <a:off x="0" y="0"/>
          <a:ext cx="0" cy="0"/>
          <a:chOff x="0" y="0"/>
          <a:chExt cx="0" cy="0"/>
        </a:xfrm>
      </p:grpSpPr>
      <p:sp>
        <p:nvSpPr>
          <p:cNvPr id="238" name="Google Shape;238;p29"/>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39" name="Google Shape;239;p2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40" name="Google Shape;240;p2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41" name="Google Shape;241;p2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42" name="Google Shape;242;p2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43" name="Google Shape;243;p2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44" name="Google Shape;244;p2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5" name="Google Shape;245;p2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6" name="Google Shape;246;p29"/>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48" name="Shape 248"/>
        <p:cNvGrpSpPr/>
        <p:nvPr/>
      </p:nvGrpSpPr>
      <p:grpSpPr>
        <a:xfrm>
          <a:off x="0" y="0"/>
          <a:ext cx="0" cy="0"/>
          <a:chOff x="0" y="0"/>
          <a:chExt cx="0" cy="0"/>
        </a:xfrm>
      </p:grpSpPr>
      <p:sp>
        <p:nvSpPr>
          <p:cNvPr id="249" name="Google Shape;249;p30"/>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51" name="Google Shape;251;p3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2" name="Google Shape;252;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53" name="Google Shape;253;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2"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6" name="Google Shape;46;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9" name="Google Shape;49;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0" name="Google Shape;50;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2"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6" name="Google Shape;56;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9" name="Google Shape;59;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0" name="Google Shape;60;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2"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6" name="Google Shape;66;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7" name="Google Shape;67;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8" name="Google Shape;68;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9"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2" name="Shape 72"/>
        <p:cNvGrpSpPr/>
        <p:nvPr/>
      </p:nvGrpSpPr>
      <p:grpSpPr>
        <a:xfrm>
          <a:off x="0" y="0"/>
          <a:ext cx="0" cy="0"/>
          <a:chOff x="0" y="0"/>
          <a:chExt cx="0" cy="0"/>
        </a:xfrm>
      </p:grpSpPr>
      <p:sp>
        <p:nvSpPr>
          <p:cNvPr id="73" name="Google Shape;73;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4" name="Google Shape;74;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5" name="Google Shape;75;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6" name="Google Shape;76;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7" name="Google Shape;77;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8" name="Shape 78"/>
        <p:cNvGrpSpPr/>
        <p:nvPr/>
      </p:nvGrpSpPr>
      <p:grpSpPr>
        <a:xfrm>
          <a:off x="0" y="0"/>
          <a:ext cx="0" cy="0"/>
          <a:chOff x="0" y="0"/>
          <a:chExt cx="0" cy="0"/>
        </a:xfrm>
      </p:grpSpPr>
      <p:sp>
        <p:nvSpPr>
          <p:cNvPr id="79" name="Google Shape;79;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0" name="Google Shape;80;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2" name="Google Shape;82;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3" name="Shape 83"/>
        <p:cNvGrpSpPr/>
        <p:nvPr/>
      </p:nvGrpSpPr>
      <p:grpSpPr>
        <a:xfrm>
          <a:off x="0" y="0"/>
          <a:ext cx="0" cy="0"/>
          <a:chOff x="0" y="0"/>
          <a:chExt cx="0" cy="0"/>
        </a:xfrm>
      </p:grpSpPr>
      <p:sp>
        <p:nvSpPr>
          <p:cNvPr id="84" name="Google Shape;84;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5" name="Google Shape;85;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2400"/>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p:txBody>
      </p:sp>
      <p:sp>
        <p:nvSpPr>
          <p:cNvPr id="86" name="Google Shape;86;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7" name="Google Shape;87;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8" name="Google Shape;88;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2.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drive/folders/1jDOztQOihWpay80dKu12Y441vtgleith?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Exploratory Data Analysis With Pandas</a:t>
            </a:r>
            <a:endParaRPr/>
          </a:p>
          <a:p>
            <a:pPr indent="0" lvl="0" marL="0" rtl="0" algn="l">
              <a:spcBef>
                <a:spcPts val="0"/>
              </a:spcBef>
              <a:spcAft>
                <a:spcPts val="0"/>
              </a:spcAft>
              <a:buNone/>
            </a:pPr>
            <a:r>
              <a:t/>
            </a:r>
            <a:endParaRPr/>
          </a:p>
        </p:txBody>
      </p:sp>
      <p:sp>
        <p:nvSpPr>
          <p:cNvPr id="259" name="Google Shape;259;p31"/>
          <p:cNvSpPr txBox="1"/>
          <p:nvPr>
            <p:ph idx="1" type="body"/>
          </p:nvPr>
        </p:nvSpPr>
        <p:spPr>
          <a:xfrm>
            <a:off x="979500" y="1078375"/>
            <a:ext cx="31629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begin using Pandas for exploratory data analysis. This will include filtering and sorting data to generate insights.</a:t>
            </a:r>
            <a:endParaRPr b="1" sz="1600">
              <a:solidFill>
                <a:schemeClr val="dk1"/>
              </a:solidFill>
            </a:endParaRPr>
          </a:p>
          <a:p>
            <a:pPr indent="0" lvl="0" marL="0" rtl="0" algn="l">
              <a:spcBef>
                <a:spcPts val="1600"/>
              </a:spcBef>
              <a:spcAft>
                <a:spcPts val="0"/>
              </a:spcAft>
              <a:buClr>
                <a:schemeClr val="dk1"/>
              </a:buClr>
              <a:buSzPts val="1100"/>
              <a:buFont typeface="Arial"/>
              <a:buNone/>
            </a:pPr>
            <a:r>
              <a:rPr b="1" lang="en" sz="1600">
                <a:solidFill>
                  <a:schemeClr val="dk1"/>
                </a:solidFill>
              </a:rPr>
              <a:t>Duration </a:t>
            </a:r>
            <a:br>
              <a:rPr b="1" lang="en" sz="1600">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None/>
            </a:pPr>
            <a:r>
              <a:t/>
            </a:r>
            <a:endParaRPr sz="1600"/>
          </a:p>
        </p:txBody>
      </p:sp>
      <p:sp>
        <p:nvSpPr>
          <p:cNvPr id="260" name="Google Shape;260;p31"/>
          <p:cNvSpPr txBox="1"/>
          <p:nvPr>
            <p:ph idx="1" type="body"/>
          </p:nvPr>
        </p:nvSpPr>
        <p:spPr>
          <a:xfrm>
            <a:off x="4393200" y="1078375"/>
            <a:ext cx="4049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Learning Objectives</a:t>
            </a:r>
            <a:endParaRPr b="1" sz="1600"/>
          </a:p>
          <a:p>
            <a:pPr indent="0" lvl="0" marL="0" rtl="0" algn="l">
              <a:spcBef>
                <a:spcPts val="1600"/>
              </a:spcBef>
              <a:spcAft>
                <a:spcPts val="0"/>
              </a:spcAft>
              <a:buClr>
                <a:schemeClr val="dk1"/>
              </a:buClr>
              <a:buSzPts val="1100"/>
              <a:buFont typeface="Arial"/>
              <a:buNone/>
            </a:pPr>
            <a:r>
              <a:rPr lang="en" sz="1600"/>
              <a:t>In this lesson, students will:</a:t>
            </a:r>
            <a:endParaRPr sz="1600"/>
          </a:p>
          <a:p>
            <a:pPr indent="-330200" lvl="0" marL="457200" rtl="0" algn="l">
              <a:spcBef>
                <a:spcPts val="1600"/>
              </a:spcBef>
              <a:spcAft>
                <a:spcPts val="0"/>
              </a:spcAft>
              <a:buClr>
                <a:srgbClr val="000000"/>
              </a:buClr>
              <a:buSzPts val="1600"/>
              <a:buChar char="●"/>
            </a:pPr>
            <a:r>
              <a:rPr lang="en" sz="1600">
                <a:highlight>
                  <a:schemeClr val="lt1"/>
                </a:highlight>
              </a:rPr>
              <a:t>Use Pandas to read in a data set.</a:t>
            </a:r>
            <a:endParaRPr sz="1600">
              <a:highlight>
                <a:schemeClr val="lt1"/>
              </a:highlight>
            </a:endParaRPr>
          </a:p>
          <a:p>
            <a:pPr indent="-330200" lvl="0" marL="457200" rtl="0" algn="l">
              <a:spcBef>
                <a:spcPts val="0"/>
              </a:spcBef>
              <a:spcAft>
                <a:spcPts val="0"/>
              </a:spcAft>
              <a:buClr>
                <a:srgbClr val="000000"/>
              </a:buClr>
              <a:buSzPts val="1600"/>
              <a:buChar char="●"/>
            </a:pPr>
            <a:r>
              <a:rPr lang="en" sz="1600">
                <a:highlight>
                  <a:schemeClr val="lt1"/>
                </a:highlight>
              </a:rPr>
              <a:t>Use DataFrame attributes and methods to investigate a data set's integrity.</a:t>
            </a:r>
            <a:endParaRPr sz="1600">
              <a:highlight>
                <a:schemeClr val="lt1"/>
              </a:highlight>
            </a:endParaRPr>
          </a:p>
          <a:p>
            <a:pPr indent="-330200" lvl="0" marL="457200" rtl="0" algn="l">
              <a:spcBef>
                <a:spcPts val="0"/>
              </a:spcBef>
              <a:spcAft>
                <a:spcPts val="0"/>
              </a:spcAft>
              <a:buClr>
                <a:srgbClr val="000000"/>
              </a:buClr>
              <a:buSzPts val="1600"/>
              <a:buChar char="●"/>
            </a:pPr>
            <a:r>
              <a:rPr lang="en" sz="1600">
                <a:highlight>
                  <a:schemeClr val="lt1"/>
                </a:highlight>
              </a:rPr>
              <a:t>Apply filters and sorting to DataFrames.</a:t>
            </a:r>
            <a:endParaRPr sz="1400"/>
          </a:p>
          <a:p>
            <a:pPr indent="0" lvl="0" marL="0" rtl="0" algn="l">
              <a:spcBef>
                <a:spcPts val="1200"/>
              </a:spcBef>
              <a:spcAft>
                <a:spcPts val="1600"/>
              </a:spcAft>
              <a:buNone/>
            </a:pPr>
            <a:r>
              <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24" name="Google Shape;324;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Definition</a:t>
            </a:r>
            <a:endParaRPr/>
          </a:p>
        </p:txBody>
      </p:sp>
      <p:sp>
        <p:nvSpPr>
          <p:cNvPr id="325" name="Google Shape;325;p40"/>
          <p:cNvSpPr txBox="1"/>
          <p:nvPr/>
        </p:nvSpPr>
        <p:spPr>
          <a:xfrm>
            <a:off x="457200" y="1143000"/>
            <a:ext cx="6022200" cy="32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Proxima Nova"/>
                <a:ea typeface="Proxima Nova"/>
                <a:cs typeface="Proxima Nova"/>
                <a:sym typeface="Proxima Nova"/>
              </a:rPr>
              <a:t>In a nutshell, exploratory data analysis (EDA) means “</a:t>
            </a:r>
            <a:r>
              <a:rPr b="1" lang="en" sz="1800">
                <a:solidFill>
                  <a:schemeClr val="dk1"/>
                </a:solidFill>
                <a:latin typeface="Proxima Nova"/>
                <a:ea typeface="Proxima Nova"/>
                <a:cs typeface="Proxima Nova"/>
                <a:sym typeface="Proxima Nova"/>
              </a:rPr>
              <a:t>getting to know” a data set</a:t>
            </a:r>
            <a:r>
              <a:rPr lang="en" sz="1800">
                <a:solidFill>
                  <a:schemeClr val="dk1"/>
                </a:solidFill>
                <a:latin typeface="Proxima Nova"/>
                <a:ea typeface="Proxima Nova"/>
                <a:cs typeface="Proxima Nova"/>
                <a:sym typeface="Proxima Nova"/>
              </a:rPr>
              <a:t>. This </a:t>
            </a:r>
            <a:r>
              <a:rPr lang="en" sz="1800">
                <a:solidFill>
                  <a:schemeClr val="dk1"/>
                </a:solidFill>
                <a:latin typeface="Proxima Nova"/>
                <a:ea typeface="Proxima Nova"/>
                <a:cs typeface="Proxima Nova"/>
                <a:sym typeface="Proxima Nova"/>
              </a:rPr>
              <a:t>can include:</a:t>
            </a:r>
            <a:endParaRPr sz="1800">
              <a:solidFill>
                <a:schemeClr val="dk1"/>
              </a:solidFill>
              <a:latin typeface="Proxima Nova"/>
              <a:ea typeface="Proxima Nova"/>
              <a:cs typeface="Proxima Nova"/>
              <a:sym typeface="Proxima Nova"/>
            </a:endParaRPr>
          </a:p>
          <a:p>
            <a:pPr indent="-330200" lvl="0" marL="457200" rtl="0" algn="l">
              <a:lnSpc>
                <a:spcPct val="115000"/>
              </a:lnSpc>
              <a:spcBef>
                <a:spcPts val="1000"/>
              </a:spcBef>
              <a:spcAft>
                <a:spcPts val="0"/>
              </a:spcAft>
              <a:buClr>
                <a:schemeClr val="dk1"/>
              </a:buClr>
              <a:buSzPts val="1600"/>
              <a:buFont typeface="Proxima Nova"/>
              <a:buChar char="●"/>
            </a:pPr>
            <a:r>
              <a:rPr b="1" lang="en" sz="1600">
                <a:solidFill>
                  <a:schemeClr val="dk1"/>
                </a:solidFill>
                <a:latin typeface="Proxima Nova"/>
                <a:ea typeface="Proxima Nova"/>
                <a:cs typeface="Proxima Nova"/>
                <a:sym typeface="Proxima Nova"/>
              </a:rPr>
              <a:t>Checking data types</a:t>
            </a:r>
            <a:r>
              <a:rPr lang="en" sz="1600">
                <a:solidFill>
                  <a:schemeClr val="dk1"/>
                </a:solidFill>
                <a:latin typeface="Proxima Nova"/>
                <a:ea typeface="Proxima Nova"/>
                <a:cs typeface="Proxima Nova"/>
                <a:sym typeface="Proxima Nova"/>
              </a:rPr>
              <a:t> to make sure data is stored properly.</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1000"/>
              </a:spcBef>
              <a:spcAft>
                <a:spcPts val="0"/>
              </a:spcAft>
              <a:buClr>
                <a:schemeClr val="dk1"/>
              </a:buClr>
              <a:buSzPts val="1600"/>
              <a:buFont typeface="Proxima Nova"/>
              <a:buChar char="●"/>
            </a:pPr>
            <a:r>
              <a:rPr b="1" lang="en" sz="1600">
                <a:solidFill>
                  <a:schemeClr val="dk1"/>
                </a:solidFill>
                <a:latin typeface="Proxima Nova"/>
                <a:ea typeface="Proxima Nova"/>
                <a:cs typeface="Proxima Nova"/>
                <a:sym typeface="Proxima Nova"/>
              </a:rPr>
              <a:t>Calculating summaries for columns</a:t>
            </a:r>
            <a:r>
              <a:rPr lang="en" sz="1600">
                <a:solidFill>
                  <a:schemeClr val="dk1"/>
                </a:solidFill>
                <a:latin typeface="Proxima Nova"/>
                <a:ea typeface="Proxima Nova"/>
                <a:cs typeface="Proxima Nova"/>
                <a:sym typeface="Proxima Nova"/>
              </a:rPr>
              <a:t>, like the average, minimum, or maximum.</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10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Evaluating your data set for </a:t>
            </a:r>
            <a:r>
              <a:rPr b="1" lang="en" sz="1600">
                <a:solidFill>
                  <a:schemeClr val="dk1"/>
                </a:solidFill>
                <a:latin typeface="Proxima Nova"/>
                <a:ea typeface="Proxima Nova"/>
                <a:cs typeface="Proxima Nova"/>
                <a:sym typeface="Proxima Nova"/>
              </a:rPr>
              <a:t>missing data</a:t>
            </a:r>
            <a:r>
              <a:rPr lang="en" sz="1600">
                <a:solidFill>
                  <a:schemeClr val="dk1"/>
                </a:solidFill>
                <a:latin typeface="Proxima Nova"/>
                <a:ea typeface="Proxima Nova"/>
                <a:cs typeface="Proxima Nova"/>
                <a:sym typeface="Proxima Nova"/>
              </a:rPr>
              <a:t>.</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10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Identifying potential </a:t>
            </a:r>
            <a:r>
              <a:rPr b="1" lang="en" sz="1600">
                <a:solidFill>
                  <a:schemeClr val="dk1"/>
                </a:solidFill>
                <a:latin typeface="Proxima Nova"/>
                <a:ea typeface="Proxima Nova"/>
                <a:cs typeface="Proxima Nova"/>
                <a:sym typeface="Proxima Nova"/>
              </a:rPr>
              <a:t>trends or outliers</a:t>
            </a:r>
            <a:r>
              <a:rPr lang="en" sz="1600">
                <a:solidFill>
                  <a:schemeClr val="dk1"/>
                </a:solidFill>
                <a:latin typeface="Proxima Nova"/>
                <a:ea typeface="Proxima Nova"/>
                <a:cs typeface="Proxima Nova"/>
                <a:sym typeface="Proxima Nova"/>
              </a:rPr>
              <a:t>.</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1000"/>
              </a:spcBef>
              <a:spcAft>
                <a:spcPts val="0"/>
              </a:spcAft>
              <a:buClr>
                <a:schemeClr val="dk1"/>
              </a:buClr>
              <a:buSzPts val="1600"/>
              <a:buFont typeface="Proxima Nova"/>
              <a:buChar char="●"/>
            </a:pPr>
            <a:r>
              <a:rPr b="1" lang="en" sz="1600">
                <a:solidFill>
                  <a:schemeClr val="dk1"/>
                </a:solidFill>
                <a:latin typeface="Proxima Nova"/>
                <a:ea typeface="Proxima Nova"/>
                <a:cs typeface="Proxima Nova"/>
                <a:sym typeface="Proxima Nova"/>
              </a:rPr>
              <a:t>Basic visualization</a:t>
            </a:r>
            <a:r>
              <a:rPr lang="en" sz="1600">
                <a:solidFill>
                  <a:schemeClr val="dk1"/>
                </a:solidFill>
                <a:latin typeface="Proxima Nova"/>
                <a:ea typeface="Proxima Nova"/>
                <a:cs typeface="Proxima Nova"/>
                <a:sym typeface="Proxima Nova"/>
              </a:rPr>
              <a:t> of your data.</a:t>
            </a:r>
            <a:endParaRPr sz="1600">
              <a:solidFill>
                <a:schemeClr val="dk1"/>
              </a:solidFill>
              <a:latin typeface="Proxima Nova"/>
              <a:ea typeface="Proxima Nova"/>
              <a:cs typeface="Proxima Nova"/>
              <a:sym typeface="Proxima Nova"/>
            </a:endParaRPr>
          </a:p>
          <a:p>
            <a:pPr indent="0" lvl="0" marL="0" rtl="0" algn="l">
              <a:lnSpc>
                <a:spcPct val="115000"/>
              </a:lnSpc>
              <a:spcBef>
                <a:spcPts val="1000"/>
              </a:spcBef>
              <a:spcAft>
                <a:spcPts val="0"/>
              </a:spcAft>
              <a:buNone/>
            </a:pPr>
            <a:r>
              <a:t/>
            </a:r>
            <a:endParaRPr sz="16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600">
              <a:latin typeface="Proxima Nova"/>
              <a:ea typeface="Proxima Nova"/>
              <a:cs typeface="Proxima Nova"/>
              <a:sym typeface="Proxima Nova"/>
            </a:endParaRPr>
          </a:p>
        </p:txBody>
      </p:sp>
      <p:pic>
        <p:nvPicPr>
          <p:cNvPr id="326" name="Google Shape;326;p40"/>
          <p:cNvPicPr preferRelativeResize="0"/>
          <p:nvPr/>
        </p:nvPicPr>
        <p:blipFill>
          <a:blip r:embed="rId3">
            <a:alphaModFix/>
          </a:blip>
          <a:stretch>
            <a:fillRect/>
          </a:stretch>
        </p:blipFill>
        <p:spPr>
          <a:xfrm>
            <a:off x="6536550" y="1520300"/>
            <a:ext cx="2056724" cy="2102900"/>
          </a:xfrm>
          <a:prstGeom prst="rect">
            <a:avLst/>
          </a:prstGeom>
          <a:noFill/>
          <a:ln>
            <a:noFill/>
          </a:ln>
        </p:spPr>
      </p:pic>
      <p:sp>
        <p:nvSpPr>
          <p:cNvPr id="327" name="Google Shape;327;p4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3" name="Google Shape;333;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Best Practices </a:t>
            </a:r>
            <a:endParaRPr/>
          </a:p>
        </p:txBody>
      </p:sp>
      <p:sp>
        <p:nvSpPr>
          <p:cNvPr id="334" name="Google Shape;334;p41"/>
          <p:cNvSpPr txBox="1"/>
          <p:nvPr/>
        </p:nvSpPr>
        <p:spPr>
          <a:xfrm>
            <a:off x="457200" y="1143000"/>
            <a:ext cx="5918700" cy="34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Proxima Nova"/>
                <a:ea typeface="Proxima Nova"/>
                <a:cs typeface="Proxima Nova"/>
                <a:sym typeface="Proxima Nova"/>
              </a:rPr>
              <a:t>A</a:t>
            </a:r>
            <a:r>
              <a:rPr lang="en" sz="1800">
                <a:latin typeface="Proxima Nova"/>
                <a:ea typeface="Proxima Nova"/>
                <a:cs typeface="Proxima Nova"/>
                <a:sym typeface="Proxima Nova"/>
              </a:rPr>
              <a:t>t the very least, as part of EDA, you should determine:</a:t>
            </a:r>
            <a:endParaRPr sz="1800">
              <a:latin typeface="Proxima Nova"/>
              <a:ea typeface="Proxima Nova"/>
              <a:cs typeface="Proxima Nova"/>
              <a:sym typeface="Proxima Nova"/>
            </a:endParaRPr>
          </a:p>
          <a:p>
            <a:pPr indent="-342900" lvl="0" marL="457200" rtl="0" algn="l">
              <a:lnSpc>
                <a:spcPct val="115000"/>
              </a:lnSpc>
              <a:spcBef>
                <a:spcPts val="1000"/>
              </a:spcBef>
              <a:spcAft>
                <a:spcPts val="0"/>
              </a:spcAft>
              <a:buSzPts val="1800"/>
              <a:buFont typeface="Proxima Nova"/>
              <a:buChar char="●"/>
            </a:pPr>
            <a:r>
              <a:rPr b="1" lang="en" sz="1800">
                <a:solidFill>
                  <a:schemeClr val="dk1"/>
                </a:solidFill>
                <a:highlight>
                  <a:srgbClr val="FFDB00"/>
                </a:highlight>
                <a:latin typeface="Proxima Nova"/>
                <a:ea typeface="Proxima Nova"/>
                <a:cs typeface="Proxima Nova"/>
                <a:sym typeface="Proxima Nova"/>
              </a:rPr>
              <a:t>The number of rows</a:t>
            </a:r>
            <a:r>
              <a:rPr b="1" lang="en" sz="1800">
                <a:latin typeface="Proxima Nova"/>
                <a:ea typeface="Proxima Nova"/>
                <a:cs typeface="Proxima Nova"/>
                <a:sym typeface="Proxima Nova"/>
              </a:rPr>
              <a:t> </a:t>
            </a:r>
            <a:r>
              <a:rPr lang="en" sz="1800">
                <a:latin typeface="Proxima Nova"/>
                <a:ea typeface="Proxima Nova"/>
                <a:cs typeface="Proxima Nova"/>
                <a:sym typeface="Proxima Nova"/>
              </a:rPr>
              <a:t>in the data set.</a:t>
            </a:r>
            <a:endParaRPr sz="1800">
              <a:latin typeface="Proxima Nova"/>
              <a:ea typeface="Proxima Nova"/>
              <a:cs typeface="Proxima Nova"/>
              <a:sym typeface="Proxima Nova"/>
            </a:endParaRPr>
          </a:p>
          <a:p>
            <a:pPr indent="-330200" lvl="1" marL="914400" rtl="0" algn="l">
              <a:lnSpc>
                <a:spcPct val="115000"/>
              </a:lnSpc>
              <a:spcBef>
                <a:spcPts val="0"/>
              </a:spcBef>
              <a:spcAft>
                <a:spcPts val="0"/>
              </a:spcAft>
              <a:buClr>
                <a:schemeClr val="dk1"/>
              </a:buClr>
              <a:buSzPts val="1600"/>
              <a:buFont typeface="Proxima Nova"/>
              <a:buChar char="○"/>
            </a:pPr>
            <a:r>
              <a:rPr b="1" lang="en" sz="1600">
                <a:solidFill>
                  <a:schemeClr val="dk1"/>
                </a:solidFill>
                <a:latin typeface="Proxima Nova"/>
                <a:ea typeface="Proxima Nova"/>
                <a:cs typeface="Proxima Nova"/>
                <a:sym typeface="Proxima Nova"/>
              </a:rPr>
              <a:t>What does each row represent?</a:t>
            </a:r>
            <a:r>
              <a:rPr lang="en" sz="1600">
                <a:solidFill>
                  <a:schemeClr val="dk1"/>
                </a:solidFill>
                <a:latin typeface="Proxima Nova"/>
                <a:ea typeface="Proxima Nova"/>
                <a:cs typeface="Proxima Nova"/>
                <a:sym typeface="Proxima Nova"/>
              </a:rPr>
              <a:t> Is each row a person, an observation, a time point?</a:t>
            </a:r>
            <a:r>
              <a:rPr lang="en" sz="1600">
                <a:solidFill>
                  <a:schemeClr val="dk1"/>
                </a:solidFill>
                <a:latin typeface="Proxima Nova"/>
                <a:ea typeface="Proxima Nova"/>
                <a:cs typeface="Proxima Nova"/>
                <a:sym typeface="Proxima Nova"/>
              </a:rPr>
              <a:t> </a:t>
            </a:r>
            <a:endParaRPr sz="1600">
              <a:solidFill>
                <a:schemeClr val="dk1"/>
              </a:solidFill>
              <a:latin typeface="Proxima Nova"/>
              <a:ea typeface="Proxima Nova"/>
              <a:cs typeface="Proxima Nova"/>
              <a:sym typeface="Proxima Nova"/>
            </a:endParaRPr>
          </a:p>
          <a:p>
            <a:pPr indent="-342900" lvl="0" marL="457200" rtl="0" algn="l">
              <a:lnSpc>
                <a:spcPct val="115000"/>
              </a:lnSpc>
              <a:spcBef>
                <a:spcPts val="1000"/>
              </a:spcBef>
              <a:spcAft>
                <a:spcPts val="0"/>
              </a:spcAft>
              <a:buSzPts val="1800"/>
              <a:buFont typeface="Proxima Nova"/>
              <a:buChar char="●"/>
            </a:pPr>
            <a:r>
              <a:rPr b="1" lang="en" sz="1800">
                <a:highlight>
                  <a:schemeClr val="accent2"/>
                </a:highlight>
                <a:latin typeface="Proxima Nova"/>
                <a:ea typeface="Proxima Nova"/>
                <a:cs typeface="Proxima Nova"/>
                <a:sym typeface="Proxima Nova"/>
              </a:rPr>
              <a:t>The number of columns</a:t>
            </a:r>
            <a:r>
              <a:rPr lang="en" sz="1800">
                <a:latin typeface="Proxima Nova"/>
                <a:ea typeface="Proxima Nova"/>
                <a:cs typeface="Proxima Nova"/>
                <a:sym typeface="Proxima Nova"/>
              </a:rPr>
              <a:t> in the data set.</a:t>
            </a:r>
            <a:endParaRPr sz="1800">
              <a:latin typeface="Proxima Nova"/>
              <a:ea typeface="Proxima Nova"/>
              <a:cs typeface="Proxima Nova"/>
              <a:sym typeface="Proxima Nova"/>
            </a:endParaRPr>
          </a:p>
          <a:p>
            <a:pPr indent="-330200" lvl="1" marL="914400" rtl="0" algn="l">
              <a:lnSpc>
                <a:spcPct val="115000"/>
              </a:lnSpc>
              <a:spcBef>
                <a:spcPts val="0"/>
              </a:spcBef>
              <a:spcAft>
                <a:spcPts val="0"/>
              </a:spcAft>
              <a:buSzPts val="1600"/>
              <a:buFont typeface="Proxima Nova"/>
              <a:buChar char="○"/>
            </a:pPr>
            <a:r>
              <a:rPr b="1" lang="en" sz="1600">
                <a:latin typeface="Proxima Nova"/>
                <a:ea typeface="Proxima Nova"/>
                <a:cs typeface="Proxima Nova"/>
                <a:sym typeface="Proxima Nova"/>
              </a:rPr>
              <a:t>What does each column represent? </a:t>
            </a:r>
            <a:r>
              <a:rPr b="1" lang="en" sz="1600">
                <a:latin typeface="Proxima Nova"/>
                <a:ea typeface="Proxima Nova"/>
                <a:cs typeface="Proxima Nova"/>
                <a:sym typeface="Proxima Nova"/>
              </a:rPr>
              <a:t>H</a:t>
            </a:r>
            <a:r>
              <a:rPr b="1" lang="en" sz="1600">
                <a:latin typeface="Proxima Nova"/>
                <a:ea typeface="Proxima Nova"/>
                <a:cs typeface="Proxima Nova"/>
                <a:sym typeface="Proxima Nova"/>
              </a:rPr>
              <a:t>ow was that data collected</a:t>
            </a:r>
            <a:r>
              <a:rPr b="1" lang="en" sz="1600">
                <a:latin typeface="Proxima Nova"/>
                <a:ea typeface="Proxima Nova"/>
                <a:cs typeface="Proxima Nova"/>
                <a:sym typeface="Proxima Nova"/>
              </a:rPr>
              <a:t>?</a:t>
            </a:r>
            <a:r>
              <a:rPr lang="en" sz="1600">
                <a:latin typeface="Proxima Nova"/>
                <a:ea typeface="Proxima Nova"/>
                <a:cs typeface="Proxima Nova"/>
                <a:sym typeface="Proxima Nova"/>
              </a:rPr>
              <a:t> </a:t>
            </a:r>
            <a:r>
              <a:rPr i="1" lang="en" sz="1600">
                <a:latin typeface="Proxima Nova"/>
                <a:ea typeface="Proxima Nova"/>
                <a:cs typeface="Proxima Nova"/>
                <a:sym typeface="Proxima Nova"/>
              </a:rPr>
              <a:t>T</a:t>
            </a:r>
            <a:r>
              <a:rPr i="1" lang="en" sz="1600">
                <a:latin typeface="Proxima Nova"/>
                <a:ea typeface="Proxima Nova"/>
                <a:cs typeface="Proxima Nova"/>
                <a:sym typeface="Proxima Nova"/>
              </a:rPr>
              <a:t>ry</a:t>
            </a:r>
            <a:r>
              <a:rPr i="1" lang="en" sz="1600">
                <a:latin typeface="Proxima Nova"/>
                <a:ea typeface="Proxima Nova"/>
                <a:cs typeface="Proxima Nova"/>
                <a:sym typeface="Proxima Nova"/>
              </a:rPr>
              <a:t> using a data dictionary — it can often directly answer these questions for you!</a:t>
            </a:r>
            <a:endParaRPr i="1" sz="1600">
              <a:latin typeface="Proxima Nova"/>
              <a:ea typeface="Proxima Nova"/>
              <a:cs typeface="Proxima Nova"/>
              <a:sym typeface="Proxima Nova"/>
            </a:endParaRPr>
          </a:p>
        </p:txBody>
      </p:sp>
      <p:sp>
        <p:nvSpPr>
          <p:cNvPr id="335" name="Google Shape;335;p4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36" name="Google Shape;336;p41"/>
          <p:cNvPicPr preferRelativeResize="0"/>
          <p:nvPr/>
        </p:nvPicPr>
        <p:blipFill>
          <a:blip r:embed="rId3">
            <a:alphaModFix/>
          </a:blip>
          <a:stretch>
            <a:fillRect/>
          </a:stretch>
        </p:blipFill>
        <p:spPr>
          <a:xfrm>
            <a:off x="6375825" y="1344625"/>
            <a:ext cx="2310974" cy="231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nvSpPr>
        <p:spPr>
          <a:xfrm>
            <a:off x="457200" y="1143000"/>
            <a:ext cx="5315100" cy="32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Proxima Nova"/>
                <a:ea typeface="Proxima Nova"/>
                <a:cs typeface="Proxima Nova"/>
                <a:sym typeface="Proxima Nova"/>
              </a:rPr>
              <a:t>Start by asking yourself… </a:t>
            </a:r>
            <a:endParaRPr b="1" sz="18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What </a:t>
            </a:r>
            <a:r>
              <a:rPr b="1" lang="en" sz="1800">
                <a:latin typeface="Proxima Nova"/>
                <a:ea typeface="Proxima Nova"/>
                <a:cs typeface="Proxima Nova"/>
                <a:sym typeface="Proxima Nova"/>
              </a:rPr>
              <a:t>fields can I COMBINE</a:t>
            </a:r>
            <a:r>
              <a:rPr lang="en" sz="1800">
                <a:latin typeface="Proxima Nova"/>
                <a:ea typeface="Proxima Nova"/>
                <a:cs typeface="Proxima Nova"/>
                <a:sym typeface="Proxima Nova"/>
              </a:rPr>
              <a:t> to find interesting insights?</a:t>
            </a:r>
            <a:endParaRPr sz="1800">
              <a:latin typeface="Proxima Nova"/>
              <a:ea typeface="Proxima Nova"/>
              <a:cs typeface="Proxima Nova"/>
              <a:sym typeface="Proxima Nova"/>
            </a:endParaRPr>
          </a:p>
          <a:p>
            <a:pPr indent="-342900" lvl="0" marL="457200" rtl="0" algn="l">
              <a:lnSpc>
                <a:spcPct val="115000"/>
              </a:lnSpc>
              <a:spcBef>
                <a:spcPts val="1000"/>
              </a:spcBef>
              <a:spcAft>
                <a:spcPts val="0"/>
              </a:spcAft>
              <a:buSzPts val="1800"/>
              <a:buFont typeface="Proxima Nova"/>
              <a:buChar char="●"/>
            </a:pPr>
            <a:r>
              <a:rPr lang="en" sz="1800">
                <a:latin typeface="Proxima Nova"/>
                <a:ea typeface="Proxima Nova"/>
                <a:cs typeface="Proxima Nova"/>
                <a:sym typeface="Proxima Nova"/>
              </a:rPr>
              <a:t>What </a:t>
            </a:r>
            <a:r>
              <a:rPr b="1" lang="en" sz="1800">
                <a:latin typeface="Proxima Nova"/>
                <a:ea typeface="Proxima Nova"/>
                <a:cs typeface="Proxima Nova"/>
                <a:sym typeface="Proxima Nova"/>
              </a:rPr>
              <a:t>ACTIONS</a:t>
            </a:r>
            <a:r>
              <a:rPr lang="en" sz="1800">
                <a:latin typeface="Proxima Nova"/>
                <a:ea typeface="Proxima Nova"/>
                <a:cs typeface="Proxima Nova"/>
                <a:sym typeface="Proxima Nova"/>
              </a:rPr>
              <a:t> </a:t>
            </a:r>
            <a:r>
              <a:rPr b="1" lang="en" sz="1800">
                <a:latin typeface="Proxima Nova"/>
                <a:ea typeface="Proxima Nova"/>
                <a:cs typeface="Proxima Nova"/>
                <a:sym typeface="Proxima Nova"/>
              </a:rPr>
              <a:t>can someone take </a:t>
            </a:r>
            <a:r>
              <a:rPr lang="en" sz="1800">
                <a:latin typeface="Proxima Nova"/>
                <a:ea typeface="Proxima Nova"/>
                <a:cs typeface="Proxima Nova"/>
                <a:sym typeface="Proxima Nova"/>
              </a:rPr>
              <a:t>as a result of my charts and analyses?</a:t>
            </a:r>
            <a:endParaRPr sz="1800">
              <a:latin typeface="Proxima Nova"/>
              <a:ea typeface="Proxima Nova"/>
              <a:cs typeface="Proxima Nova"/>
              <a:sym typeface="Proxima Nova"/>
            </a:endParaRPr>
          </a:p>
          <a:p>
            <a:pPr indent="0" lvl="0" marL="0" rtl="0" algn="l">
              <a:lnSpc>
                <a:spcPct val="115000"/>
              </a:lnSpc>
              <a:spcBef>
                <a:spcPts val="1000"/>
              </a:spcBef>
              <a:spcAft>
                <a:spcPts val="0"/>
              </a:spcAft>
              <a:buNone/>
            </a:pPr>
            <a:r>
              <a:t/>
            </a:r>
            <a:endParaRPr sz="18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800">
              <a:solidFill>
                <a:srgbClr val="01799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800">
              <a:solidFill>
                <a:srgbClr val="017991"/>
              </a:solidFill>
              <a:latin typeface="Proxima Nova"/>
              <a:ea typeface="Proxima Nova"/>
              <a:cs typeface="Proxima Nova"/>
              <a:sym typeface="Proxima Nova"/>
            </a:endParaRPr>
          </a:p>
        </p:txBody>
      </p:sp>
      <p:sp>
        <p:nvSpPr>
          <p:cNvPr id="342" name="Google Shape;342;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43" name="Google Shape;343;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Questions to Hypotheses</a:t>
            </a:r>
            <a:endParaRPr/>
          </a:p>
        </p:txBody>
      </p:sp>
      <p:pic>
        <p:nvPicPr>
          <p:cNvPr id="344" name="Google Shape;344;p42"/>
          <p:cNvPicPr preferRelativeResize="0"/>
          <p:nvPr/>
        </p:nvPicPr>
        <p:blipFill>
          <a:blip r:embed="rId3">
            <a:alphaModFix/>
          </a:blip>
          <a:stretch>
            <a:fillRect/>
          </a:stretch>
        </p:blipFill>
        <p:spPr>
          <a:xfrm>
            <a:off x="6314700" y="1109225"/>
            <a:ext cx="2372100" cy="2372100"/>
          </a:xfrm>
          <a:prstGeom prst="rect">
            <a:avLst/>
          </a:prstGeom>
          <a:noFill/>
          <a:ln>
            <a:noFill/>
          </a:ln>
        </p:spPr>
      </p:pic>
      <p:sp>
        <p:nvSpPr>
          <p:cNvPr id="345" name="Google Shape;345;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idx="4294967295" type="body"/>
          </p:nvPr>
        </p:nvSpPr>
        <p:spPr>
          <a:xfrm>
            <a:off x="457200" y="1143000"/>
            <a:ext cx="8229600" cy="218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Pandas makes it easy to import a data set using a method for reading .csv files.</a:t>
            </a:r>
            <a:endParaRPr b="1"/>
          </a:p>
          <a:p>
            <a:pPr indent="0" lvl="0" marL="0" rtl="0" algn="l">
              <a:lnSpc>
                <a:spcPct val="115000"/>
              </a:lnSpc>
              <a:spcBef>
                <a:spcPts val="1600"/>
              </a:spcBef>
              <a:spcAft>
                <a:spcPts val="0"/>
              </a:spcAft>
              <a:buNone/>
            </a:pPr>
            <a:r>
              <a:rPr b="1" lang="en">
                <a:latin typeface="Inconsolata"/>
                <a:ea typeface="Inconsolata"/>
                <a:cs typeface="Inconsolata"/>
                <a:sym typeface="Inconsolata"/>
              </a:rPr>
              <a:t>import pandas as pd</a:t>
            </a:r>
            <a:endParaRPr b="1">
              <a:latin typeface="Inconsolata"/>
              <a:ea typeface="Inconsolata"/>
              <a:cs typeface="Inconsolata"/>
              <a:sym typeface="Inconsolata"/>
            </a:endParaRPr>
          </a:p>
          <a:p>
            <a:pPr indent="0" lvl="0" marL="0" rtl="0" algn="l">
              <a:lnSpc>
                <a:spcPct val="115000"/>
              </a:lnSpc>
              <a:spcBef>
                <a:spcPts val="1600"/>
              </a:spcBef>
              <a:spcAft>
                <a:spcPts val="1600"/>
              </a:spcAft>
              <a:buNone/>
            </a:pPr>
            <a:r>
              <a:rPr b="1" lang="en">
                <a:latin typeface="Inconsolata"/>
                <a:ea typeface="Inconsolata"/>
                <a:cs typeface="Inconsolata"/>
                <a:sym typeface="Inconsolata"/>
              </a:rPr>
              <a:t>data_frame = pd.read_csv(file_address,sep=delimiter_character)</a:t>
            </a:r>
            <a:endParaRPr/>
          </a:p>
        </p:txBody>
      </p:sp>
      <p:sp>
        <p:nvSpPr>
          <p:cNvPr id="351" name="Google Shape;351;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a Data Set</a:t>
            </a:r>
            <a:endParaRPr/>
          </a:p>
        </p:txBody>
      </p:sp>
      <p:sp>
        <p:nvSpPr>
          <p:cNvPr id="352" name="Google Shape;352;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cxnSp>
        <p:nvCxnSpPr>
          <p:cNvPr id="353" name="Google Shape;353;p43"/>
          <p:cNvCxnSpPr/>
          <p:nvPr/>
        </p:nvCxnSpPr>
        <p:spPr>
          <a:xfrm flipH="1" rot="10800000">
            <a:off x="3939000" y="2594050"/>
            <a:ext cx="1419300" cy="776400"/>
          </a:xfrm>
          <a:prstGeom prst="straightConnector1">
            <a:avLst/>
          </a:prstGeom>
          <a:noFill/>
          <a:ln cap="flat" cmpd="sng" w="28575">
            <a:solidFill>
              <a:schemeClr val="dk2"/>
            </a:solidFill>
            <a:prstDash val="solid"/>
            <a:round/>
            <a:headEnd len="med" w="med" type="none"/>
            <a:tailEnd len="med" w="med" type="triangle"/>
          </a:ln>
        </p:spPr>
      </p:cxnSp>
      <p:sp>
        <p:nvSpPr>
          <p:cNvPr id="354" name="Google Shape;354;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5" name="Google Shape;355;p43"/>
          <p:cNvSpPr/>
          <p:nvPr/>
        </p:nvSpPr>
        <p:spPr>
          <a:xfrm>
            <a:off x="3302100" y="3327900"/>
            <a:ext cx="4033500" cy="11739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Proxima Nova"/>
                <a:ea typeface="Proxima Nova"/>
                <a:cs typeface="Proxima Nova"/>
                <a:sym typeface="Proxima Nova"/>
              </a:rPr>
              <a:t>Note:</a:t>
            </a:r>
            <a:r>
              <a:rPr lang="en" sz="1800">
                <a:solidFill>
                  <a:schemeClr val="dk1"/>
                </a:solidFill>
                <a:latin typeface="Proxima Nova"/>
                <a:ea typeface="Proxima Nova"/>
                <a:cs typeface="Proxima Nova"/>
                <a:sym typeface="Proxima Nova"/>
              </a:rPr>
              <a:t> Not all .csv files use commas! </a:t>
            </a:r>
            <a:r>
              <a:rPr b="1" lang="en" sz="1800">
                <a:solidFill>
                  <a:schemeClr val="dk1"/>
                </a:solidFill>
                <a:latin typeface="Inconsolata"/>
                <a:ea typeface="Inconsolata"/>
                <a:cs typeface="Inconsolata"/>
                <a:sym typeface="Inconsolata"/>
              </a:rPr>
              <a:t>sep</a:t>
            </a:r>
            <a:r>
              <a:rPr lang="en" sz="1800">
                <a:solidFill>
                  <a:schemeClr val="dk1"/>
                </a:solidFill>
                <a:latin typeface="Proxima Nova"/>
                <a:ea typeface="Proxima Nova"/>
                <a:cs typeface="Proxima Nova"/>
                <a:sym typeface="Proxima Nova"/>
              </a:rPr>
              <a:t> defines the character used to separate values.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4"/>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Pandas relies on two key objects, each with their own methods and properties:</a:t>
            </a:r>
            <a:endParaRPr/>
          </a:p>
          <a:p>
            <a:pPr indent="-342900" lvl="0" marL="457200" rtl="0" algn="l">
              <a:spcBef>
                <a:spcPts val="1600"/>
              </a:spcBef>
              <a:spcAft>
                <a:spcPts val="0"/>
              </a:spcAft>
              <a:buSzPts val="1800"/>
              <a:buChar char="●"/>
            </a:pPr>
            <a:r>
              <a:rPr lang="en"/>
              <a:t>A </a:t>
            </a:r>
            <a:r>
              <a:rPr b="1" lang="en">
                <a:highlight>
                  <a:schemeClr val="accent2"/>
                </a:highlight>
              </a:rPr>
              <a:t>S</a:t>
            </a:r>
            <a:r>
              <a:rPr b="1" lang="en">
                <a:highlight>
                  <a:schemeClr val="accent2"/>
                </a:highlight>
              </a:rPr>
              <a:t>eries</a:t>
            </a:r>
            <a:r>
              <a:rPr lang="en"/>
              <a:t>, accessed using single square brackets, is an attribute of the larger DataFrame object and can only access one column.</a:t>
            </a:r>
            <a:endParaRPr/>
          </a:p>
          <a:p>
            <a:pPr indent="-342900" lvl="1" marL="914400" rtl="0" algn="l">
              <a:spcBef>
                <a:spcPts val="0"/>
              </a:spcBef>
              <a:spcAft>
                <a:spcPts val="0"/>
              </a:spcAft>
              <a:buSzPts val="1800"/>
              <a:buChar char="○"/>
            </a:pPr>
            <a:r>
              <a:rPr b="1" lang="en" sz="1800"/>
              <a:t>d</a:t>
            </a:r>
            <a:r>
              <a:rPr b="1" lang="en" sz="1800"/>
              <a:t>ata_frame['column_name']</a:t>
            </a:r>
            <a:endParaRPr b="1" sz="1800"/>
          </a:p>
          <a:p>
            <a:pPr indent="0" lvl="0" marL="914400" rtl="0" algn="l">
              <a:spcBef>
                <a:spcPts val="0"/>
              </a:spcBef>
              <a:spcAft>
                <a:spcPts val="0"/>
              </a:spcAft>
              <a:buNone/>
            </a:pPr>
            <a:r>
              <a:t/>
            </a:r>
            <a:endParaRPr b="1"/>
          </a:p>
          <a:p>
            <a:pPr indent="-342900" lvl="0" marL="457200" rtl="0" algn="l">
              <a:spcBef>
                <a:spcPts val="0"/>
              </a:spcBef>
              <a:spcAft>
                <a:spcPts val="0"/>
              </a:spcAft>
              <a:buSzPts val="1800"/>
              <a:buChar char="●"/>
            </a:pPr>
            <a:r>
              <a:rPr lang="en"/>
              <a:t>A </a:t>
            </a:r>
            <a:r>
              <a:rPr b="1" lang="en">
                <a:highlight>
                  <a:schemeClr val="accent1"/>
                </a:highlight>
              </a:rPr>
              <a:t>DataFrame</a:t>
            </a:r>
            <a:r>
              <a:rPr lang="en"/>
              <a:t>, accessed using double square brackets, treats the output as its own smaller table and can include multiple columns.</a:t>
            </a:r>
            <a:endParaRPr/>
          </a:p>
          <a:p>
            <a:pPr indent="-342900" lvl="1" marL="914400" rtl="0" algn="l">
              <a:spcBef>
                <a:spcPts val="0"/>
              </a:spcBef>
              <a:spcAft>
                <a:spcPts val="0"/>
              </a:spcAft>
              <a:buSzPts val="1800"/>
              <a:buChar char="○"/>
            </a:pPr>
            <a:r>
              <a:rPr b="1" lang="en" sz="1800"/>
              <a:t>d</a:t>
            </a:r>
            <a:r>
              <a:rPr b="1" lang="en" sz="1800"/>
              <a:t>ata_frame[['column_name']]</a:t>
            </a:r>
            <a:endParaRPr b="1" sz="1800"/>
          </a:p>
          <a:p>
            <a:pPr indent="-342900" lvl="1" marL="914400" rtl="0" algn="l">
              <a:spcBef>
                <a:spcPts val="0"/>
              </a:spcBef>
              <a:spcAft>
                <a:spcPts val="0"/>
              </a:spcAft>
              <a:buSzPts val="1800"/>
              <a:buChar char="○"/>
            </a:pPr>
            <a:r>
              <a:rPr b="1" lang="en" sz="1800"/>
              <a:t>data_frame[['column_a', 'column_b']]</a:t>
            </a:r>
            <a:endParaRPr b="1" sz="1800"/>
          </a:p>
        </p:txBody>
      </p:sp>
      <p:sp>
        <p:nvSpPr>
          <p:cNvPr id="361" name="Google Shape;361;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Series vs. DataFrames</a:t>
            </a:r>
            <a:endParaRPr/>
          </a:p>
        </p:txBody>
      </p:sp>
      <p:sp>
        <p:nvSpPr>
          <p:cNvPr id="362" name="Google Shape;362;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3" name="Google Shape;363;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5"/>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Much like lists, DataFrame rows also have an </a:t>
            </a:r>
            <a:r>
              <a:rPr b="1" lang="en">
                <a:highlight>
                  <a:schemeClr val="accent2"/>
                </a:highlight>
              </a:rPr>
              <a:t>index</a:t>
            </a:r>
            <a:r>
              <a:rPr lang="en"/>
              <a:t> to keep of them.</a:t>
            </a:r>
            <a:endParaRPr/>
          </a:p>
          <a:p>
            <a:pPr indent="0" lvl="0" marL="0" rtl="0" algn="l">
              <a:spcBef>
                <a:spcPts val="1600"/>
              </a:spcBef>
              <a:spcAft>
                <a:spcPts val="0"/>
              </a:spcAft>
              <a:buNone/>
            </a:pPr>
            <a:r>
              <a:rPr lang="en"/>
              <a:t>While the default index starts at zero </a:t>
            </a:r>
            <a:r>
              <a:rPr i="1" lang="en"/>
              <a:t>(remember that Python starts counting at zero!)</a:t>
            </a:r>
            <a:r>
              <a:rPr lang="en"/>
              <a:t>, there may already be a column in the data itself that we’d prefer to use as the index.</a:t>
            </a:r>
            <a:endParaRPr/>
          </a:p>
          <a:p>
            <a:pPr indent="0" lvl="0" marL="0" rtl="0" algn="l">
              <a:spcBef>
                <a:spcPts val="1600"/>
              </a:spcBef>
              <a:spcAft>
                <a:spcPts val="0"/>
              </a:spcAft>
              <a:buNone/>
            </a:pPr>
            <a:r>
              <a:rPr b="1" lang="en">
                <a:latin typeface="Inconsolata"/>
                <a:ea typeface="Inconsolata"/>
                <a:cs typeface="Inconsolata"/>
                <a:sym typeface="Inconsolata"/>
              </a:rPr>
              <a:t>d</a:t>
            </a:r>
            <a:r>
              <a:rPr b="1" lang="en">
                <a:latin typeface="Inconsolata"/>
                <a:ea typeface="Inconsolata"/>
                <a:cs typeface="Inconsolata"/>
                <a:sym typeface="Inconsolata"/>
              </a:rPr>
              <a:t>ata_frame.index</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data_frame.set_index(column_name, inplace=True)</a:t>
            </a:r>
            <a:endParaRPr/>
          </a:p>
        </p:txBody>
      </p:sp>
      <p:sp>
        <p:nvSpPr>
          <p:cNvPr id="369" name="Google Shape;369;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and Modifying the Index</a:t>
            </a:r>
            <a:endParaRPr/>
          </a:p>
        </p:txBody>
      </p:sp>
      <p:sp>
        <p:nvSpPr>
          <p:cNvPr id="370" name="Google Shape;370;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1" name="Google Shape;371;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Columns and Data Types</a:t>
            </a:r>
            <a:endParaRPr/>
          </a:p>
        </p:txBody>
      </p:sp>
      <p:sp>
        <p:nvSpPr>
          <p:cNvPr id="377" name="Google Shape;377;p46"/>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first things we want to learn about a new table is what columns and data types we’ll be working with in that table.</a:t>
            </a:r>
            <a:endParaRPr/>
          </a:p>
          <a:p>
            <a:pPr indent="0" lvl="0" marL="0" rtl="0" algn="l">
              <a:spcBef>
                <a:spcPts val="1600"/>
              </a:spcBef>
              <a:spcAft>
                <a:spcPts val="0"/>
              </a:spcAft>
              <a:buNone/>
            </a:pPr>
            <a:r>
              <a:rPr b="1" lang="en">
                <a:latin typeface="Inconsolata"/>
                <a:ea typeface="Inconsolata"/>
                <a:cs typeface="Inconsolata"/>
                <a:sym typeface="Inconsolata"/>
              </a:rPr>
              <a:t>data_frame.columns # Prints all the column names.</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data_frame.dtypes # Prints all the data types, but is hard to read!</a:t>
            </a:r>
            <a:endParaRPr b="1">
              <a:latin typeface="Inconsolata"/>
              <a:ea typeface="Inconsolata"/>
              <a:cs typeface="Inconsolata"/>
              <a:sym typeface="Inconsolata"/>
            </a:endParaRPr>
          </a:p>
          <a:p>
            <a:pPr indent="0" lvl="0" marL="0" rtl="0" algn="l">
              <a:spcBef>
                <a:spcPts val="1600"/>
              </a:spcBef>
              <a:spcAft>
                <a:spcPts val="0"/>
              </a:spcAft>
              <a:buNone/>
            </a:pPr>
            <a:r>
              <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Easy-to-read DataFrame of the data types:</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pd.DataFrame(data_frame.dtypes, columns=['DataType'])</a:t>
            </a:r>
            <a:endParaRPr b="1">
              <a:latin typeface="Inconsolata"/>
              <a:ea typeface="Inconsolata"/>
              <a:cs typeface="Inconsolata"/>
              <a:sym typeface="Inconsolata"/>
            </a:endParaRPr>
          </a:p>
          <a:p>
            <a:pPr indent="0" lvl="0" marL="0" rtl="0" algn="l">
              <a:spcBef>
                <a:spcPts val="1600"/>
              </a:spcBef>
              <a:spcAft>
                <a:spcPts val="1600"/>
              </a:spcAft>
              <a:buNone/>
            </a:pPr>
            <a:r>
              <a:t/>
            </a:r>
            <a:endParaRPr b="1">
              <a:latin typeface="Inconsolata"/>
              <a:ea typeface="Inconsolata"/>
              <a:cs typeface="Inconsolata"/>
              <a:sym typeface="Inconsolata"/>
            </a:endParaRPr>
          </a:p>
        </p:txBody>
      </p:sp>
      <p:sp>
        <p:nvSpPr>
          <p:cNvPr id="378" name="Google Shape;378;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9" name="Google Shape;379;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Investigate Data Types?</a:t>
            </a:r>
            <a:endParaRPr/>
          </a:p>
        </p:txBody>
      </p:sp>
      <p:sp>
        <p:nvSpPr>
          <p:cNvPr id="385" name="Google Shape;385;p47"/>
          <p:cNvSpPr txBox="1"/>
          <p:nvPr>
            <p:ph idx="1" type="body"/>
          </p:nvPr>
        </p:nvSpPr>
        <p:spPr>
          <a:xfrm>
            <a:off x="1482750" y="1472375"/>
            <a:ext cx="6178500" cy="172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Why would we be interested in the data types as one of our first questions?</a:t>
            </a:r>
            <a:endParaRPr b="1"/>
          </a:p>
          <a:p>
            <a:pPr indent="0" lvl="0" marL="0" rtl="0" algn="ctr">
              <a:spcBef>
                <a:spcPts val="1600"/>
              </a:spcBef>
              <a:spcAft>
                <a:spcPts val="1600"/>
              </a:spcAft>
              <a:buNone/>
            </a:pPr>
            <a:r>
              <a:rPr b="1" lang="en"/>
              <a:t>What operations might we perform in response to the data types we see?</a:t>
            </a:r>
            <a:endParaRPr b="1"/>
          </a:p>
        </p:txBody>
      </p:sp>
      <p:sp>
        <p:nvSpPr>
          <p:cNvPr id="386" name="Google Shape;386;p4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87" name="Google Shape;387;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Renaming Columns</a:t>
            </a:r>
            <a:endParaRPr/>
          </a:p>
        </p:txBody>
      </p:sp>
      <p:sp>
        <p:nvSpPr>
          <p:cNvPr id="393" name="Google Shape;393;p48"/>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can use the </a:t>
            </a:r>
            <a:r>
              <a:rPr b="1" lang="en">
                <a:latin typeface="Inconsolata"/>
                <a:ea typeface="Inconsolata"/>
                <a:cs typeface="Inconsolata"/>
                <a:sym typeface="Inconsolata"/>
              </a:rPr>
              <a:t>.rename()</a:t>
            </a:r>
            <a:r>
              <a:rPr lang="en"/>
              <a:t> method to provide a dictionary of replacement names:</a:t>
            </a:r>
            <a:endParaRPr/>
          </a:p>
          <a:p>
            <a:pPr indent="0" lvl="0" marL="0" rtl="0" algn="l">
              <a:lnSpc>
                <a:spcPct val="115000"/>
              </a:lnSpc>
              <a:spcBef>
                <a:spcPts val="1600"/>
              </a:spcBef>
              <a:spcAft>
                <a:spcPts val="0"/>
              </a:spcAft>
              <a:buClr>
                <a:schemeClr val="dk1"/>
              </a:buClr>
              <a:buSzPts val="1100"/>
              <a:buFont typeface="Arial"/>
              <a:buNone/>
            </a:pPr>
            <a:r>
              <a:rPr b="1" lang="en">
                <a:latin typeface="Inconsolata"/>
                <a:ea typeface="Inconsolata"/>
                <a:cs typeface="Inconsolata"/>
                <a:sym typeface="Inconsolata"/>
              </a:rPr>
              <a:t>df.rename(columns={</a:t>
            </a:r>
            <a:r>
              <a:rPr b="1" lang="en">
                <a:solidFill>
                  <a:schemeClr val="dk2"/>
                </a:solidFill>
                <a:latin typeface="Inconsolata"/>
                <a:ea typeface="Inconsolata"/>
                <a:cs typeface="Inconsolata"/>
                <a:sym typeface="Inconsolata"/>
              </a:rPr>
              <a:t>'OldName'</a:t>
            </a:r>
            <a:r>
              <a:rPr b="1" lang="en">
                <a:solidFill>
                  <a:srgbClr val="333333"/>
                </a:solidFill>
                <a:latin typeface="Inconsolata"/>
                <a:ea typeface="Inconsolata"/>
                <a:cs typeface="Inconsolata"/>
                <a:sym typeface="Inconsolata"/>
              </a:rPr>
              <a:t>: </a:t>
            </a:r>
            <a:r>
              <a:rPr b="1" lang="en">
                <a:solidFill>
                  <a:schemeClr val="dk2"/>
                </a:solidFill>
                <a:latin typeface="Inconsolata"/>
                <a:ea typeface="Inconsolata"/>
                <a:cs typeface="Inconsolata"/>
                <a:sym typeface="Inconsolata"/>
              </a:rPr>
              <a:t>'NewName'</a:t>
            </a:r>
            <a:r>
              <a:rPr b="1" lang="en">
                <a:latin typeface="Inconsolata"/>
                <a:ea typeface="Inconsolata"/>
                <a:cs typeface="Inconsolata"/>
                <a:sym typeface="Inconsolata"/>
              </a:rPr>
              <a:t>}, inplace=</a:t>
            </a:r>
            <a:r>
              <a:rPr b="1" lang="en">
                <a:solidFill>
                  <a:schemeClr val="accent1"/>
                </a:solidFill>
                <a:latin typeface="Inconsolata"/>
                <a:ea typeface="Inconsolata"/>
                <a:cs typeface="Inconsolata"/>
                <a:sym typeface="Inconsolata"/>
              </a:rPr>
              <a:t>True</a:t>
            </a:r>
            <a:r>
              <a:rPr b="1" lang="en">
                <a:latin typeface="Inconsolata"/>
                <a:ea typeface="Inconsolata"/>
                <a:cs typeface="Inconsolata"/>
                <a:sym typeface="Inconsolata"/>
              </a:rPr>
              <a:t>).head(</a:t>
            </a:r>
            <a:r>
              <a:rPr b="1" lang="en">
                <a:solidFill>
                  <a:schemeClr val="accent6"/>
                </a:solidFill>
                <a:latin typeface="Inconsolata"/>
                <a:ea typeface="Inconsolata"/>
                <a:cs typeface="Inconsolata"/>
                <a:sym typeface="Inconsolata"/>
              </a:rPr>
              <a:t>3</a:t>
            </a:r>
            <a:r>
              <a:rPr b="1" lang="en">
                <a:latin typeface="Inconsolata"/>
                <a:ea typeface="Inconsolata"/>
                <a:cs typeface="Inconsolata"/>
                <a:sym typeface="Inconsolata"/>
              </a:rPr>
              <a:t>)</a:t>
            </a:r>
            <a:endParaRPr b="1">
              <a:latin typeface="Inconsolata"/>
              <a:ea typeface="Inconsolata"/>
              <a:cs typeface="Inconsolata"/>
              <a:sym typeface="Inconsolata"/>
            </a:endParaRPr>
          </a:p>
          <a:p>
            <a:pPr indent="0" lvl="0" marL="0" rtl="0" algn="l">
              <a:lnSpc>
                <a:spcPct val="115000"/>
              </a:lnSpc>
              <a:spcBef>
                <a:spcPts val="0"/>
              </a:spcBef>
              <a:spcAft>
                <a:spcPts val="0"/>
              </a:spcAft>
              <a:buNone/>
            </a:pPr>
            <a:r>
              <a:t/>
            </a:r>
            <a:endParaRPr b="1">
              <a:latin typeface="Inconsolata"/>
              <a:ea typeface="Inconsolata"/>
              <a:cs typeface="Inconsolata"/>
              <a:sym typeface="Inconsolata"/>
            </a:endParaRPr>
          </a:p>
          <a:p>
            <a:pPr indent="0" lvl="0" marL="0" rtl="0" algn="l">
              <a:lnSpc>
                <a:spcPct val="115000"/>
              </a:lnSpc>
              <a:spcBef>
                <a:spcPts val="1600"/>
              </a:spcBef>
              <a:spcAft>
                <a:spcPts val="1600"/>
              </a:spcAft>
              <a:buNone/>
            </a:pPr>
            <a:r>
              <a:rPr lang="en"/>
              <a:t>The </a:t>
            </a:r>
            <a:r>
              <a:rPr b="1" lang="en">
                <a:highlight>
                  <a:schemeClr val="accent2"/>
                </a:highlight>
              </a:rPr>
              <a:t>inplace</a:t>
            </a:r>
            <a:r>
              <a:rPr lang="en"/>
              <a:t> option determines whether we’re creating a new DataFrame or modifying the original directly. </a:t>
            </a:r>
            <a:r>
              <a:rPr b="1" lang="en">
                <a:latin typeface="Inconsolata"/>
                <a:ea typeface="Inconsolata"/>
                <a:cs typeface="Inconsolata"/>
                <a:sym typeface="Inconsolata"/>
              </a:rPr>
              <a:t>inplace=True</a:t>
            </a:r>
            <a:r>
              <a:rPr lang="en"/>
              <a:t> means we are overwriting the original!</a:t>
            </a:r>
            <a:endParaRPr/>
          </a:p>
        </p:txBody>
      </p:sp>
      <p:sp>
        <p:nvSpPr>
          <p:cNvPr id="394" name="Google Shape;394;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5" name="Google Shape;395;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cxnSp>
        <p:nvCxnSpPr>
          <p:cNvPr id="396" name="Google Shape;396;p48"/>
          <p:cNvCxnSpPr/>
          <p:nvPr/>
        </p:nvCxnSpPr>
        <p:spPr>
          <a:xfrm flipH="1" rot="10800000">
            <a:off x="1611850" y="2356200"/>
            <a:ext cx="4056000" cy="458100"/>
          </a:xfrm>
          <a:prstGeom prst="straightConnector1">
            <a:avLst/>
          </a:prstGeom>
          <a:noFill/>
          <a:ln cap="flat" cmpd="sng" w="28575">
            <a:solidFill>
              <a:schemeClr val="accent1"/>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2" name="Google Shape;402;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Column Operations</a:t>
            </a:r>
            <a:endParaRPr/>
          </a:p>
        </p:txBody>
      </p:sp>
      <p:graphicFrame>
        <p:nvGraphicFramePr>
          <p:cNvPr id="403" name="Google Shape;403;p49"/>
          <p:cNvGraphicFramePr/>
          <p:nvPr/>
        </p:nvGraphicFramePr>
        <p:xfrm>
          <a:off x="668688" y="1216789"/>
          <a:ext cx="3000000" cy="3000000"/>
        </p:xfrm>
        <a:graphic>
          <a:graphicData uri="http://schemas.openxmlformats.org/drawingml/2006/table">
            <a:tbl>
              <a:tblPr>
                <a:noFill/>
                <a:tableStyleId>{3128C658-A856-465D-9E04-88AC51B02E93}</a:tableStyleId>
              </a:tblPr>
              <a:tblGrid>
                <a:gridCol w="2017675"/>
                <a:gridCol w="5788925"/>
              </a:tblGrid>
              <a:tr h="481275">
                <a:tc>
                  <a:txBody>
                    <a:bodyPr/>
                    <a:lstStyle/>
                    <a:p>
                      <a:pPr indent="0" lvl="0" marL="0" rtl="0" algn="l">
                        <a:lnSpc>
                          <a:spcPct val="115000"/>
                        </a:lnSpc>
                        <a:spcBef>
                          <a:spcPts val="0"/>
                        </a:spcBef>
                        <a:spcAft>
                          <a:spcPts val="0"/>
                        </a:spcAft>
                        <a:buNone/>
                      </a:pPr>
                      <a:r>
                        <a:t/>
                      </a:r>
                      <a:endParaRPr sz="1600"/>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600">
                          <a:solidFill>
                            <a:schemeClr val="lt1"/>
                          </a:solidFill>
                          <a:latin typeface="Proxima Nova"/>
                          <a:ea typeface="Proxima Nova"/>
                          <a:cs typeface="Proxima Nova"/>
                          <a:sym typeface="Proxima Nova"/>
                        </a:rPr>
                        <a:t>What This Method Does</a:t>
                      </a:r>
                      <a:endParaRPr sz="1600"/>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lt2"/>
                    </a:solidFill>
                  </a:tcPr>
                </a:tc>
              </a:tr>
              <a:tr h="708575">
                <a:tc>
                  <a:txBody>
                    <a:bodyPr/>
                    <a:lstStyle/>
                    <a:p>
                      <a:pPr indent="0" lvl="0" marL="0" rtl="0" algn="l">
                        <a:lnSpc>
                          <a:spcPct val="115000"/>
                        </a:lnSpc>
                        <a:spcBef>
                          <a:spcPts val="0"/>
                        </a:spcBef>
                        <a:spcAft>
                          <a:spcPts val="0"/>
                        </a:spcAft>
                        <a:buClr>
                          <a:srgbClr val="000000"/>
                        </a:buClr>
                        <a:buSzPts val="1100"/>
                        <a:buFont typeface="Arial"/>
                        <a:buNone/>
                      </a:pPr>
                      <a:r>
                        <a:rPr b="1" lang="en" sz="1600">
                          <a:latin typeface="Inconsolata"/>
                          <a:ea typeface="Inconsolata"/>
                          <a:cs typeface="Inconsolata"/>
                          <a:sym typeface="Inconsolata"/>
                        </a:rPr>
                        <a:t>.describe()</a:t>
                      </a:r>
                      <a:endParaRPr b="1" sz="1600">
                        <a:latin typeface="Inconsolata"/>
                        <a:ea typeface="Inconsolata"/>
                        <a:cs typeface="Inconsolata"/>
                        <a:sym typeface="Inconsolat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Provides summary attributes, including maximum, minimum, mean, and the 25%, 50%, and 75% quartile values (for numeric columns) or most frequent value (for categorical columns).</a:t>
                      </a:r>
                      <a:endParaRPr sz="1600">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708575">
                <a:tc>
                  <a:txBody>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.value_counts()</a:t>
                      </a:r>
                      <a:endParaRPr b="1" sz="1600">
                        <a:latin typeface="Inconsolata"/>
                        <a:ea typeface="Inconsolata"/>
                        <a:cs typeface="Inconsolata"/>
                        <a:sym typeface="Inconsolat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Counts the number of occurrences of each value in the column.</a:t>
                      </a:r>
                      <a:endParaRPr sz="1600">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708575">
                <a:tc>
                  <a:txBody>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.unique()/ .nunique()</a:t>
                      </a:r>
                      <a:endParaRPr b="1" sz="1600">
                        <a:latin typeface="Inconsolata"/>
                        <a:ea typeface="Inconsolata"/>
                        <a:cs typeface="Inconsolata"/>
                        <a:sym typeface="Inconsolat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Provides a list of unique values or the number of unique values.</a:t>
                      </a:r>
                      <a:endParaRPr sz="1600">
                        <a:latin typeface="Proxima Nova"/>
                        <a:ea typeface="Proxima Nova"/>
                        <a:cs typeface="Proxima Nova"/>
                        <a:sym typeface="Proxima Nova"/>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
        <p:nvSpPr>
          <p:cNvPr id="404" name="Google Shape;404;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a:t>
            </a:r>
            <a:endParaRPr/>
          </a:p>
        </p:txBody>
      </p:sp>
      <p:sp>
        <p:nvSpPr>
          <p:cNvPr id="266" name="Google Shape;266;p32"/>
          <p:cNvSpPr txBox="1"/>
          <p:nvPr>
            <p:ph idx="1" type="body"/>
          </p:nvPr>
        </p:nvSpPr>
        <p:spPr>
          <a:xfrm>
            <a:off x="924625" y="1094525"/>
            <a:ext cx="7762200" cy="37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highlight>
                  <a:schemeClr val="accent2"/>
                </a:highlight>
              </a:rPr>
              <a:t>For remote classrooms</a:t>
            </a:r>
            <a:r>
              <a:rPr lang="en" sz="1600">
                <a:solidFill>
                  <a:schemeClr val="dk1"/>
                </a:solidFill>
              </a:rPr>
              <a:t>:</a:t>
            </a:r>
            <a:r>
              <a:rPr b="1" lang="en" sz="1600">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indent="-330200" lvl="0" marL="457200" rtl="0" algn="l">
              <a:lnSpc>
                <a:spcPct val="110000"/>
              </a:lnSpc>
              <a:spcBef>
                <a:spcPts val="1000"/>
              </a:spcBef>
              <a:spcAft>
                <a:spcPts val="0"/>
              </a:spcAft>
              <a:buClr>
                <a:schemeClr val="dk1"/>
              </a:buClr>
              <a:buSzPts val="1600"/>
              <a:buChar char="●"/>
            </a:pPr>
            <a:r>
              <a:rPr lang="en" sz="1600">
                <a:solidFill>
                  <a:schemeClr val="dk1"/>
                </a:solidFill>
              </a:rPr>
              <a:t>Consider how you'll create pairs for the partner exercise (randomly, or with pre-assigned partners).</a:t>
            </a:r>
            <a:endParaRPr sz="1600">
              <a:solidFill>
                <a:schemeClr val="dk1"/>
              </a:solidFill>
            </a:endParaRPr>
          </a:p>
          <a:p>
            <a:pPr indent="-330200" lvl="0" marL="457200" rtl="0" algn="l">
              <a:lnSpc>
                <a:spcPct val="110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indent="-330200" lvl="0" marL="457200" rtl="0" algn="l">
              <a:lnSpc>
                <a:spcPct val="110000"/>
              </a:lnSpc>
              <a:spcBef>
                <a:spcPts val="0"/>
              </a:spcBef>
              <a:spcAft>
                <a:spcPts val="0"/>
              </a:spcAft>
              <a:buClr>
                <a:schemeClr val="dk1"/>
              </a:buClr>
              <a:buSzPts val="1600"/>
              <a:buChar char="●"/>
            </a:pPr>
            <a:r>
              <a:rPr lang="en" sz="1600">
                <a:solidFill>
                  <a:schemeClr val="dk1"/>
                </a:solidFill>
              </a:rPr>
              <a:t>For helpful tips, keep an eye out for the </a:t>
            </a:r>
            <a:r>
              <a:rPr b="1" lang="en" sz="1600">
                <a:solidFill>
                  <a:schemeClr val="dk1"/>
                </a:solidFill>
                <a:highlight>
                  <a:schemeClr val="accent2"/>
                </a:highlight>
              </a:rPr>
              <a:t>For remote classrooms</a:t>
            </a:r>
            <a:r>
              <a:rPr lang="en" sz="1600">
                <a:solidFill>
                  <a:schemeClr val="dk1"/>
                </a:solidFill>
              </a:rPr>
              <a:t> tag</a:t>
            </a:r>
            <a:r>
              <a:rPr lang="en" sz="1600">
                <a:solidFill>
                  <a:schemeClr val="dk1"/>
                </a:solidFill>
              </a:rPr>
              <a:t> in the speaker notes.</a:t>
            </a:r>
            <a:endParaRPr sz="1600">
              <a:solidFill>
                <a:schemeClr val="dk1"/>
              </a:solidFill>
            </a:endParaRPr>
          </a:p>
          <a:p>
            <a:pPr indent="-330200" lvl="0" marL="457200" rtl="0" algn="l">
              <a:lnSpc>
                <a:spcPct val="110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8.1 Exploring the Superstore Data</a:t>
            </a:r>
            <a:endParaRPr/>
          </a:p>
        </p:txBody>
      </p:sp>
      <p:sp>
        <p:nvSpPr>
          <p:cNvPr id="410" name="Google Shape;410;p5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use the Superstore data set to practice exploring data with </a:t>
            </a:r>
            <a:r>
              <a:rPr lang="en"/>
              <a:t>P</a:t>
            </a:r>
            <a:r>
              <a:rPr lang="en"/>
              <a:t>andas</a:t>
            </a:r>
            <a:r>
              <a:rPr lang="en"/>
              <a:t>.</a:t>
            </a:r>
            <a:endParaRPr/>
          </a:p>
          <a:p>
            <a:pPr indent="0" lvl="0" marL="0" rtl="0" algn="l">
              <a:spcBef>
                <a:spcPts val="1600"/>
              </a:spcBef>
              <a:spcAft>
                <a:spcPts val="1600"/>
              </a:spcAft>
              <a:buNone/>
            </a:pPr>
            <a:r>
              <a:rPr lang="en">
                <a:solidFill>
                  <a:srgbClr val="24292E"/>
                </a:solidFill>
                <a:highlight>
                  <a:srgbClr val="FFFFFF"/>
                </a:highlight>
              </a:rPr>
              <a:t>We will be looking at a single table from this database — the “Orders” table — to explore its properties.</a:t>
            </a:r>
            <a:endParaRPr/>
          </a:p>
        </p:txBody>
      </p:sp>
      <p:sp>
        <p:nvSpPr>
          <p:cNvPr id="411" name="Google Shape;411;p5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12" name="Google Shape;412;p50"/>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3" name="Google Shape;413;p5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14" name="Google Shape;414;p50"/>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pic>
        <p:nvPicPr>
          <p:cNvPr id="415" name="Google Shape;415;p50"/>
          <p:cNvPicPr preferRelativeResize="0"/>
          <p:nvPr/>
        </p:nvPicPr>
        <p:blipFill>
          <a:blip r:embed="rId3">
            <a:alphaModFix/>
          </a:blip>
          <a:stretch>
            <a:fillRect/>
          </a:stretch>
        </p:blipFill>
        <p:spPr>
          <a:xfrm>
            <a:off x="3262738" y="2314650"/>
            <a:ext cx="2618525" cy="2618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8.2 Explore Another Table</a:t>
            </a:r>
            <a:endParaRPr/>
          </a:p>
        </p:txBody>
      </p:sp>
      <p:sp>
        <p:nvSpPr>
          <p:cNvPr id="421" name="Google Shape;421;p5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22" name="Google Shape;422;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3" name="Google Shape;423;p5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the questions in Section 8.2 by using the column operations methods. </a:t>
            </a:r>
            <a:endParaRPr/>
          </a:p>
          <a:p>
            <a:pPr indent="0" lvl="0" marL="0" rtl="0" algn="l">
              <a:spcBef>
                <a:spcPts val="1600"/>
              </a:spcBef>
              <a:spcAft>
                <a:spcPts val="1600"/>
              </a:spcAft>
              <a:buNone/>
            </a:pPr>
            <a:r>
              <a:rPr lang="en"/>
              <a:t>You may want to start with some of the same exploratory methods we just used.</a:t>
            </a:r>
            <a:endParaRPr/>
          </a:p>
        </p:txBody>
      </p:sp>
      <p:sp>
        <p:nvSpPr>
          <p:cNvPr id="424" name="Google Shape;424;p5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20 minutes</a:t>
            </a:r>
            <a:endParaRPr/>
          </a:p>
        </p:txBody>
      </p:sp>
      <p:pic>
        <p:nvPicPr>
          <p:cNvPr id="425" name="Google Shape;425;p51"/>
          <p:cNvPicPr preferRelativeResize="0"/>
          <p:nvPr/>
        </p:nvPicPr>
        <p:blipFill>
          <a:blip r:embed="rId3">
            <a:alphaModFix/>
          </a:blip>
          <a:stretch>
            <a:fillRect/>
          </a:stretch>
        </p:blipFill>
        <p:spPr>
          <a:xfrm>
            <a:off x="3352588" y="2296375"/>
            <a:ext cx="2438823" cy="24388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2"/>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Exploratory Data Analysis With Pandas</a:t>
            </a:r>
            <a:endParaRPr/>
          </a:p>
        </p:txBody>
      </p:sp>
      <p:sp>
        <p:nvSpPr>
          <p:cNvPr id="431" name="Google Shape;431;p52"/>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 and Sorting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 on One Condition</a:t>
            </a:r>
            <a:endParaRPr/>
          </a:p>
        </p:txBody>
      </p:sp>
      <p:sp>
        <p:nvSpPr>
          <p:cNvPr id="437" name="Google Shape;437;p53"/>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Filtering and sorting are important steps that allow us to drill into subsets of our data.</a:t>
            </a:r>
            <a:endParaRPr>
              <a:solidFill>
                <a:schemeClr val="dk1"/>
              </a:solidFill>
              <a:highlight>
                <a:srgbClr val="FFFFFF"/>
              </a:highlight>
            </a:endParaRPr>
          </a:p>
          <a:p>
            <a:pPr indent="0" lvl="0" marL="0" rtl="0" algn="l">
              <a:lnSpc>
                <a:spcPct val="115000"/>
              </a:lnSpc>
              <a:spcBef>
                <a:spcPts val="1100"/>
              </a:spcBef>
              <a:spcAft>
                <a:spcPts val="0"/>
              </a:spcAft>
              <a:buNone/>
            </a:pPr>
            <a:r>
              <a:rPr lang="en">
                <a:solidFill>
                  <a:schemeClr val="dk1"/>
                </a:solidFill>
                <a:highlight>
                  <a:srgbClr val="FFFFFF"/>
                </a:highlight>
              </a:rPr>
              <a:t>To filter, we use a process called </a:t>
            </a:r>
            <a:r>
              <a:rPr b="1" lang="en">
                <a:solidFill>
                  <a:schemeClr val="dk1"/>
                </a:solidFill>
                <a:highlight>
                  <a:schemeClr val="accent2"/>
                </a:highlight>
              </a:rPr>
              <a:t>Boolean filtering</a:t>
            </a:r>
            <a:r>
              <a:rPr lang="en">
                <a:solidFill>
                  <a:schemeClr val="dk1"/>
                </a:solidFill>
                <a:highlight>
                  <a:srgbClr val="FFFFFF"/>
                </a:highlight>
              </a:rPr>
              <a:t>, wherein we first define a Boolean mask and then use it to filter our DataFrame.</a:t>
            </a:r>
            <a:endParaRPr>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1600"/>
              </a:spcAft>
              <a:buNone/>
            </a:pPr>
            <a:r>
              <a:t/>
            </a:r>
            <a:endParaRPr/>
          </a:p>
        </p:txBody>
      </p:sp>
      <p:sp>
        <p:nvSpPr>
          <p:cNvPr id="438" name="Google Shape;438;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9" name="Google Shape;439;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Boolean Mask</a:t>
            </a:r>
            <a:endParaRPr/>
          </a:p>
        </p:txBody>
      </p:sp>
      <p:sp>
        <p:nvSpPr>
          <p:cNvPr id="445" name="Google Shape;445;p54"/>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create a whole series of </a:t>
            </a:r>
            <a:r>
              <a:rPr b="1" lang="en">
                <a:latin typeface="Inconsolata"/>
                <a:ea typeface="Inconsolata"/>
                <a:cs typeface="Inconsolata"/>
                <a:sym typeface="Inconsolata"/>
              </a:rPr>
              <a:t>True</a:t>
            </a:r>
            <a:r>
              <a:rPr lang="en"/>
              <a:t> and </a:t>
            </a:r>
            <a:r>
              <a:rPr b="1" lang="en">
                <a:latin typeface="Inconsolata"/>
                <a:ea typeface="Inconsolata"/>
                <a:cs typeface="Inconsolata"/>
                <a:sym typeface="Inconsolata"/>
              </a:rPr>
              <a:t>False</a:t>
            </a:r>
            <a:r>
              <a:rPr lang="en"/>
              <a:t> values by using a comparison statement with the column:</a:t>
            </a:r>
            <a:endParaRPr/>
          </a:p>
          <a:p>
            <a:pPr indent="0" lvl="0" marL="0" rtl="0" algn="l">
              <a:spcBef>
                <a:spcPts val="1600"/>
              </a:spcBef>
              <a:spcAft>
                <a:spcPts val="1600"/>
              </a:spcAft>
              <a:buClr>
                <a:schemeClr val="dk1"/>
              </a:buClr>
              <a:buSzPts val="1100"/>
              <a:buFont typeface="Arial"/>
              <a:buNone/>
            </a:pPr>
            <a:r>
              <a:rPr b="1" lang="en">
                <a:solidFill>
                  <a:srgbClr val="333333"/>
                </a:solidFill>
                <a:latin typeface="Inconsolata"/>
                <a:ea typeface="Inconsolata"/>
                <a:cs typeface="Inconsolata"/>
                <a:sym typeface="Inconsolata"/>
              </a:rPr>
              <a:t>df[</a:t>
            </a:r>
            <a:r>
              <a:rPr b="1" lang="en">
                <a:solidFill>
                  <a:schemeClr val="dk2"/>
                </a:solidFill>
                <a:latin typeface="Inconsolata"/>
                <a:ea typeface="Inconsolata"/>
                <a:cs typeface="Inconsolata"/>
                <a:sym typeface="Inconsolata"/>
              </a:rPr>
              <a:t>'Column'</a:t>
            </a:r>
            <a:r>
              <a:rPr b="1" lang="en">
                <a:solidFill>
                  <a:srgbClr val="333333"/>
                </a:solidFill>
                <a:latin typeface="Inconsolata"/>
                <a:ea typeface="Inconsolata"/>
                <a:cs typeface="Inconsolata"/>
                <a:sym typeface="Inconsolata"/>
              </a:rPr>
              <a:t>] </a:t>
            </a:r>
            <a:r>
              <a:rPr b="1" lang="en">
                <a:solidFill>
                  <a:srgbClr val="666666"/>
                </a:solidFill>
                <a:latin typeface="Inconsolata"/>
                <a:ea typeface="Inconsolata"/>
                <a:cs typeface="Inconsolata"/>
                <a:sym typeface="Inconsolata"/>
              </a:rPr>
              <a:t>==</a:t>
            </a:r>
            <a:r>
              <a:rPr b="1" lang="en">
                <a:solidFill>
                  <a:srgbClr val="333333"/>
                </a:solidFill>
                <a:latin typeface="Inconsolata"/>
                <a:ea typeface="Inconsolata"/>
                <a:cs typeface="Inconsolata"/>
                <a:sym typeface="Inconsolata"/>
              </a:rPr>
              <a:t> </a:t>
            </a:r>
            <a:r>
              <a:rPr b="1" lang="en">
                <a:solidFill>
                  <a:schemeClr val="dk2"/>
                </a:solidFill>
                <a:latin typeface="Inconsolata"/>
                <a:ea typeface="Inconsolata"/>
                <a:cs typeface="Inconsolata"/>
                <a:sym typeface="Inconsolata"/>
              </a:rPr>
              <a:t>'ValueDesired'</a:t>
            </a:r>
            <a:endParaRPr b="1">
              <a:solidFill>
                <a:schemeClr val="dk2"/>
              </a:solidFill>
              <a:latin typeface="Inconsolata"/>
              <a:ea typeface="Inconsolata"/>
              <a:cs typeface="Inconsolata"/>
              <a:sym typeface="Inconsolata"/>
            </a:endParaRPr>
          </a:p>
        </p:txBody>
      </p:sp>
      <p:sp>
        <p:nvSpPr>
          <p:cNvPr id="446" name="Google Shape;446;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447" name="Google Shape;447;p54"/>
          <p:cNvGraphicFramePr/>
          <p:nvPr/>
        </p:nvGraphicFramePr>
        <p:xfrm>
          <a:off x="5041625" y="853075"/>
          <a:ext cx="3000000" cy="3000000"/>
        </p:xfrm>
        <a:graphic>
          <a:graphicData uri="http://schemas.openxmlformats.org/drawingml/2006/table">
            <a:tbl>
              <a:tblPr>
                <a:noFill/>
                <a:tableStyleId>{3128C658-A856-465D-9E04-88AC51B02E93}</a:tableStyleId>
              </a:tblPr>
              <a:tblGrid>
                <a:gridCol w="1336200"/>
                <a:gridCol w="1416350"/>
              </a:tblGrid>
              <a:tr h="381000">
                <a:tc gridSpan="2">
                  <a:txBody>
                    <a:bodyPr/>
                    <a:lstStyle/>
                    <a:p>
                      <a:pPr indent="0" lvl="0" marL="0" rtl="0" algn="l">
                        <a:spcBef>
                          <a:spcPts val="0"/>
                        </a:spcBef>
                        <a:spcAft>
                          <a:spcPts val="0"/>
                        </a:spcAft>
                        <a:buNone/>
                      </a:pPr>
                      <a:r>
                        <a:rPr b="1" lang="en" sz="1600">
                          <a:solidFill>
                            <a:srgbClr val="FFFFFF"/>
                          </a:solidFill>
                          <a:latin typeface="Proxima Nova"/>
                          <a:ea typeface="Proxima Nova"/>
                          <a:cs typeface="Proxima Nova"/>
                          <a:sym typeface="Proxima Nova"/>
                        </a:rPr>
                        <a:t>Index</a:t>
                      </a:r>
                      <a:endParaRPr b="1" sz="1600">
                        <a:solidFill>
                          <a:srgbClr val="FFFFFF"/>
                        </a:solidFill>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lt2"/>
                    </a:solidFill>
                  </a:tcPr>
                </a:tc>
                <a:tc hMerge="1"/>
              </a:tr>
              <a:tr h="381000">
                <a:tc>
                  <a:txBody>
                    <a:bodyPr/>
                    <a:lstStyle/>
                    <a:p>
                      <a:pPr indent="0" lvl="0" marL="0" rtl="0" algn="l">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False</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False</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Proxima Nova"/>
                          <a:ea typeface="Proxima Nova"/>
                          <a:cs typeface="Proxima Nova"/>
                          <a:sym typeface="Proxima Nova"/>
                        </a:rPr>
                        <a:t>3</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False</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Proxima Nova"/>
                          <a:ea typeface="Proxima Nova"/>
                          <a:cs typeface="Proxima Nova"/>
                          <a:sym typeface="Proxima Nova"/>
                        </a:rPr>
                        <a:t>4</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False</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Proxima Nova"/>
                          <a:ea typeface="Proxima Nova"/>
                          <a:cs typeface="Proxima Nova"/>
                          <a:sym typeface="Proxima Nova"/>
                        </a:rPr>
                        <a:t>5</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True</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Proxima Nova"/>
                          <a:ea typeface="Proxima Nova"/>
                          <a:cs typeface="Proxima Nova"/>
                          <a:sym typeface="Proxima Nova"/>
                        </a:rPr>
                        <a:t>6</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True</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Proxima Nova"/>
                          <a:ea typeface="Proxima Nova"/>
                          <a:cs typeface="Proxima Nova"/>
                          <a:sym typeface="Proxima Nova"/>
                        </a:rPr>
                        <a:t>7</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True</a:t>
                      </a:r>
                      <a:endParaRPr sz="1600">
                        <a:solidFill>
                          <a:schemeClr val="dk1"/>
                        </a:solidFill>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Proxima Nova"/>
                          <a:ea typeface="Proxima Nova"/>
                          <a:cs typeface="Proxima Nova"/>
                          <a:sym typeface="Proxima Nova"/>
                        </a:rPr>
                        <a:t>8</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False</a:t>
                      </a:r>
                      <a:endParaRPr sz="1600">
                        <a:solidFill>
                          <a:schemeClr val="dk1"/>
                        </a:solidFill>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
        <p:nvSpPr>
          <p:cNvPr id="448" name="Google Shape;448;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Boolean Mask (Cont.)</a:t>
            </a:r>
            <a:endParaRPr/>
          </a:p>
        </p:txBody>
      </p:sp>
      <p:sp>
        <p:nvSpPr>
          <p:cNvPr id="454" name="Google Shape;454;p55"/>
          <p:cNvSpPr txBox="1"/>
          <p:nvPr>
            <p:ph idx="4294967295" type="body"/>
          </p:nvPr>
        </p:nvSpPr>
        <p:spPr>
          <a:xfrm>
            <a:off x="457200" y="1143000"/>
            <a:ext cx="7337100" cy="113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Once we have a Boolean series, we can then</a:t>
            </a:r>
            <a:r>
              <a:rPr lang="en">
                <a:solidFill>
                  <a:schemeClr val="dk1"/>
                </a:solidFill>
              </a:rPr>
              <a:t> filter the entire data set for only those values with a </a:t>
            </a:r>
            <a:r>
              <a:rPr b="1" lang="en">
                <a:solidFill>
                  <a:schemeClr val="dk1"/>
                </a:solidFill>
                <a:latin typeface="Inconsolata"/>
                <a:ea typeface="Inconsolata"/>
                <a:cs typeface="Inconsolata"/>
                <a:sym typeface="Inconsolata"/>
              </a:rPr>
              <a:t>True</a:t>
            </a:r>
            <a:r>
              <a:rPr lang="en">
                <a:solidFill>
                  <a:schemeClr val="dk1"/>
                </a:solidFill>
              </a:rPr>
              <a:t> result:</a:t>
            </a:r>
            <a:endParaRPr>
              <a:solidFill>
                <a:schemeClr val="dk1"/>
              </a:solidFill>
            </a:endParaRPr>
          </a:p>
          <a:p>
            <a:pPr indent="0" lvl="0" marL="0" rtl="0" algn="l">
              <a:lnSpc>
                <a:spcPct val="115000"/>
              </a:lnSpc>
              <a:spcBef>
                <a:spcPts val="1600"/>
              </a:spcBef>
              <a:spcAft>
                <a:spcPts val="0"/>
              </a:spcAft>
              <a:buNone/>
            </a:pPr>
            <a:r>
              <a:rPr b="1" lang="en">
                <a:solidFill>
                  <a:srgbClr val="333333"/>
                </a:solidFill>
                <a:latin typeface="Inconsolata"/>
                <a:ea typeface="Inconsolata"/>
                <a:cs typeface="Inconsolata"/>
                <a:sym typeface="Inconsolata"/>
              </a:rPr>
              <a:t>df[df[</a:t>
            </a:r>
            <a:r>
              <a:rPr b="1" lang="en">
                <a:solidFill>
                  <a:schemeClr val="dk2"/>
                </a:solidFill>
                <a:latin typeface="Inconsolata"/>
                <a:ea typeface="Inconsolata"/>
                <a:cs typeface="Inconsolata"/>
                <a:sym typeface="Inconsolata"/>
              </a:rPr>
              <a:t>'</a:t>
            </a:r>
            <a:r>
              <a:rPr b="1" lang="en">
                <a:solidFill>
                  <a:schemeClr val="dk2"/>
                </a:solidFill>
                <a:latin typeface="Inconsolata"/>
                <a:ea typeface="Inconsolata"/>
                <a:cs typeface="Inconsolata"/>
                <a:sym typeface="Inconsolata"/>
              </a:rPr>
              <a:t>Column'</a:t>
            </a:r>
            <a:r>
              <a:rPr b="1" lang="en">
                <a:solidFill>
                  <a:srgbClr val="333333"/>
                </a:solidFill>
                <a:latin typeface="Inconsolata"/>
                <a:ea typeface="Inconsolata"/>
                <a:cs typeface="Inconsolata"/>
                <a:sym typeface="Inconsolata"/>
              </a:rPr>
              <a:t>] </a:t>
            </a:r>
            <a:r>
              <a:rPr b="1" lang="en">
                <a:solidFill>
                  <a:srgbClr val="666666"/>
                </a:solidFill>
                <a:latin typeface="Inconsolata"/>
                <a:ea typeface="Inconsolata"/>
                <a:cs typeface="Inconsolata"/>
                <a:sym typeface="Inconsolata"/>
              </a:rPr>
              <a:t>==</a:t>
            </a:r>
            <a:r>
              <a:rPr b="1" lang="en">
                <a:solidFill>
                  <a:srgbClr val="333333"/>
                </a:solidFill>
                <a:latin typeface="Inconsolata"/>
                <a:ea typeface="Inconsolata"/>
                <a:cs typeface="Inconsolata"/>
                <a:sym typeface="Inconsolata"/>
              </a:rPr>
              <a:t> </a:t>
            </a:r>
            <a:r>
              <a:rPr b="1" lang="en">
                <a:solidFill>
                  <a:schemeClr val="dk2"/>
                </a:solidFill>
                <a:latin typeface="Inconsolata"/>
                <a:ea typeface="Inconsolata"/>
                <a:cs typeface="Inconsolata"/>
                <a:sym typeface="Inconsolata"/>
              </a:rPr>
              <a:t>'ValueDesired</a:t>
            </a:r>
            <a:r>
              <a:rPr b="1" lang="en">
                <a:solidFill>
                  <a:schemeClr val="dk2"/>
                </a:solidFill>
                <a:latin typeface="Inconsolata"/>
                <a:ea typeface="Inconsolata"/>
                <a:cs typeface="Inconsolata"/>
                <a:sym typeface="Inconsolata"/>
              </a:rPr>
              <a:t>'</a:t>
            </a:r>
            <a:r>
              <a:rPr b="1" lang="en">
                <a:solidFill>
                  <a:srgbClr val="333333"/>
                </a:solidFill>
                <a:latin typeface="Inconsolata"/>
                <a:ea typeface="Inconsolata"/>
                <a:cs typeface="Inconsolata"/>
                <a:sym typeface="Inconsolata"/>
              </a:rPr>
              <a:t>]</a:t>
            </a:r>
            <a:r>
              <a:rPr b="1" lang="en">
                <a:solidFill>
                  <a:srgbClr val="666666"/>
                </a:solidFill>
                <a:latin typeface="Inconsolata"/>
                <a:ea typeface="Inconsolata"/>
                <a:cs typeface="Inconsolata"/>
                <a:sym typeface="Inconsolata"/>
              </a:rPr>
              <a:t>.</a:t>
            </a:r>
            <a:r>
              <a:rPr b="1" lang="en">
                <a:solidFill>
                  <a:srgbClr val="333333"/>
                </a:solidFill>
                <a:latin typeface="Inconsolata"/>
                <a:ea typeface="Inconsolata"/>
                <a:cs typeface="Inconsolata"/>
                <a:sym typeface="Inconsolata"/>
              </a:rPr>
              <a:t>tail(</a:t>
            </a:r>
            <a:r>
              <a:rPr b="1" lang="en">
                <a:solidFill>
                  <a:srgbClr val="666666"/>
                </a:solidFill>
                <a:latin typeface="Inconsolata"/>
                <a:ea typeface="Inconsolata"/>
                <a:cs typeface="Inconsolata"/>
                <a:sym typeface="Inconsolata"/>
              </a:rPr>
              <a:t>3</a:t>
            </a:r>
            <a:r>
              <a:rPr b="1" lang="en">
                <a:solidFill>
                  <a:srgbClr val="333333"/>
                </a:solidFill>
                <a:latin typeface="Inconsolata"/>
                <a:ea typeface="Inconsolata"/>
                <a:cs typeface="Inconsolata"/>
                <a:sym typeface="Inconsolata"/>
              </a:rPr>
              <a:t>)</a:t>
            </a:r>
            <a:endParaRPr/>
          </a:p>
          <a:p>
            <a:pPr indent="0" lvl="0" marL="0" rtl="0" algn="l">
              <a:lnSpc>
                <a:spcPct val="115000"/>
              </a:lnSpc>
              <a:spcBef>
                <a:spcPts val="1600"/>
              </a:spcBef>
              <a:spcAft>
                <a:spcPts val="0"/>
              </a:spcAft>
              <a:buNone/>
            </a:pPr>
            <a:r>
              <a:t/>
            </a:r>
            <a:endParaRPr b="1" sz="1600">
              <a:solidFill>
                <a:srgbClr val="333333"/>
              </a:solidFill>
              <a:latin typeface="Inconsolata"/>
              <a:ea typeface="Inconsolata"/>
              <a:cs typeface="Inconsolata"/>
              <a:sym typeface="Inconsolata"/>
            </a:endParaRPr>
          </a:p>
          <a:p>
            <a:pPr indent="0" lvl="0" marL="50800" marR="50800" rtl="0" algn="l">
              <a:lnSpc>
                <a:spcPct val="115000"/>
              </a:lnSpc>
              <a:spcBef>
                <a:spcPts val="1600"/>
              </a:spcBef>
              <a:spcAft>
                <a:spcPts val="0"/>
              </a:spcAft>
              <a:buClr>
                <a:schemeClr val="dk1"/>
              </a:buClr>
              <a:buSzPts val="1100"/>
              <a:buFont typeface="Arial"/>
              <a:buNone/>
            </a:pPr>
            <a:r>
              <a:t/>
            </a:r>
            <a:endParaRPr sz="1050">
              <a:solidFill>
                <a:srgbClr val="333333"/>
              </a:solidFill>
              <a:highlight>
                <a:srgbClr val="F7F7F7"/>
              </a:highlight>
              <a:latin typeface="Arial"/>
              <a:ea typeface="Arial"/>
              <a:cs typeface="Arial"/>
              <a:sym typeface="Arial"/>
            </a:endParaRPr>
          </a:p>
          <a:p>
            <a:pPr indent="0" lvl="0" marL="50800" marR="50800" rtl="0" algn="l">
              <a:lnSpc>
                <a:spcPct val="115000"/>
              </a:lnSpc>
              <a:spcBef>
                <a:spcPts val="400"/>
              </a:spcBef>
              <a:spcAft>
                <a:spcPts val="0"/>
              </a:spcAft>
              <a:buClr>
                <a:schemeClr val="dk1"/>
              </a:buClr>
              <a:buSzPts val="1100"/>
              <a:buFont typeface="Arial"/>
              <a:buNone/>
            </a:pPr>
            <a:r>
              <a:t/>
            </a:r>
            <a:endParaRPr sz="1050">
              <a:solidFill>
                <a:schemeClr val="dk1"/>
              </a:solidFill>
              <a:highlight>
                <a:srgbClr val="F7F7F7"/>
              </a:highlight>
              <a:latin typeface="Arial"/>
              <a:ea typeface="Arial"/>
              <a:cs typeface="Arial"/>
              <a:sym typeface="Arial"/>
            </a:endParaRPr>
          </a:p>
          <a:p>
            <a:pPr indent="0" lvl="0" marL="0" rtl="0" algn="l">
              <a:lnSpc>
                <a:spcPct val="115000"/>
              </a:lnSpc>
              <a:spcBef>
                <a:spcPts val="400"/>
              </a:spcBef>
              <a:spcAft>
                <a:spcPts val="1600"/>
              </a:spcAft>
              <a:buNone/>
            </a:pPr>
            <a:r>
              <a:t/>
            </a:r>
            <a:endParaRPr b="1">
              <a:latin typeface="Inconsolata"/>
              <a:ea typeface="Inconsolata"/>
              <a:cs typeface="Inconsolata"/>
              <a:sym typeface="Inconsolata"/>
            </a:endParaRPr>
          </a:p>
        </p:txBody>
      </p:sp>
      <p:sp>
        <p:nvSpPr>
          <p:cNvPr id="455" name="Google Shape;455;p5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6" name="Google Shape;456;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457" name="Google Shape;457;p55"/>
          <p:cNvGraphicFramePr/>
          <p:nvPr/>
        </p:nvGraphicFramePr>
        <p:xfrm>
          <a:off x="537750" y="2655600"/>
          <a:ext cx="3000000" cy="3000000"/>
        </p:xfrm>
        <a:graphic>
          <a:graphicData uri="http://schemas.openxmlformats.org/drawingml/2006/table">
            <a:tbl>
              <a:tblPr>
                <a:noFill/>
                <a:tableStyleId>{3128C658-A856-465D-9E04-88AC51B02E93}</a:tableStyleId>
              </a:tblPr>
              <a:tblGrid>
                <a:gridCol w="1162800"/>
                <a:gridCol w="2041325"/>
                <a:gridCol w="2041325"/>
              </a:tblGrid>
              <a:tr h="216300">
                <a:tc>
                  <a:txBody>
                    <a:bodyPr/>
                    <a:lstStyle/>
                    <a:p>
                      <a:pPr indent="0" lvl="0" marL="0" rtl="0" algn="l">
                        <a:lnSpc>
                          <a:spcPct val="100000"/>
                        </a:lnSpc>
                        <a:spcBef>
                          <a:spcPts val="0"/>
                        </a:spcBef>
                        <a:spcAft>
                          <a:spcPts val="0"/>
                        </a:spcAft>
                        <a:buNone/>
                      </a:pPr>
                      <a:r>
                        <a:rPr b="1" lang="en" sz="1600">
                          <a:solidFill>
                            <a:srgbClr val="FFFFFF"/>
                          </a:solidFill>
                          <a:latin typeface="Proxima Nova"/>
                          <a:ea typeface="Proxima Nova"/>
                          <a:cs typeface="Proxima Nova"/>
                          <a:sym typeface="Proxima Nova"/>
                        </a:rPr>
                        <a:t>Index</a:t>
                      </a:r>
                      <a:endParaRPr b="1" sz="1600">
                        <a:solidFill>
                          <a:srgbClr val="FFFFFF"/>
                        </a:solidFill>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lt2"/>
                    </a:solidFill>
                  </a:tcPr>
                </a:tc>
                <a:tc>
                  <a:txBody>
                    <a:bodyPr/>
                    <a:lstStyle/>
                    <a:p>
                      <a:pPr indent="0" lvl="0" marL="0" rtl="0" algn="l">
                        <a:lnSpc>
                          <a:spcPct val="100000"/>
                        </a:lnSpc>
                        <a:spcBef>
                          <a:spcPts val="0"/>
                        </a:spcBef>
                        <a:spcAft>
                          <a:spcPts val="0"/>
                        </a:spcAft>
                        <a:buNone/>
                      </a:pPr>
                      <a:r>
                        <a:rPr b="1" lang="en" sz="1600">
                          <a:solidFill>
                            <a:srgbClr val="FFFFFF"/>
                          </a:solidFill>
                          <a:latin typeface="Proxima Nova"/>
                          <a:ea typeface="Proxima Nova"/>
                          <a:cs typeface="Proxima Nova"/>
                          <a:sym typeface="Proxima Nova"/>
                        </a:rPr>
                        <a:t>Column</a:t>
                      </a:r>
                      <a:endParaRPr sz="1600"/>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lt2"/>
                    </a:solidFill>
                  </a:tcPr>
                </a:tc>
                <a:tc>
                  <a:txBody>
                    <a:bodyPr/>
                    <a:lstStyle/>
                    <a:p>
                      <a:pPr indent="0" lvl="0" marL="0" rtl="0" algn="l">
                        <a:lnSpc>
                          <a:spcPct val="100000"/>
                        </a:lnSpc>
                        <a:spcBef>
                          <a:spcPts val="0"/>
                        </a:spcBef>
                        <a:spcAft>
                          <a:spcPts val="0"/>
                        </a:spcAft>
                        <a:buNone/>
                      </a:pPr>
                      <a:r>
                        <a:rPr b="1" lang="en" sz="1600">
                          <a:solidFill>
                            <a:srgbClr val="FFFFFF"/>
                          </a:solidFill>
                          <a:latin typeface="Proxima Nova"/>
                          <a:ea typeface="Proxima Nova"/>
                          <a:cs typeface="Proxima Nova"/>
                          <a:sym typeface="Proxima Nova"/>
                        </a:rPr>
                        <a:t>Price</a:t>
                      </a:r>
                      <a:endParaRPr b="1" sz="1600">
                        <a:solidFill>
                          <a:srgbClr val="FFFFFF"/>
                        </a:solidFill>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lt2"/>
                    </a:solidFill>
                  </a:tcPr>
                </a:tc>
              </a:tr>
              <a:tr h="396200">
                <a:tc>
                  <a:txBody>
                    <a:bodyPr/>
                    <a:lstStyle/>
                    <a:p>
                      <a:pPr indent="0" lvl="0" marL="0" rtl="0" algn="l">
                        <a:lnSpc>
                          <a:spcPct val="100000"/>
                        </a:lnSpc>
                        <a:spcBef>
                          <a:spcPts val="0"/>
                        </a:spcBef>
                        <a:spcAft>
                          <a:spcPts val="0"/>
                        </a:spcAft>
                        <a:buNone/>
                      </a:pPr>
                      <a:r>
                        <a:rPr lang="en" sz="1600">
                          <a:latin typeface="Proxima Nova"/>
                          <a:ea typeface="Proxima Nova"/>
                          <a:cs typeface="Proxima Nova"/>
                          <a:sym typeface="Proxima Nova"/>
                        </a:rPr>
                        <a:t>317</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600">
                          <a:solidFill>
                            <a:schemeClr val="dk1"/>
                          </a:solidFill>
                          <a:latin typeface="Proxima Nova"/>
                          <a:ea typeface="Proxima Nova"/>
                          <a:cs typeface="Proxima Nova"/>
                          <a:sym typeface="Proxima Nova"/>
                        </a:rPr>
                        <a:t>ValueDesired</a:t>
                      </a:r>
                      <a:endParaRPr sz="1600">
                        <a:solidFill>
                          <a:schemeClr val="dk1"/>
                        </a:solidFill>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600">
                          <a:solidFill>
                            <a:schemeClr val="dk1"/>
                          </a:solidFill>
                          <a:latin typeface="Proxima Nova"/>
                          <a:ea typeface="Proxima Nova"/>
                          <a:cs typeface="Proxima Nova"/>
                          <a:sym typeface="Proxima Nova"/>
                        </a:rPr>
                        <a:t>10.99</a:t>
                      </a:r>
                      <a:endParaRPr sz="1600">
                        <a:solidFill>
                          <a:schemeClr val="dk1"/>
                        </a:solidFill>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96200">
                <a:tc>
                  <a:txBody>
                    <a:bodyPr/>
                    <a:lstStyle/>
                    <a:p>
                      <a:pPr indent="0" lvl="0" marL="0" rtl="0" algn="l">
                        <a:lnSpc>
                          <a:spcPct val="100000"/>
                        </a:lnSpc>
                        <a:spcBef>
                          <a:spcPts val="0"/>
                        </a:spcBef>
                        <a:spcAft>
                          <a:spcPts val="0"/>
                        </a:spcAft>
                        <a:buNone/>
                      </a:pPr>
                      <a:r>
                        <a:rPr lang="en" sz="1600">
                          <a:latin typeface="Proxima Nova"/>
                          <a:ea typeface="Proxima Nova"/>
                          <a:cs typeface="Proxima Nova"/>
                          <a:sym typeface="Proxima Nova"/>
                        </a:rPr>
                        <a:t>318</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600">
                          <a:solidFill>
                            <a:schemeClr val="dk1"/>
                          </a:solidFill>
                          <a:latin typeface="Proxima Nova"/>
                          <a:ea typeface="Proxima Nova"/>
                          <a:cs typeface="Proxima Nova"/>
                          <a:sym typeface="Proxima Nova"/>
                        </a:rPr>
                        <a:t>ValueDesired</a:t>
                      </a:r>
                      <a:endParaRPr sz="1600">
                        <a:solidFill>
                          <a:schemeClr val="dk1"/>
                        </a:solidFill>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600">
                          <a:solidFill>
                            <a:schemeClr val="dk1"/>
                          </a:solidFill>
                          <a:latin typeface="Proxima Nova"/>
                          <a:ea typeface="Proxima Nova"/>
                          <a:cs typeface="Proxima Nova"/>
                          <a:sym typeface="Proxima Nova"/>
                        </a:rPr>
                        <a:t>5.00</a:t>
                      </a:r>
                      <a:endParaRPr sz="1600">
                        <a:solidFill>
                          <a:schemeClr val="dk1"/>
                        </a:solidFill>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96200">
                <a:tc>
                  <a:txBody>
                    <a:bodyPr/>
                    <a:lstStyle/>
                    <a:p>
                      <a:pPr indent="0" lvl="0" marL="0" rtl="0" algn="l">
                        <a:lnSpc>
                          <a:spcPct val="100000"/>
                        </a:lnSpc>
                        <a:spcBef>
                          <a:spcPts val="0"/>
                        </a:spcBef>
                        <a:spcAft>
                          <a:spcPts val="0"/>
                        </a:spcAft>
                        <a:buNone/>
                      </a:pPr>
                      <a:r>
                        <a:rPr lang="en" sz="1600">
                          <a:latin typeface="Proxima Nova"/>
                          <a:ea typeface="Proxima Nova"/>
                          <a:cs typeface="Proxima Nova"/>
                          <a:sym typeface="Proxima Nova"/>
                        </a:rPr>
                        <a:t>319</a:t>
                      </a:r>
                      <a:endParaRPr sz="1600">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600">
                          <a:solidFill>
                            <a:schemeClr val="dk1"/>
                          </a:solidFill>
                          <a:latin typeface="Proxima Nova"/>
                          <a:ea typeface="Proxima Nova"/>
                          <a:cs typeface="Proxima Nova"/>
                          <a:sym typeface="Proxima Nova"/>
                        </a:rPr>
                        <a:t>ValueDesired</a:t>
                      </a:r>
                      <a:endParaRPr sz="1600">
                        <a:solidFill>
                          <a:schemeClr val="dk1"/>
                        </a:solidFill>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600">
                          <a:solidFill>
                            <a:schemeClr val="dk1"/>
                          </a:solidFill>
                          <a:latin typeface="Proxima Nova"/>
                          <a:ea typeface="Proxima Nova"/>
                          <a:cs typeface="Proxima Nova"/>
                          <a:sym typeface="Proxima Nova"/>
                        </a:rPr>
                        <a:t>2.75</a:t>
                      </a:r>
                      <a:endParaRPr sz="1600">
                        <a:solidFill>
                          <a:schemeClr val="dk1"/>
                        </a:solidFill>
                        <a:latin typeface="Proxima Nova"/>
                        <a:ea typeface="Proxima Nova"/>
                        <a:cs typeface="Proxima Nova"/>
                        <a:sym typeface="Proxima Nova"/>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DataFrame Syntax Chaining</a:t>
            </a:r>
            <a:endParaRPr/>
          </a:p>
        </p:txBody>
      </p:sp>
      <p:sp>
        <p:nvSpPr>
          <p:cNvPr id="463" name="Google Shape;463;p56"/>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filtering with this syntax, the result is a DataFrame.</a:t>
            </a:r>
            <a:endParaRPr/>
          </a:p>
          <a:p>
            <a:pPr indent="0" lvl="0" marL="0" rtl="0" algn="l">
              <a:spcBef>
                <a:spcPts val="1600"/>
              </a:spcBef>
              <a:spcAft>
                <a:spcPts val="0"/>
              </a:spcAft>
              <a:buNone/>
            </a:pPr>
            <a:r>
              <a:rPr lang="en"/>
              <a:t>This means that we can continue accessing other columns or using methods:</a:t>
            </a:r>
            <a:endParaRPr/>
          </a:p>
          <a:p>
            <a:pPr indent="0" lvl="0" marL="0" rtl="0" algn="l">
              <a:spcBef>
                <a:spcPts val="1600"/>
              </a:spcBef>
              <a:spcAft>
                <a:spcPts val="0"/>
              </a:spcAft>
              <a:buNone/>
            </a:pPr>
            <a:r>
              <a:rPr b="1" lang="en">
                <a:solidFill>
                  <a:schemeClr val="dk1"/>
                </a:solidFill>
                <a:latin typeface="Inconsolata"/>
                <a:ea typeface="Inconsolata"/>
                <a:cs typeface="Inconsolata"/>
                <a:sym typeface="Inconsolata"/>
              </a:rPr>
              <a:t># Access the Price column of all results passing the filter:</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d</a:t>
            </a:r>
            <a:r>
              <a:rPr b="1" lang="en">
                <a:latin typeface="Inconsolata"/>
                <a:ea typeface="Inconsolata"/>
                <a:cs typeface="Inconsolata"/>
                <a:sym typeface="Inconsolata"/>
              </a:rPr>
              <a:t>[df['Color'] == 'Purple']['Price']</a:t>
            </a:r>
            <a:endParaRPr b="1">
              <a:latin typeface="Inconsolata"/>
              <a:ea typeface="Inconsolata"/>
              <a:cs typeface="Inconsolata"/>
              <a:sym typeface="Inconsolata"/>
            </a:endParaRPr>
          </a:p>
          <a:p>
            <a:pPr indent="0" lvl="0" marL="0" rtl="0" algn="l">
              <a:spcBef>
                <a:spcPts val="16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Gives numerical summaries based only on results passing the filter:</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df</a:t>
            </a:r>
            <a:r>
              <a:rPr b="1" lang="en">
                <a:latin typeface="Inconsolata"/>
                <a:ea typeface="Inconsolata"/>
                <a:cs typeface="Inconsolata"/>
                <a:sym typeface="Inconsolata"/>
              </a:rPr>
              <a:t>[df['Color'] == 'Purple']['Price'].describe()</a:t>
            </a:r>
            <a:endParaRPr b="1">
              <a:latin typeface="Inconsolata"/>
              <a:ea typeface="Inconsolata"/>
              <a:cs typeface="Inconsolata"/>
              <a:sym typeface="Inconsolata"/>
            </a:endParaRPr>
          </a:p>
          <a:p>
            <a:pPr indent="0" lvl="0" marL="0" rtl="0" algn="l">
              <a:spcBef>
                <a:spcPts val="1600"/>
              </a:spcBef>
              <a:spcAft>
                <a:spcPts val="1600"/>
              </a:spcAft>
              <a:buNone/>
            </a:pPr>
            <a:r>
              <a:t/>
            </a:r>
            <a:endParaRPr b="1">
              <a:latin typeface="Inconsolata"/>
              <a:ea typeface="Inconsolata"/>
              <a:cs typeface="Inconsolata"/>
              <a:sym typeface="Inconsolata"/>
            </a:endParaRPr>
          </a:p>
        </p:txBody>
      </p:sp>
      <p:sp>
        <p:nvSpPr>
          <p:cNvPr id="464" name="Google Shape;464;p5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65" name="Google Shape;465;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7"/>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more conditions uses the same syntax, even if it looks more complicated:</a:t>
            </a:r>
            <a:endParaRPr/>
          </a:p>
          <a:p>
            <a:pPr indent="0" lvl="0" marL="0" rtl="0" algn="l">
              <a:spcBef>
                <a:spcPts val="1600"/>
              </a:spcBef>
              <a:spcAft>
                <a:spcPts val="0"/>
              </a:spcAft>
              <a:buNone/>
            </a:pPr>
            <a:r>
              <a:rPr b="1" lang="en">
                <a:latin typeface="Inconsolata"/>
                <a:ea typeface="Inconsolata"/>
                <a:cs typeface="Inconsolata"/>
                <a:sym typeface="Inconsolata"/>
              </a:rPr>
              <a:t>df</a:t>
            </a:r>
            <a:r>
              <a:rPr b="1" lang="en">
                <a:latin typeface="Inconsolata"/>
                <a:ea typeface="Inconsolata"/>
                <a:cs typeface="Inconsolata"/>
                <a:sym typeface="Inconsolata"/>
              </a:rPr>
              <a:t>[(</a:t>
            </a:r>
            <a:r>
              <a:rPr b="1" lang="en">
                <a:latin typeface="Inconsolata"/>
                <a:ea typeface="Inconsolata"/>
                <a:cs typeface="Inconsolata"/>
                <a:sym typeface="Inconsolata"/>
              </a:rPr>
              <a:t>df</a:t>
            </a:r>
            <a:r>
              <a:rPr b="1" lang="en">
                <a:latin typeface="Inconsolata"/>
                <a:ea typeface="Inconsolata"/>
                <a:cs typeface="Inconsolata"/>
                <a:sym typeface="Inconsolata"/>
              </a:rPr>
              <a:t>['Color'] == 'Silver') &amp; (</a:t>
            </a:r>
            <a:r>
              <a:rPr b="1" lang="en">
                <a:latin typeface="Inconsolata"/>
                <a:ea typeface="Inconsolata"/>
                <a:cs typeface="Inconsolata"/>
                <a:sym typeface="Inconsolata"/>
              </a:rPr>
              <a:t>df</a:t>
            </a:r>
            <a:r>
              <a:rPr b="1" lang="en">
                <a:latin typeface="Inconsolata"/>
                <a:ea typeface="Inconsolata"/>
                <a:cs typeface="Inconsolata"/>
                <a:sym typeface="Inconsolata"/>
              </a:rPr>
              <a:t>['ListPrice'] &gt; 350)]</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df</a:t>
            </a:r>
            <a:r>
              <a:rPr b="1" lang="en">
                <a:latin typeface="Inconsolata"/>
                <a:ea typeface="Inconsolata"/>
                <a:cs typeface="Inconsolata"/>
                <a:sym typeface="Inconsolata"/>
              </a:rPr>
              <a:t>[(</a:t>
            </a:r>
            <a:r>
              <a:rPr b="1" lang="en">
                <a:latin typeface="Inconsolata"/>
                <a:ea typeface="Inconsolata"/>
                <a:cs typeface="Inconsolata"/>
                <a:sym typeface="Inconsolata"/>
              </a:rPr>
              <a:t>df</a:t>
            </a:r>
            <a:r>
              <a:rPr b="1" lang="en">
                <a:latin typeface="Inconsolata"/>
                <a:ea typeface="Inconsolata"/>
                <a:cs typeface="Inconsolata"/>
                <a:sym typeface="Inconsolata"/>
              </a:rPr>
              <a:t>['ListPrice'] &lt; 3000) | (</a:t>
            </a:r>
            <a:r>
              <a:rPr b="1" lang="en">
                <a:latin typeface="Inconsolata"/>
                <a:ea typeface="Inconsolata"/>
                <a:cs typeface="Inconsolata"/>
                <a:sym typeface="Inconsolata"/>
              </a:rPr>
              <a:t>df</a:t>
            </a:r>
            <a:r>
              <a:rPr b="1" lang="en">
                <a:latin typeface="Inconsolata"/>
                <a:ea typeface="Inconsolata"/>
                <a:cs typeface="Inconsolata"/>
                <a:sym typeface="Inconsolata"/>
              </a:rPr>
              <a:t>['ZipCode'] == '95404')]</a:t>
            </a:r>
            <a:endParaRPr b="1">
              <a:latin typeface="Inconsolata"/>
              <a:ea typeface="Inconsolata"/>
              <a:cs typeface="Inconsolata"/>
              <a:sym typeface="Inconsolata"/>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Clr>
                <a:schemeClr val="dk1"/>
              </a:buClr>
              <a:buSzPts val="1100"/>
              <a:buFont typeface="Arial"/>
              <a:buNone/>
            </a:pPr>
            <a:r>
              <a:rPr lang="en">
                <a:solidFill>
                  <a:schemeClr val="dk1"/>
                </a:solidFill>
              </a:rPr>
              <a:t>The parentheses here are very important! Leaving them out will usually trigger an error.</a:t>
            </a:r>
            <a:endParaRPr b="1">
              <a:latin typeface="Inconsolata"/>
              <a:ea typeface="Inconsolata"/>
              <a:cs typeface="Inconsolata"/>
              <a:sym typeface="Inconsolata"/>
            </a:endParaRPr>
          </a:p>
        </p:txBody>
      </p:sp>
      <p:sp>
        <p:nvSpPr>
          <p:cNvPr id="471" name="Google Shape;471;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 by Multiple Conditions</a:t>
            </a:r>
            <a:endParaRPr/>
          </a:p>
        </p:txBody>
      </p:sp>
      <p:sp>
        <p:nvSpPr>
          <p:cNvPr id="472" name="Google Shape;472;p5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3" name="Google Shape;473;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8.3 Boolean Filtering</a:t>
            </a:r>
            <a:endParaRPr/>
          </a:p>
        </p:txBody>
      </p:sp>
      <p:sp>
        <p:nvSpPr>
          <p:cNvPr id="479" name="Google Shape;479;p5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 Boolean filtering to narrow down the DataFrame in Section 8.3 of your workbook.</a:t>
            </a:r>
            <a:endParaRPr/>
          </a:p>
        </p:txBody>
      </p:sp>
      <p:sp>
        <p:nvSpPr>
          <p:cNvPr id="480" name="Google Shape;480;p58"/>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81" name="Google Shape;481;p58"/>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82" name="Google Shape;482;p5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83" name="Google Shape;483;p58"/>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pic>
        <p:nvPicPr>
          <p:cNvPr id="484" name="Google Shape;484;p58"/>
          <p:cNvPicPr preferRelativeResize="0"/>
          <p:nvPr/>
        </p:nvPicPr>
        <p:blipFill>
          <a:blip r:embed="rId3">
            <a:alphaModFix/>
          </a:blip>
          <a:stretch>
            <a:fillRect/>
          </a:stretch>
        </p:blipFill>
        <p:spPr>
          <a:xfrm>
            <a:off x="3619176" y="2163975"/>
            <a:ext cx="1905649" cy="2208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9"/>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magic of libraries like </a:t>
            </a:r>
            <a:r>
              <a:rPr lang="en"/>
              <a:t>Pandas</a:t>
            </a:r>
            <a:r>
              <a:rPr lang="en"/>
              <a:t> is that there’s a method for almost everything. In the case of sorting, we have a </a:t>
            </a:r>
            <a:r>
              <a:rPr b="1" lang="en">
                <a:latin typeface="Inconsolata"/>
                <a:ea typeface="Inconsolata"/>
                <a:cs typeface="Inconsolata"/>
                <a:sym typeface="Inconsolata"/>
              </a:rPr>
              <a:t>sort_values()</a:t>
            </a:r>
            <a:r>
              <a:rPr lang="en"/>
              <a:t> method:</a:t>
            </a:r>
            <a:endParaRPr/>
          </a:p>
          <a:p>
            <a:pPr indent="0" lvl="0" marL="0" rtl="0" algn="l">
              <a:spcBef>
                <a:spcPts val="1600"/>
              </a:spcBef>
              <a:spcAft>
                <a:spcPts val="0"/>
              </a:spcAft>
              <a:buNone/>
            </a:pPr>
            <a:r>
              <a:rPr b="1" lang="en">
                <a:latin typeface="Inconsolata"/>
                <a:ea typeface="Inconsolata"/>
                <a:cs typeface="Inconsolata"/>
                <a:sym typeface="Inconsolata"/>
              </a:rPr>
              <a:t># For a Series object, no need to specify column: There's only one!</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data_series.sort_values()</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For a DataFrame, it will sort by index unless given a column name.</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data_frame.sort_values(by='column_name', descending=True)</a:t>
            </a:r>
            <a:endParaRPr b="1">
              <a:latin typeface="Inconsolata"/>
              <a:ea typeface="Inconsolata"/>
              <a:cs typeface="Inconsolata"/>
              <a:sym typeface="Inconsolata"/>
            </a:endParaRPr>
          </a:p>
        </p:txBody>
      </p:sp>
      <p:sp>
        <p:nvSpPr>
          <p:cNvPr id="490" name="Google Shape;490;p5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a:t>
            </a:r>
            <a:endParaRPr/>
          </a:p>
        </p:txBody>
      </p:sp>
      <p:sp>
        <p:nvSpPr>
          <p:cNvPr id="491" name="Google Shape;491;p5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2" name="Google Shape;492;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272" name="Google Shape;272;p33"/>
          <p:cNvGraphicFramePr/>
          <p:nvPr/>
        </p:nvGraphicFramePr>
        <p:xfrm>
          <a:off x="1116163" y="1054802"/>
          <a:ext cx="3000000" cy="3000000"/>
        </p:xfrm>
        <a:graphic>
          <a:graphicData uri="http://schemas.openxmlformats.org/drawingml/2006/table">
            <a:tbl>
              <a:tblPr>
                <a:noFill/>
                <a:tableStyleId>{3128C658-A856-465D-9E04-88AC51B02E93}</a:tableStyleId>
              </a:tblPr>
              <a:tblGrid>
                <a:gridCol w="1479975"/>
                <a:gridCol w="5752550"/>
              </a:tblGrid>
              <a:tr h="4864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0:00–0:50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Welcome + Meet Pandas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0:50–1:00</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Break</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1:00–1:50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Filtering and Sorting Data</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1:50–2:00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Wrapping Up, Q&amp;A, and Exit Ticket Completion</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an Individual Row</a:t>
            </a:r>
            <a:endParaRPr/>
          </a:p>
        </p:txBody>
      </p:sp>
      <p:sp>
        <p:nvSpPr>
          <p:cNvPr id="498" name="Google Shape;498;p60"/>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can sort and filter, it’s more likely that we might want to access a single row of data from a DataFrame. We can use the </a:t>
            </a:r>
            <a:r>
              <a:rPr b="1" lang="en">
                <a:latin typeface="Inconsolata"/>
                <a:ea typeface="Inconsolata"/>
                <a:cs typeface="Inconsolata"/>
                <a:sym typeface="Inconsolata"/>
              </a:rPr>
              <a:t>iloc</a:t>
            </a:r>
            <a:r>
              <a:rPr lang="en"/>
              <a:t> property to use indexing syntax, like so:</a:t>
            </a:r>
            <a:endParaRPr/>
          </a:p>
          <a:p>
            <a:pPr indent="0" lvl="0" marL="0" rtl="0" algn="l">
              <a:spcBef>
                <a:spcPts val="1600"/>
              </a:spcBef>
              <a:spcAft>
                <a:spcPts val="0"/>
              </a:spcAft>
              <a:buNone/>
            </a:pPr>
            <a:r>
              <a:rPr b="1" lang="en">
                <a:latin typeface="Inconsolata"/>
                <a:ea typeface="Inconsolata"/>
                <a:cs typeface="Inconsolata"/>
                <a:sym typeface="Inconsolata"/>
              </a:rPr>
              <a:t>data_frame.sort_values(by="points_scored").</a:t>
            </a:r>
            <a:r>
              <a:rPr b="1" lang="en">
                <a:highlight>
                  <a:schemeClr val="accent2"/>
                </a:highlight>
                <a:latin typeface="Inconsolata"/>
                <a:ea typeface="Inconsolata"/>
                <a:cs typeface="Inconsolata"/>
                <a:sym typeface="Inconsolata"/>
              </a:rPr>
              <a:t>iloc[ [0] ]</a:t>
            </a:r>
            <a:endParaRPr b="1">
              <a:highlight>
                <a:schemeClr val="accent2"/>
              </a:highlight>
              <a:latin typeface="Inconsolata"/>
              <a:ea typeface="Inconsolata"/>
              <a:cs typeface="Inconsolata"/>
              <a:sym typeface="Inconsolata"/>
            </a:endParaRPr>
          </a:p>
          <a:p>
            <a:pPr indent="0" lvl="0" marL="0" rtl="0" algn="l">
              <a:spcBef>
                <a:spcPts val="1600"/>
              </a:spcBef>
              <a:spcAft>
                <a:spcPts val="0"/>
              </a:spcAft>
              <a:buNone/>
            </a:pPr>
            <a:r>
              <a:rPr lang="en"/>
              <a:t>Note the two brackets, which mean that the result will be a DataFrame. We could also simply use one bracket to instead return a Series with accessible properties:</a:t>
            </a:r>
            <a:endParaRPr/>
          </a:p>
          <a:p>
            <a:pPr indent="0" lvl="0" marL="0" rtl="0" algn="l">
              <a:spcBef>
                <a:spcPts val="16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data_frame.sort_values(by="points_scored").iloc[0]["player_name"]</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99" name="Google Shape;499;p6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00" name="Google Shape;500;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Key Definitions Recap</a:t>
            </a:r>
            <a:endParaRPr/>
          </a:p>
        </p:txBody>
      </p:sp>
      <p:sp>
        <p:nvSpPr>
          <p:cNvPr id="506" name="Google Shape;506;p6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working with Pandas, it will be important to distinguish between Series and DataFrames objects. </a:t>
            </a:r>
            <a:endParaRPr/>
          </a:p>
          <a:p>
            <a:pPr indent="0" lvl="0" marL="0" rtl="0" algn="l">
              <a:spcBef>
                <a:spcPts val="1600"/>
              </a:spcBef>
              <a:spcAft>
                <a:spcPts val="0"/>
              </a:spcAft>
              <a:buNone/>
            </a:pPr>
            <a:r>
              <a:rPr b="1" lang="en"/>
              <a:t>What are the key properties of each type of object?</a:t>
            </a:r>
            <a:endParaRPr b="1"/>
          </a:p>
          <a:p>
            <a:pPr indent="0" lvl="0" marL="0" rtl="0" algn="l">
              <a:spcBef>
                <a:spcPts val="1600"/>
              </a:spcBef>
              <a:spcAft>
                <a:spcPts val="1600"/>
              </a:spcAft>
              <a:buNone/>
            </a:pPr>
            <a:r>
              <a:rPr b="1" lang="en"/>
              <a:t>What are their differences and similarities?</a:t>
            </a:r>
            <a:endParaRPr b="1"/>
          </a:p>
        </p:txBody>
      </p:sp>
      <p:sp>
        <p:nvSpPr>
          <p:cNvPr id="507" name="Google Shape;507;p6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08" name="Google Shape;508;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8.4 Sorting and Filtering</a:t>
            </a:r>
            <a:endParaRPr/>
          </a:p>
        </p:txBody>
      </p:sp>
      <p:sp>
        <p:nvSpPr>
          <p:cNvPr id="514" name="Google Shape;514;p6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 sorting and filtering methods to explore the attributes of a data set and answer stakeholder questions.</a:t>
            </a:r>
            <a:endParaRPr/>
          </a:p>
        </p:txBody>
      </p:sp>
      <p:sp>
        <p:nvSpPr>
          <p:cNvPr id="515" name="Google Shape;515;p62"/>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16" name="Google Shape;516;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7" name="Google Shape;517;p6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25 minutes</a:t>
            </a:r>
            <a:endParaRPr/>
          </a:p>
        </p:txBody>
      </p:sp>
      <p:pic>
        <p:nvPicPr>
          <p:cNvPr id="518" name="Google Shape;518;p62"/>
          <p:cNvPicPr preferRelativeResize="0"/>
          <p:nvPr/>
        </p:nvPicPr>
        <p:blipFill>
          <a:blip r:embed="rId3">
            <a:alphaModFix/>
          </a:blip>
          <a:stretch>
            <a:fillRect/>
          </a:stretch>
        </p:blipFill>
        <p:spPr>
          <a:xfrm>
            <a:off x="3348600" y="2080850"/>
            <a:ext cx="2446799" cy="24467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3"/>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524" name="Google Shape;524;p6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Exploratory Data Analysis With Pandas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4"/>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530" name="Google Shape;530;p64"/>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a:t>
            </a:r>
            <a:endParaRPr/>
          </a:p>
        </p:txBody>
      </p:sp>
      <p:sp>
        <p:nvSpPr>
          <p:cNvPr id="531" name="Google Shape;531;p64"/>
          <p:cNvSpPr txBox="1"/>
          <p:nvPr>
            <p:ph idx="3" type="body"/>
          </p:nvPr>
        </p:nvSpPr>
        <p:spPr>
          <a:xfrm>
            <a:off x="457200" y="1168975"/>
            <a:ext cx="3771300" cy="27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t>In today's class, we…</a:t>
            </a:r>
            <a:endParaRPr b="1" sz="1600"/>
          </a:p>
          <a:p>
            <a:pPr indent="-330200" lvl="0" marL="457200" rtl="0" algn="l">
              <a:lnSpc>
                <a:spcPct val="115000"/>
              </a:lnSpc>
              <a:spcBef>
                <a:spcPts val="1600"/>
              </a:spcBef>
              <a:spcAft>
                <a:spcPts val="0"/>
              </a:spcAft>
              <a:buClr>
                <a:srgbClr val="FFFFFF"/>
              </a:buClr>
              <a:buSzPts val="1600"/>
              <a:buChar char="●"/>
            </a:pPr>
            <a:r>
              <a:rPr lang="en" sz="1600">
                <a:solidFill>
                  <a:srgbClr val="FFFFFF"/>
                </a:solidFill>
              </a:rPr>
              <a:t>Used Pandas to read in a data set.</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Used DataFrame attributes and methods to investigate a data set's integrity.</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Applied filters and sorting to DataFrames.</a:t>
            </a:r>
            <a:endParaRPr sz="1600">
              <a:solidFill>
                <a:srgbClr val="FFFFFF"/>
              </a:solidFill>
            </a:endParaRPr>
          </a:p>
        </p:txBody>
      </p:sp>
      <p:sp>
        <p:nvSpPr>
          <p:cNvPr id="532" name="Google Shape;532;p64"/>
          <p:cNvSpPr txBox="1"/>
          <p:nvPr>
            <p:ph idx="5" type="body"/>
          </p:nvPr>
        </p:nvSpPr>
        <p:spPr>
          <a:xfrm>
            <a:off x="4958400" y="1168987"/>
            <a:ext cx="3728400" cy="37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On your own:</a:t>
            </a:r>
            <a:endParaRPr b="1"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Work through the Python progress assessment on myGA (due at the end of the unit).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Share your capstone project ideas with your instructor for review.</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Join someone else’s project or invite others to join yours!</a:t>
            </a:r>
            <a:endParaRPr b="1" sz="1600"/>
          </a:p>
          <a:p>
            <a:pPr indent="0" lvl="0" marL="0" rtl="0" algn="l">
              <a:lnSpc>
                <a:spcPct val="115000"/>
              </a:lnSpc>
              <a:spcBef>
                <a:spcPts val="1600"/>
              </a:spcBef>
              <a:spcAft>
                <a:spcPts val="0"/>
              </a:spcAft>
              <a:buNone/>
            </a:pPr>
            <a:r>
              <a:rPr b="1" lang="en" sz="1600"/>
              <a:t>Next Class: </a:t>
            </a:r>
            <a:endParaRPr b="1" sz="1600"/>
          </a:p>
          <a:p>
            <a:pPr indent="0" lvl="0" marL="0" rtl="0" algn="l">
              <a:lnSpc>
                <a:spcPct val="115000"/>
              </a:lnSpc>
              <a:spcBef>
                <a:spcPts val="1600"/>
              </a:spcBef>
              <a:spcAft>
                <a:spcPts val="1600"/>
              </a:spcAft>
              <a:buNone/>
            </a:pPr>
            <a:r>
              <a:rPr lang="en" sz="1600"/>
              <a:t>Data Visualization With Pandas</a:t>
            </a:r>
            <a:endParaRPr sz="1600"/>
          </a:p>
        </p:txBody>
      </p:sp>
      <p:sp>
        <p:nvSpPr>
          <p:cNvPr id="533" name="Google Shape;533;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65"/>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539" name="Google Shape;539;p6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Exit Tickets!</a:t>
            </a:r>
            <a:endParaRPr/>
          </a:p>
        </p:txBody>
      </p:sp>
      <p:sp>
        <p:nvSpPr>
          <p:cNvPr id="540" name="Google Shape;540;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p:txBody>
      </p:sp>
      <p:sp>
        <p:nvSpPr>
          <p:cNvPr id="278" name="Google Shape;278;p34"/>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a:t>
            </a:r>
            <a:r>
              <a:rPr lang="en"/>
              <a:t>xercises referred to in this lesson can be found in the </a:t>
            </a:r>
            <a:r>
              <a:rPr lang="en" u="sng">
                <a:solidFill>
                  <a:schemeClr val="hlink"/>
                </a:solidFill>
                <a:hlinkClick r:id="rId3"/>
              </a:rPr>
              <a:t>Python Workbooks + Data</a:t>
            </a:r>
            <a:r>
              <a:rPr lang="en"/>
              <a:t> </a:t>
            </a:r>
            <a:r>
              <a:rPr lang="en"/>
              <a:t>folder.</a:t>
            </a:r>
            <a:endParaRPr/>
          </a:p>
        </p:txBody>
      </p:sp>
      <p:sp>
        <p:nvSpPr>
          <p:cNvPr id="279" name="Google Shape;279;p3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 With Pandas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Learning Goals</a:t>
            </a:r>
            <a:endParaRPr/>
          </a:p>
        </p:txBody>
      </p:sp>
      <p:sp>
        <p:nvSpPr>
          <p:cNvPr id="290" name="Google Shape;290;p3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91" name="Google Shape;291;p36"/>
          <p:cNvPicPr preferRelativeResize="0"/>
          <p:nvPr/>
        </p:nvPicPr>
        <p:blipFill>
          <a:blip r:embed="rId3">
            <a:alphaModFix/>
          </a:blip>
          <a:stretch>
            <a:fillRect/>
          </a:stretch>
        </p:blipFill>
        <p:spPr>
          <a:xfrm>
            <a:off x="5873750" y="1248900"/>
            <a:ext cx="1880075" cy="2645700"/>
          </a:xfrm>
          <a:prstGeom prst="rect">
            <a:avLst/>
          </a:prstGeom>
          <a:noFill/>
          <a:ln>
            <a:noFill/>
          </a:ln>
        </p:spPr>
      </p:pic>
      <p:sp>
        <p:nvSpPr>
          <p:cNvPr id="292" name="Google Shape;292;p36"/>
          <p:cNvSpPr txBox="1"/>
          <p:nvPr>
            <p:ph idx="4294967295" type="body"/>
          </p:nvPr>
        </p:nvSpPr>
        <p:spPr>
          <a:xfrm>
            <a:off x="457200" y="1143000"/>
            <a:ext cx="4880100" cy="2937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4292E"/>
              </a:buClr>
              <a:buSzPts val="1800"/>
              <a:buChar char="●"/>
            </a:pPr>
            <a:r>
              <a:rPr lang="en">
                <a:solidFill>
                  <a:srgbClr val="24292E"/>
                </a:solidFill>
                <a:highlight>
                  <a:schemeClr val="lt1"/>
                </a:highlight>
              </a:rPr>
              <a:t>Use Pandas to read in a data set.</a:t>
            </a:r>
            <a:endParaRPr>
              <a:solidFill>
                <a:srgbClr val="24292E"/>
              </a:solidFill>
              <a:highlight>
                <a:schemeClr val="lt1"/>
              </a:highlight>
            </a:endParaRPr>
          </a:p>
          <a:p>
            <a:pPr indent="-342900" lvl="0" marL="457200" rtl="0" algn="l">
              <a:lnSpc>
                <a:spcPct val="115000"/>
              </a:lnSpc>
              <a:spcBef>
                <a:spcPts val="1000"/>
              </a:spcBef>
              <a:spcAft>
                <a:spcPts val="0"/>
              </a:spcAft>
              <a:buClr>
                <a:srgbClr val="24292E"/>
              </a:buClr>
              <a:buSzPts val="1800"/>
              <a:buChar char="●"/>
            </a:pPr>
            <a:r>
              <a:rPr lang="en">
                <a:solidFill>
                  <a:srgbClr val="24292E"/>
                </a:solidFill>
                <a:highlight>
                  <a:schemeClr val="lt1"/>
                </a:highlight>
              </a:rPr>
              <a:t>Use DataFrame attributes and methods to investigate a data set’s integrity.</a:t>
            </a:r>
            <a:endParaRPr>
              <a:solidFill>
                <a:srgbClr val="24292E"/>
              </a:solidFill>
              <a:highlight>
                <a:schemeClr val="lt1"/>
              </a:highlight>
            </a:endParaRPr>
          </a:p>
          <a:p>
            <a:pPr indent="-342900" lvl="0" marL="457200" rtl="0" algn="l">
              <a:lnSpc>
                <a:spcPct val="115000"/>
              </a:lnSpc>
              <a:spcBef>
                <a:spcPts val="1000"/>
              </a:spcBef>
              <a:spcAft>
                <a:spcPts val="0"/>
              </a:spcAft>
              <a:buClr>
                <a:srgbClr val="24292E"/>
              </a:buClr>
              <a:buSzPts val="1800"/>
              <a:buChar char="●"/>
            </a:pPr>
            <a:r>
              <a:rPr lang="en">
                <a:solidFill>
                  <a:srgbClr val="24292E"/>
                </a:solidFill>
                <a:highlight>
                  <a:schemeClr val="lt1"/>
                </a:highlight>
              </a:rPr>
              <a:t>Apply filters and sorting to DataFrames.</a:t>
            </a:r>
            <a:endParaRPr/>
          </a:p>
          <a:p>
            <a:pPr indent="0" lvl="0" marL="0" rtl="0" algn="l">
              <a:lnSpc>
                <a:spcPct val="115000"/>
              </a:lnSpc>
              <a:spcBef>
                <a:spcPts val="1000"/>
              </a:spcBef>
              <a:spcAft>
                <a:spcPts val="0"/>
              </a:spcAft>
              <a:buNone/>
            </a:pPr>
            <a:r>
              <a:t/>
            </a:r>
            <a:endParaRPr b="1"/>
          </a:p>
          <a:p>
            <a:pPr indent="0" lvl="0" marL="0" rtl="0" algn="l">
              <a:lnSpc>
                <a:spcPct val="115000"/>
              </a:lnSpc>
              <a:spcBef>
                <a:spcPts val="1000"/>
              </a:spcBef>
              <a:spcAft>
                <a:spcPts val="0"/>
              </a:spcAft>
              <a:buNone/>
            </a:pPr>
            <a:r>
              <a:t/>
            </a:r>
            <a:endParaRPr sz="1400"/>
          </a:p>
          <a:p>
            <a:pPr indent="0" lvl="0" marL="457200" rtl="0" algn="l">
              <a:lnSpc>
                <a:spcPct val="115000"/>
              </a:lnSpc>
              <a:spcBef>
                <a:spcPts val="1000"/>
              </a:spcBef>
              <a:spcAft>
                <a:spcPts val="1000"/>
              </a:spcAft>
              <a:buNone/>
            </a:pPr>
            <a:r>
              <a:t/>
            </a:r>
            <a:endParaRPr sz="1400"/>
          </a:p>
        </p:txBody>
      </p:sp>
      <p:sp>
        <p:nvSpPr>
          <p:cNvPr id="293" name="Google Shape;293;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Analytics Workflow </a:t>
            </a:r>
            <a:endParaRPr/>
          </a:p>
        </p:txBody>
      </p:sp>
      <p:sp>
        <p:nvSpPr>
          <p:cNvPr id="299" name="Google Shape;299;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00" name="Google Shape;300;p37"/>
          <p:cNvPicPr preferRelativeResize="0"/>
          <p:nvPr/>
        </p:nvPicPr>
        <p:blipFill>
          <a:blip r:embed="rId3">
            <a:alphaModFix/>
          </a:blip>
          <a:stretch>
            <a:fillRect/>
          </a:stretch>
        </p:blipFill>
        <p:spPr>
          <a:xfrm>
            <a:off x="3542800" y="1020850"/>
            <a:ext cx="4530249" cy="3692075"/>
          </a:xfrm>
          <a:prstGeom prst="rect">
            <a:avLst/>
          </a:prstGeom>
          <a:noFill/>
          <a:ln>
            <a:noFill/>
          </a:ln>
        </p:spPr>
      </p:pic>
      <p:sp>
        <p:nvSpPr>
          <p:cNvPr id="301" name="Google Shape;301;p37"/>
          <p:cNvSpPr txBox="1"/>
          <p:nvPr/>
        </p:nvSpPr>
        <p:spPr>
          <a:xfrm>
            <a:off x="457200" y="1076625"/>
            <a:ext cx="2857200" cy="34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Proxima Nova"/>
                <a:ea typeface="Proxima Nova"/>
                <a:cs typeface="Proxima Nova"/>
                <a:sym typeface="Proxima Nova"/>
              </a:rPr>
              <a:t>Extract: </a:t>
            </a:r>
            <a:r>
              <a:rPr lang="en" sz="1800">
                <a:solidFill>
                  <a:srgbClr val="000000"/>
                </a:solidFill>
                <a:latin typeface="Proxima Nova"/>
                <a:ea typeface="Proxima Nova"/>
                <a:cs typeface="Proxima Nova"/>
                <a:sym typeface="Proxima Nova"/>
              </a:rPr>
              <a:t>Select and import relevant data.</a:t>
            </a:r>
            <a:endParaRPr sz="1800">
              <a:latin typeface="Proxima Nova"/>
              <a:ea typeface="Proxima Nova"/>
              <a:cs typeface="Proxima Nova"/>
              <a:sym typeface="Proxima Nova"/>
            </a:endParaRPr>
          </a:p>
          <a:p>
            <a:pPr indent="0" lvl="0" marL="0" rtl="0" algn="l">
              <a:lnSpc>
                <a:spcPct val="115000"/>
              </a:lnSpc>
              <a:spcBef>
                <a:spcPts val="1000"/>
              </a:spcBef>
              <a:spcAft>
                <a:spcPts val="0"/>
              </a:spcAft>
              <a:buNone/>
            </a:pPr>
            <a:r>
              <a:rPr b="1" lang="en" sz="1800">
                <a:solidFill>
                  <a:srgbClr val="000000"/>
                </a:solidFill>
                <a:latin typeface="Proxima Nova"/>
                <a:ea typeface="Proxima Nova"/>
                <a:cs typeface="Proxima Nova"/>
                <a:sym typeface="Proxima Nova"/>
              </a:rPr>
              <a:t>Wrangle/</a:t>
            </a:r>
            <a:r>
              <a:rPr b="1" lang="en" sz="1800">
                <a:latin typeface="Proxima Nova"/>
                <a:ea typeface="Proxima Nova"/>
                <a:cs typeface="Proxima Nova"/>
                <a:sym typeface="Proxima Nova"/>
              </a:rPr>
              <a:t>P</a:t>
            </a:r>
            <a:r>
              <a:rPr b="1" lang="en" sz="1800">
                <a:solidFill>
                  <a:srgbClr val="000000"/>
                </a:solidFill>
                <a:latin typeface="Proxima Nova"/>
                <a:ea typeface="Proxima Nova"/>
                <a:cs typeface="Proxima Nova"/>
                <a:sym typeface="Proxima Nova"/>
              </a:rPr>
              <a:t>repare:</a:t>
            </a:r>
            <a:r>
              <a:rPr lang="en" sz="1800">
                <a:solidFill>
                  <a:srgbClr val="000000"/>
                </a:solidFill>
                <a:latin typeface="Proxima Nova"/>
                <a:ea typeface="Proxima Nova"/>
                <a:cs typeface="Proxima Nova"/>
                <a:sym typeface="Proxima Nova"/>
              </a:rPr>
              <a:t> Clean</a:t>
            </a:r>
            <a:r>
              <a:rPr b="1" lang="en" sz="1800">
                <a:solidFill>
                  <a:srgbClr val="000000"/>
                </a:solidFill>
                <a:latin typeface="Proxima Nova"/>
                <a:ea typeface="Proxima Nova"/>
                <a:cs typeface="Proxima Nova"/>
                <a:sym typeface="Proxima Nova"/>
              </a:rPr>
              <a:t> </a:t>
            </a:r>
            <a:r>
              <a:rPr lang="en" sz="1800">
                <a:solidFill>
                  <a:srgbClr val="000000"/>
                </a:solidFill>
                <a:latin typeface="Proxima Nova"/>
                <a:ea typeface="Proxima Nova"/>
                <a:cs typeface="Proxima Nova"/>
                <a:sym typeface="Proxima Nova"/>
              </a:rPr>
              <a:t>and prepare relevant data.</a:t>
            </a:r>
            <a:endParaRPr sz="1800">
              <a:solidFill>
                <a:srgbClr val="000000"/>
              </a:solidFill>
              <a:latin typeface="Proxima Nova"/>
              <a:ea typeface="Proxima Nova"/>
              <a:cs typeface="Proxima Nova"/>
              <a:sym typeface="Proxima Nova"/>
            </a:endParaRPr>
          </a:p>
          <a:p>
            <a:pPr indent="0" lvl="0" marL="0" rtl="0" algn="l">
              <a:lnSpc>
                <a:spcPct val="115000"/>
              </a:lnSpc>
              <a:spcBef>
                <a:spcPts val="1000"/>
              </a:spcBef>
              <a:spcAft>
                <a:spcPts val="0"/>
              </a:spcAft>
              <a:buNone/>
            </a:pPr>
            <a:r>
              <a:rPr b="1" lang="en" sz="1800">
                <a:solidFill>
                  <a:schemeClr val="dk1"/>
                </a:solidFill>
                <a:latin typeface="Proxima Nova"/>
                <a:ea typeface="Proxima Nova"/>
                <a:cs typeface="Proxima Nova"/>
                <a:sym typeface="Proxima Nova"/>
              </a:rPr>
              <a:t>Analyze: </a:t>
            </a:r>
            <a:r>
              <a:rPr lang="en" sz="1800">
                <a:solidFill>
                  <a:schemeClr val="dk1"/>
                </a:solidFill>
                <a:latin typeface="Proxima Nova"/>
                <a:ea typeface="Proxima Nova"/>
                <a:cs typeface="Proxima Nova"/>
                <a:sym typeface="Proxima Nova"/>
              </a:rPr>
              <a:t>Structure, comprehend, and visualize data.</a:t>
            </a:r>
            <a:endParaRPr b="1" sz="1800">
              <a:latin typeface="Proxima Nova"/>
              <a:ea typeface="Proxima Nova"/>
              <a:cs typeface="Proxima Nova"/>
              <a:sym typeface="Proxima Nova"/>
            </a:endParaRPr>
          </a:p>
        </p:txBody>
      </p:sp>
      <p:sp>
        <p:nvSpPr>
          <p:cNvPr id="302" name="Google Shape;302;p37"/>
          <p:cNvSpPr/>
          <p:nvPr/>
        </p:nvSpPr>
        <p:spPr>
          <a:xfrm>
            <a:off x="6814625" y="1594150"/>
            <a:ext cx="1704600" cy="2611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7"/>
          <p:cNvSpPr/>
          <p:nvPr/>
        </p:nvSpPr>
        <p:spPr>
          <a:xfrm rot="4055514">
            <a:off x="5870970" y="2312420"/>
            <a:ext cx="1704612" cy="3182193"/>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Exploratory Data Analysis With Pandas</a:t>
            </a:r>
            <a:endParaRPr/>
          </a:p>
        </p:txBody>
      </p:sp>
      <p:sp>
        <p:nvSpPr>
          <p:cNvPr id="309" name="Google Shape;309;p38"/>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Pandas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Pandas?</a:t>
            </a:r>
            <a:endParaRPr/>
          </a:p>
        </p:txBody>
      </p:sp>
      <p:sp>
        <p:nvSpPr>
          <p:cNvPr id="315" name="Google Shape;315;p39"/>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Pandas</a:t>
            </a:r>
            <a:r>
              <a:rPr lang="en">
                <a:solidFill>
                  <a:schemeClr val="dk1"/>
                </a:solidFill>
                <a:highlight>
                  <a:srgbClr val="FFFFFF"/>
                </a:highlight>
              </a:rPr>
              <a:t> is the most prominent Python library for </a:t>
            </a:r>
            <a:r>
              <a:rPr b="1" lang="en">
                <a:solidFill>
                  <a:schemeClr val="dk1"/>
                </a:solidFill>
                <a:highlight>
                  <a:srgbClr val="FFFFFF"/>
                </a:highlight>
              </a:rPr>
              <a:t>exploratory data analysis (EDA)</a:t>
            </a:r>
            <a:r>
              <a:rPr lang="en">
                <a:solidFill>
                  <a:schemeClr val="dk1"/>
                </a:solidFill>
                <a:highlight>
                  <a:srgbClr val="FFFFFF"/>
                </a:highlight>
              </a:rPr>
              <a:t>. We use Pandas to investigate, wrangle, and clean our data. </a:t>
            </a:r>
            <a:endParaRPr>
              <a:solidFill>
                <a:schemeClr val="dk1"/>
              </a:solidFill>
              <a:highlight>
                <a:srgbClr val="FFFFFF"/>
              </a:highlight>
            </a:endParaRPr>
          </a:p>
          <a:p>
            <a:pPr indent="0" lvl="0" marL="0" rtl="0" algn="l">
              <a:spcBef>
                <a:spcPts val="1600"/>
              </a:spcBef>
              <a:spcAft>
                <a:spcPts val="1600"/>
              </a:spcAft>
              <a:buNone/>
            </a:pPr>
            <a:r>
              <a:rPr lang="en">
                <a:solidFill>
                  <a:schemeClr val="dk1"/>
                </a:solidFill>
                <a:highlight>
                  <a:srgbClr val="FFFFFF"/>
                </a:highlight>
              </a:rPr>
              <a:t>Pandas is a versatile toolbox that can be used for all of our data exploration needs. (Think Excel or Google Sheets, but much faster and with way more flexibility!)</a:t>
            </a:r>
            <a:endParaRPr/>
          </a:p>
        </p:txBody>
      </p:sp>
      <p:sp>
        <p:nvSpPr>
          <p:cNvPr id="316" name="Google Shape;316;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7" name="Google Shape;317;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18" name="Google Shape;318;p39"/>
          <p:cNvPicPr preferRelativeResize="0"/>
          <p:nvPr/>
        </p:nvPicPr>
        <p:blipFill>
          <a:blip r:embed="rId3">
            <a:alphaModFix/>
          </a:blip>
          <a:stretch>
            <a:fillRect/>
          </a:stretch>
        </p:blipFill>
        <p:spPr>
          <a:xfrm>
            <a:off x="5455525" y="1035375"/>
            <a:ext cx="3231276" cy="3231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