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Inconsolata"/>
      <p:regular r:id="rId46"/>
      <p:bold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9A77DD-3954-4FA9-9688-9F60AF9D1411}">
  <a:tblStyle styleId="{A39A77DD-3954-4FA9-9688-9F60AF9D1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Inconsolata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Inconsolata-bold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c4cae7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c4cae7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569de4c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569de4c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Purpose: </a:t>
            </a:r>
            <a:r>
              <a:rPr lang="en"/>
              <a:t>Emphasize the importance of data visualization.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TALKING POINTS: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Because of the way the human brain processes information, charts or graphs that visualize large amounts of complex data are easier to understand than spreadsheets or reports.</a:t>
            </a:r>
            <a:endParaRPr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Data visualization is a quick, easy way to convey concepts in a universal manner, and you can experiment with different scenarios by making slight adjustments.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569de4c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569de4c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what makes a good data visualization.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569de4cc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569de4cc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how to select the appropriate chart for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TALKING POINTS: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Choosing the wrong type of chart for a given data point can result in audience confusion or even be downright misleading.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you're unsure of which chart type to use, it may be that you don't have a clear enough point you're trying to make with said chart.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569de4cc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569de4cc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Purpose: </a:t>
            </a:r>
            <a:r>
              <a:rPr lang="en"/>
              <a:t>Introduce bar charts.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lt1"/>
                </a:highlight>
              </a:rPr>
              <a:t>TALKING POINTS: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When thinking about using a bar chart, consider:</a:t>
            </a:r>
            <a:endParaRPr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Will you use vertical or horizontal bars?</a:t>
            </a:r>
            <a:endParaRPr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How will you number your axis (it is always best to start at zero)?</a:t>
            </a:r>
            <a:endParaRPr>
              <a:highlight>
                <a:srgbClr val="FFFFFF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How will you order your bars?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69de4cc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69de4cc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pie charts.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TALKING POINTS: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thinking about using a pie chart, consider: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more variables you have, as in the more slices of the pie you have, the more difficult your pie chart is to read.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Area is very difficult for the eye to read, so if any of your wedges are similar in size, consider using a different chart type.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want to compare data, leave it to bars or stacked bars.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your viewer has to work hard to translate pie wedges into relevant data or compare pie charts to one another, the key points you're trying to convey might go unnoticed.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569de4cc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569de4cc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line charts.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569de4c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569de4c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scatter plots.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69de4cc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69de4cc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Get students to consider which charts to use in a given scenario.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ed31a42c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ed31a42c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Get students to consider which charts to use in a given scenario.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ed31a42c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ed31a42c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Get students to consider which charts to use in a given scenario.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4cae70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c4cae70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60d4d17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60d4d17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Duration:</a:t>
            </a:r>
            <a:r>
              <a:rPr lang="en"/>
              <a:t> 8</a:t>
            </a:r>
            <a:r>
              <a:rPr lang="en"/>
              <a:t>0 minutes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569de4cc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569de4cc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Matplotlib.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TALKING POINTS: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researching how to get something done with Pandas visualizations, you can look into Matplotlib's functionality as well.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might find more specific customizations for your plots by looking in the Matplotlib documentation instead of the Pandas documentation (although Pandas’ is pretty thorough).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69de4cc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69de4cc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Share considerations for using Pandas and Matplotlib to build charts.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569de4cc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569de4cc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how to use .plot().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TALKING POINTS: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default,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.plot()</a:t>
            </a:r>
            <a:r>
              <a:rPr lang="en"/>
              <a:t> method will create a line chart. As we’ve seen previously, this won't always be appropriate.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569de4cc8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569de4cc8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how to customize charts.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569de4cc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569de4cc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practice creating line graphs.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569de4cc8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569de4cc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Connect working with .plot() to choosing the right type of chart.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answer is a </a:t>
            </a:r>
            <a:r>
              <a:rPr b="1" lang="en"/>
              <a:t>bar</a:t>
            </a:r>
            <a:r>
              <a:rPr b="1" lang="en"/>
              <a:t> chart</a:t>
            </a:r>
            <a:r>
              <a:rPr lang="en"/>
              <a:t>, as our intention is to compare numbers in a single column according to distinct categories.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569de4cc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569de4cc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practice creating bar charts.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569de4cc8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569de4cc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Purpose: </a:t>
            </a:r>
            <a:r>
              <a:rPr lang="en"/>
              <a:t>Compare bar chart and histograms.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TALKING POINTS: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Histograms are useful when you want to see how your data is distributed across groups. Note that histograms are not the same as bar charts! </a:t>
            </a:r>
            <a:endParaRPr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Histograms look similar to bar charts, but, with bar charts, each column represents a group defined by a categorical variable. With histograms, on the other hand, each column represents a group defined by a continuous, quantitative variable.</a:t>
            </a:r>
            <a:endParaRPr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One implication of this distinction is that, with a histogram, it can be appropriate to talk about the the tendency of the observations to fall more on the low end or the high end of the x axis.</a:t>
            </a:r>
            <a:endParaRPr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With bar charts, however, the x axis does not have a low end or a high end. This is because the labels on the x axis are categorical not quantitative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569de4cc8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569de4cc8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practice working with histograms.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c4cae70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c4cae70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569de4cc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569de4cc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Introduce how to create scatterplots.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used with discrete values, scatterplots will have large, hard-to-interpret clumps around those discrete values, making trend lines more difficult to picture.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569de4cc8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569de4cc8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practice working with scatterplots.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569de4cc8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569de4cc8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practice bringing data visualization and EDA together.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c4cae706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c4cae706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10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4cae706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4cae706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Recap what was covered in the lesson.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c4cae706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c4cae706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4cae70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4cae70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5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41022e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41022e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Set expectations for the lesson.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Capture a screenshot of this slide and drop it in the class Slack channel.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ed31a4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ed31a4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Set context for this lesson in terms of the Data Analytics Workflow.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0d4d17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0d4d17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Duration: </a:t>
            </a:r>
            <a:r>
              <a:rPr lang="en"/>
              <a:t>15 minutes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3f56e2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3f56e2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Emphasize the importance of data visualization.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4" name="Google Shape;224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9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jDOztQOihWpay80dKu12Y441vtgleith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With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979500" y="1078375"/>
            <a:ext cx="31629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Overview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In this lesson, students will learn how to use the Pandas library to visualize data.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Duration </a:t>
            </a:r>
            <a:br>
              <a:rPr b="1" lang="en" sz="1600"/>
            </a:br>
            <a:r>
              <a:rPr lang="en" sz="1600"/>
              <a:t>120 minutes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4393200" y="1078375"/>
            <a:ext cx="4049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Learning Objectives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 this lesson, students will: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Explain the characteristics of a great data visualization.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when to use a bar chart, pie chart, line chart, scatterplot, or histogram.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Pandas to implement line charts, bar charts, scatterplots, and histograms.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What Is Data Visualization?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457200" y="1143000"/>
            <a:ext cx="41148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chemeClr val="accent2"/>
                </a:highlight>
              </a:rPr>
              <a:t>Data visualizations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are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quick way to convey insights from data sets. Specifically, we can use visuals to: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Identify outliers during exploratory data analysis.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Describe patterns or trends in the data.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Summarize the results of an analysis and communicate key insights.</a:t>
            </a:r>
            <a:endParaRPr sz="1600"/>
          </a:p>
        </p:txBody>
      </p:sp>
      <p:sp>
        <p:nvSpPr>
          <p:cNvPr id="321" name="Google Shape;321;p4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75" y="933675"/>
            <a:ext cx="3454222" cy="345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Good Visualizations</a:t>
            </a:r>
            <a:endParaRPr/>
          </a:p>
        </p:txBody>
      </p:sp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0" name="Google Shape;330;p41"/>
          <p:cNvSpPr/>
          <p:nvPr/>
        </p:nvSpPr>
        <p:spPr>
          <a:xfrm>
            <a:off x="1379075" y="2266613"/>
            <a:ext cx="6637200" cy="99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Easy to Interpret</a:t>
            </a:r>
            <a:endParaRPr b="1" sz="1800">
              <a:solidFill>
                <a:schemeClr val="dk1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logical ordering and understandable metrics.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1379075" y="3371900"/>
            <a:ext cx="6637200" cy="99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Clearly Labeled</a:t>
            </a:r>
            <a:endParaRPr b="1" sz="1800">
              <a:solidFill>
                <a:schemeClr val="dk1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clearly distinguishable colors and avoid cluttering text.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1379075" y="1150888"/>
            <a:ext cx="6637200" cy="99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Simplified</a:t>
            </a:r>
            <a:endParaRPr b="1" sz="1800">
              <a:solidFill>
                <a:schemeClr val="dk1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Distill your insight to its essential components.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1127713" y="1316150"/>
            <a:ext cx="533700" cy="53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1127713" y="2496813"/>
            <a:ext cx="533700" cy="53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1127713" y="3621813"/>
            <a:ext cx="533700" cy="53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1168675" y="1278350"/>
            <a:ext cx="451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1168673" y="2459016"/>
            <a:ext cx="451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1168673" y="3563753"/>
            <a:ext cx="451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Chart Type</a:t>
            </a:r>
            <a:endParaRPr/>
          </a:p>
        </p:txBody>
      </p:sp>
      <p:sp>
        <p:nvSpPr>
          <p:cNvPr id="345" name="Google Shape;345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457200" y="1143000"/>
            <a:ext cx="4572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With so many chart types, it can be difficult to know how best to display your data.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When creating a visualization, first think about the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variables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you are displaying, the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volume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of data you’re showcasing, and the 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central point you are hoping to communicate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through your visualization.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50" y="912600"/>
            <a:ext cx="3318302" cy="331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457200" y="1143000"/>
            <a:ext cx="4572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Bar charts</a:t>
            </a:r>
            <a:r>
              <a:rPr lang="en">
                <a:highlight>
                  <a:srgbClr val="FFFFFF"/>
                </a:highlight>
              </a:rPr>
              <a:t> are one of the most common ways of visualizing data. Why? Because they make it easy to </a:t>
            </a:r>
            <a:r>
              <a:rPr b="1" lang="en">
                <a:highlight>
                  <a:schemeClr val="accent2"/>
                </a:highlight>
              </a:rPr>
              <a:t>compare information among categories</a:t>
            </a:r>
            <a:r>
              <a:rPr lang="en">
                <a:highlight>
                  <a:srgbClr val="FFFFFF"/>
                </a:highlight>
              </a:rPr>
              <a:t>, revealing highs and lows quickly and efficiently.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</a:rPr>
              <a:t>Bar charts are most effective when you have categorical data and want to explore counts of different categories.</a:t>
            </a:r>
            <a:endParaRPr/>
          </a:p>
        </p:txBody>
      </p:sp>
      <p:sp>
        <p:nvSpPr>
          <p:cNvPr id="355" name="Google Shape;355;p4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198" y="1270700"/>
            <a:ext cx="2514600" cy="250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457200" y="1143000"/>
            <a:ext cx="4572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Pie charts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are the most commonly misused chart type. If there are more than 2–3 categories involved,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hey can often mislead readers.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Pie charts should only be used to show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relative proportions or percentages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of information.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you want to compare data, leave it to bars or stacked bars.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Charts</a:t>
            </a:r>
            <a:endParaRPr/>
          </a:p>
        </p:txBody>
      </p:sp>
      <p:sp>
        <p:nvSpPr>
          <p:cNvPr id="364" name="Google Shape;364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200" y="1271016"/>
            <a:ext cx="2514599" cy="252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Charts</a:t>
            </a:r>
            <a:endParaRPr/>
          </a:p>
        </p:txBody>
      </p:sp>
      <p:sp>
        <p:nvSpPr>
          <p:cNvPr id="372" name="Google Shape;372;p45"/>
          <p:cNvSpPr txBox="1"/>
          <p:nvPr>
            <p:ph idx="1" type="body"/>
          </p:nvPr>
        </p:nvSpPr>
        <p:spPr>
          <a:xfrm>
            <a:off x="457200" y="1143000"/>
            <a:ext cx="4572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Line charts</a:t>
            </a:r>
            <a:r>
              <a:rPr lang="en">
                <a:highlight>
                  <a:srgbClr val="FFFFFF"/>
                </a:highlight>
              </a:rPr>
              <a:t> (or line graphs) are an excellent way to show </a:t>
            </a:r>
            <a:r>
              <a:rPr b="1" lang="en">
                <a:highlight>
                  <a:schemeClr val="accent2"/>
                </a:highlight>
              </a:rPr>
              <a:t>change over time</a:t>
            </a:r>
            <a:r>
              <a:rPr lang="en">
                <a:highlight>
                  <a:srgbClr val="FFFFFF"/>
                </a:highlight>
              </a:rPr>
              <a:t>. They work best when you have one time variable and one set of data points to show.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</a:rPr>
              <a:t>While bar charts can also display time, they don’t show it in a continuous way.</a:t>
            </a:r>
            <a:endParaRPr/>
          </a:p>
        </p:txBody>
      </p:sp>
      <p:sp>
        <p:nvSpPr>
          <p:cNvPr id="373" name="Google Shape;373;p4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75" name="Google Shape;3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00" y="1271016"/>
            <a:ext cx="2527173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457200" y="1143000"/>
            <a:ext cx="4572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Scatterplots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are great for giving viewers a sense of trends, concentrations, and outliers. They’re also useful for illustrating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correlations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between two variables, depending on whether the shape is clearly concentrated or scattered far apart. This will provide a clear idea of what you may want to investigate further.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2" name="Google Shape;382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388" y="1277303"/>
            <a:ext cx="2514600" cy="2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Which type of data visualization should we use for the scenario below?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Scenario: </a:t>
            </a:r>
            <a:r>
              <a:rPr lang="en">
                <a:solidFill>
                  <a:srgbClr val="FFFFFF"/>
                </a:solidFill>
              </a:rPr>
              <a:t>Change in average income since 1960 for American adults.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Answer: </a:t>
            </a:r>
            <a:r>
              <a:rPr b="1" lang="en">
                <a:solidFill>
                  <a:srgbClr val="FFFFFF"/>
                </a:solidFill>
              </a:rPr>
              <a:t>Line </a:t>
            </a:r>
            <a:r>
              <a:rPr b="1" lang="en"/>
              <a:t>charts</a:t>
            </a:r>
            <a:r>
              <a:rPr lang="en">
                <a:solidFill>
                  <a:srgbClr val="FFFFFF"/>
                </a:solidFill>
              </a:rPr>
              <a:t> are ideal </a:t>
            </a:r>
            <a:r>
              <a:rPr lang="en"/>
              <a:t>for</a:t>
            </a:r>
            <a:r>
              <a:rPr lang="en">
                <a:solidFill>
                  <a:srgbClr val="FFFFFF"/>
                </a:solidFill>
              </a:rPr>
              <a:t> expressing change over time.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4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 | © 2020 General Assembly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47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Which type of data visualization should we use for the scenario below?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Scenario: </a:t>
            </a:r>
            <a:r>
              <a:rPr lang="en">
                <a:solidFill>
                  <a:srgbClr val="FFFFFF"/>
                </a:solidFill>
              </a:rPr>
              <a:t>Amount of sales per state.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Answer: </a:t>
            </a:r>
            <a:r>
              <a:rPr b="1" lang="en">
                <a:solidFill>
                  <a:srgbClr val="FFFFFF"/>
                </a:solidFill>
              </a:rPr>
              <a:t>Bar charts</a:t>
            </a:r>
            <a:r>
              <a:rPr lang="en">
                <a:solidFill>
                  <a:srgbClr val="FFFFFF"/>
                </a:solidFill>
              </a:rPr>
              <a:t> are best </a:t>
            </a:r>
            <a:r>
              <a:rPr lang="en"/>
              <a:t>for</a:t>
            </a:r>
            <a:r>
              <a:rPr lang="en">
                <a:solidFill>
                  <a:srgbClr val="FFFFFF"/>
                </a:solidFill>
              </a:rPr>
              <a:t> compar</a:t>
            </a:r>
            <a:r>
              <a:rPr lang="en"/>
              <a:t>ing</a:t>
            </a:r>
            <a:r>
              <a:rPr lang="en">
                <a:solidFill>
                  <a:srgbClr val="FFFFFF"/>
                </a:solidFill>
              </a:rPr>
              <a:t> numbers</a:t>
            </a:r>
            <a:r>
              <a:rPr lang="en"/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8" name="Google Shape;398;p4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 | © 2020 General Assembly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Which type of data visualization should we use for the scenario below?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Scenario: </a:t>
            </a:r>
            <a:r>
              <a:rPr lang="en">
                <a:solidFill>
                  <a:srgbClr val="FFFFFF"/>
                </a:solidFill>
              </a:rPr>
              <a:t>Determine </a:t>
            </a:r>
            <a:r>
              <a:rPr lang="en"/>
              <a:t>if</a:t>
            </a:r>
            <a:r>
              <a:rPr lang="en">
                <a:solidFill>
                  <a:srgbClr val="FFFFFF"/>
                </a:solidFill>
              </a:rPr>
              <a:t> there's a correlation between book length and sales.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Answer: </a:t>
            </a:r>
            <a:r>
              <a:rPr b="1" lang="en">
                <a:solidFill>
                  <a:srgbClr val="FFFFFF"/>
                </a:solidFill>
              </a:rPr>
              <a:t>Scatterplots </a:t>
            </a:r>
            <a:r>
              <a:rPr lang="en">
                <a:solidFill>
                  <a:srgbClr val="FFFFFF"/>
                </a:solidFill>
              </a:rPr>
              <a:t>can</a:t>
            </a:r>
            <a:r>
              <a:rPr lang="en">
                <a:solidFill>
                  <a:srgbClr val="FFFFFF"/>
                </a:solidFill>
              </a:rPr>
              <a:t> compare the relationship between two variables.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4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 | © 2020 General Assembly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p4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remote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 classrooms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Virtual breakout rooms and Slack may be needed to facilitate the partner exercise and discussions. As you plan for your lesson: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Consider how you’ll create pairs for the partner exercise (randomly, or with pre-assigned partners).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Determine how (if at all) exercise timing may need to be adjusted.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helpful tips, keep an eye out for the 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 tag</a:t>
            </a:r>
            <a:r>
              <a:rPr lang="en" sz="1600">
                <a:solidFill>
                  <a:schemeClr val="dk1"/>
                </a:solidFill>
              </a:rPr>
              <a:t> in the speaker notes.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Visualization With Pandas</a:t>
            </a:r>
            <a:endParaRPr/>
          </a:p>
        </p:txBody>
      </p:sp>
      <p:sp>
        <p:nvSpPr>
          <p:cNvPr id="414" name="Google Shape;414;p5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Pandas to Visualize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r>
              <a:rPr lang="en"/>
              <a:t> DataFrame objects use another library, known as </a:t>
            </a:r>
            <a:r>
              <a:rPr lang="en"/>
              <a:t>M</a:t>
            </a:r>
            <a:r>
              <a:rPr lang="en"/>
              <a:t>atplotlib,</a:t>
            </a:r>
            <a:r>
              <a:rPr b="1" lang="en"/>
              <a:t> </a:t>
            </a:r>
            <a:r>
              <a:rPr lang="en"/>
              <a:t>behind the scenes.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means you can use </a:t>
            </a:r>
            <a:r>
              <a:rPr lang="en">
                <a:solidFill>
                  <a:schemeClr val="dk1"/>
                </a:solidFill>
              </a:rPr>
              <a:t>Matplotlib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functions in combination with </a:t>
            </a:r>
            <a:r>
              <a:rPr lang="en">
                <a:solidFill>
                  <a:schemeClr val="dk1"/>
                </a:solidFill>
              </a:rPr>
              <a:t>Pandas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methods to alter plots after drawing them.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example, you can use </a:t>
            </a:r>
            <a:r>
              <a:rPr lang="en">
                <a:solidFill>
                  <a:schemeClr val="dk1"/>
                </a:solidFill>
              </a:rPr>
              <a:t>Matplotlib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’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xlabel()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title()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functions to label the plot’s x axis and title, respectively, after it is drawn.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2" name="Google Shape;422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❤️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/>
              <a:t>Matplotlib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As we explore different types of plots, notice: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736600" marR="279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Different types of plots are drawn very similarly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— they even tend to share parameter names.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736600" marR="279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Pandas,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calling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plot()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 on a DataFrame is different than calling it on a Series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Although the methods are both named “plot,” they may take different parameters.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Thickens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Chart</a:t>
            </a:r>
            <a:endParaRPr/>
          </a:p>
        </p:txBody>
      </p:sp>
      <p:sp>
        <p:nvSpPr>
          <p:cNvPr id="436" name="Google Shape;436;p53"/>
          <p:cNvSpPr txBox="1"/>
          <p:nvPr>
            <p:ph idx="1" type="body"/>
          </p:nvPr>
        </p:nvSpPr>
        <p:spPr>
          <a:xfrm>
            <a:off x="457200" y="1057875"/>
            <a:ext cx="82296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you’ve loaded data into a Pandas DataFrame, creating a chart is as simple as using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.plot()</a:t>
            </a:r>
            <a:r>
              <a:rPr lang="en"/>
              <a:t> method.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import pandas as pd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import matplotlib.pyplot as plt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data_frame = pd.read_csv(file_address)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data_frame[‘column_name’].plot()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7" name="Google Shape;437;p5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Parameters</a:t>
            </a:r>
            <a:endParaRPr/>
          </a:p>
        </p:txBody>
      </p:sp>
      <p:sp>
        <p:nvSpPr>
          <p:cNvPr id="444" name="Google Shape;444;p5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want to alter certain aspects of the chart, such 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kind</a:t>
            </a:r>
            <a:r>
              <a:rPr lang="en"/>
              <a:t> of plot you want (line, bar, scatter,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style</a:t>
            </a:r>
            <a:r>
              <a:rPr lang="en"/>
              <a:t> of the lines, including color and line consistency.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size of the chart, or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figsize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r>
              <a:rPr lang="en"/>
              <a:t> plus many other settings.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Customizations can be made using keyword parameters: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data_frame[‘column_name’].plot(style={‘col1’: ‘r’}, figsize=(16,9))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Line Charts in Pandas</a:t>
            </a:r>
            <a:endParaRPr/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practice creating line charts in Section 9.1 of the workbook.</a:t>
            </a:r>
            <a:endParaRPr/>
          </a:p>
        </p:txBody>
      </p:sp>
      <p:sp>
        <p:nvSpPr>
          <p:cNvPr id="453" name="Google Shape;453;p5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5" name="Google Shape;455;p5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5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  <p:pic>
        <p:nvPicPr>
          <p:cNvPr id="457" name="Google Shape;4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413" y="1841941"/>
            <a:ext cx="2527173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alter our chart from using the “year” column to using the “country” column, all of a sudden the line chart stops making sense.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What chart should be used instead to compare the amount of games per country?</a:t>
            </a:r>
            <a:endParaRPr b="1"/>
          </a:p>
        </p:txBody>
      </p:sp>
      <p:sp>
        <p:nvSpPr>
          <p:cNvPr id="463" name="Google Shape;463;p5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Games per Country</a:t>
            </a:r>
            <a:endParaRPr/>
          </a:p>
        </p:txBody>
      </p:sp>
      <p:sp>
        <p:nvSpPr>
          <p:cNvPr id="464" name="Google Shape;464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use the same data set to s</a:t>
            </a:r>
            <a:r>
              <a:rPr lang="en"/>
              <a:t>tart creating bar charts in Section 9.2.</a:t>
            </a:r>
            <a:endParaRPr/>
          </a:p>
        </p:txBody>
      </p:sp>
      <p:sp>
        <p:nvSpPr>
          <p:cNvPr id="471" name="Google Shape;471;p5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Bar Charts</a:t>
            </a:r>
            <a:endParaRPr/>
          </a:p>
        </p:txBody>
      </p:sp>
      <p:sp>
        <p:nvSpPr>
          <p:cNvPr id="472" name="Google Shape;472;p5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74" name="Google Shape;474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  <p:pic>
        <p:nvPicPr>
          <p:cNvPr id="475" name="Google Shape;4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3314698" y="1846612"/>
            <a:ext cx="2514600" cy="250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Another common chart style is a </a:t>
            </a:r>
            <a:r>
              <a:rPr b="1" lang="en"/>
              <a:t>histogram</a:t>
            </a:r>
            <a:r>
              <a:rPr lang="en"/>
              <a:t>, which plots the distribution of values according to numerically defined groups rather than distinct categories.</a:t>
            </a:r>
            <a:endParaRPr/>
          </a:p>
        </p:txBody>
      </p:sp>
      <p:sp>
        <p:nvSpPr>
          <p:cNvPr id="481" name="Google Shape;481;p5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vs. Histograms</a:t>
            </a:r>
            <a:endParaRPr/>
          </a:p>
        </p:txBody>
      </p:sp>
      <p:sp>
        <p:nvSpPr>
          <p:cNvPr id="482" name="Google Shape;482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83" name="Google Shape;4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100" y="2040375"/>
            <a:ext cx="5155800" cy="25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Edrawsoft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9.3 Histograms</a:t>
            </a:r>
            <a:endParaRPr/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look at some of the challenges of histograms in Section 9.3.</a:t>
            </a:r>
            <a:endParaRPr/>
          </a:p>
        </p:txBody>
      </p:sp>
      <p:sp>
        <p:nvSpPr>
          <p:cNvPr id="491" name="Google Shape;491;p5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3" name="Google Shape;493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9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  <p:pic>
        <p:nvPicPr>
          <p:cNvPr id="495" name="Google Shape;4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741535"/>
            <a:ext cx="2603549" cy="260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33"/>
          <p:cNvGraphicFramePr/>
          <p:nvPr/>
        </p:nvGraphicFramePr>
        <p:xfrm>
          <a:off x="1116163" y="1054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{A39A77DD-3954-4FA9-9688-9F60AF9D1411}</a:tableStyleId>
              </a:tblPr>
              <a:tblGrid>
                <a:gridCol w="1479975"/>
                <a:gridCol w="5752550"/>
              </a:tblGrid>
              <a:tr h="4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0:00–0:20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Welcome + Data Visualization Best Practices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0:2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0–1:00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Using Pandas to Visualize Data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1:0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0–1:10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Break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1:10–1:50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Using Pandas to Visualize Data (Cont.)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1:50–2:00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Wrapping Up, Q&amp;A, and Exit Ticket Completion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r>
              <a:rPr lang="en"/>
              <a:t> intend to demonstrate the correlation, or lack thereof, between different variables. Therefore, we have to specify which columns to compare: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data_frame.plot(kind=‘scatter’, x=‘column_a’, y=‘column_b’)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Scatterplots are most useful when values are </a:t>
            </a:r>
            <a:r>
              <a:rPr b="1" lang="en">
                <a:highlight>
                  <a:schemeClr val="accent2"/>
                </a:highlight>
              </a:rPr>
              <a:t>continuous</a:t>
            </a:r>
            <a:r>
              <a:rPr lang="en"/>
              <a:t>, rather than discrete with </a:t>
            </a:r>
            <a:r>
              <a:rPr lang="en"/>
              <a:t>large </a:t>
            </a:r>
            <a:r>
              <a:rPr lang="en"/>
              <a:t>gaps.</a:t>
            </a:r>
            <a:endParaRPr/>
          </a:p>
        </p:txBody>
      </p:sp>
      <p:sp>
        <p:nvSpPr>
          <p:cNvPr id="501" name="Google Shape;501;p6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502" name="Google Shape;502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9.4 Scatterplots</a:t>
            </a:r>
            <a:endParaRPr/>
          </a:p>
        </p:txBody>
      </p:sp>
      <p:sp>
        <p:nvSpPr>
          <p:cNvPr id="509" name="Google Shape;509;p6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practice using scatterplots to investigate correlations in Section 9.4.</a:t>
            </a:r>
            <a:endParaRPr/>
          </a:p>
        </p:txBody>
      </p:sp>
      <p:sp>
        <p:nvSpPr>
          <p:cNvPr id="510" name="Google Shape;510;p6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1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2" name="Google Shape;512;p6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61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  <p:pic>
        <p:nvPicPr>
          <p:cNvPr id="514" name="Google Shape;5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688" y="1848241"/>
            <a:ext cx="2514600" cy="2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with the Superstore data set, use </a:t>
            </a:r>
            <a:r>
              <a:rPr b="1" lang="en"/>
              <a:t>exploratory data analysis methods</a:t>
            </a:r>
            <a:r>
              <a:rPr lang="en"/>
              <a:t> and </a:t>
            </a:r>
            <a:r>
              <a:rPr b="1" lang="en"/>
              <a:t>at least one data visualization</a:t>
            </a:r>
            <a:r>
              <a:rPr lang="en"/>
              <a:t> to communicate trends, outliers, and a hypothesis surrounding the data.</a:t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9.5 Visual Storytelling With Data</a:t>
            </a:r>
            <a:endParaRPr/>
          </a:p>
        </p:txBody>
      </p:sp>
      <p:sp>
        <p:nvSpPr>
          <p:cNvPr id="521" name="Google Shape;521;p62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23" name="Google Shape;523;p62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25 minutes</a:t>
            </a:r>
            <a:endParaRPr/>
          </a:p>
        </p:txBody>
      </p:sp>
      <p:pic>
        <p:nvPicPr>
          <p:cNvPr id="524" name="Google Shape;5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901" y="2589825"/>
            <a:ext cx="2027399" cy="20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530" name="Google Shape;530;p63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With Pandas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36" name="Google Shape;536;p64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537" name="Google Shape;537;p64"/>
          <p:cNvSpPr txBox="1"/>
          <p:nvPr>
            <p:ph idx="3" type="body"/>
          </p:nvPr>
        </p:nvSpPr>
        <p:spPr>
          <a:xfrm>
            <a:off x="457200" y="1035950"/>
            <a:ext cx="36630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today’s class, we…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Explained the characteristics of a great data visualization.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Identified when to use a bar chart, pie chart, line chart, scatterplot, or histogram.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Used Pandas to implement line charts, bar charts, scatterplots, and histograms.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38" name="Google Shape;538;p64"/>
          <p:cNvSpPr txBox="1"/>
          <p:nvPr>
            <p:ph idx="5" type="body"/>
          </p:nvPr>
        </p:nvSpPr>
        <p:spPr>
          <a:xfrm>
            <a:off x="4958400" y="1035962"/>
            <a:ext cx="37284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On your own: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through the Python progress assessment on myGA (due at the end of the unit).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Share your capstone project ideas with your instructor for review.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</a:t>
            </a:r>
            <a:r>
              <a:rPr lang="en" sz="1600">
                <a:solidFill>
                  <a:schemeClr val="dk1"/>
                </a:solidFill>
              </a:rPr>
              <a:t>oin someone else’s project or i</a:t>
            </a:r>
            <a:r>
              <a:rPr lang="en" sz="1600">
                <a:solidFill>
                  <a:schemeClr val="dk1"/>
                </a:solidFill>
              </a:rPr>
              <a:t>nvite others to join yours!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Next Class: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Cleaning and Combining Data With Pandas</a:t>
            </a:r>
            <a:endParaRPr sz="1600"/>
          </a:p>
        </p:txBody>
      </p:sp>
      <p:sp>
        <p:nvSpPr>
          <p:cNvPr id="539" name="Google Shape;539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</a:t>
            </a:r>
            <a:endParaRPr/>
          </a:p>
        </p:txBody>
      </p:sp>
      <p:sp>
        <p:nvSpPr>
          <p:cNvPr id="546" name="Google Shape;546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exercises referred to in this lesson can be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Workbooks + Data</a:t>
            </a:r>
            <a:r>
              <a:rPr lang="en">
                <a:solidFill>
                  <a:schemeClr val="dk1"/>
                </a:solidFill>
              </a:rPr>
              <a:t> folder.</a:t>
            </a:r>
            <a:endParaRPr/>
          </a:p>
        </p:txBody>
      </p:sp>
      <p:sp>
        <p:nvSpPr>
          <p:cNvPr id="277" name="Google Shape;277;p3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With Pandas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 Goals</a:t>
            </a:r>
            <a:endParaRPr/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0" y="1248900"/>
            <a:ext cx="1880075" cy="26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457200" y="1143000"/>
            <a:ext cx="48801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Explain</a:t>
            </a:r>
            <a:r>
              <a:rPr lang="en">
                <a:highlight>
                  <a:srgbClr val="FFFFFF"/>
                </a:highlight>
              </a:rPr>
              <a:t> the characteristics of a great data visualization.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Identify</a:t>
            </a:r>
            <a:r>
              <a:rPr lang="en">
                <a:highlight>
                  <a:srgbClr val="FFFFFF"/>
                </a:highlight>
              </a:rPr>
              <a:t> when to use a bar chart, pie chart, line chart, scatterplot, or histogram.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Pandas to implement line charts, bar charts, scatterplots, and histograms.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Analytics Workflow </a:t>
            </a:r>
            <a:endParaRPr/>
          </a:p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50" y="1020850"/>
            <a:ext cx="4530249" cy="36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4020545" y="1261592"/>
            <a:ext cx="1165200" cy="3210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457200" y="1071750"/>
            <a:ext cx="314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Leverage your analysis to make decisions and recommendations.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Communicate: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 data-driven findings and insights in a compelling manner.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Visualization With Pandas</a:t>
            </a:r>
            <a:endParaRPr/>
          </a:p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Best Practices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picture. It’s worth a </a:t>
            </a:r>
            <a:br>
              <a:rPr lang="en"/>
            </a:br>
            <a:r>
              <a:rPr lang="en"/>
              <a:t>thousand words.</a:t>
            </a:r>
            <a:endParaRPr/>
          </a:p>
        </p:txBody>
      </p:sp>
      <p:sp>
        <p:nvSpPr>
          <p:cNvPr id="312" name="Google Shape;312;p39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— Tess Flanders, newspaper editor, 1911</a:t>
            </a:r>
            <a:endParaRPr/>
          </a:p>
        </p:txBody>
      </p:sp>
      <p:sp>
        <p:nvSpPr>
          <p:cNvPr id="313" name="Google Shape;313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