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Proxima Nova"/>
      <p:regular r:id="rId43"/>
      <p:bold r:id="rId44"/>
      <p:italic r:id="rId45"/>
      <p:boldItalic r:id="rId46"/>
    </p:embeddedFont>
    <p:embeddedFont>
      <p:font typeface="Inconsolata"/>
      <p:regular r:id="rId47"/>
      <p:bold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B24752-A519-4252-B83A-CD7D79D7D2D4}">
  <a:tblStyle styleId="{43B24752-A519-4252-B83A-CD7D79D7D2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ProximaNova-bold.fntdata"/><Relationship Id="rId43" Type="http://schemas.openxmlformats.org/officeDocument/2006/relationships/font" Target="fonts/ProximaNova-regular.fntdata"/><Relationship Id="rId46" Type="http://schemas.openxmlformats.org/officeDocument/2006/relationships/font" Target="fonts/ProximaNova-boldItalic.fntdata"/><Relationship Id="rId45"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Inconsolata-bold.fntdata"/><Relationship Id="rId47" Type="http://schemas.openxmlformats.org/officeDocument/2006/relationships/font" Target="fonts/Inconsolata-regular.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53cd4f12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3cd4f12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548c3c9ba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9548c3c9ba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Introduce how to find missing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548c3c9ba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9548c3c9ba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Introduce how to think about the causes behind missing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9548c3c9b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9548c3c9b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a:t>
            </a:r>
            <a:r>
              <a:rPr lang="en">
                <a:solidFill>
                  <a:schemeClr val="dk1"/>
                </a:solidFill>
              </a:rPr>
              <a:t> Introduce the primary approaches for handling NULLs.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9548c3c9ba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9548c3c9ba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Introduce how to think about the causes behind missing data.</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Note that the examples provide both Series and DataFrame usages of these methods.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5a906b4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5a906b4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Introduce how to think about the causes behind missing data.</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Note that the examples provide both Series and DataFrame usages of these methods.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9548c3c9ba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9548c3c9ba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Provide students with an opportunity to practice identifying and handling missing data.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9548c3c9ba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9548c3c9ba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a:t>
            </a:r>
            <a:r>
              <a:rPr lang="en"/>
              <a:t> 25 minutes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9548c3c9b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9548c3c9b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Define data cleaning.</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data sets that we receive as analysts are often very messy, but there’s no need to be fazed by them.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While we can’t possibly cover every single cleaning function in this course, there are tons of resources out there </a:t>
            </a:r>
            <a:r>
              <a:rPr lang="en">
                <a:solidFill>
                  <a:schemeClr val="dk1"/>
                </a:solidFill>
              </a:rPr>
              <a:t>about</a:t>
            </a:r>
            <a:r>
              <a:rPr lang="en">
                <a:solidFill>
                  <a:schemeClr val="dk1"/>
                </a:solidFill>
              </a:rPr>
              <a:t> cleaning functions.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9548c3c9ba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9548c3c9ba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Introduce data cleaning in a Series.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9fdf9c6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99fdf9c6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Introduce how to clean date data.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53cd4f128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3cd4f128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30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a5a906b47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a5a906b47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Proxima Nova"/>
                <a:ea typeface="Proxima Nova"/>
                <a:cs typeface="Proxima Nova"/>
                <a:sym typeface="Proxima Nova"/>
              </a:rPr>
              <a:t>Purpose: </a:t>
            </a:r>
            <a:r>
              <a:rPr lang="en" sz="1200">
                <a:solidFill>
                  <a:schemeClr val="dk1"/>
                </a:solidFill>
                <a:latin typeface="Proxima Nova"/>
                <a:ea typeface="Proxima Nova"/>
                <a:cs typeface="Proxima Nova"/>
                <a:sym typeface="Proxima Nova"/>
              </a:rPr>
              <a:t>Introduce the individual components of a TimeStamp object</a:t>
            </a:r>
            <a:endParaRPr sz="12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1600"/>
              </a:spcAft>
              <a:buClr>
                <a:schemeClr val="dk1"/>
              </a:buClr>
              <a:buSzPts val="1100"/>
              <a:buFont typeface="Arial"/>
              <a:buNone/>
            </a:pPr>
            <a:r>
              <a:rPr b="1" lang="en" sz="1200">
                <a:solidFill>
                  <a:schemeClr val="dk1"/>
                </a:solidFill>
                <a:latin typeface="Proxima Nova"/>
                <a:ea typeface="Proxima Nova"/>
                <a:cs typeface="Proxima Nova"/>
                <a:sym typeface="Proxima Nova"/>
              </a:rPr>
              <a:t>Talking points: </a:t>
            </a:r>
            <a:r>
              <a:rPr lang="en" sz="1200">
                <a:solidFill>
                  <a:schemeClr val="dk1"/>
                </a:solidFill>
                <a:latin typeface="Proxima Nova"/>
                <a:ea typeface="Proxima Nova"/>
                <a:cs typeface="Proxima Nova"/>
                <a:sym typeface="Proxima Nova"/>
              </a:rPr>
              <a:t>Timestamp objects can be difficult to decipher at first! The table and example display how to use the properties of a timestamp.</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979e82a766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979e82a766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Introduce the apply() method.</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Be sure to highlight the row-by-row argument, as it will be relevant to solving an upcoming workbook challenge.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9548c3c9ba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9548c3c9ba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Explain how to handle duplicate data.</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Thinking about which combination of columns constitutes a </a:t>
            </a:r>
            <a:r>
              <a:rPr lang="en"/>
              <a:t>removable</a:t>
            </a:r>
            <a:r>
              <a:rPr lang="en"/>
              <a:t> duplicate is a problem worth addressing during exploratory data analysis. </a:t>
            </a:r>
            <a:endParaRPr/>
          </a:p>
          <a:p>
            <a:pPr indent="-298450" lvl="0" marL="457200" rtl="0" algn="l">
              <a:spcBef>
                <a:spcPts val="0"/>
              </a:spcBef>
              <a:spcAft>
                <a:spcPts val="0"/>
              </a:spcAft>
              <a:buSzPts val="1100"/>
              <a:buChar char="●"/>
            </a:pPr>
            <a:r>
              <a:rPr lang="en"/>
              <a:t>Some combination of columns will inevitably be duplicates, so determine which exact combinations should never be shared between different rows.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9548c3c9ba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9548c3c9ba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Give students an opportunity to practice cleaning data.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9548c3c9ba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9548c3c9ba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Duration: </a:t>
            </a:r>
            <a:r>
              <a:rPr lang="en">
                <a:solidFill>
                  <a:schemeClr val="dk1"/>
                </a:solidFill>
              </a:rPr>
              <a:t>45 minutes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9548c3c9ba_0_1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9548c3c9ba_0_1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Introduce groupby().</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Aggregate findings are vital to generating insights and formulating hypotheses from data, which are often more difficult than simply executing chosen operations on a data set.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979e82a766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979e82a766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Introduce the .agg() method.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979e82a7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979e82a7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Give students an opportunity to practice using groupby().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979e82a76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979e82a76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Introduce combining data sets with concat().</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This may be the first time students are seeing DataFrames made simply of lists instead of reading a .csv file.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9548c3c9ba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9548c3c9ba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Purpose: </a:t>
            </a:r>
            <a:r>
              <a:rPr lang="en"/>
              <a:t>Introduce JOINs.</a:t>
            </a:r>
            <a:endParaRPr/>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n"/>
              <a:t>TALKING POINTS:</a:t>
            </a:r>
            <a:endParaRPr b="1"/>
          </a:p>
          <a:p>
            <a:pPr indent="0" lvl="0" marL="0" rtl="0" algn="l">
              <a:spcBef>
                <a:spcPts val="0"/>
              </a:spcBef>
              <a:spcAft>
                <a:spcPts val="0"/>
              </a:spcAft>
              <a:buClr>
                <a:schemeClr val="dk1"/>
              </a:buClr>
              <a:buSzPts val="1100"/>
              <a:buFont typeface="Arial"/>
              <a:buNone/>
            </a:pPr>
            <a:r>
              <a:t/>
            </a:r>
            <a:endParaRPr b="1"/>
          </a:p>
          <a:p>
            <a:pPr indent="-298450" lvl="0" marL="457200" rtl="0" algn="l">
              <a:spcBef>
                <a:spcPts val="0"/>
              </a:spcBef>
              <a:spcAft>
                <a:spcPts val="0"/>
              </a:spcAft>
              <a:buSzPts val="1100"/>
              <a:buChar char="●"/>
            </a:pPr>
            <a:r>
              <a:rPr lang="en"/>
              <a:t>JOINing is fundamental to proper data architecture, and we'll get to do it in Pandas.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If students aren’t familiar with SQL, take a moment to define it in relation to Python.</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53cd4f128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3cd4f128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979e82a76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979e82a76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Show how JOINs work using a simple example. </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br>
              <a:rPr b="1" lang="en">
                <a:solidFill>
                  <a:schemeClr val="dk1"/>
                </a:solidFill>
              </a:rPr>
            </a:br>
            <a:endParaRPr>
              <a:solidFill>
                <a:schemeClr val="dk1"/>
              </a:solidFill>
            </a:endParaRPr>
          </a:p>
          <a:p>
            <a:pPr indent="-298450" lvl="0" marL="457200" rtl="0" algn="l">
              <a:spcBef>
                <a:spcPts val="0"/>
              </a:spcBef>
              <a:spcAft>
                <a:spcPts val="0"/>
              </a:spcAft>
              <a:buClr>
                <a:srgbClr val="000000"/>
              </a:buClr>
              <a:buSzPts val="1100"/>
              <a:buFont typeface="Proxima Nova"/>
              <a:buChar char="●"/>
            </a:pPr>
            <a:r>
              <a:rPr b="1" lang="en">
                <a:highlight>
                  <a:srgbClr val="FFFFFF"/>
                </a:highlight>
              </a:rPr>
              <a:t>JOIN</a:t>
            </a:r>
            <a:r>
              <a:rPr lang="en">
                <a:highlight>
                  <a:srgbClr val="FFFFFF"/>
                </a:highlight>
              </a:rPr>
              <a:t> is used to combine tables for the purpose of adding selection criteria and possibly additional columns. </a:t>
            </a:r>
            <a:endParaRPr/>
          </a:p>
          <a:p>
            <a:pPr indent="-298450" lvl="1" marL="914400" rtl="0" algn="l">
              <a:spcBef>
                <a:spcPts val="0"/>
              </a:spcBef>
              <a:spcAft>
                <a:spcPts val="0"/>
              </a:spcAft>
              <a:buClr>
                <a:srgbClr val="000000"/>
              </a:buClr>
              <a:buSzPts val="1100"/>
              <a:buFont typeface="Proxima Nova"/>
              <a:buChar char="○"/>
            </a:pPr>
            <a:r>
              <a:rPr lang="en"/>
              <a:t>They </a:t>
            </a:r>
            <a:r>
              <a:rPr b="1" lang="en"/>
              <a:t>connect data sources together</a:t>
            </a:r>
            <a:r>
              <a:rPr lang="en"/>
              <a:t> in order to use information from both tables to display a desired result.</a:t>
            </a:r>
            <a:endParaRPr/>
          </a:p>
          <a:p>
            <a:pPr indent="-298450" lvl="1" marL="914400" rtl="0" algn="l">
              <a:spcBef>
                <a:spcPts val="0"/>
              </a:spcBef>
              <a:spcAft>
                <a:spcPts val="0"/>
              </a:spcAft>
              <a:buClr>
                <a:srgbClr val="000000"/>
              </a:buClr>
              <a:buSzPts val="1100"/>
              <a:buFont typeface="Proxima Nova"/>
              <a:buChar char="○"/>
            </a:pPr>
            <a:r>
              <a:rPr lang="en"/>
              <a:t>A </a:t>
            </a:r>
            <a:r>
              <a:rPr b="1" lang="en"/>
              <a:t>JOIN</a:t>
            </a:r>
            <a:r>
              <a:rPr lang="en"/>
              <a:t> allows for tables to be </a:t>
            </a:r>
            <a:r>
              <a:rPr b="1" lang="en"/>
              <a:t>connected </a:t>
            </a:r>
            <a:r>
              <a:rPr lang="en"/>
              <a:t>using </a:t>
            </a:r>
            <a:r>
              <a:rPr b="1" lang="en"/>
              <a:t>common columns</a:t>
            </a:r>
            <a:r>
              <a:rPr lang="en"/>
              <a:t>, which serve as unique identifiers (called </a:t>
            </a:r>
            <a:r>
              <a:rPr b="1" lang="en"/>
              <a:t>KEYS</a:t>
            </a:r>
            <a:r>
              <a:rPr lang="en"/>
              <a:t>).</a:t>
            </a:r>
            <a:endParaRPr/>
          </a:p>
          <a:p>
            <a:pPr indent="-298450" lvl="1" marL="914400" rtl="0" algn="l">
              <a:spcBef>
                <a:spcPts val="0"/>
              </a:spcBef>
              <a:spcAft>
                <a:spcPts val="0"/>
              </a:spcAft>
              <a:buClr>
                <a:srgbClr val="000000"/>
              </a:buClr>
              <a:buSzPts val="1100"/>
              <a:buChar char="○"/>
            </a:pPr>
            <a:r>
              <a:rPr lang="en"/>
              <a:t>Note that unique identifiers aren’t </a:t>
            </a:r>
            <a:r>
              <a:rPr i="1" lang="en"/>
              <a:t>required</a:t>
            </a:r>
            <a:r>
              <a:rPr lang="en"/>
              <a:t>, but </a:t>
            </a:r>
            <a:r>
              <a:rPr lang="en">
                <a:solidFill>
                  <a:schemeClr val="dk1"/>
                </a:solidFill>
              </a:rPr>
              <a:t>are almost always used</a:t>
            </a:r>
            <a:r>
              <a:rPr lang="en"/>
              <a:t> to avoid unintended behavior.</a:t>
            </a:r>
            <a:endParaRPr/>
          </a:p>
          <a:p>
            <a:pPr indent="-298450" lvl="0" marL="457200" rtl="0" algn="l">
              <a:spcBef>
                <a:spcPts val="0"/>
              </a:spcBef>
              <a:spcAft>
                <a:spcPts val="0"/>
              </a:spcAft>
              <a:buClr>
                <a:srgbClr val="000000"/>
              </a:buClr>
              <a:buSzPts val="1100"/>
              <a:buChar char="●"/>
            </a:pPr>
            <a:r>
              <a:rPr lang="en">
                <a:highlight>
                  <a:srgbClr val="FFFFFF"/>
                </a:highlight>
              </a:rPr>
              <a:t>In this example, “drivers.id” is the primary key (PK) and “drivers.vehicle_id” is the foreign key (FK) of the “drivers” table. </a:t>
            </a:r>
            <a:endParaRPr>
              <a:highlight>
                <a:srgbClr val="FFFFFF"/>
              </a:highlight>
            </a:endParaRPr>
          </a:p>
          <a:p>
            <a:pPr indent="-298450" lvl="0" marL="457200" rtl="0" algn="l">
              <a:spcBef>
                <a:spcPts val="0"/>
              </a:spcBef>
              <a:spcAft>
                <a:spcPts val="0"/>
              </a:spcAft>
              <a:buClr>
                <a:srgbClr val="000000"/>
              </a:buClr>
              <a:buSzPts val="1100"/>
              <a:buChar char="●"/>
            </a:pPr>
            <a:r>
              <a:rPr lang="en">
                <a:highlight>
                  <a:srgbClr val="FFFFFF"/>
                </a:highlight>
              </a:rPr>
              <a:t>Conversely, “vehicle.id” is the PK of the “vehicles” table, and there is no FK. </a:t>
            </a:r>
            <a:endParaRPr>
              <a:highlight>
                <a:srgbClr val="FFFFFF"/>
              </a:highlight>
            </a:endParaRPr>
          </a:p>
          <a:p>
            <a:pPr indent="-298450" lvl="0" marL="457200" rtl="0" algn="l">
              <a:spcBef>
                <a:spcPts val="0"/>
              </a:spcBef>
              <a:spcAft>
                <a:spcPts val="0"/>
              </a:spcAft>
              <a:buClr>
                <a:srgbClr val="000000"/>
              </a:buClr>
              <a:buSzPts val="1100"/>
              <a:buChar char="●"/>
            </a:pPr>
            <a:r>
              <a:rPr lang="en">
                <a:highlight>
                  <a:srgbClr val="FFFFFF"/>
                </a:highlight>
              </a:rPr>
              <a:t>The “drivers” table is the fact table, and the “vehicles” table is the dimension table.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979e82a766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979e82a766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a:t>
            </a:r>
            <a:r>
              <a:rPr lang="en">
                <a:solidFill>
                  <a:schemeClr val="dk1"/>
                </a:solidFill>
              </a:rPr>
              <a:t> Introduce four types of JOINs. </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rgbClr val="000000"/>
              </a:buClr>
              <a:buSzPts val="1100"/>
              <a:buChar char="●"/>
            </a:pPr>
            <a:r>
              <a:rPr lang="en"/>
              <a:t>There are four types of JOINs; each has its own use case. You’ll decide which JOINS you want to use based on the tables with which you’re working.</a:t>
            </a:r>
            <a:endParaRPr/>
          </a:p>
          <a:p>
            <a:pPr indent="-298450" lvl="0" marL="457200" rtl="0" algn="l">
              <a:spcBef>
                <a:spcPts val="0"/>
              </a:spcBef>
              <a:spcAft>
                <a:spcPts val="0"/>
              </a:spcAft>
              <a:buClr>
                <a:srgbClr val="000000"/>
              </a:buClr>
              <a:buSzPts val="1100"/>
              <a:buChar char="●"/>
            </a:pPr>
            <a:r>
              <a:rPr lang="en"/>
              <a:t>INNER JOIN is the default.</a:t>
            </a:r>
            <a:endParaRPr/>
          </a:p>
          <a:p>
            <a:pPr indent="-298450" lvl="0" marL="457200" rtl="0" algn="l">
              <a:spcBef>
                <a:spcPts val="0"/>
              </a:spcBef>
              <a:spcAft>
                <a:spcPts val="0"/>
              </a:spcAft>
              <a:buClr>
                <a:srgbClr val="000000"/>
              </a:buClr>
              <a:buSzPts val="1100"/>
              <a:buChar char="●"/>
            </a:pPr>
            <a:r>
              <a:rPr lang="en"/>
              <a:t>If we don’t want to perform an INNER JOIN, we specify this in the syntax of our query (“LEFT JOIN,” for example).</a:t>
            </a:r>
            <a:endParaRPr/>
          </a:p>
          <a:p>
            <a:pPr indent="-298450" lvl="0" marL="457200" rtl="0" algn="l">
              <a:spcBef>
                <a:spcPts val="0"/>
              </a:spcBef>
              <a:spcAft>
                <a:spcPts val="0"/>
              </a:spcAft>
              <a:buClr>
                <a:srgbClr val="000000"/>
              </a:buClr>
              <a:buSzPts val="1100"/>
              <a:buFont typeface="Proxima Nova"/>
              <a:buChar char="●"/>
            </a:pPr>
            <a:r>
              <a:rPr lang="en"/>
              <a:t>In this lesson, we’ll focus on INNER and LEFT </a:t>
            </a:r>
            <a:r>
              <a:rPr b="1" lang="en"/>
              <a:t>JOIN</a:t>
            </a:r>
            <a:r>
              <a:rPr lang="en"/>
              <a:t>s.</a:t>
            </a:r>
            <a:endParaRPr/>
          </a:p>
          <a:p>
            <a:pPr indent="-298450" lvl="0" marL="457200" rtl="0" algn="l">
              <a:spcBef>
                <a:spcPts val="0"/>
              </a:spcBef>
              <a:spcAft>
                <a:spcPts val="0"/>
              </a:spcAft>
              <a:buClr>
                <a:srgbClr val="000000"/>
              </a:buClr>
              <a:buSzPts val="1100"/>
              <a:buChar char="●"/>
            </a:pPr>
            <a:r>
              <a:rPr lang="en"/>
              <a:t>For now, keep in mind that: </a:t>
            </a:r>
            <a:endParaRPr/>
          </a:p>
          <a:p>
            <a:pPr indent="-298450" lvl="1" marL="914400" rtl="0" algn="l">
              <a:spcBef>
                <a:spcPts val="0"/>
              </a:spcBef>
              <a:spcAft>
                <a:spcPts val="0"/>
              </a:spcAft>
              <a:buClr>
                <a:srgbClr val="000000"/>
              </a:buClr>
              <a:buSzPts val="1100"/>
              <a:buChar char="○"/>
            </a:pPr>
            <a:r>
              <a:rPr lang="en">
                <a:highlight>
                  <a:srgbClr val="FFFFFF"/>
                </a:highlight>
              </a:rPr>
              <a:t>FULL OUTER JOIN is also known as OUTER JOIN.</a:t>
            </a:r>
            <a:endParaRPr>
              <a:highlight>
                <a:srgbClr val="FFFFFF"/>
              </a:highlight>
            </a:endParaRPr>
          </a:p>
          <a:p>
            <a:pPr indent="-298450" lvl="1" marL="914400" rtl="0" algn="l">
              <a:spcBef>
                <a:spcPts val="0"/>
              </a:spcBef>
              <a:spcAft>
                <a:spcPts val="0"/>
              </a:spcAft>
              <a:buClr>
                <a:srgbClr val="000000"/>
              </a:buClr>
              <a:buSzPts val="1100"/>
              <a:buChar char="○"/>
            </a:pPr>
            <a:r>
              <a:rPr lang="en">
                <a:highlight>
                  <a:srgbClr val="FFFFFF"/>
                </a:highlight>
              </a:rPr>
              <a:t>LEFT JOIN is also known as LEFT OUTER JOIN.</a:t>
            </a:r>
            <a:endParaRPr>
              <a:highlight>
                <a:srgbClr val="FFFFFF"/>
              </a:highlight>
            </a:endParaRPr>
          </a:p>
          <a:p>
            <a:pPr indent="-298450" lvl="1" marL="914400" rtl="0" algn="l">
              <a:spcBef>
                <a:spcPts val="0"/>
              </a:spcBef>
              <a:spcAft>
                <a:spcPts val="0"/>
              </a:spcAft>
              <a:buClr>
                <a:srgbClr val="000000"/>
              </a:buClr>
              <a:buSzPts val="1100"/>
              <a:buChar char="○"/>
            </a:pPr>
            <a:r>
              <a:rPr lang="en">
                <a:highlight>
                  <a:srgbClr val="FFFFFF"/>
                </a:highlight>
              </a:rPr>
              <a:t>RIGHT JOIN is also known as RIGHT OUTER JOIN.</a:t>
            </a:r>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b="1"/>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979e82a766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979e82a766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Introduce merge().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We provide an example of this in the first exercise in the workbook, so students will have a more concrete example than this one from which to start working.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979e82a766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979e82a766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53cd4f128e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53cd4f128e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Duration: </a:t>
            </a:r>
            <a:r>
              <a:rPr lang="en">
                <a:solidFill>
                  <a:schemeClr val="dk1"/>
                </a:solidFill>
              </a:rPr>
              <a:t>10 minutes</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53cd4f128e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53cd4f128e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Recap what was covered in the lesson. </a:t>
            </a:r>
            <a:endParaRPr>
              <a:solidFill>
                <a:schemeClr val="dk1"/>
              </a:solidFill>
            </a:endParaRPr>
          </a:p>
          <a:p>
            <a:pPr indent="0" lvl="0" marL="0" rtl="0" algn="l">
              <a:spcBef>
                <a:spcPts val="50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53cd4f128e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3cd4f128e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53cd4f128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3cd4f128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548c3c9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548c3c9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Set expectations for the lesson.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lesson is simply an introduction to the topic. The suggested methods for handling missing data are by no means comprehensive solutions nor should they be considered a go-to approach for missing data.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a big topic worthy of further study after the course has ended.</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D966"/>
                </a:highlight>
              </a:rPr>
              <a:t>For remote classrooms</a:t>
            </a: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Capture a screenshot of this slide and drop it in the class Slack channel.</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1156720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1156720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Set the context for this lesson in terms of the Data Analytics Workflow.</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548c3c9ba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9548c3c9ba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30 minutes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548c3c9b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548c3c9b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Define NULLs.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NULL value is a common data issue.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 name="Google Shape;14;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7" name="Google Shape;17;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8" name="Google Shape;18;p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90" name="Shape 90"/>
        <p:cNvGrpSpPr/>
        <p:nvPr/>
      </p:nvGrpSpPr>
      <p:grpSpPr>
        <a:xfrm>
          <a:off x="0" y="0"/>
          <a:ext cx="0" cy="0"/>
          <a:chOff x="0" y="0"/>
          <a:chExt cx="0" cy="0"/>
        </a:xfrm>
      </p:grpSpPr>
      <p:sp>
        <p:nvSpPr>
          <p:cNvPr id="91" name="Google Shape;91;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2" name="Google Shape;92;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3" name="Shape 93"/>
        <p:cNvGrpSpPr/>
        <p:nvPr/>
      </p:nvGrpSpPr>
      <p:grpSpPr>
        <a:xfrm>
          <a:off x="0" y="0"/>
          <a:ext cx="0" cy="0"/>
          <a:chOff x="0" y="0"/>
          <a:chExt cx="0" cy="0"/>
        </a:xfrm>
      </p:grpSpPr>
      <p:cxnSp>
        <p:nvCxnSpPr>
          <p:cNvPr id="94" name="Google Shape;94;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5" name="Google Shape;95;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6" name="Google Shape;96;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7" name="Google Shape;97;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8" name="Google Shape;98;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9" name="Google Shape;99;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00" name="Google Shape;100;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1" name="Shape 101"/>
        <p:cNvGrpSpPr/>
        <p:nvPr/>
      </p:nvGrpSpPr>
      <p:grpSpPr>
        <a:xfrm>
          <a:off x="0" y="0"/>
          <a:ext cx="0" cy="0"/>
          <a:chOff x="0" y="0"/>
          <a:chExt cx="0" cy="0"/>
        </a:xfrm>
      </p:grpSpPr>
      <p:sp>
        <p:nvSpPr>
          <p:cNvPr id="102" name="Google Shape;102;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3" name="Google Shape;103;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4" name="Google Shape;104;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5" name="Google Shape;105;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6" name="Google Shape;106;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7" name="Google Shape;107;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8" name="Shape 108"/>
        <p:cNvGrpSpPr/>
        <p:nvPr/>
      </p:nvGrpSpPr>
      <p:grpSpPr>
        <a:xfrm>
          <a:off x="0" y="0"/>
          <a:ext cx="0" cy="0"/>
          <a:chOff x="0" y="0"/>
          <a:chExt cx="0" cy="0"/>
        </a:xfrm>
      </p:grpSpPr>
      <p:cxnSp>
        <p:nvCxnSpPr>
          <p:cNvPr id="109" name="Google Shape;109;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10" name="Google Shape;110;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1" name="Google Shape;111;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2" name="Google Shape;112;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3" name="Shape 113"/>
        <p:cNvGrpSpPr/>
        <p:nvPr/>
      </p:nvGrpSpPr>
      <p:grpSpPr>
        <a:xfrm>
          <a:off x="0" y="0"/>
          <a:ext cx="0" cy="0"/>
          <a:chOff x="0" y="0"/>
          <a:chExt cx="0" cy="0"/>
        </a:xfrm>
      </p:grpSpPr>
      <p:sp>
        <p:nvSpPr>
          <p:cNvPr id="114" name="Google Shape;114;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7" name="Google Shape;117;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8" name="Google Shape;118;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9" name="Google Shape;119;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20" name="Google Shape;120;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1" name="Shape 121"/>
        <p:cNvGrpSpPr/>
        <p:nvPr/>
      </p:nvGrpSpPr>
      <p:grpSpPr>
        <a:xfrm>
          <a:off x="0" y="0"/>
          <a:ext cx="0" cy="0"/>
          <a:chOff x="0" y="0"/>
          <a:chExt cx="0" cy="0"/>
        </a:xfrm>
      </p:grpSpPr>
      <p:sp>
        <p:nvSpPr>
          <p:cNvPr id="122" name="Google Shape;122;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5" name="Google Shape;125;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6" name="Google Shape;126;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7" name="Google Shape;127;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8" name="Google Shape;128;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9" name="Shape 129"/>
        <p:cNvGrpSpPr/>
        <p:nvPr/>
      </p:nvGrpSpPr>
      <p:grpSpPr>
        <a:xfrm>
          <a:off x="0" y="0"/>
          <a:ext cx="0" cy="0"/>
          <a:chOff x="0" y="0"/>
          <a:chExt cx="0" cy="0"/>
        </a:xfrm>
      </p:grpSpPr>
      <p:sp>
        <p:nvSpPr>
          <p:cNvPr id="130" name="Google Shape;130;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2" name="Google Shape;132;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3" name="Google Shape;133;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4" name="Google Shape;134;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5" name="Google Shape;135;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6" name="Google Shape;136;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7" name="Google Shape;137;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8" name="Google Shape;138;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9" name="Google Shape;139;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40" name="Shape 140"/>
        <p:cNvGrpSpPr/>
        <p:nvPr/>
      </p:nvGrpSpPr>
      <p:grpSpPr>
        <a:xfrm>
          <a:off x="0" y="0"/>
          <a:ext cx="0" cy="0"/>
          <a:chOff x="0" y="0"/>
          <a:chExt cx="0" cy="0"/>
        </a:xfrm>
      </p:grpSpPr>
      <p:sp>
        <p:nvSpPr>
          <p:cNvPr id="141" name="Google Shape;141;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3" name="Google Shape;143;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4" name="Google Shape;144;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5" name="Google Shape;145;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6" name="Google Shape;146;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7" name="Google Shape;147;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8" name="Google Shape;148;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9" name="Shape 149"/>
        <p:cNvGrpSpPr/>
        <p:nvPr/>
      </p:nvGrpSpPr>
      <p:grpSpPr>
        <a:xfrm>
          <a:off x="0" y="0"/>
          <a:ext cx="0" cy="0"/>
          <a:chOff x="0" y="0"/>
          <a:chExt cx="0" cy="0"/>
        </a:xfrm>
      </p:grpSpPr>
      <p:sp>
        <p:nvSpPr>
          <p:cNvPr id="150" name="Google Shape;150;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2" name="Google Shape;152;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3" name="Google Shape;153;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4" name="Google Shape;154;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5" name="Google Shape;155;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6" name="Google Shape;156;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7" name="Google Shape;157;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8" name="Google Shape;158;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9" name="Shape 159"/>
        <p:cNvGrpSpPr/>
        <p:nvPr/>
      </p:nvGrpSpPr>
      <p:grpSpPr>
        <a:xfrm>
          <a:off x="0" y="0"/>
          <a:ext cx="0" cy="0"/>
          <a:chOff x="0" y="0"/>
          <a:chExt cx="0" cy="0"/>
        </a:xfrm>
      </p:grpSpPr>
      <p:sp>
        <p:nvSpPr>
          <p:cNvPr id="160" name="Google Shape;160;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2" name="Google Shape;162;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3" name="Google Shape;163;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4" name="Google Shape;164;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5" name="Google Shape;165;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6" name="Google Shape;166;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9" name="Shape 19"/>
        <p:cNvGrpSpPr/>
        <p:nvPr/>
      </p:nvGrpSpPr>
      <p:grpSpPr>
        <a:xfrm>
          <a:off x="0" y="0"/>
          <a:ext cx="0" cy="0"/>
          <a:chOff x="0" y="0"/>
          <a:chExt cx="0" cy="0"/>
        </a:xfrm>
      </p:grpSpPr>
      <p:sp>
        <p:nvSpPr>
          <p:cNvPr id="20" name="Google Shape;20;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2" name="Google Shape;22;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3" name="Google Shape;23;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4" name="Google Shape;24;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5" name="Google Shape;25;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7" name="Google Shape;27;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8" name="Google Shape;28;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9" name="Google Shape;29;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0" name="Google Shape;30;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a:t>
            </a: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 name="Google Shape;31;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2" name="Google Shape;32;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3" name="Google Shape;33;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4" name="Google Shape;34;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5" name="Google Shape;35;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6" name="Google Shape;36;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7" name="Google Shape;37;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8" name="Google Shape;38;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40" name="Google Shape;40;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a:t>
            </a:r>
            <a:r>
              <a:rPr lang="en" sz="1200">
                <a:latin typeface="Proxima Nova"/>
                <a:ea typeface="Proxima Nova"/>
                <a:cs typeface="Proxima Nova"/>
                <a:sym typeface="Proxima Nova"/>
              </a:rPr>
              <a:t>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1" name="Google Shape;41;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7" name="Shape 167"/>
        <p:cNvGrpSpPr/>
        <p:nvPr/>
      </p:nvGrpSpPr>
      <p:grpSpPr>
        <a:xfrm>
          <a:off x="0" y="0"/>
          <a:ext cx="0" cy="0"/>
          <a:chOff x="0" y="0"/>
          <a:chExt cx="0" cy="0"/>
        </a:xfrm>
      </p:grpSpPr>
      <p:sp>
        <p:nvSpPr>
          <p:cNvPr id="168" name="Google Shape;168;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9" name="Google Shape;169;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0" name="Google Shape;170;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1" name="Google Shape;171;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2" name="Google Shape;172;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3" name="Google Shape;173;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4" name="Google Shape;174;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5" name="Google Shape;175;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6" name="Google Shape;176;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7" name="Shape 177"/>
        <p:cNvGrpSpPr/>
        <p:nvPr/>
      </p:nvGrpSpPr>
      <p:grpSpPr>
        <a:xfrm>
          <a:off x="0" y="0"/>
          <a:ext cx="0" cy="0"/>
          <a:chOff x="0" y="0"/>
          <a:chExt cx="0" cy="0"/>
        </a:xfrm>
      </p:grpSpPr>
      <p:sp>
        <p:nvSpPr>
          <p:cNvPr id="178" name="Google Shape;178;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9" name="Google Shape;179;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0" name="Google Shape;180;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1" name="Google Shape;181;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2" name="Google Shape;182;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3" name="Google Shape;183;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4" name="Google Shape;184;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5" name="Shape 185"/>
        <p:cNvGrpSpPr/>
        <p:nvPr/>
      </p:nvGrpSpPr>
      <p:grpSpPr>
        <a:xfrm>
          <a:off x="0" y="0"/>
          <a:ext cx="0" cy="0"/>
          <a:chOff x="0" y="0"/>
          <a:chExt cx="0" cy="0"/>
        </a:xfrm>
      </p:grpSpPr>
      <p:sp>
        <p:nvSpPr>
          <p:cNvPr id="186" name="Google Shape;186;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8" name="Google Shape;188;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9" name="Google Shape;189;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0" name="Google Shape;190;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1" name="Google Shape;191;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2" name="Google Shape;192;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3" name="Google Shape;193;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4" name="Google Shape;194;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5" name="Shape 195"/>
        <p:cNvGrpSpPr/>
        <p:nvPr/>
      </p:nvGrpSpPr>
      <p:grpSpPr>
        <a:xfrm>
          <a:off x="0" y="0"/>
          <a:ext cx="0" cy="0"/>
          <a:chOff x="0" y="0"/>
          <a:chExt cx="0" cy="0"/>
        </a:xfrm>
      </p:grpSpPr>
      <p:sp>
        <p:nvSpPr>
          <p:cNvPr id="196" name="Google Shape;196;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8" name="Google Shape;198;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9" name="Google Shape;199;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0" name="Google Shape;200;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1" name="Google Shape;201;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2" name="Google Shape;202;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
    <p:spTree>
      <p:nvGrpSpPr>
        <p:cNvPr id="203" name="Shape 203"/>
        <p:cNvGrpSpPr/>
        <p:nvPr/>
      </p:nvGrpSpPr>
      <p:grpSpPr>
        <a:xfrm>
          <a:off x="0" y="0"/>
          <a:ext cx="0" cy="0"/>
          <a:chOff x="0" y="0"/>
          <a:chExt cx="0" cy="0"/>
        </a:xfrm>
      </p:grpSpPr>
      <p:sp>
        <p:nvSpPr>
          <p:cNvPr id="204" name="Google Shape;204;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6" name="Google Shape;206;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7" name="Google Shape;207;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8" name="Google Shape;208;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9" name="Google Shape;209;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10" name="Google Shape;210;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1" name="Google Shape;211;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2" name="Google Shape;212;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3" name="Google Shape;213;p25"/>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214" name="Shape 214"/>
        <p:cNvGrpSpPr/>
        <p:nvPr/>
      </p:nvGrpSpPr>
      <p:grpSpPr>
        <a:xfrm>
          <a:off x="0" y="0"/>
          <a:ext cx="0" cy="0"/>
          <a:chOff x="0" y="0"/>
          <a:chExt cx="0" cy="0"/>
        </a:xfrm>
      </p:grpSpPr>
      <p:sp>
        <p:nvSpPr>
          <p:cNvPr id="215" name="Google Shape;215;p26"/>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18" name="Google Shape;218;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9" name="Google Shape;219;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0" name="Google Shape;220;p2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1" name="Google Shape;221;p26"/>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22" name="Shape 222"/>
        <p:cNvGrpSpPr/>
        <p:nvPr/>
      </p:nvGrpSpPr>
      <p:grpSpPr>
        <a:xfrm>
          <a:off x="0" y="0"/>
          <a:ext cx="0" cy="0"/>
          <a:chOff x="0" y="0"/>
          <a:chExt cx="0" cy="0"/>
        </a:xfrm>
      </p:grpSpPr>
      <p:sp>
        <p:nvSpPr>
          <p:cNvPr id="223" name="Google Shape;223;p27"/>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24" name="Google Shape;224;p27"/>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25" name="Google Shape;225;p27"/>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26" name="Google Shape;226;p2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27" name="Google Shape;227;p27"/>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28" name="Google Shape;228;p2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29" name="Google Shape;229;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30" name="Shape 230"/>
        <p:cNvGrpSpPr/>
        <p:nvPr/>
      </p:nvGrpSpPr>
      <p:grpSpPr>
        <a:xfrm>
          <a:off x="0" y="0"/>
          <a:ext cx="0" cy="0"/>
          <a:chOff x="0" y="0"/>
          <a:chExt cx="0" cy="0"/>
        </a:xfrm>
      </p:grpSpPr>
      <p:sp>
        <p:nvSpPr>
          <p:cNvPr id="231" name="Google Shape;231;p28"/>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33" name="Google Shape;233;p28"/>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34" name="Google Shape;234;p28"/>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35" name="Google Shape;235;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6" name="Google Shape;236;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37" name="Shape 237"/>
        <p:cNvGrpSpPr/>
        <p:nvPr/>
      </p:nvGrpSpPr>
      <p:grpSpPr>
        <a:xfrm>
          <a:off x="0" y="0"/>
          <a:ext cx="0" cy="0"/>
          <a:chOff x="0" y="0"/>
          <a:chExt cx="0" cy="0"/>
        </a:xfrm>
      </p:grpSpPr>
      <p:sp>
        <p:nvSpPr>
          <p:cNvPr id="238" name="Google Shape;238;p29"/>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39" name="Google Shape;239;p29"/>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40" name="Google Shape;240;p29"/>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41" name="Google Shape;241;p29"/>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42" name="Google Shape;242;p29"/>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43" name="Google Shape;243;p29"/>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44" name="Google Shape;244;p29"/>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45" name="Google Shape;245;p29"/>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46" name="Google Shape;246;p29"/>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48" name="Shape 248"/>
        <p:cNvGrpSpPr/>
        <p:nvPr/>
      </p:nvGrpSpPr>
      <p:grpSpPr>
        <a:xfrm>
          <a:off x="0" y="0"/>
          <a:ext cx="0" cy="0"/>
          <a:chOff x="0" y="0"/>
          <a:chExt cx="0" cy="0"/>
        </a:xfrm>
      </p:grpSpPr>
      <p:sp>
        <p:nvSpPr>
          <p:cNvPr id="249" name="Google Shape;249;p30"/>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51" name="Google Shape;251;p3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2" name="Google Shape;252;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53" name="Google Shape;253;p3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2" name="Shape 42"/>
        <p:cNvGrpSpPr/>
        <p:nvPr/>
      </p:nvGrpSpPr>
      <p:grpSpPr>
        <a:xfrm>
          <a:off x="0" y="0"/>
          <a:ext cx="0" cy="0"/>
          <a:chOff x="0" y="0"/>
          <a:chExt cx="0" cy="0"/>
        </a:xfrm>
      </p:grpSpPr>
      <p:sp>
        <p:nvSpPr>
          <p:cNvPr id="43" name="Google Shape;43;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5" name="Google Shape;45;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6" name="Google Shape;46;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7" name="Google Shape;47;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9" name="Google Shape;49;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0" name="Google Shape;50;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1" name="Google Shape;51;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2" name="Shape 52"/>
        <p:cNvGrpSpPr/>
        <p:nvPr/>
      </p:nvGrpSpPr>
      <p:grpSpPr>
        <a:xfrm>
          <a:off x="0" y="0"/>
          <a:ext cx="0" cy="0"/>
          <a:chOff x="0" y="0"/>
          <a:chExt cx="0" cy="0"/>
        </a:xfrm>
      </p:grpSpPr>
      <p:sp>
        <p:nvSpPr>
          <p:cNvPr id="53" name="Google Shape;53;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5" name="Google Shape;55;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6" name="Google Shape;56;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7" name="Google Shape;57;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9" name="Google Shape;59;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0" name="Google Shape;60;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1" name="Google Shape;61;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2" name="Shape 62"/>
        <p:cNvGrpSpPr/>
        <p:nvPr/>
      </p:nvGrpSpPr>
      <p:grpSpPr>
        <a:xfrm>
          <a:off x="0" y="0"/>
          <a:ext cx="0" cy="0"/>
          <a:chOff x="0" y="0"/>
          <a:chExt cx="0" cy="0"/>
        </a:xfrm>
      </p:grpSpPr>
      <p:sp>
        <p:nvSpPr>
          <p:cNvPr id="63" name="Google Shape;63;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6" name="Google Shape;66;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7" name="Google Shape;67;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8" name="Google Shape;68;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9" name="Shape 69"/>
        <p:cNvGrpSpPr/>
        <p:nvPr/>
      </p:nvGrpSpPr>
      <p:grpSpPr>
        <a:xfrm>
          <a:off x="0" y="0"/>
          <a:ext cx="0" cy="0"/>
          <a:chOff x="0" y="0"/>
          <a:chExt cx="0" cy="0"/>
        </a:xfrm>
      </p:grpSpPr>
      <p:sp>
        <p:nvSpPr>
          <p:cNvPr id="70" name="Google Shape;70;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 name="Google Shape;71;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2" name="Shape 72"/>
        <p:cNvGrpSpPr/>
        <p:nvPr/>
      </p:nvGrpSpPr>
      <p:grpSpPr>
        <a:xfrm>
          <a:off x="0" y="0"/>
          <a:ext cx="0" cy="0"/>
          <a:chOff x="0" y="0"/>
          <a:chExt cx="0" cy="0"/>
        </a:xfrm>
      </p:grpSpPr>
      <p:sp>
        <p:nvSpPr>
          <p:cNvPr id="73" name="Google Shape;73;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4" name="Google Shape;74;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5" name="Google Shape;75;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6" name="Google Shape;76;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7" name="Google Shape;77;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8" name="Shape 78"/>
        <p:cNvGrpSpPr/>
        <p:nvPr/>
      </p:nvGrpSpPr>
      <p:grpSpPr>
        <a:xfrm>
          <a:off x="0" y="0"/>
          <a:ext cx="0" cy="0"/>
          <a:chOff x="0" y="0"/>
          <a:chExt cx="0" cy="0"/>
        </a:xfrm>
      </p:grpSpPr>
      <p:sp>
        <p:nvSpPr>
          <p:cNvPr id="79" name="Google Shape;79;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0" name="Google Shape;80;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1" name="Google Shape;81;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2" name="Google Shape;82;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3" name="Shape 83"/>
        <p:cNvGrpSpPr/>
        <p:nvPr/>
      </p:nvGrpSpPr>
      <p:grpSpPr>
        <a:xfrm>
          <a:off x="0" y="0"/>
          <a:ext cx="0" cy="0"/>
          <a:chOff x="0" y="0"/>
          <a:chExt cx="0" cy="0"/>
        </a:xfrm>
      </p:grpSpPr>
      <p:sp>
        <p:nvSpPr>
          <p:cNvPr id="84" name="Google Shape;84;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5" name="Google Shape;85;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b="1" sz="2400"/>
            </a:lvl1pPr>
            <a:lvl2pPr lvl="1">
              <a:spcBef>
                <a:spcPts val="1600"/>
              </a:spcBef>
              <a:spcAft>
                <a:spcPts val="0"/>
              </a:spcAft>
              <a:buSzPts val="1600"/>
              <a:buNone/>
              <a:defRPr b="1"/>
            </a:lvl2pPr>
            <a:lvl3pPr lvl="2">
              <a:spcBef>
                <a:spcPts val="1600"/>
              </a:spcBef>
              <a:spcAft>
                <a:spcPts val="0"/>
              </a:spcAft>
              <a:buSzPts val="1400"/>
              <a:buNone/>
              <a:defRPr b="1"/>
            </a:lvl3pPr>
            <a:lvl4pPr lvl="3">
              <a:spcBef>
                <a:spcPts val="1600"/>
              </a:spcBef>
              <a:spcAft>
                <a:spcPts val="0"/>
              </a:spcAft>
              <a:buSzPts val="1200"/>
              <a:buNone/>
              <a:defRPr b="1"/>
            </a:lvl4pPr>
            <a:lvl5pPr lvl="4">
              <a:spcBef>
                <a:spcPts val="1600"/>
              </a:spcBef>
              <a:spcAft>
                <a:spcPts val="0"/>
              </a:spcAft>
              <a:buSzPts val="1200"/>
              <a:buNone/>
              <a:defRPr b="1"/>
            </a:lvl5pPr>
            <a:lvl6pPr lvl="5">
              <a:spcBef>
                <a:spcPts val="1600"/>
              </a:spcBef>
              <a:spcAft>
                <a:spcPts val="0"/>
              </a:spcAft>
              <a:buSzPts val="1200"/>
              <a:buNone/>
              <a:defRPr b="1"/>
            </a:lvl6pPr>
            <a:lvl7pPr lvl="6">
              <a:spcBef>
                <a:spcPts val="1600"/>
              </a:spcBef>
              <a:spcAft>
                <a:spcPts val="0"/>
              </a:spcAft>
              <a:buSzPts val="1200"/>
              <a:buNone/>
              <a:defRPr b="1"/>
            </a:lvl7pPr>
            <a:lvl8pPr lvl="7">
              <a:spcBef>
                <a:spcPts val="1600"/>
              </a:spcBef>
              <a:spcAft>
                <a:spcPts val="0"/>
              </a:spcAft>
              <a:buSzPts val="1200"/>
              <a:buNone/>
              <a:defRPr b="1"/>
            </a:lvl8pPr>
            <a:lvl9pPr lvl="8">
              <a:spcBef>
                <a:spcPts val="1600"/>
              </a:spcBef>
              <a:spcAft>
                <a:spcPts val="1600"/>
              </a:spcAft>
              <a:buSzPts val="1200"/>
              <a:buNone/>
              <a:defRPr b="1"/>
            </a:lvl9pPr>
          </a:lstStyle>
          <a:p/>
        </p:txBody>
      </p:sp>
      <p:sp>
        <p:nvSpPr>
          <p:cNvPr id="86" name="Google Shape;86;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7" name="Google Shape;87;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8" name="Google Shape;88;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9" name="Google Shape;89;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theme" Target="../theme/theme2.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2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rive.google.com/drive/folders/1jDOztQOihWpay80dKu12Y441vtgleith?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Cleaning and Combining Data With Pandas</a:t>
            </a:r>
            <a:endParaRPr/>
          </a:p>
          <a:p>
            <a:pPr indent="0" lvl="0" marL="0" rtl="0" algn="l">
              <a:spcBef>
                <a:spcPts val="0"/>
              </a:spcBef>
              <a:spcAft>
                <a:spcPts val="0"/>
              </a:spcAft>
              <a:buNone/>
            </a:pPr>
            <a:r>
              <a:t/>
            </a:r>
            <a:endParaRPr/>
          </a:p>
        </p:txBody>
      </p:sp>
      <p:sp>
        <p:nvSpPr>
          <p:cNvPr id="259" name="Google Shape;259;p31"/>
          <p:cNvSpPr txBox="1"/>
          <p:nvPr>
            <p:ph idx="1" type="body"/>
          </p:nvPr>
        </p:nvSpPr>
        <p:spPr>
          <a:xfrm>
            <a:off x="979500" y="1078375"/>
            <a:ext cx="31629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highlight>
                  <a:srgbClr val="FFFFFF"/>
                </a:highlight>
              </a:rPr>
              <a:t>In this lesson, students will learn how to use the Pandas library to clean data and combine multiple DataFrames.</a:t>
            </a:r>
            <a:endParaRPr b="1" sz="1600">
              <a:solidFill>
                <a:schemeClr val="dk1"/>
              </a:solidFill>
            </a:endParaRPr>
          </a:p>
          <a:p>
            <a:pPr indent="0" lvl="0" marL="0" rtl="0" algn="l">
              <a:spcBef>
                <a:spcPts val="1600"/>
              </a:spcBef>
              <a:spcAft>
                <a:spcPts val="0"/>
              </a:spcAft>
              <a:buClr>
                <a:schemeClr val="dk1"/>
              </a:buClr>
              <a:buSzPts val="1100"/>
              <a:buFont typeface="Arial"/>
              <a:buNone/>
            </a:pPr>
            <a:r>
              <a:rPr b="1" lang="en" sz="1600">
                <a:solidFill>
                  <a:schemeClr val="dk1"/>
                </a:solidFill>
              </a:rPr>
              <a:t>Duration </a:t>
            </a:r>
            <a:br>
              <a:rPr b="1" lang="en" sz="1600">
                <a:solidFill>
                  <a:schemeClr val="dk1"/>
                </a:solidFill>
              </a:rPr>
            </a:br>
            <a:r>
              <a:rPr lang="en" sz="1600">
                <a:solidFill>
                  <a:schemeClr val="dk1"/>
                </a:solidFill>
              </a:rPr>
              <a:t>120 minutes</a:t>
            </a:r>
            <a:endParaRPr sz="1600">
              <a:solidFill>
                <a:schemeClr val="dk1"/>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1600"/>
              </a:spcAft>
              <a:buNone/>
            </a:pPr>
            <a:r>
              <a:t/>
            </a:r>
            <a:endParaRPr sz="1600"/>
          </a:p>
        </p:txBody>
      </p:sp>
      <p:sp>
        <p:nvSpPr>
          <p:cNvPr id="260" name="Google Shape;260;p31"/>
          <p:cNvSpPr txBox="1"/>
          <p:nvPr>
            <p:ph idx="1" type="body"/>
          </p:nvPr>
        </p:nvSpPr>
        <p:spPr>
          <a:xfrm>
            <a:off x="4393200" y="1078375"/>
            <a:ext cx="4049400" cy="3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In this lesson, students will:</a:t>
            </a:r>
            <a:endParaRPr sz="1600">
              <a:solidFill>
                <a:schemeClr val="dk1"/>
              </a:solidFill>
            </a:endParaRPr>
          </a:p>
          <a:p>
            <a:pPr indent="-330200" lvl="0" marL="457200" rtl="0" algn="l">
              <a:spcBef>
                <a:spcPts val="1600"/>
              </a:spcBef>
              <a:spcAft>
                <a:spcPts val="0"/>
              </a:spcAft>
              <a:buClr>
                <a:srgbClr val="24292E"/>
              </a:buClr>
              <a:buSzPts val="1600"/>
              <a:buChar char="●"/>
            </a:pPr>
            <a:r>
              <a:rPr lang="en" sz="1600">
                <a:solidFill>
                  <a:srgbClr val="24292E"/>
                </a:solidFill>
                <a:highlight>
                  <a:schemeClr val="lt1"/>
                </a:highlight>
              </a:rPr>
              <a:t>Use Pandas to handle missing or problematic data values.</a:t>
            </a:r>
            <a:endParaRPr sz="1600">
              <a:solidFill>
                <a:srgbClr val="24292E"/>
              </a:solidFill>
              <a:highlight>
                <a:schemeClr val="lt1"/>
              </a:highlight>
            </a:endParaRPr>
          </a:p>
          <a:p>
            <a:pPr indent="-330200" lvl="0" marL="457200" rtl="0" algn="l">
              <a:spcBef>
                <a:spcPts val="0"/>
              </a:spcBef>
              <a:spcAft>
                <a:spcPts val="0"/>
              </a:spcAft>
              <a:buClr>
                <a:srgbClr val="24292E"/>
              </a:buClr>
              <a:buSzPts val="1600"/>
              <a:buChar char="●"/>
            </a:pPr>
            <a:r>
              <a:rPr lang="en" sz="1600">
                <a:solidFill>
                  <a:srgbClr val="24292E"/>
                </a:solidFill>
                <a:highlight>
                  <a:schemeClr val="lt1"/>
                </a:highlight>
              </a:rPr>
              <a:t>Identify appropriate cleaning strategies for specific types of data.</a:t>
            </a:r>
            <a:endParaRPr sz="1600">
              <a:solidFill>
                <a:srgbClr val="24292E"/>
              </a:solidFill>
              <a:highlight>
                <a:schemeClr val="lt1"/>
              </a:highlight>
            </a:endParaRPr>
          </a:p>
          <a:p>
            <a:pPr indent="-330200" lvl="0" marL="457200" rtl="0" algn="l">
              <a:spcBef>
                <a:spcPts val="0"/>
              </a:spcBef>
              <a:spcAft>
                <a:spcPts val="0"/>
              </a:spcAft>
              <a:buClr>
                <a:srgbClr val="24292E"/>
              </a:buClr>
              <a:buSzPts val="1600"/>
              <a:buChar char="●"/>
            </a:pPr>
            <a:r>
              <a:rPr lang="en" sz="1600">
                <a:solidFill>
                  <a:srgbClr val="24292E"/>
                </a:solidFill>
                <a:highlight>
                  <a:schemeClr val="lt1"/>
                </a:highlight>
              </a:rPr>
              <a:t>Use groupby() and JOIN statements to combine data with Pandas.</a:t>
            </a:r>
            <a:endParaRPr sz="1600">
              <a:solidFill>
                <a:srgbClr val="24292E"/>
              </a:solidFill>
              <a:highlight>
                <a:schemeClr val="lt1"/>
              </a:highlight>
            </a:endParaRPr>
          </a:p>
          <a:p>
            <a:pPr indent="-330200" lvl="0" marL="457200" rtl="0" algn="l">
              <a:spcBef>
                <a:spcPts val="0"/>
              </a:spcBef>
              <a:spcAft>
                <a:spcPts val="0"/>
              </a:spcAft>
              <a:buClr>
                <a:srgbClr val="24292E"/>
              </a:buClr>
              <a:buSzPts val="1600"/>
              <a:buChar char="●"/>
            </a:pPr>
            <a:r>
              <a:rPr lang="en" sz="1600">
                <a:solidFill>
                  <a:srgbClr val="24292E"/>
                </a:solidFill>
                <a:highlight>
                  <a:schemeClr val="lt1"/>
                </a:highlight>
              </a:rPr>
              <a:t>Create insights from data by splitting and combining data segments.</a:t>
            </a:r>
            <a:endParaRPr sz="1600">
              <a:solidFill>
                <a:schemeClr val="dk1"/>
              </a:solidFill>
            </a:endParaRPr>
          </a:p>
          <a:p>
            <a:pPr indent="0" lvl="0" marL="0" rtl="0" algn="l">
              <a:spcBef>
                <a:spcPts val="1200"/>
              </a:spcBef>
              <a:spcAft>
                <a:spcPts val="1600"/>
              </a:spcAft>
              <a:buNone/>
            </a:pPr>
            <a:r>
              <a:t/>
            </a:r>
            <a:endParaRPr b="1"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Missing Data</a:t>
            </a:r>
            <a:endParaRPr/>
          </a:p>
        </p:txBody>
      </p:sp>
      <p:sp>
        <p:nvSpPr>
          <p:cNvPr id="323" name="Google Shape;323;p40"/>
          <p:cNvSpPr txBox="1"/>
          <p:nvPr>
            <p:ph idx="1" type="body"/>
          </p:nvPr>
        </p:nvSpPr>
        <p:spPr>
          <a:xfrm>
            <a:off x="457200" y="1143000"/>
            <a:ext cx="8076600" cy="285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first step when dealing with NULLs is to to identify whether or not we’re missing data at all. </a:t>
            </a:r>
            <a:endParaRPr>
              <a:solidFill>
                <a:schemeClr val="dk1"/>
              </a:solidFill>
              <a:highlight>
                <a:srgbClr val="FFFFFF"/>
              </a:highlight>
            </a:endParaRPr>
          </a:p>
          <a:p>
            <a:pPr indent="0" lvl="0" marL="0" rtl="0" algn="l">
              <a:lnSpc>
                <a:spcPct val="115000"/>
              </a:lnSpc>
              <a:spcBef>
                <a:spcPts val="1100"/>
              </a:spcBef>
              <a:spcAft>
                <a:spcPts val="0"/>
              </a:spcAft>
              <a:buNone/>
            </a:pPr>
            <a:r>
              <a:rPr lang="en">
                <a:solidFill>
                  <a:schemeClr val="dk1"/>
                </a:solidFill>
                <a:highlight>
                  <a:srgbClr val="FFFFFF"/>
                </a:highlight>
              </a:rPr>
              <a:t>We have</a:t>
            </a:r>
            <a:r>
              <a:rPr lang="en">
                <a:solidFill>
                  <a:schemeClr val="dk1"/>
                </a:solidFill>
                <a:highlight>
                  <a:srgbClr val="FFFFFF"/>
                </a:highlight>
              </a:rPr>
              <a:t> a few ways to explore missing data, reminiscent of Boolean filters:</a:t>
            </a:r>
            <a:endParaRPr>
              <a:solidFill>
                <a:schemeClr val="dk1"/>
              </a:solidFill>
              <a:highlight>
                <a:srgbClr val="FFFFFF"/>
              </a:highlight>
            </a:endParaRPr>
          </a:p>
          <a:p>
            <a:pPr indent="0" lvl="0" marL="0" rtl="0" algn="l">
              <a:lnSpc>
                <a:spcPct val="115000"/>
              </a:lnSpc>
              <a:spcBef>
                <a:spcPts val="1100"/>
              </a:spcBef>
              <a:spcAft>
                <a:spcPts val="0"/>
              </a:spcAft>
              <a:buNone/>
            </a:pPr>
            <a:r>
              <a:rPr b="1" lang="en">
                <a:solidFill>
                  <a:schemeClr val="dk1"/>
                </a:solidFill>
                <a:highlight>
                  <a:srgbClr val="FFFFFF"/>
                </a:highlight>
                <a:latin typeface="Inconsolata"/>
                <a:ea typeface="Inconsolata"/>
                <a:cs typeface="Inconsolata"/>
                <a:sym typeface="Inconsolata"/>
              </a:rPr>
              <a:t># isnull converts values into True if NULL, False otherwise</a:t>
            </a:r>
            <a:endParaRPr b="1">
              <a:solidFill>
                <a:schemeClr val="dk1"/>
              </a:solidFill>
              <a:highlight>
                <a:srgbClr val="FFFFFF"/>
              </a:highlight>
              <a:latin typeface="Inconsolata"/>
              <a:ea typeface="Inconsolata"/>
              <a:cs typeface="Inconsolata"/>
              <a:sym typeface="Inconsolata"/>
            </a:endParaRPr>
          </a:p>
          <a:p>
            <a:pPr indent="0" lvl="0" marL="0" rtl="0" algn="l">
              <a:lnSpc>
                <a:spcPct val="115000"/>
              </a:lnSpc>
              <a:spcBef>
                <a:spcPts val="1100"/>
              </a:spcBef>
              <a:spcAft>
                <a:spcPts val="0"/>
              </a:spcAft>
              <a:buNone/>
            </a:pPr>
            <a:r>
              <a:rPr b="1" lang="en">
                <a:solidFill>
                  <a:schemeClr val="dk1"/>
                </a:solidFill>
                <a:highlight>
                  <a:srgbClr val="FFFFFF"/>
                </a:highlight>
                <a:latin typeface="Inconsolata"/>
                <a:ea typeface="Inconsolata"/>
                <a:cs typeface="Inconsolata"/>
                <a:sym typeface="Inconsolata"/>
              </a:rPr>
              <a:t>data_frame.isnull()</a:t>
            </a:r>
            <a:endParaRPr b="1">
              <a:solidFill>
                <a:schemeClr val="dk1"/>
              </a:solidFill>
              <a:highlight>
                <a:srgbClr val="FFFFFF"/>
              </a:highlight>
              <a:latin typeface="Inconsolata"/>
              <a:ea typeface="Inconsolata"/>
              <a:cs typeface="Inconsolata"/>
              <a:sym typeface="Inconsolata"/>
            </a:endParaRPr>
          </a:p>
          <a:p>
            <a:pPr indent="0" lvl="0" marL="0" rtl="0" algn="l">
              <a:lnSpc>
                <a:spcPct val="115000"/>
              </a:lnSpc>
              <a:spcBef>
                <a:spcPts val="1100"/>
              </a:spcBef>
              <a:spcAft>
                <a:spcPts val="0"/>
              </a:spcAft>
              <a:buNone/>
            </a:pPr>
            <a:r>
              <a:rPr b="1" lang="en">
                <a:solidFill>
                  <a:schemeClr val="dk1"/>
                </a:solidFill>
                <a:highlight>
                  <a:srgbClr val="FFFFFF"/>
                </a:highlight>
                <a:latin typeface="Inconsolata"/>
                <a:ea typeface="Inconsolata"/>
                <a:cs typeface="Inconsolata"/>
                <a:sym typeface="Inconsolata"/>
              </a:rPr>
              <a:t># we can then use .sum() to count up the number of NULL values</a:t>
            </a:r>
            <a:endParaRPr b="1">
              <a:solidFill>
                <a:schemeClr val="dk1"/>
              </a:solidFill>
              <a:highlight>
                <a:srgbClr val="FFFFFF"/>
              </a:highlight>
              <a:latin typeface="Inconsolata"/>
              <a:ea typeface="Inconsolata"/>
              <a:cs typeface="Inconsolata"/>
              <a:sym typeface="Inconsolata"/>
            </a:endParaRPr>
          </a:p>
          <a:p>
            <a:pPr indent="0" lvl="0" marL="0" rtl="0" algn="l">
              <a:lnSpc>
                <a:spcPct val="115000"/>
              </a:lnSpc>
              <a:spcBef>
                <a:spcPts val="1100"/>
              </a:spcBef>
              <a:spcAft>
                <a:spcPts val="0"/>
              </a:spcAft>
              <a:buNone/>
            </a:pPr>
            <a:r>
              <a:rPr b="1" lang="en">
                <a:solidFill>
                  <a:schemeClr val="dk1"/>
                </a:solidFill>
                <a:highlight>
                  <a:srgbClr val="FFFFFF"/>
                </a:highlight>
                <a:latin typeface="Inconsolata"/>
                <a:ea typeface="Inconsolata"/>
                <a:cs typeface="Inconsolata"/>
                <a:sym typeface="Inconsolata"/>
              </a:rPr>
              <a:t>data_frame.isnull().sum()</a:t>
            </a:r>
            <a:endParaRPr/>
          </a:p>
        </p:txBody>
      </p:sp>
      <p:sp>
        <p:nvSpPr>
          <p:cNvPr id="324" name="Google Shape;324;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Missing Data</a:t>
            </a:r>
            <a:endParaRPr/>
          </a:p>
        </p:txBody>
      </p:sp>
      <p:sp>
        <p:nvSpPr>
          <p:cNvPr id="330" name="Google Shape;330;p4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Finding missing data is the easy part! Determining what to do next is more complicated.</a:t>
            </a:r>
            <a:endParaRPr>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a:solidFill>
                  <a:schemeClr val="dk1"/>
                </a:solidFill>
                <a:highlight>
                  <a:srgbClr val="FFFFFF"/>
                </a:highlight>
              </a:rPr>
              <a:t>Typically, we’re most interested in knowing </a:t>
            </a:r>
            <a:r>
              <a:rPr b="1" lang="en">
                <a:solidFill>
                  <a:schemeClr val="dk1"/>
                </a:solidFill>
                <a:highlight>
                  <a:srgbClr val="FFFFFF"/>
                </a:highlight>
              </a:rPr>
              <a:t>why</a:t>
            </a:r>
            <a:r>
              <a:rPr lang="en">
                <a:solidFill>
                  <a:schemeClr val="dk1"/>
                </a:solidFill>
                <a:highlight>
                  <a:srgbClr val="FFFFFF"/>
                </a:highlight>
              </a:rPr>
              <a:t> we are missing data. Once we know the </a:t>
            </a:r>
            <a:r>
              <a:rPr b="1" lang="en">
                <a:solidFill>
                  <a:schemeClr val="dk1"/>
                </a:solidFill>
                <a:highlight>
                  <a:srgbClr val="FFFFFF"/>
                </a:highlight>
              </a:rPr>
              <a:t>“</a:t>
            </a:r>
            <a:r>
              <a:rPr b="1" lang="en">
                <a:solidFill>
                  <a:schemeClr val="dk1"/>
                </a:solidFill>
                <a:highlight>
                  <a:schemeClr val="accent2"/>
                </a:highlight>
              </a:rPr>
              <a:t>type of missingness</a:t>
            </a:r>
            <a:r>
              <a:rPr b="1" lang="en">
                <a:solidFill>
                  <a:schemeClr val="dk1"/>
                </a:solidFill>
                <a:highlight>
                  <a:srgbClr val="FFFFFF"/>
                </a:highlight>
              </a:rPr>
              <a:t>”</a:t>
            </a:r>
            <a:r>
              <a:rPr lang="en">
                <a:solidFill>
                  <a:schemeClr val="dk1"/>
                </a:solidFill>
                <a:highlight>
                  <a:srgbClr val="FFFFFF"/>
                </a:highlight>
              </a:rPr>
              <a:t> (i.e., the source or cause of missing data), we can proceed effectively. This is essential to deciding whether to delete incomplete values or fill them in and, if so, with what.</a:t>
            </a:r>
            <a:endParaRPr>
              <a:solidFill>
                <a:schemeClr val="dk1"/>
              </a:solidFill>
              <a:highlight>
                <a:srgbClr val="FFFFFF"/>
              </a:highlight>
            </a:endParaRPr>
          </a:p>
          <a:p>
            <a:pPr indent="0" lvl="0" marL="0" rtl="0" algn="l">
              <a:lnSpc>
                <a:spcPct val="115000"/>
              </a:lnSpc>
              <a:spcBef>
                <a:spcPts val="0"/>
              </a:spcBef>
              <a:spcAft>
                <a:spcPts val="1600"/>
              </a:spcAft>
              <a:buNone/>
            </a:pPr>
            <a:r>
              <a:t/>
            </a:r>
            <a:endParaRPr/>
          </a:p>
        </p:txBody>
      </p:sp>
      <p:sp>
        <p:nvSpPr>
          <p:cNvPr id="331" name="Google Shape;331;p4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2" name="Google Shape;332;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idx="1" type="body"/>
          </p:nvPr>
        </p:nvSpPr>
        <p:spPr>
          <a:xfrm>
            <a:off x="457200" y="1143000"/>
            <a:ext cx="4820100" cy="29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Using external references, </a:t>
            </a:r>
            <a:r>
              <a:rPr b="1" lang="en">
                <a:solidFill>
                  <a:schemeClr val="dk1"/>
                </a:solidFill>
              </a:rPr>
              <a:t>find the true value of the missing data</a:t>
            </a:r>
            <a:r>
              <a:rPr lang="en">
                <a:solidFill>
                  <a:schemeClr val="dk1"/>
                </a:solidFill>
              </a:rPr>
              <a:t> and fill it in</a:t>
            </a:r>
            <a:r>
              <a:rPr b="1" lang="en">
                <a:solidFill>
                  <a:schemeClr val="dk1"/>
                </a:solidFill>
              </a:rPr>
              <a:t>.</a:t>
            </a:r>
            <a:endParaRPr>
              <a:solidFill>
                <a:schemeClr val="dk1"/>
              </a:solidFill>
            </a:endParaRPr>
          </a:p>
          <a:p>
            <a:pPr indent="-342900" lvl="0" marL="457200" rtl="0" algn="l">
              <a:spcBef>
                <a:spcPts val="1000"/>
              </a:spcBef>
              <a:spcAft>
                <a:spcPts val="0"/>
              </a:spcAft>
              <a:buClr>
                <a:schemeClr val="dk1"/>
              </a:buClr>
              <a:buSzPts val="1800"/>
              <a:buAutoNum type="arabicPeriod"/>
            </a:pPr>
            <a:r>
              <a:rPr lang="en">
                <a:solidFill>
                  <a:schemeClr val="dk1"/>
                </a:solidFill>
              </a:rPr>
              <a:t>Make educated guesses about what the values could be; </a:t>
            </a:r>
            <a:r>
              <a:rPr b="1" lang="en">
                <a:solidFill>
                  <a:schemeClr val="dk1"/>
                </a:solidFill>
              </a:rPr>
              <a:t>impute (i.e., fill in) missing values</a:t>
            </a:r>
            <a:r>
              <a:rPr lang="en">
                <a:solidFill>
                  <a:schemeClr val="dk1"/>
                </a:solidFill>
              </a:rPr>
              <a:t> with the mean, median, or some other number.</a:t>
            </a:r>
            <a:endParaRPr>
              <a:solidFill>
                <a:schemeClr val="dk1"/>
              </a:solidFill>
            </a:endParaRPr>
          </a:p>
          <a:p>
            <a:pPr indent="-342900" lvl="0" marL="457200" rtl="0" algn="l">
              <a:spcBef>
                <a:spcPts val="1000"/>
              </a:spcBef>
              <a:spcAft>
                <a:spcPts val="0"/>
              </a:spcAft>
              <a:buClr>
                <a:schemeClr val="dk1"/>
              </a:buClr>
              <a:buSzPts val="1800"/>
              <a:buAutoNum type="arabicPeriod"/>
            </a:pPr>
            <a:r>
              <a:rPr b="1" lang="en">
                <a:solidFill>
                  <a:schemeClr val="dk1"/>
                </a:solidFill>
              </a:rPr>
              <a:t>Ignore them.</a:t>
            </a:r>
            <a:endParaRPr>
              <a:solidFill>
                <a:schemeClr val="dk1"/>
              </a:solidFill>
            </a:endParaRPr>
          </a:p>
          <a:p>
            <a:pPr indent="-342900" lvl="0" marL="457200" rtl="0" algn="l">
              <a:spcBef>
                <a:spcPts val="1000"/>
              </a:spcBef>
              <a:spcAft>
                <a:spcPts val="1000"/>
              </a:spcAft>
              <a:buClr>
                <a:schemeClr val="dk1"/>
              </a:buClr>
              <a:buSzPts val="1800"/>
              <a:buAutoNum type="arabicPeriod"/>
            </a:pPr>
            <a:r>
              <a:rPr b="1" lang="en">
                <a:solidFill>
                  <a:schemeClr val="dk1"/>
                </a:solidFill>
              </a:rPr>
              <a:t>Delete rows containing NULL values</a:t>
            </a:r>
            <a:r>
              <a:rPr lang="en">
                <a:solidFill>
                  <a:schemeClr val="dk1"/>
                </a:solidFill>
              </a:rPr>
              <a:t>.</a:t>
            </a:r>
            <a:endParaRPr/>
          </a:p>
        </p:txBody>
      </p:sp>
      <p:sp>
        <p:nvSpPr>
          <p:cNvPr id="338" name="Google Shape;338;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9" name="Google Shape;339;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Four Primary Strategies for Handling NULLs</a:t>
            </a:r>
            <a:endParaRPr sz="2200"/>
          </a:p>
        </p:txBody>
      </p:sp>
      <p:sp>
        <p:nvSpPr>
          <p:cNvPr id="340" name="Google Shape;340;p4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1" name="Google Shape;341;p42"/>
          <p:cNvSpPr txBox="1"/>
          <p:nvPr/>
        </p:nvSpPr>
        <p:spPr>
          <a:xfrm>
            <a:off x="5453100" y="2877525"/>
            <a:ext cx="3087900" cy="106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1600">
                <a:solidFill>
                  <a:schemeClr val="dk2"/>
                </a:solidFill>
                <a:latin typeface="Proxima Nova"/>
                <a:ea typeface="Proxima Nova"/>
                <a:cs typeface="Proxima Nova"/>
                <a:sym typeface="Proxima Nova"/>
              </a:rPr>
              <a:t>Proceed with caution! </a:t>
            </a:r>
            <a:r>
              <a:rPr b="1" lang="en" sz="1600">
                <a:solidFill>
                  <a:schemeClr val="dk2"/>
                </a:solidFill>
                <a:latin typeface="Proxima Nova"/>
                <a:ea typeface="Proxima Nova"/>
                <a:cs typeface="Proxima Nova"/>
                <a:sym typeface="Proxima Nova"/>
              </a:rPr>
              <a:t>These can rely on dangerous assumptions and are usually not good approaches.</a:t>
            </a:r>
            <a:endParaRPr b="1" sz="1600">
              <a:solidFill>
                <a:schemeClr val="dk2"/>
              </a:solidFill>
              <a:latin typeface="Proxima Nova"/>
              <a:ea typeface="Proxima Nova"/>
              <a:cs typeface="Proxima Nova"/>
              <a:sym typeface="Proxima Nova"/>
            </a:endParaRPr>
          </a:p>
        </p:txBody>
      </p:sp>
      <p:cxnSp>
        <p:nvCxnSpPr>
          <p:cNvPr id="342" name="Google Shape;342;p42"/>
          <p:cNvCxnSpPr>
            <a:stCxn id="341" idx="1"/>
          </p:cNvCxnSpPr>
          <p:nvPr/>
        </p:nvCxnSpPr>
        <p:spPr>
          <a:xfrm flipH="1">
            <a:off x="2492700" y="3410475"/>
            <a:ext cx="2960400" cy="111000"/>
          </a:xfrm>
          <a:prstGeom prst="straightConnector1">
            <a:avLst/>
          </a:prstGeom>
          <a:noFill/>
          <a:ln cap="flat" cmpd="sng" w="28575">
            <a:solidFill>
              <a:schemeClr val="dk2"/>
            </a:solidFill>
            <a:prstDash val="solid"/>
            <a:round/>
            <a:headEnd len="med" w="med" type="none"/>
            <a:tailEnd len="med" w="med" type="triangle"/>
          </a:ln>
        </p:spPr>
      </p:cxnSp>
      <p:cxnSp>
        <p:nvCxnSpPr>
          <p:cNvPr id="343" name="Google Shape;343;p42"/>
          <p:cNvCxnSpPr>
            <a:stCxn id="341" idx="1"/>
          </p:cNvCxnSpPr>
          <p:nvPr/>
        </p:nvCxnSpPr>
        <p:spPr>
          <a:xfrm flipH="1">
            <a:off x="4853400" y="3410475"/>
            <a:ext cx="599700" cy="4668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49" name="Google Shape;349;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Options for Missing Values</a:t>
            </a:r>
            <a:endParaRPr/>
          </a:p>
        </p:txBody>
      </p:sp>
      <p:graphicFrame>
        <p:nvGraphicFramePr>
          <p:cNvPr id="350" name="Google Shape;350;p43"/>
          <p:cNvGraphicFramePr/>
          <p:nvPr/>
        </p:nvGraphicFramePr>
        <p:xfrm>
          <a:off x="633288" y="919652"/>
          <a:ext cx="3000000" cy="3000000"/>
        </p:xfrm>
        <a:graphic>
          <a:graphicData uri="http://schemas.openxmlformats.org/drawingml/2006/table">
            <a:tbl>
              <a:tblPr>
                <a:noFill/>
                <a:tableStyleId>{43B24752-A519-4252-B83A-CD7D79D7D2D4}</a:tableStyleId>
              </a:tblPr>
              <a:tblGrid>
                <a:gridCol w="1059500"/>
                <a:gridCol w="3015275"/>
                <a:gridCol w="3978725"/>
              </a:tblGrid>
              <a:tr h="626200">
                <a:tc>
                  <a:txBody>
                    <a:bodyPr/>
                    <a:lstStyle/>
                    <a:p>
                      <a:pPr indent="0" lvl="0" marL="0" rtl="0" algn="l">
                        <a:lnSpc>
                          <a:spcPct val="115000"/>
                        </a:lnSpc>
                        <a:spcBef>
                          <a:spcPts val="0"/>
                        </a:spcBef>
                        <a:spcAft>
                          <a:spcPts val="0"/>
                        </a:spcAft>
                        <a:buNone/>
                      </a:pPr>
                      <a:r>
                        <a:t/>
                      </a:r>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600">
                          <a:solidFill>
                            <a:schemeClr val="lt1"/>
                          </a:solidFill>
                          <a:latin typeface="Proxima Nova"/>
                          <a:ea typeface="Proxima Nova"/>
                          <a:cs typeface="Proxima Nova"/>
                          <a:sym typeface="Proxima Nova"/>
                        </a:rPr>
                        <a:t>Rationale</a:t>
                      </a:r>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lt1"/>
                          </a:solidFill>
                          <a:latin typeface="Proxima Nova"/>
                          <a:ea typeface="Proxima Nova"/>
                          <a:cs typeface="Proxima Nova"/>
                          <a:sym typeface="Proxima Nova"/>
                        </a:rPr>
                        <a:t>Example</a:t>
                      </a:r>
                      <a:endParaRPr b="1" sz="1600">
                        <a:solidFill>
                          <a:srgbClr val="FFFFFF"/>
                        </a:solidFill>
                        <a:latin typeface="Proxima Nova"/>
                        <a:ea typeface="Proxima Nova"/>
                        <a:cs typeface="Proxima Nova"/>
                        <a:sym typeface="Proxima Nov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lt2"/>
                    </a:solidFill>
                  </a:tcPr>
                </a:tc>
              </a:tr>
              <a:tr h="921975">
                <a:tc>
                  <a:txBody>
                    <a:bodyPr/>
                    <a:lstStyle/>
                    <a:p>
                      <a:pPr indent="0" lvl="0" marL="0" rtl="0" algn="l">
                        <a:lnSpc>
                          <a:spcPct val="115000"/>
                        </a:lnSpc>
                        <a:spcBef>
                          <a:spcPts val="0"/>
                        </a:spcBef>
                        <a:spcAft>
                          <a:spcPts val="0"/>
                        </a:spcAft>
                        <a:buClr>
                          <a:srgbClr val="000000"/>
                        </a:buClr>
                        <a:buSzPts val="1100"/>
                        <a:buFont typeface="Arial"/>
                        <a:buNone/>
                      </a:pPr>
                      <a:r>
                        <a:rPr b="1" lang="en">
                          <a:latin typeface="Proxima Nova"/>
                          <a:ea typeface="Proxima Nova"/>
                          <a:cs typeface="Proxima Nova"/>
                          <a:sym typeface="Proxima Nova"/>
                        </a:rPr>
                        <a:t>Remove them</a:t>
                      </a:r>
                      <a:endParaRPr b="1">
                        <a:latin typeface="Proxima Nova"/>
                        <a:ea typeface="Proxima Nova"/>
                        <a:cs typeface="Proxima Nova"/>
                        <a:sym typeface="Proxima Nov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a:latin typeface="Proxima Nova"/>
                          <a:ea typeface="Proxima Nova"/>
                          <a:cs typeface="Proxima Nova"/>
                          <a:sym typeface="Proxima Nova"/>
                        </a:rPr>
                        <a:t>For some analyses, rows without a specific column are entirely useless. </a:t>
                      </a:r>
                      <a:endParaRPr>
                        <a:latin typeface="Proxima Nova"/>
                        <a:ea typeface="Proxima Nova"/>
                        <a:cs typeface="Proxima Nova"/>
                        <a:sym typeface="Proxima Nov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latin typeface="Inconsolata"/>
                          <a:ea typeface="Inconsolata"/>
                          <a:cs typeface="Inconsolata"/>
                          <a:sym typeface="Inconsolata"/>
                        </a:rPr>
                        <a:t>df["column"].dropna(inplace=False)</a:t>
                      </a:r>
                      <a:endParaRPr b="1">
                        <a:latin typeface="Inconsolata"/>
                        <a:ea typeface="Inconsolata"/>
                        <a:cs typeface="Inconsolata"/>
                        <a:sym typeface="Inconsolata"/>
                      </a:endParaRPr>
                    </a:p>
                    <a:p>
                      <a:pPr indent="0" lvl="0" marL="0" rtl="0" algn="l">
                        <a:lnSpc>
                          <a:spcPct val="115000"/>
                        </a:lnSpc>
                        <a:spcBef>
                          <a:spcPts val="0"/>
                        </a:spcBef>
                        <a:spcAft>
                          <a:spcPts val="0"/>
                        </a:spcAft>
                        <a:buNone/>
                      </a:pPr>
                      <a:r>
                        <a:rPr b="1" lang="en">
                          <a:latin typeface="Inconsolata"/>
                          <a:ea typeface="Inconsolata"/>
                          <a:cs typeface="Inconsolata"/>
                          <a:sym typeface="Inconsolata"/>
                        </a:rPr>
                        <a:t>df.dropna(subset=["column_a", "column_b"])</a:t>
                      </a:r>
                      <a:endParaRPr b="1">
                        <a:latin typeface="Inconsolata"/>
                        <a:ea typeface="Inconsolata"/>
                        <a:cs typeface="Inconsolata"/>
                        <a:sym typeface="Inconsolata"/>
                      </a:endParaRPr>
                    </a:p>
                    <a:p>
                      <a:pPr indent="0" lvl="0" marL="0" rtl="0" algn="l">
                        <a:lnSpc>
                          <a:spcPct val="115000"/>
                        </a:lnSpc>
                        <a:spcBef>
                          <a:spcPts val="0"/>
                        </a:spcBef>
                        <a:spcAft>
                          <a:spcPts val="0"/>
                        </a:spcAft>
                        <a:buNone/>
                      </a:pPr>
                      <a:r>
                        <a:t/>
                      </a:r>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921975">
                <a:tc>
                  <a:txBody>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Fill with arbitrary value</a:t>
                      </a:r>
                      <a:endParaRPr b="1">
                        <a:latin typeface="Proxima Nova"/>
                        <a:ea typeface="Proxima Nova"/>
                        <a:cs typeface="Proxima Nova"/>
                        <a:sym typeface="Proxima Nov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a:latin typeface="Proxima Nova"/>
                          <a:ea typeface="Proxima Nova"/>
                          <a:cs typeface="Proxima Nova"/>
                          <a:sym typeface="Proxima Nova"/>
                        </a:rPr>
                        <a:t>Useful if</a:t>
                      </a:r>
                      <a:r>
                        <a:rPr lang="en">
                          <a:latin typeface="Proxima Nova"/>
                          <a:ea typeface="Proxima Nova"/>
                          <a:cs typeface="Proxima Nova"/>
                          <a:sym typeface="Proxima Nova"/>
                        </a:rPr>
                        <a:t> you want to keep incomplete records but still mark them with a specific value.</a:t>
                      </a:r>
                      <a:endParaRPr>
                        <a:latin typeface="Proxima Nova"/>
                        <a:ea typeface="Proxima Nova"/>
                        <a:cs typeface="Proxima Nova"/>
                        <a:sym typeface="Proxima Nov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latin typeface="Inconsolata"/>
                          <a:ea typeface="Inconsolata"/>
                          <a:cs typeface="Inconsolata"/>
                          <a:sym typeface="Inconsolata"/>
                        </a:rPr>
                        <a:t>df["column"].fillna("Unknown")</a:t>
                      </a:r>
                      <a:endParaRPr b="1">
                        <a:latin typeface="Inconsolata"/>
                        <a:ea typeface="Inconsolata"/>
                        <a:cs typeface="Inconsolata"/>
                        <a:sym typeface="Inconsolata"/>
                      </a:endParaRPr>
                    </a:p>
                    <a:p>
                      <a:pPr indent="0" lvl="0" marL="0" rtl="0" algn="l">
                        <a:lnSpc>
                          <a:spcPct val="115000"/>
                        </a:lnSpc>
                        <a:spcBef>
                          <a:spcPts val="0"/>
                        </a:spcBef>
                        <a:spcAft>
                          <a:spcPts val="0"/>
                        </a:spcAft>
                        <a:buNone/>
                      </a:pPr>
                      <a:r>
                        <a:rPr b="1" lang="en">
                          <a:latin typeface="Inconsolata"/>
                          <a:ea typeface="Inconsolata"/>
                          <a:cs typeface="Inconsolata"/>
                          <a:sym typeface="Inconsolata"/>
                        </a:rPr>
                        <a:t>df.fillna({"column_a":0, "column_b":100})</a:t>
                      </a:r>
                      <a:endParaRPr b="1">
                        <a:latin typeface="Inconsolata"/>
                        <a:ea typeface="Inconsolata"/>
                        <a:cs typeface="Inconsolata"/>
                        <a:sym typeface="Inconsolat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1055875">
                <a:tc>
                  <a:txBody>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Fill with computed value</a:t>
                      </a:r>
                      <a:endParaRPr b="1">
                        <a:latin typeface="Proxima Nova"/>
                        <a:ea typeface="Proxima Nova"/>
                        <a:cs typeface="Proxima Nova"/>
                        <a:sym typeface="Proxima Nov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a:latin typeface="Proxima Nova"/>
                          <a:ea typeface="Proxima Nova"/>
                          <a:cs typeface="Proxima Nova"/>
                          <a:sym typeface="Proxima Nova"/>
                        </a:rPr>
                        <a:t>For some statistical analysis, it may make sense to fill in the mean or median of the complete records.</a:t>
                      </a:r>
                      <a:endParaRPr>
                        <a:latin typeface="Proxima Nova"/>
                        <a:ea typeface="Proxima Nova"/>
                        <a:cs typeface="Proxima Nova"/>
                        <a:sym typeface="Proxima Nov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latin typeface="Inconsolata"/>
                          <a:ea typeface="Inconsolata"/>
                          <a:cs typeface="Inconsolata"/>
                          <a:sym typeface="Inconsolata"/>
                        </a:rPr>
                        <a:t>df["column"].fillna(df["column"].mean())</a:t>
                      </a:r>
                      <a:endParaRPr b="1">
                        <a:latin typeface="Inconsolata"/>
                        <a:ea typeface="Inconsolata"/>
                        <a:cs typeface="Inconsolata"/>
                        <a:sym typeface="Inconsolat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56" name="Google Shape;356;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a:t>
            </a:r>
            <a:r>
              <a:rPr lang="en"/>
              <a:t>Options for Data Cleaning</a:t>
            </a:r>
            <a:endParaRPr/>
          </a:p>
        </p:txBody>
      </p:sp>
      <p:graphicFrame>
        <p:nvGraphicFramePr>
          <p:cNvPr id="357" name="Google Shape;357;p44"/>
          <p:cNvGraphicFramePr/>
          <p:nvPr/>
        </p:nvGraphicFramePr>
        <p:xfrm>
          <a:off x="633288" y="919652"/>
          <a:ext cx="3000000" cy="3000000"/>
        </p:xfrm>
        <a:graphic>
          <a:graphicData uri="http://schemas.openxmlformats.org/drawingml/2006/table">
            <a:tbl>
              <a:tblPr>
                <a:noFill/>
                <a:tableStyleId>{43B24752-A519-4252-B83A-CD7D79D7D2D4}</a:tableStyleId>
              </a:tblPr>
              <a:tblGrid>
                <a:gridCol w="1222800"/>
                <a:gridCol w="2851975"/>
                <a:gridCol w="3978725"/>
              </a:tblGrid>
              <a:tr h="626200">
                <a:tc>
                  <a:txBody>
                    <a:bodyPr/>
                    <a:lstStyle/>
                    <a:p>
                      <a:pPr indent="0" lvl="0" marL="0" rtl="0" algn="l">
                        <a:lnSpc>
                          <a:spcPct val="115000"/>
                        </a:lnSpc>
                        <a:spcBef>
                          <a:spcPts val="0"/>
                        </a:spcBef>
                        <a:spcAft>
                          <a:spcPts val="0"/>
                        </a:spcAft>
                        <a:buNone/>
                      </a:pPr>
                      <a:r>
                        <a:t/>
                      </a:r>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600">
                          <a:solidFill>
                            <a:schemeClr val="lt1"/>
                          </a:solidFill>
                          <a:latin typeface="Proxima Nova"/>
                          <a:ea typeface="Proxima Nova"/>
                          <a:cs typeface="Proxima Nova"/>
                          <a:sym typeface="Proxima Nova"/>
                        </a:rPr>
                        <a:t>Rationale</a:t>
                      </a:r>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lt1"/>
                          </a:solidFill>
                          <a:latin typeface="Proxima Nova"/>
                          <a:ea typeface="Proxima Nova"/>
                          <a:cs typeface="Proxima Nova"/>
                          <a:sym typeface="Proxima Nova"/>
                        </a:rPr>
                        <a:t>Example</a:t>
                      </a:r>
                      <a:endParaRPr b="1" sz="1600">
                        <a:solidFill>
                          <a:srgbClr val="FFFFFF"/>
                        </a:solidFill>
                        <a:latin typeface="Proxima Nova"/>
                        <a:ea typeface="Proxima Nova"/>
                        <a:cs typeface="Proxima Nova"/>
                        <a:sym typeface="Proxima Nov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lt2"/>
                    </a:solidFill>
                  </a:tcPr>
                </a:tc>
              </a:tr>
              <a:tr h="921975">
                <a:tc>
                  <a:txBody>
                    <a:bodyPr/>
                    <a:lstStyle/>
                    <a:p>
                      <a:pPr indent="0" lvl="0" marL="0" rtl="0" algn="l">
                        <a:lnSpc>
                          <a:spcPct val="115000"/>
                        </a:lnSpc>
                        <a:spcBef>
                          <a:spcPts val="0"/>
                        </a:spcBef>
                        <a:spcAft>
                          <a:spcPts val="0"/>
                        </a:spcAft>
                        <a:buClr>
                          <a:srgbClr val="000000"/>
                        </a:buClr>
                        <a:buSzPts val="1100"/>
                        <a:buFont typeface="Arial"/>
                        <a:buNone/>
                      </a:pPr>
                      <a:r>
                        <a:rPr b="1" lang="en">
                          <a:latin typeface="Proxima Nova"/>
                          <a:ea typeface="Proxima Nova"/>
                          <a:cs typeface="Proxima Nova"/>
                          <a:sym typeface="Proxima Nova"/>
                        </a:rPr>
                        <a:t>Replace specific values</a:t>
                      </a:r>
                      <a:endParaRPr b="1">
                        <a:latin typeface="Proxima Nova"/>
                        <a:ea typeface="Proxima Nova"/>
                        <a:cs typeface="Proxima Nova"/>
                        <a:sym typeface="Proxima Nov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a:latin typeface="Proxima Nova"/>
                          <a:ea typeface="Proxima Nova"/>
                          <a:cs typeface="Proxima Nova"/>
                          <a:sym typeface="Proxima Nova"/>
                        </a:rPr>
                        <a:t>You can replace a value or regex pattern with something else, which can help standardize data sets</a:t>
                      </a:r>
                      <a:endParaRPr>
                        <a:latin typeface="Proxima Nova"/>
                        <a:ea typeface="Proxima Nova"/>
                        <a:cs typeface="Proxima Nova"/>
                        <a:sym typeface="Proxima Nov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latin typeface="Inconsolata"/>
                          <a:ea typeface="Inconsolata"/>
                          <a:cs typeface="Inconsolata"/>
                          <a:sym typeface="Inconsolata"/>
                        </a:rPr>
                        <a:t>df.replace("Illinois", "IL")</a:t>
                      </a:r>
                      <a:endParaRPr b="1">
                        <a:latin typeface="Inconsolata"/>
                        <a:ea typeface="Inconsolata"/>
                        <a:cs typeface="Inconsolata"/>
                        <a:sym typeface="Inconsolata"/>
                      </a:endParaRPr>
                    </a:p>
                    <a:p>
                      <a:pPr indent="0" lvl="0" marL="0" rtl="0" algn="l">
                        <a:lnSpc>
                          <a:spcPct val="115000"/>
                        </a:lnSpc>
                        <a:spcBef>
                          <a:spcPts val="0"/>
                        </a:spcBef>
                        <a:spcAft>
                          <a:spcPts val="0"/>
                        </a:spcAft>
                        <a:buNone/>
                      </a:pPr>
                      <a:r>
                        <a:rPr b="1" lang="en">
                          <a:latin typeface="Inconsolata"/>
                          <a:ea typeface="Inconsolata"/>
                          <a:cs typeface="Inconsolata"/>
                          <a:sym typeface="Inconsolata"/>
                        </a:rPr>
                        <a:t># replaces all appearances of "Illinois"with the abbreviation "IL"</a:t>
                      </a:r>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921975">
                <a:tc>
                  <a:txBody>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Fill with interpolated values</a:t>
                      </a:r>
                      <a:endParaRPr b="1">
                        <a:latin typeface="Proxima Nova"/>
                        <a:ea typeface="Proxima Nova"/>
                        <a:cs typeface="Proxima Nova"/>
                        <a:sym typeface="Proxima Nov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a:latin typeface="Proxima Nova"/>
                          <a:ea typeface="Proxima Nova"/>
                          <a:cs typeface="Proxima Nova"/>
                          <a:sym typeface="Proxima Nova"/>
                        </a:rPr>
                        <a:t>Pandas will automatically calculate missing values based on linear calculations </a:t>
                      </a:r>
                      <a:endParaRPr>
                        <a:latin typeface="Proxima Nova"/>
                        <a:ea typeface="Proxima Nova"/>
                        <a:cs typeface="Proxima Nova"/>
                        <a:sym typeface="Proxima Nov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latin typeface="Inconsolata"/>
                          <a:ea typeface="Inconsolata"/>
                          <a:cs typeface="Inconsolata"/>
                          <a:sym typeface="Inconsolata"/>
                        </a:rPr>
                        <a:t># given [0,1,NA,3] as a series...</a:t>
                      </a:r>
                      <a:endParaRPr b="1">
                        <a:latin typeface="Inconsolata"/>
                        <a:ea typeface="Inconsolata"/>
                        <a:cs typeface="Inconsolata"/>
                        <a:sym typeface="Inconsolata"/>
                      </a:endParaRPr>
                    </a:p>
                    <a:p>
                      <a:pPr indent="0" lvl="0" marL="0" rtl="0" algn="l">
                        <a:lnSpc>
                          <a:spcPct val="115000"/>
                        </a:lnSpc>
                        <a:spcBef>
                          <a:spcPts val="0"/>
                        </a:spcBef>
                        <a:spcAft>
                          <a:spcPts val="0"/>
                        </a:spcAft>
                        <a:buNone/>
                      </a:pPr>
                      <a:r>
                        <a:rPr b="1" lang="en">
                          <a:latin typeface="Inconsolata"/>
                          <a:ea typeface="Inconsolata"/>
                          <a:cs typeface="Inconsolata"/>
                          <a:sym typeface="Inconsolata"/>
                        </a:rPr>
                        <a:t>df['sales_total'].interpolate()</a:t>
                      </a:r>
                      <a:endParaRPr b="1">
                        <a:latin typeface="Inconsolata"/>
                        <a:ea typeface="Inconsolata"/>
                        <a:cs typeface="Inconsolata"/>
                        <a:sym typeface="Inconsolata"/>
                      </a:endParaRPr>
                    </a:p>
                    <a:p>
                      <a:pPr indent="0" lvl="0" marL="0" rtl="0" algn="l">
                        <a:lnSpc>
                          <a:spcPct val="115000"/>
                        </a:lnSpc>
                        <a:spcBef>
                          <a:spcPts val="0"/>
                        </a:spcBef>
                        <a:spcAft>
                          <a:spcPts val="0"/>
                        </a:spcAft>
                        <a:buNone/>
                      </a:pPr>
                      <a:r>
                        <a:rPr b="1" lang="en">
                          <a:latin typeface="Inconsolata"/>
                          <a:ea typeface="Inconsolata"/>
                          <a:cs typeface="Inconsolata"/>
                          <a:sym typeface="Inconsolata"/>
                        </a:rPr>
                        <a:t># results in [0,1,2,3]</a:t>
                      </a:r>
                      <a:endParaRPr b="1">
                        <a:latin typeface="Inconsolata"/>
                        <a:ea typeface="Inconsolata"/>
                        <a:cs typeface="Inconsolata"/>
                        <a:sym typeface="Inconsolat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10.1 Identifying Missing Data</a:t>
            </a:r>
            <a:endParaRPr/>
          </a:p>
        </p:txBody>
      </p:sp>
      <p:sp>
        <p:nvSpPr>
          <p:cNvPr id="363" name="Google Shape;363;p4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use the “Orders” table from Superstore to work with missing data in Section 10.1 of the workbook.</a:t>
            </a:r>
            <a:endParaRPr/>
          </a:p>
        </p:txBody>
      </p:sp>
      <p:sp>
        <p:nvSpPr>
          <p:cNvPr id="364" name="Google Shape;364;p4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5" name="Google Shape;365;p4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66" name="Google Shape;366;p4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67" name="Google Shape;367;p45"/>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20 minutes</a:t>
            </a:r>
            <a:endParaRPr/>
          </a:p>
        </p:txBody>
      </p:sp>
      <p:pic>
        <p:nvPicPr>
          <p:cNvPr id="368" name="Google Shape;368;p45"/>
          <p:cNvPicPr preferRelativeResize="0"/>
          <p:nvPr/>
        </p:nvPicPr>
        <p:blipFill>
          <a:blip r:embed="rId3">
            <a:alphaModFix/>
          </a:blip>
          <a:stretch>
            <a:fillRect/>
          </a:stretch>
        </p:blipFill>
        <p:spPr>
          <a:xfrm>
            <a:off x="3291325" y="2065275"/>
            <a:ext cx="2561350" cy="2561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6"/>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and Formatting Data</a:t>
            </a:r>
            <a:endParaRPr/>
          </a:p>
        </p:txBody>
      </p:sp>
      <p:sp>
        <p:nvSpPr>
          <p:cNvPr id="374" name="Google Shape;374;p4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Cleaning and Combining Data With Pandas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t>
            </a:r>
            <a:endParaRPr/>
          </a:p>
        </p:txBody>
      </p:sp>
      <p:sp>
        <p:nvSpPr>
          <p:cNvPr id="380" name="Google Shape;380;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81" name="Google Shape;381;p47"/>
          <p:cNvSpPr txBox="1"/>
          <p:nvPr>
            <p:ph idx="1" type="body"/>
          </p:nvPr>
        </p:nvSpPr>
        <p:spPr>
          <a:xfrm>
            <a:off x="457200" y="1143000"/>
            <a:ext cx="6088200" cy="33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cleaning</a:t>
            </a:r>
            <a:r>
              <a:rPr lang="en"/>
              <a:t> is the process of assembling data into</a:t>
            </a:r>
            <a:r>
              <a:rPr lang="en"/>
              <a:t> a </a:t>
            </a:r>
            <a:r>
              <a:rPr b="1" lang="en">
                <a:highlight>
                  <a:schemeClr val="accent2"/>
                </a:highlight>
              </a:rPr>
              <a:t>usable format for analysis</a:t>
            </a:r>
            <a:r>
              <a:rPr lang="en"/>
              <a:t>. </a:t>
            </a:r>
            <a:endParaRPr/>
          </a:p>
          <a:p>
            <a:pPr indent="0" lvl="0" marL="0" rtl="0" algn="l">
              <a:spcBef>
                <a:spcPts val="1000"/>
              </a:spcBef>
              <a:spcAft>
                <a:spcPts val="0"/>
              </a:spcAft>
              <a:buNone/>
            </a:pPr>
            <a:r>
              <a:rPr lang="en"/>
              <a:t>Common data cleaning actions include: </a:t>
            </a:r>
            <a:endParaRPr/>
          </a:p>
          <a:p>
            <a:pPr indent="-342900" lvl="0" marL="457200" rtl="0" algn="l">
              <a:spcBef>
                <a:spcPts val="1000"/>
              </a:spcBef>
              <a:spcAft>
                <a:spcPts val="0"/>
              </a:spcAft>
              <a:buSzPts val="1800"/>
              <a:buChar char="●"/>
            </a:pPr>
            <a:r>
              <a:rPr b="1" lang="en"/>
              <a:t>Reformatting dates</a:t>
            </a:r>
            <a:r>
              <a:rPr lang="en"/>
              <a:t> so that Python recognizes them.</a:t>
            </a:r>
            <a:endParaRPr/>
          </a:p>
          <a:p>
            <a:pPr indent="-342900" lvl="0" marL="457200" rtl="0" algn="l">
              <a:spcBef>
                <a:spcPts val="0"/>
              </a:spcBef>
              <a:spcAft>
                <a:spcPts val="0"/>
              </a:spcAft>
              <a:buSzPts val="1800"/>
              <a:buChar char="●"/>
            </a:pPr>
            <a:r>
              <a:rPr b="1" lang="en"/>
              <a:t>Extracting day/hour/month/year from a date</a:t>
            </a:r>
            <a:r>
              <a:rPr lang="en"/>
              <a:t> to aggregate by those categories.</a:t>
            </a:r>
            <a:endParaRPr/>
          </a:p>
          <a:p>
            <a:pPr indent="-342900" lvl="0" marL="457200" rtl="0" algn="l">
              <a:spcBef>
                <a:spcPts val="0"/>
              </a:spcBef>
              <a:spcAft>
                <a:spcPts val="0"/>
              </a:spcAft>
              <a:buSzPts val="1800"/>
              <a:buChar char="●"/>
            </a:pPr>
            <a:r>
              <a:rPr b="1" lang="en"/>
              <a:t>Removing duplicate values </a:t>
            </a:r>
            <a:r>
              <a:rPr lang="en"/>
              <a:t>or rows.</a:t>
            </a:r>
            <a:endParaRPr/>
          </a:p>
          <a:p>
            <a:pPr indent="-342900" lvl="0" marL="457200" rtl="0" algn="l">
              <a:spcBef>
                <a:spcPts val="0"/>
              </a:spcBef>
              <a:spcAft>
                <a:spcPts val="0"/>
              </a:spcAft>
              <a:buSzPts val="1800"/>
              <a:buChar char="●"/>
            </a:pPr>
            <a:r>
              <a:rPr b="1" lang="en"/>
              <a:t>Combining data sources</a:t>
            </a:r>
            <a:r>
              <a:rPr lang="en"/>
              <a:t> into one table.</a:t>
            </a:r>
            <a:endParaRPr/>
          </a:p>
          <a:p>
            <a:pPr indent="-342900" lvl="0" marL="457200" rtl="0" algn="l">
              <a:spcBef>
                <a:spcPts val="0"/>
              </a:spcBef>
              <a:spcAft>
                <a:spcPts val="0"/>
              </a:spcAft>
              <a:buSzPts val="1800"/>
              <a:buChar char="●"/>
            </a:pPr>
            <a:r>
              <a:rPr b="1" lang="en"/>
              <a:t>Concatenating or separating </a:t>
            </a:r>
            <a:r>
              <a:rPr lang="en"/>
              <a:t>data.</a:t>
            </a:r>
            <a:br>
              <a:rPr b="1" lang="en"/>
            </a:br>
            <a:br>
              <a:rPr lang="en"/>
            </a:br>
            <a:endParaRPr/>
          </a:p>
        </p:txBody>
      </p:sp>
      <p:pic>
        <p:nvPicPr>
          <p:cNvPr id="382" name="Google Shape;382;p47"/>
          <p:cNvPicPr preferRelativeResize="0"/>
          <p:nvPr/>
        </p:nvPicPr>
        <p:blipFill>
          <a:blip r:embed="rId3">
            <a:alphaModFix/>
          </a:blip>
          <a:stretch>
            <a:fillRect/>
          </a:stretch>
        </p:blipFill>
        <p:spPr>
          <a:xfrm>
            <a:off x="6545400" y="1424850"/>
            <a:ext cx="2293799" cy="2293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Modifying Series Within DataFrames</a:t>
            </a:r>
            <a:endParaRPr/>
          </a:p>
        </p:txBody>
      </p:sp>
      <p:sp>
        <p:nvSpPr>
          <p:cNvPr id="388" name="Google Shape;388;p4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Many of our cleaning operations involve applying an operation to a Series:</a:t>
            </a:r>
            <a:endParaRPr/>
          </a:p>
          <a:p>
            <a:pPr indent="0" lvl="0" marL="0" rtl="0" algn="l">
              <a:lnSpc>
                <a:spcPct val="115000"/>
              </a:lnSpc>
              <a:spcBef>
                <a:spcPts val="1600"/>
              </a:spcBef>
              <a:spcAft>
                <a:spcPts val="0"/>
              </a:spcAft>
              <a:buNone/>
            </a:pPr>
            <a:r>
              <a:rPr b="1" lang="en">
                <a:latin typeface="Inconsolata"/>
                <a:ea typeface="Inconsolata"/>
                <a:cs typeface="Inconsolata"/>
                <a:sym typeface="Inconsolata"/>
              </a:rPr>
              <a:t>data_frame[‘column_a’] = data_frame[‘column_a’].to_numeric()</a:t>
            </a:r>
            <a:endParaRPr b="1">
              <a:latin typeface="Inconsolata"/>
              <a:ea typeface="Inconsolata"/>
              <a:cs typeface="Inconsolata"/>
              <a:sym typeface="Inconsolata"/>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0"/>
              </a:spcAft>
              <a:buNone/>
            </a:pPr>
            <a:r>
              <a:rPr lang="en"/>
              <a:t>This can also be used to create new columns based on existing data:</a:t>
            </a:r>
            <a:endParaRPr/>
          </a:p>
          <a:p>
            <a:pPr indent="0" lvl="0" marL="0" rtl="0" algn="l">
              <a:lnSpc>
                <a:spcPct val="115000"/>
              </a:lnSpc>
              <a:spcBef>
                <a:spcPts val="1600"/>
              </a:spcBef>
              <a:spcAft>
                <a:spcPts val="0"/>
              </a:spcAft>
              <a:buNone/>
            </a:pPr>
            <a:r>
              <a:rPr b="1" lang="en">
                <a:latin typeface="Inconsolata"/>
                <a:ea typeface="Inconsolata"/>
                <a:cs typeface="Inconsolata"/>
                <a:sym typeface="Inconsolata"/>
              </a:rPr>
              <a:t>data_frame[‘Fahrenheit’] = data_frame[‘Celsius’] * (9/5) + 32</a:t>
            </a:r>
            <a:endParaRPr b="1">
              <a:latin typeface="Inconsolata"/>
              <a:ea typeface="Inconsolata"/>
              <a:cs typeface="Inconsolata"/>
              <a:sym typeface="Inconsolata"/>
            </a:endParaRPr>
          </a:p>
          <a:p>
            <a:pPr indent="0" lvl="0" marL="0" rtl="0" algn="l">
              <a:lnSpc>
                <a:spcPct val="115000"/>
              </a:lnSpc>
              <a:spcBef>
                <a:spcPts val="1600"/>
              </a:spcBef>
              <a:spcAft>
                <a:spcPts val="0"/>
              </a:spcAft>
              <a:buNone/>
            </a:pPr>
            <a:r>
              <a:t/>
            </a:r>
            <a:endParaRPr b="1">
              <a:latin typeface="Inconsolata"/>
              <a:ea typeface="Inconsolata"/>
              <a:cs typeface="Inconsolata"/>
              <a:sym typeface="Inconsolata"/>
            </a:endParaRPr>
          </a:p>
          <a:p>
            <a:pPr indent="0" lvl="0" marL="0" rtl="0" algn="l">
              <a:lnSpc>
                <a:spcPct val="115000"/>
              </a:lnSpc>
              <a:spcBef>
                <a:spcPts val="0"/>
              </a:spcBef>
              <a:spcAft>
                <a:spcPts val="1600"/>
              </a:spcAft>
              <a:buNone/>
            </a:pPr>
            <a:r>
              <a:t/>
            </a:r>
            <a:endParaRPr b="1">
              <a:latin typeface="Inconsolata"/>
              <a:ea typeface="Inconsolata"/>
              <a:cs typeface="Inconsolata"/>
              <a:sym typeface="Inconsolata"/>
            </a:endParaRPr>
          </a:p>
        </p:txBody>
      </p:sp>
      <p:sp>
        <p:nvSpPr>
          <p:cNvPr id="389" name="Google Shape;389;p4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90" name="Google Shape;390;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Dates and Times</a:t>
            </a:r>
            <a:endParaRPr/>
          </a:p>
        </p:txBody>
      </p:sp>
      <p:sp>
        <p:nvSpPr>
          <p:cNvPr id="396" name="Google Shape;396;p49"/>
          <p:cNvSpPr txBox="1"/>
          <p:nvPr>
            <p:ph idx="1" type="body"/>
          </p:nvPr>
        </p:nvSpPr>
        <p:spPr>
          <a:xfrm>
            <a:off x="457200" y="1143000"/>
            <a:ext cx="8229600" cy="31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most challenging, frequently ill-formatted types of data are dates and times. Fortunately, Pandas is on top of it with the </a:t>
            </a:r>
            <a:r>
              <a:rPr b="1" lang="en">
                <a:latin typeface="Inconsolata"/>
                <a:ea typeface="Inconsolata"/>
                <a:cs typeface="Inconsolata"/>
                <a:sym typeface="Inconsolata"/>
              </a:rPr>
              <a:t>.to_datetime()</a:t>
            </a:r>
            <a:r>
              <a:rPr lang="en"/>
              <a:t> method:</a:t>
            </a:r>
            <a:endParaRPr/>
          </a:p>
          <a:p>
            <a:pPr indent="0" lvl="0" marL="0" rtl="0" algn="l">
              <a:spcBef>
                <a:spcPts val="0"/>
              </a:spcBef>
              <a:spcAft>
                <a:spcPts val="0"/>
              </a:spcAft>
              <a:buNone/>
            </a:pPr>
            <a:r>
              <a:rPr b="1" lang="en">
                <a:latin typeface="Inconsolata"/>
                <a:ea typeface="Inconsolata"/>
                <a:cs typeface="Inconsolata"/>
                <a:sym typeface="Inconsolata"/>
              </a:rPr>
              <a:t>d</a:t>
            </a:r>
            <a:r>
              <a:rPr b="1" lang="en">
                <a:latin typeface="Inconsolata"/>
                <a:ea typeface="Inconsolata"/>
                <a:cs typeface="Inconsolata"/>
                <a:sym typeface="Inconsolata"/>
              </a:rPr>
              <a:t>f[‘Column’].to_datetime(inplace=True)</a:t>
            </a:r>
            <a:endParaRPr/>
          </a:p>
          <a:p>
            <a:pPr indent="0" lvl="0" marL="0" rtl="0" algn="l">
              <a:spcBef>
                <a:spcPts val="1600"/>
              </a:spcBef>
              <a:spcAft>
                <a:spcPts val="0"/>
              </a:spcAft>
              <a:buNone/>
            </a:pPr>
            <a:r>
              <a:rPr lang="en"/>
              <a:t>Once a Series has been given a datetime data type, we can use access methods to extract specific time properties, like day or hour.</a:t>
            </a:r>
            <a:endParaRPr/>
          </a:p>
          <a:p>
            <a:pPr indent="0" lvl="0" marL="0" rtl="0" algn="l">
              <a:spcBef>
                <a:spcPts val="1600"/>
              </a:spcBef>
              <a:spcAft>
                <a:spcPts val="0"/>
              </a:spcAft>
              <a:buNone/>
            </a:pPr>
            <a:r>
              <a:rPr lang="en"/>
              <a:t>We can also use the Pandas </a:t>
            </a:r>
            <a:r>
              <a:rPr b="1" lang="en">
                <a:latin typeface="Inconsolata"/>
                <a:ea typeface="Inconsolata"/>
                <a:cs typeface="Inconsolata"/>
                <a:sym typeface="Inconsolata"/>
              </a:rPr>
              <a:t>Timestamp()</a:t>
            </a:r>
            <a:r>
              <a:rPr lang="en"/>
              <a:t> method to convert data into timestamps:</a:t>
            </a:r>
            <a:endParaRPr/>
          </a:p>
          <a:p>
            <a:pPr indent="0" lvl="0" marL="0" rtl="0" algn="l">
              <a:spcBef>
                <a:spcPts val="0"/>
              </a:spcBef>
              <a:spcAft>
                <a:spcPts val="0"/>
              </a:spcAft>
              <a:buNone/>
            </a:pPr>
            <a:r>
              <a:rPr b="1" lang="en">
                <a:latin typeface="Inconsolata"/>
                <a:ea typeface="Inconsolata"/>
                <a:cs typeface="Inconsolata"/>
                <a:sym typeface="Inconsolata"/>
              </a:rPr>
              <a:t>pd.Timestamp(date_string_or_number)</a:t>
            </a:r>
            <a:endParaRPr b="1">
              <a:latin typeface="Inconsolata"/>
              <a:ea typeface="Inconsolata"/>
              <a:cs typeface="Inconsolata"/>
              <a:sym typeface="Inconsolata"/>
            </a:endParaRPr>
          </a:p>
          <a:p>
            <a:pPr indent="0" lvl="0" marL="0" rtl="0" algn="l">
              <a:spcBef>
                <a:spcPts val="1600"/>
              </a:spcBef>
              <a:spcAft>
                <a:spcPts val="1600"/>
              </a:spcAft>
              <a:buNone/>
            </a:pPr>
            <a:r>
              <a:t/>
            </a:r>
            <a:endParaRPr/>
          </a:p>
        </p:txBody>
      </p:sp>
      <p:sp>
        <p:nvSpPr>
          <p:cNvPr id="397" name="Google Shape;397;p4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98" name="Google Shape;398;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Materials and Preparation</a:t>
            </a:r>
            <a:endParaRPr/>
          </a:p>
        </p:txBody>
      </p:sp>
      <p:sp>
        <p:nvSpPr>
          <p:cNvPr id="266" name="Google Shape;266;p32"/>
          <p:cNvSpPr txBox="1"/>
          <p:nvPr>
            <p:ph idx="1" type="body"/>
          </p:nvPr>
        </p:nvSpPr>
        <p:spPr>
          <a:xfrm>
            <a:off x="924625" y="1094525"/>
            <a:ext cx="7762200" cy="370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1"/>
                </a:solidFill>
                <a:highlight>
                  <a:schemeClr val="accent2"/>
                </a:highlight>
              </a:rPr>
              <a:t>For remote classrooms</a:t>
            </a:r>
            <a:r>
              <a:rPr lang="en" sz="1600">
                <a:solidFill>
                  <a:schemeClr val="dk1"/>
                </a:solidFill>
              </a:rPr>
              <a:t>:</a:t>
            </a:r>
            <a:r>
              <a:rPr b="1" lang="en" sz="1600">
                <a:solidFill>
                  <a:schemeClr val="dk1"/>
                </a:solidFill>
              </a:rPr>
              <a:t> </a:t>
            </a:r>
            <a:r>
              <a:rPr lang="en" sz="1600">
                <a:solidFill>
                  <a:schemeClr val="dk1"/>
                </a:solidFill>
              </a:rPr>
              <a:t>Virtual breakout rooms and Slack may be needed to facilitate the partner exercise and discussions. As you plan for your lesson:</a:t>
            </a:r>
            <a:endParaRPr sz="1600">
              <a:solidFill>
                <a:schemeClr val="dk1"/>
              </a:solidFill>
            </a:endParaRPr>
          </a:p>
          <a:p>
            <a:pPr indent="-330200" lvl="0" marL="457200" rtl="0" algn="l">
              <a:lnSpc>
                <a:spcPct val="110000"/>
              </a:lnSpc>
              <a:spcBef>
                <a:spcPts val="1000"/>
              </a:spcBef>
              <a:spcAft>
                <a:spcPts val="0"/>
              </a:spcAft>
              <a:buClr>
                <a:schemeClr val="dk1"/>
              </a:buClr>
              <a:buSzPts val="1600"/>
              <a:buChar char="●"/>
            </a:pPr>
            <a:r>
              <a:rPr lang="en" sz="1600">
                <a:solidFill>
                  <a:schemeClr val="dk1"/>
                </a:solidFill>
              </a:rPr>
              <a:t>Consider how you’ll create pairs for the partner exercise (randomly, or with pre-assigned partners).</a:t>
            </a:r>
            <a:endParaRPr sz="1600">
              <a:solidFill>
                <a:schemeClr val="dk1"/>
              </a:solidFill>
            </a:endParaRPr>
          </a:p>
          <a:p>
            <a:pPr indent="-330200" lvl="0" marL="457200" rtl="0" algn="l">
              <a:lnSpc>
                <a:spcPct val="110000"/>
              </a:lnSpc>
              <a:spcBef>
                <a:spcPts val="0"/>
              </a:spcBef>
              <a:spcAft>
                <a:spcPts val="0"/>
              </a:spcAft>
              <a:buClr>
                <a:schemeClr val="dk1"/>
              </a:buClr>
              <a:buSzPts val="1600"/>
              <a:buChar char="●"/>
            </a:pPr>
            <a:r>
              <a:rPr lang="en" sz="1600">
                <a:solidFill>
                  <a:schemeClr val="dk1"/>
                </a:solidFill>
              </a:rPr>
              <a:t>Determine how (if at all) exercise timing may need to be adjusted. </a:t>
            </a:r>
            <a:endParaRPr sz="1600">
              <a:solidFill>
                <a:schemeClr val="dk1"/>
              </a:solidFill>
            </a:endParaRPr>
          </a:p>
          <a:p>
            <a:pPr indent="-330200" lvl="0" marL="457200" rtl="0" algn="l">
              <a:lnSpc>
                <a:spcPct val="110000"/>
              </a:lnSpc>
              <a:spcBef>
                <a:spcPts val="0"/>
              </a:spcBef>
              <a:spcAft>
                <a:spcPts val="0"/>
              </a:spcAft>
              <a:buClr>
                <a:schemeClr val="dk1"/>
              </a:buClr>
              <a:buSzPts val="1600"/>
              <a:buChar char="●"/>
            </a:pPr>
            <a:r>
              <a:rPr lang="en" sz="1600">
                <a:solidFill>
                  <a:schemeClr val="dk1"/>
                </a:solidFill>
              </a:rPr>
              <a:t>For </a:t>
            </a:r>
            <a:r>
              <a:rPr lang="en" sz="1600">
                <a:solidFill>
                  <a:schemeClr val="dk1"/>
                </a:solidFill>
              </a:rPr>
              <a:t>helpful tips, keep </a:t>
            </a:r>
            <a:r>
              <a:rPr lang="en" sz="1600">
                <a:solidFill>
                  <a:schemeClr val="dk1"/>
                </a:solidFill>
              </a:rPr>
              <a:t>an eye out for the </a:t>
            </a:r>
            <a:r>
              <a:rPr b="1" lang="en" sz="1600">
                <a:solidFill>
                  <a:schemeClr val="dk1"/>
                </a:solidFill>
                <a:highlight>
                  <a:schemeClr val="accent2"/>
                </a:highlight>
              </a:rPr>
              <a:t>For </a:t>
            </a:r>
            <a:r>
              <a:rPr b="1" lang="en" sz="1600">
                <a:solidFill>
                  <a:schemeClr val="dk1"/>
                </a:solidFill>
                <a:highlight>
                  <a:schemeClr val="accent2"/>
                </a:highlight>
              </a:rPr>
              <a:t>remote</a:t>
            </a:r>
            <a:r>
              <a:rPr b="1" lang="en" sz="1600">
                <a:solidFill>
                  <a:schemeClr val="dk1"/>
                </a:solidFill>
                <a:highlight>
                  <a:schemeClr val="accent2"/>
                </a:highlight>
              </a:rPr>
              <a:t> classrooms</a:t>
            </a:r>
            <a:r>
              <a:rPr lang="en" sz="1600">
                <a:solidFill>
                  <a:schemeClr val="dk1"/>
                </a:solidFill>
              </a:rPr>
              <a:t> tag</a:t>
            </a:r>
            <a:r>
              <a:rPr lang="en" sz="1600">
                <a:solidFill>
                  <a:schemeClr val="dk1"/>
                </a:solidFill>
              </a:rPr>
              <a:t> in the speaker notes.</a:t>
            </a:r>
            <a:endParaRPr sz="1600">
              <a:solidFill>
                <a:schemeClr val="dk1"/>
              </a:solidFill>
            </a:endParaRPr>
          </a:p>
          <a:p>
            <a:pPr indent="-330200" lvl="0" marL="457200" rtl="0" algn="l">
              <a:lnSpc>
                <a:spcPct val="110000"/>
              </a:lnSpc>
              <a:spcBef>
                <a:spcPts val="0"/>
              </a:spcBef>
              <a:spcAft>
                <a:spcPts val="0"/>
              </a:spcAft>
              <a:buClr>
                <a:srgbClr val="000000"/>
              </a:buClr>
              <a:buSzPts val="1600"/>
              <a:buChar char="●"/>
            </a:pPr>
            <a:r>
              <a:rPr lang="en" sz="1600">
                <a:highlight>
                  <a:srgbClr val="FFFFFF"/>
                </a:highlight>
              </a:rPr>
              <a:t>Prepare screenshots and answers to exercises in advance so that they can be easily shared in Slack during your lecture.</a:t>
            </a:r>
            <a:endParaRPr sz="1600"/>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 TimeStamp</a:t>
            </a:r>
            <a:endParaRPr/>
          </a:p>
        </p:txBody>
      </p:sp>
      <p:sp>
        <p:nvSpPr>
          <p:cNvPr id="404" name="Google Shape;404;p5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Inconsolata"/>
                <a:ea typeface="Inconsolata"/>
                <a:cs typeface="Inconsolata"/>
                <a:sym typeface="Inconsolata"/>
              </a:rPr>
              <a:t>moment_in_time = pd.TimeStamp("19890602T07:43:55")</a:t>
            </a:r>
            <a:endParaRPr b="1">
              <a:latin typeface="Inconsolata"/>
              <a:ea typeface="Inconsolata"/>
              <a:cs typeface="Inconsolata"/>
              <a:sym typeface="Inconsolata"/>
            </a:endParaRPr>
          </a:p>
          <a:p>
            <a:pPr indent="0" lvl="0" marL="0" rtl="0" algn="l">
              <a:spcBef>
                <a:spcPts val="1600"/>
              </a:spcBef>
              <a:spcAft>
                <a:spcPts val="1600"/>
              </a:spcAft>
              <a:buNone/>
            </a:pPr>
            <a:r>
              <a:t/>
            </a:r>
            <a:endParaRPr/>
          </a:p>
        </p:txBody>
      </p:sp>
      <p:sp>
        <p:nvSpPr>
          <p:cNvPr id="405" name="Google Shape;405;p5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06" name="Google Shape;406;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407" name="Google Shape;407;p50"/>
          <p:cNvGraphicFramePr/>
          <p:nvPr/>
        </p:nvGraphicFramePr>
        <p:xfrm>
          <a:off x="2137975" y="1804225"/>
          <a:ext cx="3000000" cy="3000000"/>
        </p:xfrm>
        <a:graphic>
          <a:graphicData uri="http://schemas.openxmlformats.org/drawingml/2006/table">
            <a:tbl>
              <a:tblPr>
                <a:noFill/>
                <a:tableStyleId>{43B24752-A519-4252-B83A-CD7D79D7D2D4}</a:tableStyleId>
              </a:tblPr>
              <a:tblGrid>
                <a:gridCol w="2434025"/>
                <a:gridCol w="2434025"/>
              </a:tblGrid>
              <a:tr h="254225">
                <a:tc>
                  <a:txBody>
                    <a:bodyPr/>
                    <a:lstStyle/>
                    <a:p>
                      <a:pPr indent="0" lvl="0" marL="0" rtl="0" algn="l">
                        <a:spcBef>
                          <a:spcPts val="0"/>
                        </a:spcBef>
                        <a:spcAft>
                          <a:spcPts val="0"/>
                        </a:spcAft>
                        <a:buNone/>
                      </a:pPr>
                      <a:r>
                        <a:rPr b="1" lang="en" sz="1600">
                          <a:latin typeface="Inconsolata"/>
                          <a:ea typeface="Inconsolata"/>
                          <a:cs typeface="Inconsolata"/>
                          <a:sym typeface="Inconsolata"/>
                        </a:rPr>
                        <a:t>moment_in_time.year</a:t>
                      </a:r>
                      <a:endParaRPr b="1" sz="16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b="1" lang="en" sz="1600">
                          <a:latin typeface="Inconsolata"/>
                          <a:ea typeface="Inconsolata"/>
                          <a:cs typeface="Inconsolata"/>
                          <a:sym typeface="Inconsolata"/>
                        </a:rPr>
                        <a:t>1989</a:t>
                      </a:r>
                      <a:endParaRPr b="1" sz="1600">
                        <a:latin typeface="Inconsolata"/>
                        <a:ea typeface="Inconsolata"/>
                        <a:cs typeface="Inconsolata"/>
                        <a:sym typeface="Inconsolata"/>
                      </a:endParaRPr>
                    </a:p>
                  </a:txBody>
                  <a:tcPr marT="91425" marB="91425" marR="91425" marL="91425"/>
                </a:tc>
              </a:tr>
              <a:tr h="254225">
                <a:tc>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moment_in_time.month</a:t>
                      </a:r>
                      <a:endParaRPr b="1" sz="16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b="1" lang="en" sz="1600">
                          <a:latin typeface="Inconsolata"/>
                          <a:ea typeface="Inconsolata"/>
                          <a:cs typeface="Inconsolata"/>
                          <a:sym typeface="Inconsolata"/>
                        </a:rPr>
                        <a:t>6</a:t>
                      </a:r>
                      <a:endParaRPr b="1" sz="1600">
                        <a:latin typeface="Inconsolata"/>
                        <a:ea typeface="Inconsolata"/>
                        <a:cs typeface="Inconsolata"/>
                        <a:sym typeface="Inconsolata"/>
                      </a:endParaRPr>
                    </a:p>
                  </a:txBody>
                  <a:tcPr marT="91425" marB="91425" marR="91425" marL="91425"/>
                </a:tc>
              </a:tr>
              <a:tr h="254225">
                <a:tc>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moment_in_time.day</a:t>
                      </a:r>
                      <a:endParaRPr b="1" sz="16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b="1" lang="en" sz="1600">
                          <a:latin typeface="Inconsolata"/>
                          <a:ea typeface="Inconsolata"/>
                          <a:cs typeface="Inconsolata"/>
                          <a:sym typeface="Inconsolata"/>
                        </a:rPr>
                        <a:t>2</a:t>
                      </a:r>
                      <a:endParaRPr b="1" sz="1600">
                        <a:latin typeface="Inconsolata"/>
                        <a:ea typeface="Inconsolata"/>
                        <a:cs typeface="Inconsolata"/>
                        <a:sym typeface="Inconsolata"/>
                      </a:endParaRPr>
                    </a:p>
                  </a:txBody>
                  <a:tcPr marT="91425" marB="91425" marR="91425" marL="91425"/>
                </a:tc>
              </a:tr>
              <a:tr h="254225">
                <a:tc>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moment_in_time.hour</a:t>
                      </a:r>
                      <a:endParaRPr b="1" sz="16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b="1" lang="en" sz="1600">
                          <a:latin typeface="Inconsolata"/>
                          <a:ea typeface="Inconsolata"/>
                          <a:cs typeface="Inconsolata"/>
                          <a:sym typeface="Inconsolata"/>
                        </a:rPr>
                        <a:t>7</a:t>
                      </a:r>
                      <a:endParaRPr b="1" sz="1600">
                        <a:latin typeface="Inconsolata"/>
                        <a:ea typeface="Inconsolata"/>
                        <a:cs typeface="Inconsolata"/>
                        <a:sym typeface="Inconsolata"/>
                      </a:endParaRPr>
                    </a:p>
                  </a:txBody>
                  <a:tcPr marT="91425" marB="91425" marR="91425" marL="91425"/>
                </a:tc>
              </a:tr>
              <a:tr h="254225">
                <a:tc>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moment_in_time.minute</a:t>
                      </a:r>
                      <a:endParaRPr b="1" sz="16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b="1" lang="en" sz="1600">
                          <a:latin typeface="Inconsolata"/>
                          <a:ea typeface="Inconsolata"/>
                          <a:cs typeface="Inconsolata"/>
                          <a:sym typeface="Inconsolata"/>
                        </a:rPr>
                        <a:t>43</a:t>
                      </a:r>
                      <a:endParaRPr b="1" sz="1600">
                        <a:latin typeface="Inconsolata"/>
                        <a:ea typeface="Inconsolata"/>
                        <a:cs typeface="Inconsolata"/>
                        <a:sym typeface="Inconsolata"/>
                      </a:endParaRPr>
                    </a:p>
                  </a:txBody>
                  <a:tcPr marT="91425" marB="91425" marR="91425" marL="91425"/>
                </a:tc>
              </a:tr>
              <a:tr h="254225">
                <a:tc>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moment_in_time.second</a:t>
                      </a:r>
                      <a:endParaRPr b="1" sz="16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b="1" lang="en" sz="1600">
                          <a:latin typeface="Inconsolata"/>
                          <a:ea typeface="Inconsolata"/>
                          <a:cs typeface="Inconsolata"/>
                          <a:sym typeface="Inconsolata"/>
                        </a:rPr>
                        <a:t>55</a:t>
                      </a:r>
                      <a:endParaRPr b="1" sz="1600">
                        <a:latin typeface="Inconsolata"/>
                        <a:ea typeface="Inconsolata"/>
                        <a:cs typeface="Inconsolata"/>
                        <a:sym typeface="Inconsolata"/>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apply()</a:t>
            </a:r>
            <a:endParaRPr>
              <a:latin typeface="Inconsolata"/>
              <a:ea typeface="Inconsolata"/>
              <a:cs typeface="Inconsolata"/>
              <a:sym typeface="Inconsolata"/>
            </a:endParaRPr>
          </a:p>
        </p:txBody>
      </p:sp>
      <p:sp>
        <p:nvSpPr>
          <p:cNvPr id="413" name="Google Shape;413;p5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There is also</a:t>
            </a:r>
            <a:r>
              <a:rPr lang="en">
                <a:solidFill>
                  <a:schemeClr val="dk1"/>
                </a:solidFill>
              </a:rPr>
              <a:t> the </a:t>
            </a:r>
            <a:r>
              <a:rPr b="1" lang="en">
                <a:solidFill>
                  <a:schemeClr val="dk1"/>
                </a:solidFill>
                <a:highlight>
                  <a:schemeClr val="accent2"/>
                </a:highlight>
                <a:latin typeface="Inconsolata"/>
                <a:ea typeface="Inconsolata"/>
                <a:cs typeface="Inconsolata"/>
                <a:sym typeface="Inconsolata"/>
              </a:rPr>
              <a:t>apply()</a:t>
            </a:r>
            <a:r>
              <a:rPr lang="en">
                <a:solidFill>
                  <a:schemeClr val="dk1"/>
                </a:solidFill>
              </a:rPr>
              <a:t> method, which allows us use any function or method:</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def strip_dollar_sign(str):</a:t>
            </a:r>
            <a:endParaRPr b="1">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return str.replace("$", "")</a:t>
            </a:r>
            <a:endParaRPr b="1">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Clr>
                <a:schemeClr val="dk1"/>
              </a:buClr>
              <a:buSzPts val="1100"/>
              <a:buFont typeface="Arial"/>
              <a:buNone/>
            </a:pPr>
            <a:r>
              <a:t/>
            </a:r>
            <a:endParaRPr b="1">
              <a:solidFill>
                <a:schemeClr val="dk1"/>
              </a:solidFill>
              <a:latin typeface="Inconsolata"/>
              <a:ea typeface="Inconsolata"/>
              <a:cs typeface="Inconsolata"/>
              <a:sym typeface="Inconsolata"/>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df[‘column_a’] = df[‘column_a’].apply(strip_dollar_sign)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If you need to apply a function to each row by row, set </a:t>
            </a:r>
            <a:r>
              <a:rPr b="1" lang="en">
                <a:solidFill>
                  <a:schemeClr val="dk1"/>
                </a:solidFill>
                <a:latin typeface="Inconsolata"/>
                <a:ea typeface="Inconsolata"/>
                <a:cs typeface="Inconsolata"/>
                <a:sym typeface="Inconsolata"/>
              </a:rPr>
              <a:t>axis=1</a:t>
            </a:r>
            <a:r>
              <a:rPr lang="en">
                <a:solidFill>
                  <a:schemeClr val="dk1"/>
                </a:solidFill>
              </a:rPr>
              <a:t> as an argument.</a:t>
            </a:r>
            <a:endParaRPr>
              <a:solidFill>
                <a:schemeClr val="dk1"/>
              </a:solidFill>
            </a:endParaRPr>
          </a:p>
          <a:p>
            <a:pPr indent="0" lvl="0" marL="0" rtl="0" algn="l">
              <a:lnSpc>
                <a:spcPct val="115000"/>
              </a:lnSpc>
              <a:spcBef>
                <a:spcPts val="0"/>
              </a:spcBef>
              <a:spcAft>
                <a:spcPts val="1600"/>
              </a:spcAft>
              <a:buNone/>
            </a:pPr>
            <a:r>
              <a:t/>
            </a:r>
            <a:endParaRPr/>
          </a:p>
        </p:txBody>
      </p:sp>
      <p:sp>
        <p:nvSpPr>
          <p:cNvPr id="414" name="Google Shape;414;p5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15" name="Google Shape;415;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Addressing Duplicates</a:t>
            </a:r>
            <a:endParaRPr/>
          </a:p>
        </p:txBody>
      </p:sp>
      <p:sp>
        <p:nvSpPr>
          <p:cNvPr id="421" name="Google Shape;421;p5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Fortunately, the issue of duplicate data is a mere Pandas method away from being solved! We can use the </a:t>
            </a:r>
            <a:r>
              <a:rPr b="1" lang="en">
                <a:latin typeface="Inconsolata"/>
                <a:ea typeface="Inconsolata"/>
                <a:cs typeface="Inconsolata"/>
                <a:sym typeface="Inconsolata"/>
              </a:rPr>
              <a:t>.drop_duplicates()</a:t>
            </a:r>
            <a:r>
              <a:rPr lang="en"/>
              <a:t> method:</a:t>
            </a:r>
            <a:endParaRPr/>
          </a:p>
          <a:p>
            <a:pPr indent="0" lvl="0" marL="0" rtl="0" algn="l">
              <a:spcBef>
                <a:spcPts val="1600"/>
              </a:spcBef>
              <a:spcAft>
                <a:spcPts val="0"/>
              </a:spcAft>
              <a:buNone/>
            </a:pPr>
            <a:r>
              <a:rPr b="1" lang="en">
                <a:latin typeface="Inconsolata"/>
                <a:ea typeface="Inconsolata"/>
                <a:cs typeface="Inconsolata"/>
                <a:sym typeface="Inconsolata"/>
              </a:rPr>
              <a:t>df.drop_duplicates()</a:t>
            </a:r>
            <a:endParaRPr b="1">
              <a:latin typeface="Inconsolata"/>
              <a:ea typeface="Inconsolata"/>
              <a:cs typeface="Inconsolata"/>
              <a:sym typeface="Inconsolata"/>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If we want to drop duplicates based on certain columns, we can do that, too:</a:t>
            </a:r>
            <a:endParaRPr/>
          </a:p>
          <a:p>
            <a:pPr indent="0" lvl="0" marL="0" rtl="0" algn="l">
              <a:spcBef>
                <a:spcPts val="1600"/>
              </a:spcBef>
              <a:spcAft>
                <a:spcPts val="1600"/>
              </a:spcAft>
              <a:buNone/>
            </a:pPr>
            <a:r>
              <a:rPr b="1" lang="en">
                <a:latin typeface="Inconsolata"/>
                <a:ea typeface="Inconsolata"/>
                <a:cs typeface="Inconsolata"/>
                <a:sym typeface="Inconsolata"/>
              </a:rPr>
              <a:t>df.drop_duplicates(subset=[‘column_a’, ‘column_b’])</a:t>
            </a:r>
            <a:endParaRPr b="1">
              <a:latin typeface="Inconsolata"/>
              <a:ea typeface="Inconsolata"/>
              <a:cs typeface="Inconsolata"/>
              <a:sym typeface="Inconsolata"/>
            </a:endParaRPr>
          </a:p>
        </p:txBody>
      </p:sp>
      <p:sp>
        <p:nvSpPr>
          <p:cNvPr id="422" name="Google Shape;422;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10.2 Cleaning and Formatting Data</a:t>
            </a:r>
            <a:endParaRPr/>
          </a:p>
        </p:txBody>
      </p:sp>
      <p:sp>
        <p:nvSpPr>
          <p:cNvPr id="428" name="Google Shape;428;p5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Let's use the Superstore data set for Section 10.2 to practice applying cleaning functions.</a:t>
            </a:r>
            <a:endParaRPr/>
          </a:p>
        </p:txBody>
      </p:sp>
      <p:sp>
        <p:nvSpPr>
          <p:cNvPr id="429" name="Google Shape;429;p5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30" name="Google Shape;430;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31" name="Google Shape;431;p5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pic>
        <p:nvPicPr>
          <p:cNvPr id="432" name="Google Shape;432;p53"/>
          <p:cNvPicPr preferRelativeResize="0"/>
          <p:nvPr/>
        </p:nvPicPr>
        <p:blipFill>
          <a:blip r:embed="rId3">
            <a:alphaModFix/>
          </a:blip>
          <a:stretch>
            <a:fillRect/>
          </a:stretch>
        </p:blipFill>
        <p:spPr>
          <a:xfrm>
            <a:off x="3308613" y="1922325"/>
            <a:ext cx="2526776" cy="25267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4"/>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Combining Data</a:t>
            </a:r>
            <a:endParaRPr/>
          </a:p>
        </p:txBody>
      </p:sp>
      <p:sp>
        <p:nvSpPr>
          <p:cNvPr id="438" name="Google Shape;438;p5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Cleaning and Combining Data With Pandas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Aggregating With </a:t>
            </a:r>
            <a:r>
              <a:rPr lang="en">
                <a:latin typeface="Inconsolata"/>
                <a:ea typeface="Inconsolata"/>
                <a:cs typeface="Inconsolata"/>
                <a:sym typeface="Inconsolata"/>
              </a:rPr>
              <a:t>groupby()</a:t>
            </a:r>
            <a:endParaRPr>
              <a:latin typeface="Inconsolata"/>
              <a:ea typeface="Inconsolata"/>
              <a:cs typeface="Inconsolata"/>
              <a:sym typeface="Inconsolata"/>
            </a:endParaRPr>
          </a:p>
        </p:txBody>
      </p:sp>
      <p:sp>
        <p:nvSpPr>
          <p:cNvPr id="444" name="Google Shape;444;p5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marR="76200" rtl="0" algn="l">
              <a:lnSpc>
                <a:spcPct val="115000"/>
              </a:lnSpc>
              <a:spcBef>
                <a:spcPts val="0"/>
              </a:spcBef>
              <a:spcAft>
                <a:spcPts val="0"/>
              </a:spcAft>
              <a:buNone/>
            </a:pPr>
            <a:r>
              <a:rPr lang="en">
                <a:solidFill>
                  <a:schemeClr val="dk1"/>
                </a:solidFill>
              </a:rPr>
              <a:t>In Pandas, </a:t>
            </a:r>
            <a:r>
              <a:rPr b="1" lang="en">
                <a:solidFill>
                  <a:schemeClr val="dk1"/>
                </a:solidFill>
                <a:highlight>
                  <a:schemeClr val="accent2"/>
                </a:highlight>
                <a:latin typeface="Inconsolata"/>
                <a:ea typeface="Inconsolata"/>
                <a:cs typeface="Inconsolata"/>
                <a:sym typeface="Inconsolata"/>
              </a:rPr>
              <a:t>groupby()</a:t>
            </a:r>
            <a:r>
              <a:rPr lang="en">
                <a:solidFill>
                  <a:schemeClr val="dk1"/>
                </a:solidFill>
              </a:rPr>
              <a:t> statements allow us to segment our population to a specific subset and draw calculations based on those segments.</a:t>
            </a:r>
            <a:endParaRPr>
              <a:solidFill>
                <a:schemeClr val="dk1"/>
              </a:solidFill>
            </a:endParaRPr>
          </a:p>
          <a:p>
            <a:pPr indent="0" lvl="0" marL="0" marR="76200" rtl="0" algn="just">
              <a:lnSpc>
                <a:spcPct val="115000"/>
              </a:lnSpc>
              <a:spcBef>
                <a:spcPts val="1000"/>
              </a:spcBef>
              <a:spcAft>
                <a:spcPts val="0"/>
              </a:spcAft>
              <a:buNone/>
            </a:pPr>
            <a:r>
              <a:rPr b="1" lang="en">
                <a:solidFill>
                  <a:schemeClr val="dk1"/>
                </a:solidFill>
                <a:latin typeface="Inconsolata"/>
                <a:ea typeface="Inconsolata"/>
                <a:cs typeface="Inconsolata"/>
                <a:sym typeface="Inconsolata"/>
              </a:rPr>
              <a:t>data_frame.groupby([‘column_a’]).count()</a:t>
            </a:r>
            <a:endParaRPr b="1">
              <a:solidFill>
                <a:schemeClr val="dk1"/>
              </a:solidFill>
              <a:latin typeface="Inconsolata"/>
              <a:ea typeface="Inconsolata"/>
              <a:cs typeface="Inconsolata"/>
              <a:sym typeface="Inconsolata"/>
            </a:endParaRPr>
          </a:p>
          <a:p>
            <a:pPr indent="0" lvl="0" marL="0" marR="76200" rtl="0" algn="just">
              <a:lnSpc>
                <a:spcPct val="115000"/>
              </a:lnSpc>
              <a:spcBef>
                <a:spcPts val="0"/>
              </a:spcBef>
              <a:spcAft>
                <a:spcPts val="0"/>
              </a:spcAft>
              <a:buNone/>
            </a:pPr>
            <a:r>
              <a:t/>
            </a:r>
            <a:endParaRPr>
              <a:solidFill>
                <a:schemeClr val="dk1"/>
              </a:solidFill>
            </a:endParaRPr>
          </a:p>
          <a:p>
            <a:pPr indent="0" lvl="0" marL="0" marR="76200" rtl="0" algn="just">
              <a:lnSpc>
                <a:spcPct val="115000"/>
              </a:lnSpc>
              <a:spcBef>
                <a:spcPts val="0"/>
              </a:spcBef>
              <a:spcAft>
                <a:spcPts val="0"/>
              </a:spcAft>
              <a:buClr>
                <a:schemeClr val="dk1"/>
              </a:buClr>
              <a:buSzPts val="1100"/>
              <a:buFont typeface="Arial"/>
              <a:buNone/>
            </a:pPr>
            <a:r>
              <a:rPr lang="en">
                <a:solidFill>
                  <a:schemeClr val="dk1"/>
                </a:solidFill>
              </a:rPr>
              <a:t>We can think about a</a:t>
            </a:r>
            <a:r>
              <a:rPr lang="en">
                <a:solidFill>
                  <a:schemeClr val="dk1"/>
                </a:solidFill>
              </a:rPr>
              <a:t> </a:t>
            </a:r>
            <a:r>
              <a:rPr b="1" lang="en">
                <a:solidFill>
                  <a:schemeClr val="dk1"/>
                </a:solidFill>
                <a:latin typeface="Inconsolata"/>
                <a:ea typeface="Inconsolata"/>
                <a:cs typeface="Inconsolata"/>
                <a:sym typeface="Inconsolata"/>
              </a:rPr>
              <a:t>groupby()</a:t>
            </a:r>
            <a:r>
              <a:rPr lang="en">
                <a:solidFill>
                  <a:schemeClr val="dk1"/>
                </a:solidFill>
              </a:rPr>
              <a:t> statement in three steps:</a:t>
            </a:r>
            <a:endParaRPr>
              <a:solidFill>
                <a:schemeClr val="dk1"/>
              </a:solidFill>
            </a:endParaRPr>
          </a:p>
          <a:p>
            <a:pPr indent="-342900" lvl="0" marL="787400" marR="355600" rtl="0" algn="l">
              <a:lnSpc>
                <a:spcPct val="115000"/>
              </a:lnSpc>
              <a:spcBef>
                <a:spcPts val="1000"/>
              </a:spcBef>
              <a:spcAft>
                <a:spcPts val="0"/>
              </a:spcAft>
              <a:buClr>
                <a:schemeClr val="dk1"/>
              </a:buClr>
              <a:buSzPts val="1800"/>
              <a:buFont typeface="Arial"/>
              <a:buChar char="●"/>
            </a:pPr>
            <a:r>
              <a:rPr b="1" lang="en">
                <a:solidFill>
                  <a:schemeClr val="dk1"/>
                </a:solidFill>
              </a:rPr>
              <a:t>Split:</a:t>
            </a:r>
            <a:r>
              <a:rPr lang="en">
                <a:solidFill>
                  <a:schemeClr val="dk1"/>
                </a:solidFill>
              </a:rPr>
              <a:t> Separate our DataFrame into groups according to a specific attribute.</a:t>
            </a:r>
            <a:endParaRPr>
              <a:solidFill>
                <a:schemeClr val="dk1"/>
              </a:solidFill>
            </a:endParaRPr>
          </a:p>
          <a:p>
            <a:pPr indent="-342900" lvl="0" marL="787400" marR="355600" rtl="0" algn="l">
              <a:lnSpc>
                <a:spcPct val="115000"/>
              </a:lnSpc>
              <a:spcBef>
                <a:spcPts val="0"/>
              </a:spcBef>
              <a:spcAft>
                <a:spcPts val="0"/>
              </a:spcAft>
              <a:buClr>
                <a:schemeClr val="dk1"/>
              </a:buClr>
              <a:buSzPts val="1800"/>
              <a:buFont typeface="Arial"/>
              <a:buChar char="●"/>
            </a:pPr>
            <a:r>
              <a:rPr b="1" lang="en">
                <a:solidFill>
                  <a:schemeClr val="dk1"/>
                </a:solidFill>
              </a:rPr>
              <a:t>Apply:</a:t>
            </a:r>
            <a:r>
              <a:rPr lang="en">
                <a:solidFill>
                  <a:schemeClr val="dk1"/>
                </a:solidFill>
              </a:rPr>
              <a:t> Apply some function to the groups, like </a:t>
            </a:r>
            <a:r>
              <a:rPr b="1" lang="en">
                <a:solidFill>
                  <a:schemeClr val="dk1"/>
                </a:solidFill>
                <a:latin typeface="Inconsolata"/>
                <a:ea typeface="Inconsolata"/>
                <a:cs typeface="Inconsolata"/>
                <a:sym typeface="Inconsolata"/>
              </a:rPr>
              <a:t>sum</a:t>
            </a:r>
            <a:r>
              <a:rPr lang="en">
                <a:solidFill>
                  <a:schemeClr val="dk1"/>
                </a:solidFill>
              </a:rPr>
              <a:t>, </a:t>
            </a:r>
            <a:r>
              <a:rPr b="1" lang="en">
                <a:solidFill>
                  <a:schemeClr val="dk1"/>
                </a:solidFill>
                <a:latin typeface="Inconsolata"/>
                <a:ea typeface="Inconsolata"/>
                <a:cs typeface="Inconsolata"/>
                <a:sym typeface="Inconsolata"/>
              </a:rPr>
              <a:t>count</a:t>
            </a:r>
            <a:r>
              <a:rPr lang="en">
                <a:solidFill>
                  <a:schemeClr val="dk1"/>
                </a:solidFill>
              </a:rPr>
              <a:t>, or </a:t>
            </a:r>
            <a:r>
              <a:rPr b="1" lang="en">
                <a:solidFill>
                  <a:schemeClr val="dk1"/>
                </a:solidFill>
                <a:latin typeface="Inconsolata"/>
                <a:ea typeface="Inconsolata"/>
                <a:cs typeface="Inconsolata"/>
                <a:sym typeface="Inconsolata"/>
              </a:rPr>
              <a:t>max</a:t>
            </a:r>
            <a:r>
              <a:rPr lang="en">
                <a:solidFill>
                  <a:schemeClr val="dk1"/>
                </a:solidFill>
              </a:rPr>
              <a:t>.</a:t>
            </a:r>
            <a:endParaRPr>
              <a:solidFill>
                <a:schemeClr val="dk1"/>
              </a:solidFill>
            </a:endParaRPr>
          </a:p>
          <a:p>
            <a:pPr indent="-342900" lvl="0" marL="787400" marR="355600" rtl="0" algn="l">
              <a:lnSpc>
                <a:spcPct val="115000"/>
              </a:lnSpc>
              <a:spcBef>
                <a:spcPts val="0"/>
              </a:spcBef>
              <a:spcAft>
                <a:spcPts val="0"/>
              </a:spcAft>
              <a:buClr>
                <a:schemeClr val="dk1"/>
              </a:buClr>
              <a:buSzPts val="1800"/>
              <a:buFont typeface="Arial"/>
              <a:buChar char="●"/>
            </a:pPr>
            <a:r>
              <a:rPr b="1" lang="en">
                <a:solidFill>
                  <a:schemeClr val="dk1"/>
                </a:solidFill>
              </a:rPr>
              <a:t>Combine:</a:t>
            </a:r>
            <a:r>
              <a:rPr lang="en">
                <a:solidFill>
                  <a:schemeClr val="dk1"/>
                </a:solidFill>
              </a:rPr>
              <a:t> Put our DataFrame back together.</a:t>
            </a:r>
            <a:endParaRPr>
              <a:solidFill>
                <a:schemeClr val="dk1"/>
              </a:solidFill>
            </a:endParaRPr>
          </a:p>
          <a:p>
            <a:pPr indent="0" lvl="0" marL="0" marR="76200" rtl="0" algn="just">
              <a:lnSpc>
                <a:spcPct val="115000"/>
              </a:lnSpc>
              <a:spcBef>
                <a:spcPts val="0"/>
              </a:spcBef>
              <a:spcAft>
                <a:spcPts val="0"/>
              </a:spcAft>
              <a:buNone/>
            </a:pPr>
            <a:r>
              <a:t/>
            </a:r>
            <a:endParaRPr>
              <a:solidFill>
                <a:schemeClr val="dk1"/>
              </a:solidFill>
            </a:endParaRPr>
          </a:p>
        </p:txBody>
      </p:sp>
      <p:sp>
        <p:nvSpPr>
          <p:cNvPr id="445" name="Google Shape;445;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Taking Aggregate Measures</a:t>
            </a:r>
            <a:endParaRPr/>
          </a:p>
        </p:txBody>
      </p:sp>
      <p:sp>
        <p:nvSpPr>
          <p:cNvPr id="451" name="Google Shape;451;p56"/>
          <p:cNvSpPr txBox="1"/>
          <p:nvPr>
            <p:ph idx="1" type="body"/>
          </p:nvPr>
        </p:nvSpPr>
        <p:spPr>
          <a:xfrm>
            <a:off x="457200" y="1143000"/>
            <a:ext cx="8229600" cy="351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We can use the </a:t>
            </a:r>
            <a:r>
              <a:rPr b="1" lang="en">
                <a:latin typeface="Inconsolata"/>
                <a:ea typeface="Inconsolata"/>
                <a:cs typeface="Inconsolata"/>
                <a:sym typeface="Inconsolata"/>
              </a:rPr>
              <a:t>.agg()</a:t>
            </a:r>
            <a:r>
              <a:rPr lang="en"/>
              <a:t> method to get multiple aggregate values:</a:t>
            </a:r>
            <a:endParaRPr/>
          </a:p>
          <a:p>
            <a:pPr indent="457200" lvl="0" marL="0" rtl="0" algn="l">
              <a:lnSpc>
                <a:spcPct val="115000"/>
              </a:lnSpc>
              <a:spcBef>
                <a:spcPts val="1600"/>
              </a:spcBef>
              <a:spcAft>
                <a:spcPts val="0"/>
              </a:spcAft>
              <a:buNone/>
            </a:pPr>
            <a:r>
              <a:rPr b="1" lang="en">
                <a:latin typeface="Inconsolata"/>
                <a:ea typeface="Inconsolata"/>
                <a:cs typeface="Inconsolata"/>
                <a:sym typeface="Inconsolata"/>
              </a:rPr>
              <a:t>df.groupby(‘col_a’)[‘col_b’].agg([‘count’, ‘mean’, ‘min’, ‘max’])</a:t>
            </a:r>
            <a:endParaRPr b="1">
              <a:latin typeface="Inconsolata"/>
              <a:ea typeface="Inconsolata"/>
              <a:cs typeface="Inconsolata"/>
              <a:sym typeface="Inconsolata"/>
            </a:endParaRPr>
          </a:p>
          <a:p>
            <a:pPr indent="0" lvl="0" marL="0" rtl="0" algn="l">
              <a:lnSpc>
                <a:spcPct val="115000"/>
              </a:lnSpc>
              <a:spcBef>
                <a:spcPts val="1000"/>
              </a:spcBef>
              <a:spcAft>
                <a:spcPts val="0"/>
              </a:spcAft>
              <a:buNone/>
            </a:pPr>
            <a:r>
              <a:rPr lang="en"/>
              <a:t>This command...</a:t>
            </a:r>
            <a:endParaRPr/>
          </a:p>
          <a:p>
            <a:pPr indent="-342900" lvl="0" marL="457200" rtl="0" algn="l">
              <a:lnSpc>
                <a:spcPct val="115000"/>
              </a:lnSpc>
              <a:spcBef>
                <a:spcPts val="0"/>
              </a:spcBef>
              <a:spcAft>
                <a:spcPts val="0"/>
              </a:spcAft>
              <a:buSzPts val="1800"/>
              <a:buAutoNum type="arabicPeriod"/>
            </a:pPr>
            <a:r>
              <a:rPr lang="en"/>
              <a:t>Takes our DataFrame, </a:t>
            </a:r>
            <a:r>
              <a:rPr b="1" lang="en">
                <a:latin typeface="Inconsolata"/>
                <a:ea typeface="Inconsolata"/>
                <a:cs typeface="Inconsolata"/>
                <a:sym typeface="Inconsolata"/>
              </a:rPr>
              <a:t>df</a:t>
            </a:r>
            <a:r>
              <a:rPr lang="en"/>
              <a:t>...</a:t>
            </a:r>
            <a:endParaRPr/>
          </a:p>
          <a:p>
            <a:pPr indent="-342900" lvl="0" marL="457200" rtl="0" algn="l">
              <a:lnSpc>
                <a:spcPct val="115000"/>
              </a:lnSpc>
              <a:spcBef>
                <a:spcPts val="0"/>
              </a:spcBef>
              <a:spcAft>
                <a:spcPts val="0"/>
              </a:spcAft>
              <a:buSzPts val="1800"/>
              <a:buAutoNum type="arabicPeriod"/>
            </a:pPr>
            <a:r>
              <a:rPr lang="en"/>
              <a:t>Groups it by the values in </a:t>
            </a:r>
            <a:r>
              <a:rPr b="1" lang="en">
                <a:latin typeface="Inconsolata"/>
                <a:ea typeface="Inconsolata"/>
                <a:cs typeface="Inconsolata"/>
                <a:sym typeface="Inconsolata"/>
              </a:rPr>
              <a:t>col_a</a:t>
            </a:r>
            <a:r>
              <a:rPr lang="en">
                <a:solidFill>
                  <a:schemeClr val="dk1"/>
                </a:solidFill>
              </a:rPr>
              <a:t>...</a:t>
            </a:r>
            <a:endParaRPr b="1">
              <a:latin typeface="Inconsolata"/>
              <a:ea typeface="Inconsolata"/>
              <a:cs typeface="Inconsolata"/>
              <a:sym typeface="Inconsolata"/>
            </a:endParaRPr>
          </a:p>
          <a:p>
            <a:pPr indent="-342900" lvl="0" marL="457200" rtl="0" algn="l">
              <a:lnSpc>
                <a:spcPct val="115000"/>
              </a:lnSpc>
              <a:spcBef>
                <a:spcPts val="0"/>
              </a:spcBef>
              <a:spcAft>
                <a:spcPts val="0"/>
              </a:spcAft>
              <a:buSzPts val="1800"/>
              <a:buAutoNum type="arabicPeriod"/>
            </a:pPr>
            <a:r>
              <a:rPr lang="en"/>
              <a:t>And calculates the count, mean, minimum, and maximum of </a:t>
            </a:r>
            <a:r>
              <a:rPr b="1" lang="en">
                <a:latin typeface="Inconsolata"/>
                <a:ea typeface="Inconsolata"/>
                <a:cs typeface="Inconsolata"/>
                <a:sym typeface="Inconsolata"/>
              </a:rPr>
              <a:t>col_b</a:t>
            </a:r>
            <a:r>
              <a:rPr lang="en">
                <a:solidFill>
                  <a:schemeClr val="dk1"/>
                </a:solidFill>
              </a:rPr>
              <a:t>.</a:t>
            </a:r>
            <a:endParaRPr/>
          </a:p>
          <a:p>
            <a:pPr indent="0" lvl="0" marL="0" rtl="0" algn="l">
              <a:lnSpc>
                <a:spcPct val="115000"/>
              </a:lnSpc>
              <a:spcBef>
                <a:spcPts val="1000"/>
              </a:spcBef>
              <a:spcAft>
                <a:spcPts val="0"/>
              </a:spcAft>
              <a:buNone/>
            </a:pPr>
            <a:r>
              <a:rPr lang="en"/>
              <a:t>We can also </a:t>
            </a:r>
            <a:r>
              <a:rPr b="1" lang="en">
                <a:latin typeface="Inconsolata"/>
                <a:ea typeface="Inconsolata"/>
                <a:cs typeface="Inconsolata"/>
                <a:sym typeface="Inconsolata"/>
              </a:rPr>
              <a:t>groupby()</a:t>
            </a:r>
            <a:r>
              <a:rPr lang="en"/>
              <a:t> multiple columns to drill down further:</a:t>
            </a:r>
            <a:endParaRPr/>
          </a:p>
          <a:p>
            <a:pPr indent="457200" lvl="0" marL="0" rtl="0" algn="l">
              <a:lnSpc>
                <a:spcPct val="115000"/>
              </a:lnSpc>
              <a:spcBef>
                <a:spcPts val="0"/>
              </a:spcBef>
              <a:spcAft>
                <a:spcPts val="0"/>
              </a:spcAft>
              <a:buClr>
                <a:schemeClr val="dk1"/>
              </a:buClr>
              <a:buSzPts val="1100"/>
              <a:buFont typeface="Arial"/>
              <a:buNone/>
            </a:pPr>
            <a:r>
              <a:rPr b="1" lang="en">
                <a:latin typeface="Inconsolata"/>
                <a:ea typeface="Inconsolata"/>
                <a:cs typeface="Inconsolata"/>
                <a:sym typeface="Inconsolata"/>
              </a:rPr>
              <a:t>df.groupby(['first_column', 'second_column'])</a:t>
            </a:r>
            <a:endParaRPr b="1">
              <a:latin typeface="Inconsolata"/>
              <a:ea typeface="Inconsolata"/>
              <a:cs typeface="Inconsolata"/>
              <a:sym typeface="Inconsolata"/>
            </a:endParaRPr>
          </a:p>
          <a:p>
            <a:pPr indent="0" lvl="0" marL="0" rtl="0" algn="l">
              <a:lnSpc>
                <a:spcPct val="115000"/>
              </a:lnSpc>
              <a:spcBef>
                <a:spcPts val="0"/>
              </a:spcBef>
              <a:spcAft>
                <a:spcPts val="1600"/>
              </a:spcAft>
              <a:buNone/>
            </a:pPr>
            <a:r>
              <a:t/>
            </a:r>
            <a:endParaRPr/>
          </a:p>
        </p:txBody>
      </p:sp>
      <p:sp>
        <p:nvSpPr>
          <p:cNvPr id="452" name="Google Shape;452;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10.3 </a:t>
            </a:r>
            <a:r>
              <a:rPr lang="en">
                <a:latin typeface="Inconsolata"/>
                <a:ea typeface="Inconsolata"/>
                <a:cs typeface="Inconsolata"/>
                <a:sym typeface="Inconsolata"/>
              </a:rPr>
              <a:t>groupby()</a:t>
            </a:r>
            <a:r>
              <a:rPr lang="en"/>
              <a:t> Insights</a:t>
            </a:r>
            <a:endParaRPr/>
          </a:p>
        </p:txBody>
      </p:sp>
      <p:sp>
        <p:nvSpPr>
          <p:cNvPr id="458" name="Google Shape;458;p5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 </a:t>
            </a:r>
            <a:r>
              <a:rPr b="1" lang="en">
                <a:latin typeface="Inconsolata"/>
                <a:ea typeface="Inconsolata"/>
                <a:cs typeface="Inconsolata"/>
                <a:sym typeface="Inconsolata"/>
              </a:rPr>
              <a:t>groupby()</a:t>
            </a:r>
            <a:r>
              <a:rPr lang="en"/>
              <a:t> to segment the data from Superstore in Section 10.3.</a:t>
            </a:r>
            <a:endParaRPr/>
          </a:p>
        </p:txBody>
      </p:sp>
      <p:sp>
        <p:nvSpPr>
          <p:cNvPr id="459" name="Google Shape;459;p5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60" name="Google Shape;460;p5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61" name="Google Shape;461;p5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62" name="Google Shape;462;p5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pic>
        <p:nvPicPr>
          <p:cNvPr id="463" name="Google Shape;463;p57"/>
          <p:cNvPicPr preferRelativeResize="0"/>
          <p:nvPr/>
        </p:nvPicPr>
        <p:blipFill>
          <a:blip r:embed="rId3">
            <a:alphaModFix/>
          </a:blip>
          <a:stretch>
            <a:fillRect/>
          </a:stretch>
        </p:blipFill>
        <p:spPr>
          <a:xfrm>
            <a:off x="2430087" y="963575"/>
            <a:ext cx="4283826" cy="42838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Concatenate</a:t>
            </a:r>
            <a:endParaRPr/>
          </a:p>
        </p:txBody>
      </p:sp>
      <p:sp>
        <p:nvSpPr>
          <p:cNvPr id="469" name="Google Shape;469;p5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We can combine two DataFrames together with </a:t>
            </a:r>
            <a:r>
              <a:rPr b="1" lang="en">
                <a:latin typeface="Inconsolata"/>
                <a:ea typeface="Inconsolata"/>
                <a:cs typeface="Inconsolata"/>
                <a:sym typeface="Inconsolata"/>
              </a:rPr>
              <a:t>df.concat()</a:t>
            </a:r>
            <a:r>
              <a:rPr lang="en"/>
              <a:t>, which gives us the option to stack the DataFrames or add it as new columns.</a:t>
            </a:r>
            <a:endParaRPr/>
          </a:p>
          <a:p>
            <a:pPr indent="0" lvl="0" marL="0" rtl="0" algn="l">
              <a:lnSpc>
                <a:spcPct val="115000"/>
              </a:lnSpc>
              <a:spcBef>
                <a:spcPts val="1600"/>
              </a:spcBef>
              <a:spcAft>
                <a:spcPts val="0"/>
              </a:spcAft>
              <a:buNone/>
            </a:pPr>
            <a:r>
              <a:rPr b="1" lang="en">
                <a:latin typeface="Inconsolata"/>
                <a:ea typeface="Inconsolata"/>
                <a:cs typeface="Inconsolata"/>
                <a:sym typeface="Inconsolata"/>
              </a:rPr>
              <a:t>df1 = pd.DataFrame([[‘a’, 1], [‘b’, 2]], columns=[‘letter’, ‘number’])</a:t>
            </a:r>
            <a:endParaRPr b="1">
              <a:latin typeface="Inconsolata"/>
              <a:ea typeface="Inconsolata"/>
              <a:cs typeface="Inconsolata"/>
              <a:sym typeface="Inconsolata"/>
            </a:endParaRPr>
          </a:p>
          <a:p>
            <a:pPr indent="0" lvl="0" marL="0" rtl="0" algn="l">
              <a:lnSpc>
                <a:spcPct val="115000"/>
              </a:lnSpc>
              <a:spcBef>
                <a:spcPts val="0"/>
              </a:spcBef>
              <a:spcAft>
                <a:spcPts val="0"/>
              </a:spcAft>
              <a:buNone/>
            </a:pPr>
            <a:r>
              <a:rPr b="1" lang="en">
                <a:latin typeface="Inconsolata"/>
                <a:ea typeface="Inconsolata"/>
                <a:cs typeface="Inconsolata"/>
                <a:sym typeface="Inconsolata"/>
              </a:rPr>
              <a:t>df2 = pd.DataFrame([[‘c’, 3], [‘d’, 4]], columns=[‘letter’, ‘number’])</a:t>
            </a:r>
            <a:endParaRPr b="1">
              <a:latin typeface="Inconsolata"/>
              <a:ea typeface="Inconsolata"/>
              <a:cs typeface="Inconsolata"/>
              <a:sym typeface="Inconsolata"/>
            </a:endParaRPr>
          </a:p>
          <a:p>
            <a:pPr indent="0" lvl="0" marL="0" rtl="0" algn="l">
              <a:lnSpc>
                <a:spcPct val="115000"/>
              </a:lnSpc>
              <a:spcBef>
                <a:spcPts val="0"/>
              </a:spcBef>
              <a:spcAft>
                <a:spcPts val="0"/>
              </a:spcAft>
              <a:buNone/>
            </a:pPr>
            <a:r>
              <a:t/>
            </a:r>
            <a:endParaRPr b="1">
              <a:latin typeface="Inconsolata"/>
              <a:ea typeface="Inconsolata"/>
              <a:cs typeface="Inconsolata"/>
              <a:sym typeface="Inconsolata"/>
            </a:endParaRPr>
          </a:p>
          <a:p>
            <a:pPr indent="0" lvl="0" marL="0" rtl="0" algn="l">
              <a:lnSpc>
                <a:spcPct val="115000"/>
              </a:lnSpc>
              <a:spcBef>
                <a:spcPts val="0"/>
              </a:spcBef>
              <a:spcAft>
                <a:spcPts val="0"/>
              </a:spcAft>
              <a:buNone/>
            </a:pPr>
            <a:r>
              <a:rPr b="1" lang="en">
                <a:latin typeface="Inconsolata"/>
                <a:ea typeface="Inconsolata"/>
                <a:cs typeface="Inconsolata"/>
                <a:sym typeface="Inconsolata"/>
              </a:rPr>
              <a:t>df_with_more_rows = pd.concat([df1, df2])</a:t>
            </a:r>
            <a:endParaRPr b="1">
              <a:latin typeface="Inconsolata"/>
              <a:ea typeface="Inconsolata"/>
              <a:cs typeface="Inconsolata"/>
              <a:sym typeface="Inconsolata"/>
            </a:endParaRPr>
          </a:p>
          <a:p>
            <a:pPr indent="0" lvl="0" marL="0" rtl="0" algn="l">
              <a:lnSpc>
                <a:spcPct val="115000"/>
              </a:lnSpc>
              <a:spcBef>
                <a:spcPts val="0"/>
              </a:spcBef>
              <a:spcAft>
                <a:spcPts val="0"/>
              </a:spcAft>
              <a:buNone/>
            </a:pPr>
            <a:r>
              <a:rPr b="1" lang="en">
                <a:latin typeface="Inconsolata"/>
                <a:ea typeface="Inconsolata"/>
                <a:cs typeface="Inconsolata"/>
                <a:sym typeface="Inconsolata"/>
              </a:rPr>
              <a:t>df_with_more_columns = pd.concat([df1, df2], axis=1)</a:t>
            </a:r>
            <a:endParaRPr>
              <a:solidFill>
                <a:srgbClr val="333333"/>
              </a:solidFill>
              <a:highlight>
                <a:srgbClr val="F7F7F7"/>
              </a:highlight>
              <a:latin typeface="Inconsolata"/>
              <a:ea typeface="Inconsolata"/>
              <a:cs typeface="Inconsolata"/>
              <a:sym typeface="Inconsolata"/>
            </a:endParaRPr>
          </a:p>
        </p:txBody>
      </p:sp>
      <p:sp>
        <p:nvSpPr>
          <p:cNvPr id="470" name="Google Shape;470;p5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71" name="Google Shape;471;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4292E"/>
                </a:solidFill>
              </a:rPr>
              <a:t>JOINing</a:t>
            </a:r>
            <a:r>
              <a:rPr lang="en">
                <a:solidFill>
                  <a:srgbClr val="24292E"/>
                </a:solidFill>
                <a:highlight>
                  <a:srgbClr val="FFFFFF"/>
                </a:highlight>
              </a:rPr>
              <a:t> is the process of </a:t>
            </a:r>
            <a:r>
              <a:rPr b="1" lang="en">
                <a:solidFill>
                  <a:srgbClr val="24292E"/>
                </a:solidFill>
                <a:highlight>
                  <a:schemeClr val="accent2"/>
                </a:highlight>
              </a:rPr>
              <a:t>combining DataFrames according to specific values</a:t>
            </a:r>
            <a:r>
              <a:rPr lang="en">
                <a:solidFill>
                  <a:srgbClr val="24292E"/>
                </a:solidFill>
                <a:highlight>
                  <a:srgbClr val="FFFFFF"/>
                </a:highlight>
              </a:rPr>
              <a:t>. </a:t>
            </a:r>
            <a:endParaRPr>
              <a:solidFill>
                <a:srgbClr val="24292E"/>
              </a:solidFill>
              <a:highlight>
                <a:srgbClr val="FFFFFF"/>
              </a:highlight>
            </a:endParaRPr>
          </a:p>
          <a:p>
            <a:pPr indent="0" lvl="0" marL="0" rtl="0" algn="l">
              <a:spcBef>
                <a:spcPts val="1200"/>
              </a:spcBef>
              <a:spcAft>
                <a:spcPts val="0"/>
              </a:spcAft>
              <a:buNone/>
            </a:pPr>
            <a:r>
              <a:rPr lang="en">
                <a:solidFill>
                  <a:srgbClr val="24292E"/>
                </a:solidFill>
                <a:highlight>
                  <a:srgbClr val="FFFFFF"/>
                </a:highlight>
              </a:rPr>
              <a:t>Traditionally, this would be done with SQL. </a:t>
            </a:r>
            <a:endParaRPr>
              <a:solidFill>
                <a:srgbClr val="24292E"/>
              </a:solidFill>
              <a:highlight>
                <a:srgbClr val="FFFFFF"/>
              </a:highlight>
            </a:endParaRPr>
          </a:p>
          <a:p>
            <a:pPr indent="0" lvl="0" marL="0" rtl="0" algn="l">
              <a:spcBef>
                <a:spcPts val="1200"/>
              </a:spcBef>
              <a:spcAft>
                <a:spcPts val="0"/>
              </a:spcAft>
              <a:buNone/>
            </a:pPr>
            <a:r>
              <a:rPr lang="en">
                <a:solidFill>
                  <a:srgbClr val="24292E"/>
                </a:solidFill>
                <a:highlight>
                  <a:srgbClr val="FFFFFF"/>
                </a:highlight>
              </a:rPr>
              <a:t>JOINing allows us to:</a:t>
            </a:r>
            <a:endParaRPr>
              <a:solidFill>
                <a:srgbClr val="24292E"/>
              </a:solidFill>
              <a:highlight>
                <a:srgbClr val="FFFFFF"/>
              </a:highlight>
            </a:endParaRPr>
          </a:p>
          <a:p>
            <a:pPr indent="-342900" lvl="0" marL="457200" rtl="0" algn="l">
              <a:spcBef>
                <a:spcPts val="1200"/>
              </a:spcBef>
              <a:spcAft>
                <a:spcPts val="0"/>
              </a:spcAft>
              <a:buClr>
                <a:srgbClr val="24292E"/>
              </a:buClr>
              <a:buSzPts val="1800"/>
              <a:buChar char="●"/>
            </a:pPr>
            <a:r>
              <a:rPr b="1" lang="en">
                <a:solidFill>
                  <a:srgbClr val="24292E"/>
                </a:solidFill>
                <a:highlight>
                  <a:srgbClr val="FFFFFF"/>
                </a:highlight>
              </a:rPr>
              <a:t>Reduce the size</a:t>
            </a:r>
            <a:r>
              <a:rPr lang="en">
                <a:solidFill>
                  <a:srgbClr val="24292E"/>
                </a:solidFill>
                <a:highlight>
                  <a:srgbClr val="FFFFFF"/>
                </a:highlight>
              </a:rPr>
              <a:t> of a database.</a:t>
            </a:r>
            <a:endParaRPr>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b="1" lang="en">
                <a:solidFill>
                  <a:srgbClr val="24292E"/>
                </a:solidFill>
                <a:highlight>
                  <a:srgbClr val="FFFFFF"/>
                </a:highlight>
              </a:rPr>
              <a:t>Increase the speed</a:t>
            </a:r>
            <a:r>
              <a:rPr lang="en">
                <a:solidFill>
                  <a:srgbClr val="24292E"/>
                </a:solidFill>
                <a:highlight>
                  <a:srgbClr val="FFFFFF"/>
                </a:highlight>
              </a:rPr>
              <a:t> at which data is queried and returned.</a:t>
            </a:r>
            <a:endParaRPr>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b="1" lang="en">
                <a:solidFill>
                  <a:srgbClr val="24292E"/>
                </a:solidFill>
                <a:highlight>
                  <a:srgbClr val="FFFFFF"/>
                </a:highlight>
              </a:rPr>
              <a:t>Reduce the redundancy</a:t>
            </a:r>
            <a:r>
              <a:rPr lang="en">
                <a:solidFill>
                  <a:srgbClr val="24292E"/>
                </a:solidFill>
                <a:highlight>
                  <a:srgbClr val="FFFFFF"/>
                </a:highlight>
              </a:rPr>
              <a:t> of the data stored in the database.</a:t>
            </a:r>
            <a:endParaRPr/>
          </a:p>
        </p:txBody>
      </p:sp>
      <p:sp>
        <p:nvSpPr>
          <p:cNvPr id="477" name="Google Shape;477;p5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JOINing?</a:t>
            </a:r>
            <a:endParaRPr/>
          </a:p>
        </p:txBody>
      </p:sp>
      <p:sp>
        <p:nvSpPr>
          <p:cNvPr id="478" name="Google Shape;478;p5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79" name="Google Shape;479;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272" name="Google Shape;272;p33"/>
          <p:cNvGraphicFramePr/>
          <p:nvPr/>
        </p:nvGraphicFramePr>
        <p:xfrm>
          <a:off x="1116163" y="1054802"/>
          <a:ext cx="3000000" cy="3000000"/>
        </p:xfrm>
        <a:graphic>
          <a:graphicData uri="http://schemas.openxmlformats.org/drawingml/2006/table">
            <a:tbl>
              <a:tblPr>
                <a:noFill/>
                <a:tableStyleId>{43B24752-A519-4252-B83A-CD7D79D7D2D4}</a:tableStyleId>
              </a:tblPr>
              <a:tblGrid>
                <a:gridCol w="1479975"/>
                <a:gridCol w="5752550"/>
              </a:tblGrid>
              <a:tr h="486400">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Time</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a:solidFill>
                            <a:srgbClr val="FFFFFF"/>
                          </a:solidFill>
                          <a:latin typeface="Proxima Nova"/>
                          <a:ea typeface="Proxima Nova"/>
                          <a:cs typeface="Proxima Nova"/>
                          <a:sym typeface="Proxima Nova"/>
                        </a:rPr>
                        <a:t>Activity</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0:00–0:30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Introduction + Handling Missing Data</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0:30–0:55</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Cleaning a</a:t>
                      </a:r>
                      <a:r>
                        <a:rPr b="1" lang="en">
                          <a:latin typeface="Proxima Nova"/>
                          <a:ea typeface="Proxima Nova"/>
                          <a:cs typeface="Proxima Nova"/>
                          <a:sym typeface="Proxima Nova"/>
                        </a:rPr>
                        <a:t>nd Formatting </a:t>
                      </a:r>
                      <a:r>
                        <a:rPr b="1" lang="en">
                          <a:latin typeface="Proxima Nova"/>
                          <a:ea typeface="Proxima Nova"/>
                          <a:cs typeface="Proxima Nova"/>
                          <a:sym typeface="Proxima Nova"/>
                        </a:rPr>
                        <a:t>Data</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0:55–1:05</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Break</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1:05–1:50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Combining Data</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1:50–2:00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Wrapping Up, Q&amp;A, and Exit Ticket Completion</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JOINs </a:t>
            </a:r>
            <a:endParaRPr/>
          </a:p>
        </p:txBody>
      </p:sp>
      <p:sp>
        <p:nvSpPr>
          <p:cNvPr id="485" name="Google Shape;485;p6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86" name="Google Shape;486;p60"/>
          <p:cNvSpPr txBox="1"/>
          <p:nvPr/>
        </p:nvSpPr>
        <p:spPr>
          <a:xfrm>
            <a:off x="457200" y="955250"/>
            <a:ext cx="8229600" cy="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A </a:t>
            </a:r>
            <a:r>
              <a:rPr b="1" lang="en" sz="1800">
                <a:solidFill>
                  <a:schemeClr val="dk1"/>
                </a:solidFill>
                <a:latin typeface="Proxima Nova"/>
                <a:ea typeface="Proxima Nova"/>
                <a:cs typeface="Proxima Nova"/>
                <a:sym typeface="Proxima Nova"/>
              </a:rPr>
              <a:t>JOIN</a:t>
            </a:r>
            <a:r>
              <a:rPr lang="en" sz="1800">
                <a:solidFill>
                  <a:schemeClr val="dk1"/>
                </a:solidFill>
                <a:latin typeface="Proxima Nova"/>
                <a:ea typeface="Proxima Nova"/>
                <a:cs typeface="Proxima Nova"/>
                <a:sym typeface="Proxima Nova"/>
              </a:rPr>
              <a:t> relies on multiple data sets that share a common unique identifier, </a:t>
            </a:r>
            <a:br>
              <a:rPr lang="en" sz="1800">
                <a:solidFill>
                  <a:schemeClr val="dk1"/>
                </a:solidFill>
                <a:latin typeface="Proxima Nova"/>
                <a:ea typeface="Proxima Nova"/>
                <a:cs typeface="Proxima Nova"/>
                <a:sym typeface="Proxima Nova"/>
              </a:rPr>
            </a:br>
            <a:r>
              <a:rPr lang="en" sz="1800">
                <a:solidFill>
                  <a:schemeClr val="dk1"/>
                </a:solidFill>
                <a:latin typeface="Proxima Nova"/>
                <a:ea typeface="Proxima Nova"/>
                <a:cs typeface="Proxima Nova"/>
                <a:sym typeface="Proxima Nova"/>
              </a:rPr>
              <a:t>or “</a:t>
            </a:r>
            <a:r>
              <a:rPr b="1" lang="en" sz="1800">
                <a:solidFill>
                  <a:schemeClr val="dk1"/>
                </a:solidFill>
                <a:latin typeface="Proxima Nova"/>
                <a:ea typeface="Proxima Nova"/>
                <a:cs typeface="Proxima Nova"/>
                <a:sym typeface="Proxima Nova"/>
              </a:rPr>
              <a:t>key</a:t>
            </a:r>
            <a:r>
              <a:rPr lang="en" sz="1800">
                <a:solidFill>
                  <a:schemeClr val="dk1"/>
                </a:solidFill>
                <a:latin typeface="Proxima Nova"/>
                <a:ea typeface="Proxima Nova"/>
                <a:cs typeface="Proxima Nova"/>
                <a:sym typeface="Proxima Nova"/>
              </a:rPr>
              <a:t>.”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graphicFrame>
        <p:nvGraphicFramePr>
          <p:cNvPr id="487" name="Google Shape;487;p60"/>
          <p:cNvGraphicFramePr/>
          <p:nvPr/>
        </p:nvGraphicFramePr>
        <p:xfrm>
          <a:off x="519515" y="1830813"/>
          <a:ext cx="3000000" cy="3000000"/>
        </p:xfrm>
        <a:graphic>
          <a:graphicData uri="http://schemas.openxmlformats.org/drawingml/2006/table">
            <a:tbl>
              <a:tblPr>
                <a:noFill/>
                <a:tableStyleId>{43B24752-A519-4252-B83A-CD7D79D7D2D4}</a:tableStyleId>
              </a:tblPr>
              <a:tblGrid>
                <a:gridCol w="447275"/>
                <a:gridCol w="708550"/>
                <a:gridCol w="1021775"/>
              </a:tblGrid>
              <a:tr h="396875">
                <a:tc gridSpan="3">
                  <a:txBody>
                    <a:bodyPr/>
                    <a:lstStyle/>
                    <a:p>
                      <a:pPr indent="0" lvl="0" marL="0" rtl="0" algn="l">
                        <a:spcBef>
                          <a:spcPts val="0"/>
                        </a:spcBef>
                        <a:spcAft>
                          <a:spcPts val="0"/>
                        </a:spcAft>
                        <a:buNone/>
                      </a:pPr>
                      <a:r>
                        <a:rPr lang="en">
                          <a:latin typeface="Proxima Nova"/>
                          <a:ea typeface="Proxima Nova"/>
                          <a:cs typeface="Proxima Nova"/>
                          <a:sym typeface="Proxima Nova"/>
                        </a:rPr>
                        <a:t>drivers</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70B0FA"/>
                    </a:solidFill>
                  </a:tcPr>
                </a:tc>
                <a:tc hMerge="1"/>
                <a:tc hMerge="1"/>
              </a:tr>
              <a:tr h="396875">
                <a:tc>
                  <a:txBody>
                    <a:bodyPr/>
                    <a:lstStyle/>
                    <a:p>
                      <a:pPr indent="0" lvl="0" marL="0" rtl="0" algn="l">
                        <a:spcBef>
                          <a:spcPts val="0"/>
                        </a:spcBef>
                        <a:spcAft>
                          <a:spcPts val="0"/>
                        </a:spcAft>
                        <a:buNone/>
                      </a:pPr>
                      <a:r>
                        <a:rPr lang="en">
                          <a:latin typeface="Proxima Nova"/>
                          <a:ea typeface="Proxima Nova"/>
                          <a:cs typeface="Proxima Nova"/>
                          <a:sym typeface="Proxima Nova"/>
                        </a:rPr>
                        <a:t>id</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name</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vehicle_id</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D9D9D9"/>
                    </a:solidFill>
                  </a:tcPr>
                </a:tc>
              </a:tr>
              <a:tr h="308450">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Janet</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FFF2CC"/>
                    </a:solidFill>
                  </a:tcPr>
                </a:tc>
              </a:tr>
              <a:tr h="242975">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Terrell</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FFF2CC"/>
                    </a:solidFill>
                  </a:tcPr>
                </a:tc>
              </a:tr>
              <a:tr h="368925">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Yoko</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FFF2CC"/>
                    </a:solidFill>
                  </a:tcPr>
                </a:tc>
              </a:tr>
              <a:tr h="368925">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Lee</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FFF2CC"/>
                    </a:solidFill>
                  </a:tcPr>
                </a:tc>
              </a:tr>
            </a:tbl>
          </a:graphicData>
        </a:graphic>
      </p:graphicFrame>
      <p:graphicFrame>
        <p:nvGraphicFramePr>
          <p:cNvPr id="488" name="Google Shape;488;p60"/>
          <p:cNvGraphicFramePr/>
          <p:nvPr/>
        </p:nvGraphicFramePr>
        <p:xfrm>
          <a:off x="2799490" y="1830813"/>
          <a:ext cx="3000000" cy="3000000"/>
        </p:xfrm>
        <a:graphic>
          <a:graphicData uri="http://schemas.openxmlformats.org/drawingml/2006/table">
            <a:tbl>
              <a:tblPr>
                <a:noFill/>
                <a:tableStyleId>{43B24752-A519-4252-B83A-CD7D79D7D2D4}</a:tableStyleId>
              </a:tblPr>
              <a:tblGrid>
                <a:gridCol w="382850"/>
                <a:gridCol w="1330675"/>
              </a:tblGrid>
              <a:tr h="396875">
                <a:tc gridSpan="2">
                  <a:txBody>
                    <a:bodyPr/>
                    <a:lstStyle/>
                    <a:p>
                      <a:pPr indent="0" lvl="0" marL="0" rtl="0" algn="l">
                        <a:spcBef>
                          <a:spcPts val="0"/>
                        </a:spcBef>
                        <a:spcAft>
                          <a:spcPts val="0"/>
                        </a:spcAft>
                        <a:buNone/>
                      </a:pPr>
                      <a:r>
                        <a:rPr lang="en">
                          <a:latin typeface="Proxima Nova"/>
                          <a:ea typeface="Proxima Nova"/>
                          <a:cs typeface="Proxima Nova"/>
                          <a:sym typeface="Proxima Nova"/>
                        </a:rPr>
                        <a:t>vehicles</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70B0FA"/>
                    </a:solidFill>
                  </a:tcPr>
                </a:tc>
                <a:tc hMerge="1"/>
              </a:tr>
              <a:tr h="396875">
                <a:tc>
                  <a:txBody>
                    <a:bodyPr/>
                    <a:lstStyle/>
                    <a:p>
                      <a:pPr indent="0" lvl="0" marL="0" rtl="0" algn="l">
                        <a:spcBef>
                          <a:spcPts val="0"/>
                        </a:spcBef>
                        <a:spcAft>
                          <a:spcPts val="0"/>
                        </a:spcAft>
                        <a:buNone/>
                      </a:pPr>
                      <a:r>
                        <a:rPr lang="en">
                          <a:latin typeface="Proxima Nova"/>
                          <a:ea typeface="Proxima Nova"/>
                          <a:cs typeface="Proxima Nova"/>
                          <a:sym typeface="Proxima Nova"/>
                        </a:rPr>
                        <a:t>id</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vehicle_name</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D9D9D9"/>
                    </a:solidFill>
                  </a:tcPr>
                </a:tc>
              </a:tr>
              <a:tr h="308450">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Explorer</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r>
              <a:tr h="242975">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Civic</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r>
              <a:tr h="368925">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Corolla</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r>
              <a:tr h="368925">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Impala</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r>
            </a:tbl>
          </a:graphicData>
        </a:graphic>
      </p:graphicFrame>
      <p:sp>
        <p:nvSpPr>
          <p:cNvPr id="489" name="Google Shape;489;p60"/>
          <p:cNvSpPr/>
          <p:nvPr/>
        </p:nvSpPr>
        <p:spPr>
          <a:xfrm>
            <a:off x="4615390" y="2645900"/>
            <a:ext cx="342900" cy="274200"/>
          </a:xfrm>
          <a:prstGeom prst="rightArrow">
            <a:avLst>
              <a:gd fmla="val 50000" name="adj1"/>
              <a:gd fmla="val 50000" name="adj2"/>
            </a:avLst>
          </a:prstGeom>
          <a:solidFill>
            <a:srgbClr val="D9D9D9"/>
          </a:solidFill>
          <a:ln cap="flat" cmpd="sng" w="9525">
            <a:solidFill>
              <a:srgbClr val="C3C3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90" name="Google Shape;490;p60"/>
          <p:cNvGraphicFramePr/>
          <p:nvPr/>
        </p:nvGraphicFramePr>
        <p:xfrm>
          <a:off x="5088650" y="1830813"/>
          <a:ext cx="3000000" cy="3000000"/>
        </p:xfrm>
        <a:graphic>
          <a:graphicData uri="http://schemas.openxmlformats.org/drawingml/2006/table">
            <a:tbl>
              <a:tblPr>
                <a:noFill/>
                <a:tableStyleId>{43B24752-A519-4252-B83A-CD7D79D7D2D4}</a:tableStyleId>
              </a:tblPr>
              <a:tblGrid>
                <a:gridCol w="382850"/>
                <a:gridCol w="760325"/>
                <a:gridCol w="1016675"/>
                <a:gridCol w="1286250"/>
              </a:tblGrid>
              <a:tr h="396875">
                <a:tc>
                  <a:txBody>
                    <a:bodyPr/>
                    <a:lstStyle/>
                    <a:p>
                      <a:pPr indent="0" lvl="0" marL="0" rtl="0" algn="l">
                        <a:spcBef>
                          <a:spcPts val="0"/>
                        </a:spcBef>
                        <a:spcAft>
                          <a:spcPts val="0"/>
                        </a:spcAft>
                        <a:buNone/>
                      </a:pPr>
                      <a:r>
                        <a:rPr lang="en">
                          <a:latin typeface="Proxima Nova"/>
                          <a:ea typeface="Proxima Nova"/>
                          <a:cs typeface="Proxima Nova"/>
                          <a:sym typeface="Proxima Nova"/>
                        </a:rPr>
                        <a:t>id</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name</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vehicle_id</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vehicle_name</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solidFill>
                      <a:srgbClr val="D9D9D9"/>
                    </a:solidFill>
                  </a:tcPr>
                </a:tc>
              </a:tr>
              <a:tr h="396200">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Janet</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Corolla</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a:solidFill>
                            <a:srgbClr val="000000"/>
                          </a:solidFill>
                          <a:latin typeface="Proxima Nova"/>
                          <a:ea typeface="Proxima Nova"/>
                          <a:cs typeface="Proxima Nova"/>
                          <a:sym typeface="Proxima Nova"/>
                        </a:rPr>
                        <a:t>Terrell</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Impala</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Yoko</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Impala</a:t>
                      </a:r>
                      <a:endParaRPr>
                        <a:latin typeface="Proxima Nova"/>
                        <a:ea typeface="Proxima Nova"/>
                        <a:cs typeface="Proxima Nova"/>
                        <a:sym typeface="Proxima Nova"/>
                      </a:endParaRPr>
                    </a:p>
                  </a:txBody>
                  <a:tcPr marT="91425" marB="91425" marR="91425" marL="91425">
                    <a:lnL cap="flat" cmpd="sng" w="9525">
                      <a:solidFill>
                        <a:srgbClr val="C3C3C3"/>
                      </a:solidFill>
                      <a:prstDash val="solid"/>
                      <a:round/>
                      <a:headEnd len="sm" w="sm" type="none"/>
                      <a:tailEnd len="sm" w="sm" type="none"/>
                    </a:lnL>
                    <a:lnR cap="flat" cmpd="sng" w="9525">
                      <a:solidFill>
                        <a:srgbClr val="C3C3C3"/>
                      </a:solidFill>
                      <a:prstDash val="solid"/>
                      <a:round/>
                      <a:headEnd len="sm" w="sm" type="none"/>
                      <a:tailEnd len="sm" w="sm" type="none"/>
                    </a:lnR>
                    <a:lnT cap="flat" cmpd="sng" w="9525">
                      <a:solidFill>
                        <a:srgbClr val="C3C3C3"/>
                      </a:solidFill>
                      <a:prstDash val="solid"/>
                      <a:round/>
                      <a:headEnd len="sm" w="sm" type="none"/>
                      <a:tailEnd len="sm" w="sm" type="none"/>
                    </a:lnT>
                    <a:lnB cap="flat" cmpd="sng" w="9525">
                      <a:solidFill>
                        <a:srgbClr val="C3C3C3"/>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Types of JOINs</a:t>
            </a:r>
            <a:endParaRPr/>
          </a:p>
        </p:txBody>
      </p:sp>
      <p:sp>
        <p:nvSpPr>
          <p:cNvPr id="496" name="Google Shape;496;p6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97" name="Google Shape;497;p61"/>
          <p:cNvPicPr preferRelativeResize="0"/>
          <p:nvPr/>
        </p:nvPicPr>
        <p:blipFill>
          <a:blip r:embed="rId3">
            <a:alphaModFix/>
          </a:blip>
          <a:stretch>
            <a:fillRect/>
          </a:stretch>
        </p:blipFill>
        <p:spPr>
          <a:xfrm>
            <a:off x="2052325" y="990325"/>
            <a:ext cx="4502756" cy="3555050"/>
          </a:xfrm>
          <a:prstGeom prst="rect">
            <a:avLst/>
          </a:prstGeom>
          <a:noFill/>
          <a:ln>
            <a:noFill/>
          </a:ln>
        </p:spPr>
      </p:pic>
      <p:sp>
        <p:nvSpPr>
          <p:cNvPr id="498" name="Google Shape;498;p61"/>
          <p:cNvSpPr/>
          <p:nvPr/>
        </p:nvSpPr>
        <p:spPr>
          <a:xfrm>
            <a:off x="4335925" y="853075"/>
            <a:ext cx="2379300" cy="1897800"/>
          </a:xfrm>
          <a:prstGeom prst="rect">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1"/>
          <p:cNvSpPr txBox="1"/>
          <p:nvPr/>
        </p:nvSpPr>
        <p:spPr>
          <a:xfrm>
            <a:off x="6866400" y="1085150"/>
            <a:ext cx="1627200" cy="91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Proxima Nova"/>
                <a:ea typeface="Proxima Nova"/>
                <a:cs typeface="Proxima Nova"/>
                <a:sym typeface="Proxima Nova"/>
              </a:rPr>
              <a:t>INNER JOIN is the same thing as JOIN.</a:t>
            </a:r>
            <a:endParaRPr sz="1600">
              <a:solidFill>
                <a:schemeClr val="dk2"/>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600">
              <a:solidFill>
                <a:schemeClr val="dk2"/>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merge</a:t>
            </a:r>
            <a:endParaRPr/>
          </a:p>
        </p:txBody>
      </p:sp>
      <p:sp>
        <p:nvSpPr>
          <p:cNvPr id="505" name="Google Shape;505;p6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robust method for JOINing in </a:t>
            </a:r>
            <a:r>
              <a:rPr b="1" lang="en">
                <a:latin typeface="Inconsolata"/>
                <a:ea typeface="Inconsolata"/>
                <a:cs typeface="Inconsolata"/>
                <a:sym typeface="Inconsolata"/>
              </a:rPr>
              <a:t>Pandas</a:t>
            </a:r>
            <a:r>
              <a:rPr lang="en"/>
              <a:t> is </a:t>
            </a:r>
            <a:r>
              <a:rPr b="1" lang="en">
                <a:latin typeface="Inconsolata"/>
                <a:ea typeface="Inconsolata"/>
                <a:cs typeface="Inconsolata"/>
                <a:sym typeface="Inconsolata"/>
              </a:rPr>
              <a:t>merge()</a:t>
            </a:r>
            <a:r>
              <a:rPr b="1" lang="en"/>
              <a:t>, </a:t>
            </a:r>
            <a:r>
              <a:rPr lang="en"/>
              <a:t>which accepts several parameters:</a:t>
            </a:r>
            <a:endParaRPr/>
          </a:p>
          <a:p>
            <a:pPr indent="0" lvl="0" marL="0" rtl="0" algn="l">
              <a:spcBef>
                <a:spcPts val="1600"/>
              </a:spcBef>
              <a:spcAft>
                <a:spcPts val="0"/>
              </a:spcAft>
              <a:buNone/>
            </a:pPr>
            <a:r>
              <a:rPr b="1" lang="en">
                <a:latin typeface="Inconsolata"/>
                <a:ea typeface="Inconsolata"/>
                <a:cs typeface="Inconsolata"/>
                <a:sym typeface="Inconsolata"/>
              </a:rPr>
              <a:t>pd.merge(left_df, right_df, how, left_on, right_on)</a:t>
            </a:r>
            <a:endParaRPr/>
          </a:p>
          <a:p>
            <a:pPr indent="0" lvl="0" marL="0" rtl="0" algn="l">
              <a:spcBef>
                <a:spcPts val="1600"/>
              </a:spcBef>
              <a:spcAft>
                <a:spcPts val="1600"/>
              </a:spcAft>
              <a:buNone/>
            </a:pPr>
            <a:r>
              <a:rPr lang="en"/>
              <a:t>As you may have guessed, the first two parameters are the DataFrames to JOIN. The third parameter describes the type of JOIN, typically “left.” The last two parameters provide the column name for the shared column, or foreign key, that will be used to combine the two DataFrames.</a:t>
            </a:r>
            <a:endParaRPr/>
          </a:p>
        </p:txBody>
      </p:sp>
      <p:sp>
        <p:nvSpPr>
          <p:cNvPr id="506" name="Google Shape;506;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3"/>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10.4 JOINing Data Sets</a:t>
            </a:r>
            <a:endParaRPr/>
          </a:p>
        </p:txBody>
      </p:sp>
      <p:sp>
        <p:nvSpPr>
          <p:cNvPr id="512" name="Google Shape;512;p6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solidFill>
                  <a:schemeClr val="dk1"/>
                </a:solidFill>
              </a:rPr>
              <a:t>Let’s practice JOINing stock data and the Superstore data in Section 10.4 of the workbook</a:t>
            </a:r>
            <a:r>
              <a:rPr lang="en">
                <a:solidFill>
                  <a:schemeClr val="dk1"/>
                </a:solidFill>
              </a:rPr>
              <a:t>.</a:t>
            </a:r>
            <a:endParaRPr/>
          </a:p>
        </p:txBody>
      </p:sp>
      <p:sp>
        <p:nvSpPr>
          <p:cNvPr id="513" name="Google Shape;513;p6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14" name="Google Shape;514;p6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15" name="Google Shape;515;p6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pic>
        <p:nvPicPr>
          <p:cNvPr id="516" name="Google Shape;516;p63"/>
          <p:cNvPicPr preferRelativeResize="0"/>
          <p:nvPr/>
        </p:nvPicPr>
        <p:blipFill>
          <a:blip r:embed="rId3">
            <a:alphaModFix/>
          </a:blip>
          <a:stretch>
            <a:fillRect/>
          </a:stretch>
        </p:blipFill>
        <p:spPr>
          <a:xfrm>
            <a:off x="3265363" y="1914600"/>
            <a:ext cx="2613275" cy="2613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4"/>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a:t>
            </a:r>
            <a:endParaRPr/>
          </a:p>
        </p:txBody>
      </p:sp>
      <p:sp>
        <p:nvSpPr>
          <p:cNvPr id="522" name="Google Shape;522;p6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Cleaning and Combining Data With Pandas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5"/>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528" name="Google Shape;528;p65"/>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a:t>
            </a:r>
            <a:endParaRPr/>
          </a:p>
        </p:txBody>
      </p:sp>
      <p:sp>
        <p:nvSpPr>
          <p:cNvPr id="529" name="Google Shape;529;p65"/>
          <p:cNvSpPr txBox="1"/>
          <p:nvPr>
            <p:ph idx="3" type="body"/>
          </p:nvPr>
        </p:nvSpPr>
        <p:spPr>
          <a:xfrm>
            <a:off x="457200" y="1047050"/>
            <a:ext cx="3891000" cy="27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t>In today’s class, we…</a:t>
            </a:r>
            <a:endParaRPr b="1" sz="1600"/>
          </a:p>
          <a:p>
            <a:pPr indent="-330200" lvl="0" marL="457200" rtl="0" algn="l">
              <a:lnSpc>
                <a:spcPct val="115000"/>
              </a:lnSpc>
              <a:spcBef>
                <a:spcPts val="1600"/>
              </a:spcBef>
              <a:spcAft>
                <a:spcPts val="0"/>
              </a:spcAft>
              <a:buClr>
                <a:srgbClr val="FFFFFF"/>
              </a:buClr>
              <a:buSzPts val="1600"/>
              <a:buChar char="●"/>
            </a:pPr>
            <a:r>
              <a:rPr lang="en" sz="1600">
                <a:solidFill>
                  <a:srgbClr val="FFFFFF"/>
                </a:solidFill>
              </a:rPr>
              <a:t>Used Pandas to handle missing or problematic data values.</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Identified appropriate cleaning strategies for specific types of data.</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Used groupby() and JOIN statements to combine data with Pandas.</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Created insights from data by splitting and combining data segments.</a:t>
            </a:r>
            <a:endParaRPr sz="1600">
              <a:solidFill>
                <a:srgbClr val="FFFFFF"/>
              </a:solidFill>
            </a:endParaRPr>
          </a:p>
        </p:txBody>
      </p:sp>
      <p:sp>
        <p:nvSpPr>
          <p:cNvPr id="530" name="Google Shape;530;p65"/>
          <p:cNvSpPr txBox="1"/>
          <p:nvPr>
            <p:ph idx="5" type="body"/>
          </p:nvPr>
        </p:nvSpPr>
        <p:spPr>
          <a:xfrm>
            <a:off x="4958400" y="1047062"/>
            <a:ext cx="3728400" cy="372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dk1"/>
                </a:solidFill>
              </a:rPr>
              <a:t>On your own:</a:t>
            </a:r>
            <a:endParaRPr b="1" sz="1600">
              <a:solidFill>
                <a:schemeClr val="dk1"/>
              </a:solidFill>
            </a:endParaRPr>
          </a:p>
          <a:p>
            <a:pPr indent="-330200" lvl="0" marL="457200" rtl="0" algn="l">
              <a:lnSpc>
                <a:spcPct val="115000"/>
              </a:lnSpc>
              <a:spcBef>
                <a:spcPts val="1600"/>
              </a:spcBef>
              <a:spcAft>
                <a:spcPts val="0"/>
              </a:spcAft>
              <a:buClr>
                <a:schemeClr val="dk1"/>
              </a:buClr>
              <a:buSzPts val="1600"/>
              <a:buChar char="●"/>
            </a:pPr>
            <a:r>
              <a:rPr lang="en" sz="1600">
                <a:solidFill>
                  <a:schemeClr val="dk1"/>
                </a:solidFill>
              </a:rPr>
              <a:t>Work through the Python progress assessment on myGA (due at the end of the unit).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Be sure to have instructor approval for your capstone project.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Join someone else’s project or invite others to join yours!</a:t>
            </a:r>
            <a:endParaRPr b="1" sz="1600"/>
          </a:p>
          <a:p>
            <a:pPr indent="0" lvl="0" marL="0" rtl="0" algn="l">
              <a:lnSpc>
                <a:spcPct val="115000"/>
              </a:lnSpc>
              <a:spcBef>
                <a:spcPts val="1600"/>
              </a:spcBef>
              <a:spcAft>
                <a:spcPts val="0"/>
              </a:spcAft>
              <a:buNone/>
            </a:pPr>
            <a:r>
              <a:rPr b="1" lang="en" sz="1600"/>
              <a:t>Next Class: </a:t>
            </a:r>
            <a:endParaRPr b="1" sz="1600"/>
          </a:p>
          <a:p>
            <a:pPr indent="0" lvl="0" marL="0" rtl="0" algn="l">
              <a:lnSpc>
                <a:spcPct val="115000"/>
              </a:lnSpc>
              <a:spcBef>
                <a:spcPts val="1600"/>
              </a:spcBef>
              <a:spcAft>
                <a:spcPts val="1600"/>
              </a:spcAft>
              <a:buNone/>
            </a:pPr>
            <a:r>
              <a:rPr lang="en" sz="1600"/>
              <a:t>Python Unit Lab</a:t>
            </a:r>
            <a:endParaRPr sz="1600"/>
          </a:p>
        </p:txBody>
      </p:sp>
      <p:sp>
        <p:nvSpPr>
          <p:cNvPr id="531" name="Google Shape;531;p6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id="536" name="Google Shape;536;p66"/>
          <p:cNvPicPr preferRelativeResize="0"/>
          <p:nvPr/>
        </p:nvPicPr>
        <p:blipFill>
          <a:blip r:embed="rId3">
            <a:alphaModFix/>
          </a:blip>
          <a:stretch>
            <a:fillRect/>
          </a:stretch>
        </p:blipFill>
        <p:spPr>
          <a:xfrm>
            <a:off x="1727963" y="1005475"/>
            <a:ext cx="5688081" cy="3555051"/>
          </a:xfrm>
          <a:prstGeom prst="rect">
            <a:avLst/>
          </a:prstGeom>
          <a:noFill/>
          <a:ln>
            <a:noFill/>
          </a:ln>
        </p:spPr>
      </p:pic>
      <p:sp>
        <p:nvSpPr>
          <p:cNvPr id="537" name="Google Shape;537;p6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 Exit Tickets!</a:t>
            </a:r>
            <a:endParaRPr/>
          </a:p>
        </p:txBody>
      </p:sp>
      <p:sp>
        <p:nvSpPr>
          <p:cNvPr id="538" name="Google Shape;538;p6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Jupyter Notebook</a:t>
            </a:r>
            <a:endParaRPr/>
          </a:p>
        </p:txBody>
      </p:sp>
      <p:sp>
        <p:nvSpPr>
          <p:cNvPr id="278" name="Google Shape;278;p34"/>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The exercises referred to in this lesson can be found in the </a:t>
            </a:r>
            <a:r>
              <a:rPr lang="en" u="sng">
                <a:solidFill>
                  <a:schemeClr val="hlink"/>
                </a:solidFill>
                <a:hlinkClick r:id="rId3"/>
              </a:rPr>
              <a:t>Python Workbooks + Data</a:t>
            </a:r>
            <a:r>
              <a:rPr lang="en">
                <a:solidFill>
                  <a:schemeClr val="dk1"/>
                </a:solidFill>
              </a:rPr>
              <a:t> folder.</a:t>
            </a:r>
            <a:endParaRPr/>
          </a:p>
        </p:txBody>
      </p:sp>
      <p:sp>
        <p:nvSpPr>
          <p:cNvPr id="279" name="Google Shape;279;p3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and Combining Data With Pandas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Learning Goals</a:t>
            </a:r>
            <a:endParaRPr/>
          </a:p>
        </p:txBody>
      </p:sp>
      <p:sp>
        <p:nvSpPr>
          <p:cNvPr id="290" name="Google Shape;290;p3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91" name="Google Shape;291;p36"/>
          <p:cNvPicPr preferRelativeResize="0"/>
          <p:nvPr/>
        </p:nvPicPr>
        <p:blipFill>
          <a:blip r:embed="rId3">
            <a:alphaModFix/>
          </a:blip>
          <a:stretch>
            <a:fillRect/>
          </a:stretch>
        </p:blipFill>
        <p:spPr>
          <a:xfrm>
            <a:off x="6183450" y="1248900"/>
            <a:ext cx="1880075" cy="2645700"/>
          </a:xfrm>
          <a:prstGeom prst="rect">
            <a:avLst/>
          </a:prstGeom>
          <a:noFill/>
          <a:ln>
            <a:noFill/>
          </a:ln>
        </p:spPr>
      </p:pic>
      <p:sp>
        <p:nvSpPr>
          <p:cNvPr id="292" name="Google Shape;292;p36"/>
          <p:cNvSpPr txBox="1"/>
          <p:nvPr>
            <p:ph idx="1" type="body"/>
          </p:nvPr>
        </p:nvSpPr>
        <p:spPr>
          <a:xfrm>
            <a:off x="457200" y="1143000"/>
            <a:ext cx="4880100" cy="2937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highlight>
                  <a:schemeClr val="lt1"/>
                </a:highlight>
              </a:rPr>
              <a:t>Use</a:t>
            </a:r>
            <a:r>
              <a:rPr lang="en">
                <a:highlight>
                  <a:schemeClr val="lt1"/>
                </a:highlight>
              </a:rPr>
              <a:t> Pandas</a:t>
            </a:r>
            <a:r>
              <a:rPr lang="en">
                <a:highlight>
                  <a:schemeClr val="lt1"/>
                </a:highlight>
              </a:rPr>
              <a:t> to handle missing or problematic data values.</a:t>
            </a:r>
            <a:endParaRPr>
              <a:highlight>
                <a:schemeClr val="lt1"/>
              </a:highlight>
            </a:endParaRPr>
          </a:p>
          <a:p>
            <a:pPr indent="-342900" lvl="0" marL="457200" rtl="0" algn="l">
              <a:lnSpc>
                <a:spcPct val="115000"/>
              </a:lnSpc>
              <a:spcBef>
                <a:spcPts val="1000"/>
              </a:spcBef>
              <a:spcAft>
                <a:spcPts val="0"/>
              </a:spcAft>
              <a:buSzPts val="1800"/>
              <a:buChar char="●"/>
            </a:pPr>
            <a:r>
              <a:rPr lang="en">
                <a:highlight>
                  <a:schemeClr val="lt1"/>
                </a:highlight>
              </a:rPr>
              <a:t>Identify </a:t>
            </a:r>
            <a:r>
              <a:rPr lang="en">
                <a:highlight>
                  <a:schemeClr val="lt1"/>
                </a:highlight>
              </a:rPr>
              <a:t>appropriate </a:t>
            </a:r>
            <a:r>
              <a:rPr lang="en">
                <a:highlight>
                  <a:schemeClr val="lt1"/>
                </a:highlight>
              </a:rPr>
              <a:t>cleaning strategies for specific data types.</a:t>
            </a:r>
            <a:endParaRPr>
              <a:highlight>
                <a:schemeClr val="lt1"/>
              </a:highlight>
            </a:endParaRPr>
          </a:p>
          <a:p>
            <a:pPr indent="-342900" lvl="0" marL="457200" rtl="0" algn="l">
              <a:lnSpc>
                <a:spcPct val="115000"/>
              </a:lnSpc>
              <a:spcBef>
                <a:spcPts val="1000"/>
              </a:spcBef>
              <a:spcAft>
                <a:spcPts val="0"/>
              </a:spcAft>
              <a:buSzPts val="1800"/>
              <a:buChar char="●"/>
            </a:pPr>
            <a:r>
              <a:rPr lang="en">
                <a:highlight>
                  <a:schemeClr val="lt1"/>
                </a:highlight>
              </a:rPr>
              <a:t>Use groupby() and JOIN statements to combine data with </a:t>
            </a:r>
            <a:r>
              <a:rPr lang="en">
                <a:solidFill>
                  <a:schemeClr val="dk1"/>
                </a:solidFill>
                <a:highlight>
                  <a:schemeClr val="lt1"/>
                </a:highlight>
              </a:rPr>
              <a:t>Pandas</a:t>
            </a:r>
            <a:r>
              <a:rPr lang="en">
                <a:highlight>
                  <a:schemeClr val="lt1"/>
                </a:highlight>
              </a:rPr>
              <a:t>.</a:t>
            </a:r>
            <a:endParaRPr>
              <a:highlight>
                <a:schemeClr val="lt1"/>
              </a:highlight>
            </a:endParaRPr>
          </a:p>
          <a:p>
            <a:pPr indent="-342900" lvl="0" marL="457200" rtl="0" algn="l">
              <a:lnSpc>
                <a:spcPct val="115000"/>
              </a:lnSpc>
              <a:spcBef>
                <a:spcPts val="1000"/>
              </a:spcBef>
              <a:spcAft>
                <a:spcPts val="0"/>
              </a:spcAft>
              <a:buSzPts val="1800"/>
              <a:buChar char="●"/>
            </a:pPr>
            <a:r>
              <a:rPr lang="en">
                <a:highlight>
                  <a:schemeClr val="lt1"/>
                </a:highlight>
              </a:rPr>
              <a:t>Create insights from data by splitting and combining data segments.</a:t>
            </a:r>
            <a:endParaRPr>
              <a:highlight>
                <a:schemeClr val="lt1"/>
              </a:highlight>
            </a:endParaRPr>
          </a:p>
          <a:p>
            <a:pPr indent="0" lvl="0" marL="0" rtl="0" algn="l">
              <a:lnSpc>
                <a:spcPct val="115000"/>
              </a:lnSpc>
              <a:spcBef>
                <a:spcPts val="1000"/>
              </a:spcBef>
              <a:spcAft>
                <a:spcPts val="0"/>
              </a:spcAft>
              <a:buNone/>
            </a:pPr>
            <a:r>
              <a:t/>
            </a:r>
            <a:endParaRPr sz="1400"/>
          </a:p>
          <a:p>
            <a:pPr indent="0" lvl="0" marL="457200" rtl="0" algn="l">
              <a:lnSpc>
                <a:spcPct val="115000"/>
              </a:lnSpc>
              <a:spcBef>
                <a:spcPts val="0"/>
              </a:spcBef>
              <a:spcAft>
                <a:spcPts val="1000"/>
              </a:spcAft>
              <a:buNone/>
            </a:pPr>
            <a:r>
              <a:t/>
            </a:r>
            <a:endParaRPr sz="1400"/>
          </a:p>
        </p:txBody>
      </p:sp>
      <p:sp>
        <p:nvSpPr>
          <p:cNvPr id="293" name="Google Shape;293;p3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Analytics Workflow </a:t>
            </a:r>
            <a:endParaRPr/>
          </a:p>
        </p:txBody>
      </p:sp>
      <p:sp>
        <p:nvSpPr>
          <p:cNvPr id="299" name="Google Shape;299;p3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00" name="Google Shape;300;p37"/>
          <p:cNvPicPr preferRelativeResize="0"/>
          <p:nvPr/>
        </p:nvPicPr>
        <p:blipFill>
          <a:blip r:embed="rId3">
            <a:alphaModFix/>
          </a:blip>
          <a:stretch>
            <a:fillRect/>
          </a:stretch>
        </p:blipFill>
        <p:spPr>
          <a:xfrm>
            <a:off x="4156550" y="1020850"/>
            <a:ext cx="4530249" cy="3692075"/>
          </a:xfrm>
          <a:prstGeom prst="rect">
            <a:avLst/>
          </a:prstGeom>
          <a:noFill/>
          <a:ln>
            <a:noFill/>
          </a:ln>
        </p:spPr>
      </p:pic>
      <p:sp>
        <p:nvSpPr>
          <p:cNvPr id="301" name="Google Shape;301;p37"/>
          <p:cNvSpPr/>
          <p:nvPr/>
        </p:nvSpPr>
        <p:spPr>
          <a:xfrm rot="4047860">
            <a:off x="6708628" y="2311943"/>
            <a:ext cx="1256332" cy="3210764"/>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3"/>
              </a:highlight>
            </a:endParaRPr>
          </a:p>
        </p:txBody>
      </p:sp>
      <p:sp>
        <p:nvSpPr>
          <p:cNvPr id="302" name="Google Shape;302;p37"/>
          <p:cNvSpPr txBox="1"/>
          <p:nvPr/>
        </p:nvSpPr>
        <p:spPr>
          <a:xfrm>
            <a:off x="457200" y="1071750"/>
            <a:ext cx="31455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latin typeface="Proxima Nova"/>
                <a:ea typeface="Proxima Nova"/>
                <a:cs typeface="Proxima Nova"/>
                <a:sym typeface="Proxima Nova"/>
              </a:rPr>
              <a:t>Wrangle/Prepare</a:t>
            </a:r>
            <a:r>
              <a:rPr b="1" lang="en" sz="1800">
                <a:solidFill>
                  <a:schemeClr val="dk1"/>
                </a:solidFill>
                <a:latin typeface="Proxima Nova"/>
                <a:ea typeface="Proxima Nova"/>
                <a:cs typeface="Proxima Nova"/>
                <a:sym typeface="Proxima Nova"/>
              </a:rPr>
              <a:t>: </a:t>
            </a:r>
            <a:r>
              <a:rPr lang="en" sz="1800">
                <a:solidFill>
                  <a:schemeClr val="dk1"/>
                </a:solidFill>
                <a:latin typeface="Proxima Nova"/>
                <a:ea typeface="Proxima Nova"/>
                <a:cs typeface="Proxima Nova"/>
                <a:sym typeface="Proxima Nova"/>
              </a:rPr>
              <a:t>Clean and prepare relevant data.</a:t>
            </a:r>
            <a:endParaRPr sz="18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18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800">
                <a:solidFill>
                  <a:schemeClr val="dk1"/>
                </a:solidFill>
                <a:latin typeface="Proxima Nova"/>
                <a:ea typeface="Proxima Nova"/>
                <a:cs typeface="Proxima Nova"/>
                <a:sym typeface="Proxima Nova"/>
              </a:rPr>
              <a:t>Analyze: </a:t>
            </a:r>
            <a:r>
              <a:rPr lang="en" sz="1800">
                <a:solidFill>
                  <a:schemeClr val="dk1"/>
                </a:solidFill>
                <a:latin typeface="Proxima Nova"/>
                <a:ea typeface="Proxima Nova"/>
                <a:cs typeface="Proxima Nova"/>
                <a:sym typeface="Proxima Nova"/>
              </a:rPr>
              <a:t>Structure, comprehend, and visualize data.</a:t>
            </a:r>
            <a:endParaRPr sz="18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1800">
              <a:solidFill>
                <a:schemeClr val="dk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Missing Data</a:t>
            </a:r>
            <a:endParaRPr/>
          </a:p>
        </p:txBody>
      </p:sp>
      <p:sp>
        <p:nvSpPr>
          <p:cNvPr id="308" name="Google Shape;308;p3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Cleaning and Combining Data With Pandas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idx="1" type="body"/>
          </p:nvPr>
        </p:nvSpPr>
        <p:spPr>
          <a:xfrm>
            <a:off x="457200" y="1143000"/>
            <a:ext cx="5201700" cy="29379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Clr>
                <a:schemeClr val="dk1"/>
              </a:buClr>
              <a:buSzPts val="1100"/>
              <a:buFont typeface="Arial"/>
              <a:buNone/>
            </a:pPr>
            <a:r>
              <a:rPr lang="en">
                <a:solidFill>
                  <a:schemeClr val="dk1"/>
                </a:solidFill>
              </a:rPr>
              <a:t>A</a:t>
            </a:r>
            <a:r>
              <a:rPr b="1" lang="en">
                <a:solidFill>
                  <a:schemeClr val="dk1"/>
                </a:solidFill>
              </a:rPr>
              <a:t> NULL value </a:t>
            </a:r>
            <a:r>
              <a:rPr lang="en">
                <a:solidFill>
                  <a:schemeClr val="dk1"/>
                </a:solidFill>
              </a:rPr>
              <a:t>is</a:t>
            </a:r>
            <a:r>
              <a:rPr b="1" lang="en">
                <a:solidFill>
                  <a:schemeClr val="dk1"/>
                </a:solidFill>
              </a:rPr>
              <a:t> </a:t>
            </a:r>
            <a:r>
              <a:rPr b="1" lang="en">
                <a:solidFill>
                  <a:schemeClr val="dk1"/>
                </a:solidFill>
                <a:highlight>
                  <a:schemeClr val="accent2"/>
                </a:highlight>
              </a:rPr>
              <a:t>any missing value</a:t>
            </a:r>
            <a:r>
              <a:rPr lang="en">
                <a:solidFill>
                  <a:schemeClr val="dk1"/>
                </a:solidFill>
              </a:rPr>
              <a:t> in your data. </a:t>
            </a:r>
            <a:endParaRPr>
              <a:solidFill>
                <a:schemeClr val="dk1"/>
              </a:solidFill>
            </a:endParaRPr>
          </a:p>
          <a:p>
            <a:pPr indent="0" lvl="0" marL="0" rtl="0" algn="l">
              <a:spcBef>
                <a:spcPts val="400"/>
              </a:spcBef>
              <a:spcAft>
                <a:spcPts val="0"/>
              </a:spcAft>
              <a:buClr>
                <a:schemeClr val="dk1"/>
              </a:buClr>
              <a:buSzPts val="1100"/>
              <a:buFont typeface="Arial"/>
              <a:buNone/>
            </a:pPr>
            <a:r>
              <a:t/>
            </a:r>
            <a:endParaRPr>
              <a:solidFill>
                <a:schemeClr val="dk1"/>
              </a:solidFill>
            </a:endParaRPr>
          </a:p>
          <a:p>
            <a:pPr indent="0" lvl="0" marL="0" rtl="0" algn="l">
              <a:spcBef>
                <a:spcPts val="400"/>
              </a:spcBef>
              <a:spcAft>
                <a:spcPts val="0"/>
              </a:spcAft>
              <a:buClr>
                <a:schemeClr val="dk1"/>
              </a:buClr>
              <a:buFont typeface="Georgia"/>
              <a:buNone/>
            </a:pPr>
            <a:r>
              <a:rPr lang="en">
                <a:solidFill>
                  <a:schemeClr val="dk1"/>
                </a:solidFill>
              </a:rPr>
              <a:t>One common way of conceptualizing a NULL value is thinking of it as “</a:t>
            </a:r>
            <a:r>
              <a:rPr b="1" lang="en">
                <a:solidFill>
                  <a:schemeClr val="dk1"/>
                </a:solidFill>
                <a:highlight>
                  <a:schemeClr val="accent2"/>
                </a:highlight>
              </a:rPr>
              <a:t>empty</a:t>
            </a:r>
            <a:r>
              <a:rPr lang="en">
                <a:solidFill>
                  <a:schemeClr val="dk1"/>
                </a:solidFill>
              </a:rPr>
              <a:t>” — not zero, not the word “NULL,” but simply </a:t>
            </a:r>
            <a:r>
              <a:rPr i="1" lang="en">
                <a:solidFill>
                  <a:schemeClr val="dk1"/>
                </a:solidFill>
              </a:rPr>
              <a:t>empty</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1600"/>
              </a:spcBef>
              <a:spcAft>
                <a:spcPts val="1600"/>
              </a:spcAft>
              <a:buNone/>
            </a:pPr>
            <a:r>
              <a:t/>
            </a:r>
            <a:endParaRPr/>
          </a:p>
        </p:txBody>
      </p:sp>
      <p:sp>
        <p:nvSpPr>
          <p:cNvPr id="314" name="Google Shape;314;p3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NULLs</a:t>
            </a:r>
            <a:endParaRPr/>
          </a:p>
        </p:txBody>
      </p:sp>
      <p:sp>
        <p:nvSpPr>
          <p:cNvPr id="315" name="Google Shape;315;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16" name="Google Shape;316;p39"/>
          <p:cNvPicPr preferRelativeResize="0"/>
          <p:nvPr/>
        </p:nvPicPr>
        <p:blipFill>
          <a:blip r:embed="rId3">
            <a:alphaModFix/>
          </a:blip>
          <a:stretch>
            <a:fillRect/>
          </a:stretch>
        </p:blipFill>
        <p:spPr>
          <a:xfrm>
            <a:off x="6136475" y="1143000"/>
            <a:ext cx="2550324" cy="2550324"/>
          </a:xfrm>
          <a:prstGeom prst="rect">
            <a:avLst/>
          </a:prstGeom>
          <a:noFill/>
          <a:ln>
            <a:noFill/>
          </a:ln>
        </p:spPr>
      </p:pic>
      <p:sp>
        <p:nvSpPr>
          <p:cNvPr id="317" name="Google Shape;317;p3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