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A094E5-E8B2-4DBD-BBE5-11D31ED32B9D}">
  <a:tblStyle styleId="{FDA094E5-E8B2-4DBD-BBE5-11D31ED32B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EE4F033-1FE0-48CC-B7D7-DB8955267D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7xEIC-XsygF3YQZUK_gc5N0TEC87b6NV4QO0dJtojC8/edit?usp=sharing" TargetMode="External"/><Relationship Id="rId3" Type="http://schemas.openxmlformats.org/officeDocument/2006/relationships/hyperlink" Target="https://docs.google.com/document/d/17xEIC-XsygF3YQZUK_gc5N0TEC87b6NV4QO0dJtojC8/edit?usp=shari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d4fa9b7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dd4fa9b7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1588cbe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1588cbe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Duration: </a:t>
            </a:r>
            <a:r>
              <a:rPr lang="en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1588cbe0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1588cbe0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Share next steps for the course.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D966"/>
                </a:highlight>
              </a:rPr>
              <a:t>Customize it!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Add the name of the next class — either the capstone or the start of the next unit.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a new unit is starting, remind students to complete the corresponding pre-work and pre-work quiz on myGA (as well as the progress assessment).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Add any other next steps for students.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f61ab8b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f61ab8b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40093de1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40093de1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7ce455d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7ce455d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d4fa9b7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d4fa9b7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7ce455d31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7ce455d31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</a:t>
            </a:r>
            <a:r>
              <a:rPr lang="en">
                <a:solidFill>
                  <a:schemeClr val="dk1"/>
                </a:solidFill>
              </a:rPr>
              <a:t> Introduce the lab structure and options.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Make sure that students have the link to the lab materials.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c6c89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c6c89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</a:t>
            </a:r>
            <a:r>
              <a:rPr lang="en">
                <a:solidFill>
                  <a:schemeClr val="dk1"/>
                </a:solidFill>
              </a:rPr>
              <a:t> Share how students will be reviewed</a:t>
            </a:r>
            <a:r>
              <a:rPr lang="en">
                <a:solidFill>
                  <a:schemeClr val="dk1"/>
                </a:solidFill>
              </a:rPr>
              <a:t> on their lab work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These competencies are laid out in </a:t>
            </a: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uFill>
                  <a:noFill/>
                </a:uFill>
                <a:hlinkClick r:id="rId2"/>
              </a:rPr>
              <a:t>evaluation rubric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7ce455d3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7ce455d3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Set students up to work on the lab.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D966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Screenshot the slide and drop it in the Slack channel.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Also share the link to the lab guidelines with students.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 this activity, you can have students work independently in the main session.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7ce455d3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7ce455d3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Reflect on the lab 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students finish the lab with class time remaining, you can also review the sample solutions with them.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students need more time to finish the lab, you can skip this debrief.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D966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Screenshot the image and drop it in the Slack channel. Ask students to thread their answers or come off mute.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5" name="Google Shape;125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5" name="Google Shape;145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4" name="Google Shape;1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0" name="Google Shape;170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2" name="Google Shape;17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8" name="Google Shape;188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0" name="Google Shape;19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8" name="Google Shape;198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9" name="Google Shape;2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20" name="Google Shape;22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2" name="Google Shape;222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3" name="Google Shape;23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5" name="Google Shape;235;p2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7" name="Google Shape;237;p28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0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0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51" name="Google Shape;251;p30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5" name="Google Shape;45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5" name="Google Shape;55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8" name="Google Shape;6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9" name="Google Shape;89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qvwLPB1vC-e46GVPweTY_a8nCBJT_E83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FlvUii5w18kTShurjITV7z2O3H6aI5zYEAAGChYSJ1g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Unit Lab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979500" y="1078375"/>
            <a:ext cx="33924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this lesson, students will apply what they’ve learned about Python to complete the unit lab.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Duration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120 minutes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1078375"/>
            <a:ext cx="37983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Learning Objectives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</a:t>
            </a:r>
            <a:r>
              <a:rPr lang="en" sz="1600"/>
              <a:t> this lesson, students will: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what they’ve learned about Python to complete the unit lab.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0" name="Google Shape;270;p3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</p:txBody>
      </p:sp>
      <p:sp>
        <p:nvSpPr>
          <p:cNvPr id="337" name="Google Shape;337;p41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</a:t>
            </a:r>
            <a:r>
              <a:rPr lang="en"/>
              <a:t> Unit Lab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43" name="Google Shape;343;p42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344" name="Google Shape;344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5" name="Google Shape;345;p42"/>
          <p:cNvSpPr txBox="1"/>
          <p:nvPr/>
        </p:nvSpPr>
        <p:spPr>
          <a:xfrm>
            <a:off x="457200" y="1071750"/>
            <a:ext cx="355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 this class, we: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Applied what we’ve learned about Python to complete the unit lab.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4847175" y="1071750"/>
            <a:ext cx="383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Instructors will review and provide feedback on your lab.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 your own: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the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progress assessment on myGA.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sure that you have instructor approval for your capstone project.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Join someone else’s project or invite others to join yours!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Next Class: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63" y="1005475"/>
            <a:ext cx="5688081" cy="355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 Exit Tickets! </a:t>
            </a:r>
            <a:endParaRPr/>
          </a:p>
        </p:txBody>
      </p:sp>
      <p:sp>
        <p:nvSpPr>
          <p:cNvPr id="353" name="Google Shape;353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4" name="Google Shape;354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Materials and Preparation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924625" y="1094525"/>
            <a:ext cx="77622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Materials: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 sure to share the unit lab materials with students before class. Materials can be found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Note: </a:t>
            </a:r>
            <a:r>
              <a:rPr lang="en">
                <a:solidFill>
                  <a:schemeClr val="dk1"/>
                </a:solidFill>
              </a:rPr>
              <a:t>This folder contains solutions to the lab! Be sure to remove the solutions folder before sharing with students.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Slide Prep: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Slide 11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Add the name of the next class session, as well as any other steps students should complete.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3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Materials and Preparation (Cont.)</a:t>
            </a:r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924625" y="1094525"/>
            <a:ext cx="77622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: Virtual breakout rooms and Slack may be needed to facilitate partner/group exercises and discussions. As you plan for your lesson: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Consider the number and size of groups that would be appropriate for these exercises and discussions.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Determine how (if at all) exercise timing may need to be adjusted.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helpful tips, keep an eye out for the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 tag</a:t>
            </a:r>
            <a:r>
              <a:rPr lang="en">
                <a:solidFill>
                  <a:schemeClr val="dk1"/>
                </a:solidFill>
              </a:rPr>
              <a:t> in the speaker notes.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Prepare screenshots and answers to exercises in advance so that they can be easily shared in Slack during your lecture.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84" name="Google Shape;284;p3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0" name="Google Shape;290;p35"/>
          <p:cNvGraphicFramePr/>
          <p:nvPr/>
        </p:nvGraphicFramePr>
        <p:xfrm>
          <a:off x="1125088" y="12537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{FDA094E5-E8B2-4DBD-BBE5-11D31ED32B9D}</a:tableStyleId>
              </a:tblPr>
              <a:tblGrid>
                <a:gridCol w="1555325"/>
                <a:gridCol w="5024225"/>
              </a:tblGrid>
              <a:tr h="5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0:00–0:05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Welcome + Instructions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0:05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Lab Work + Debrief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:50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2:00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Wrapping Up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457200" y="1777050"/>
            <a:ext cx="76866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r>
              <a:rPr lang="en"/>
              <a:t> Unit Lab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Lab Time!</a:t>
            </a:r>
            <a:endParaRPr/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03" name="Google Shape;303;p37"/>
          <p:cNvSpPr txBox="1"/>
          <p:nvPr>
            <p:ph idx="4294967295" type="body"/>
          </p:nvPr>
        </p:nvSpPr>
        <p:spPr>
          <a:xfrm>
            <a:off x="457200" y="1098175"/>
            <a:ext cx="5392200" cy="3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Choose one of the three data set options.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can work individually or in groups.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have the entire class to work on the lab.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Turn in your work at the end of session.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Your instructor is here to help!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150" y="1176475"/>
            <a:ext cx="2431849" cy="2431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Lab</a:t>
            </a:r>
            <a:endParaRPr/>
          </a:p>
        </p:txBody>
      </p:sp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312" name="Google Shape;312;p38"/>
          <p:cNvGraphicFramePr/>
          <p:nvPr/>
        </p:nvGraphicFramePr>
        <p:xfrm>
          <a:off x="533388" y="92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{4EE4F033-1FE0-48CC-B7D7-DB8955267D0C}</a:tableStyleId>
              </a:tblPr>
              <a:tblGrid>
                <a:gridCol w="1112425"/>
                <a:gridCol w="7117175"/>
              </a:tblGrid>
              <a:tr h="1452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Analytics Competencies </a:t>
                      </a:r>
                      <a:endParaRPr b="1" sz="13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 hMerge="1"/>
              </a:tr>
              <a:tr h="22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Frame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Develops well-informed, hypothesis-driven business questions for analysis.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Demonstrates ability to iterate and refine business questions based on new insights.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Extract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Selects data that is relevant to the hypothesis-driven business question(s). 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Uses data extraction techniques and formatting appropriate for the selected data.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Wrangle/ Prepare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Implements appropriate data cleaning techniques.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Organizes raw data into a workable, analytics-friendly format. 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Analyze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Manipulates data for exploration, insight gathering, and analysis.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Uses rationale for revising the original business question, collecting more data based on the initial analysis, or continuing on to interpretation. 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Interpret</a:t>
                      </a:r>
                      <a:endParaRPr b="1"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Creates appropriate visualizations that support the findings and insights. 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Identifies key insights pertaining to the original business question(s).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Incorporates results of the analysis to support decisions and recommendations. 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r>
              <a:rPr lang="en"/>
              <a:t> Unit Lab</a:t>
            </a:r>
            <a:endParaRPr/>
          </a:p>
        </p:txBody>
      </p:sp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have the rest of class to work on your </a:t>
            </a:r>
            <a:r>
              <a:rPr lang="en"/>
              <a:t>Python</a:t>
            </a:r>
            <a:r>
              <a:rPr lang="en"/>
              <a:t> lab.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lab guidelines</a:t>
            </a:r>
            <a:r>
              <a:rPr lang="en"/>
              <a:t> and choose the data set that interests you</a:t>
            </a:r>
            <a:r>
              <a:rPr lang="en">
                <a:solidFill>
                  <a:schemeClr val="dk1"/>
                </a:solidFill>
              </a:rPr>
              <a:t> most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</a:t>
            </a:r>
            <a:r>
              <a:rPr lang="en"/>
              <a:t> starter materials (including the data set) that are linked in the guidelines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the process table for guidelines as you work through the lab.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you’ve completed your project, share your output with your instructor.</a:t>
            </a:r>
            <a:endParaRPr/>
          </a:p>
        </p:txBody>
      </p:sp>
      <p:sp>
        <p:nvSpPr>
          <p:cNvPr id="320" name="Google Shape;320;p3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22" name="Google Shape;322;p3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 hour 45 minutes</a:t>
            </a:r>
            <a:endParaRPr/>
          </a:p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457200" y="1714500"/>
            <a:ext cx="82296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was most challenging about your lab?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was easiest?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What surprised you as you were working?</a:t>
            </a:r>
            <a:endParaRPr b="1"/>
          </a:p>
        </p:txBody>
      </p:sp>
      <p:sp>
        <p:nvSpPr>
          <p:cNvPr id="329" name="Google Shape;329;p4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How’d It Go?</a:t>
            </a:r>
            <a:endParaRPr/>
          </a:p>
        </p:txBody>
      </p:sp>
      <p:sp>
        <p:nvSpPr>
          <p:cNvPr id="330" name="Google Shape;330;p4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