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0C6D97-0BAA-43E4-BBF3-D1BAC9832E1E}">
  <a:tblStyle styleId="{ED0C6D97-0BAA-43E4-BBF3-D1BAC9832E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d2ab02dd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d2ab02dd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d2ab02d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d2ab02d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Duration: </a:t>
            </a:r>
            <a:r>
              <a:rPr lang="en">
                <a:solidFill>
                  <a:schemeClr val="dk1"/>
                </a:solidFill>
              </a:rPr>
              <a:t>10 minutes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5c4f42a4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5c4f42a4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5c4f42a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5c4f42a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5c4f42a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5c4f42a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5c4f42a4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5c4f42a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d2ab02d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d2ab02d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d2ab02dd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d2ab02dd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d2ab02dd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d2ab02dd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d2ab02dd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d2ab02dd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64b977645_0_2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Purpose: </a:t>
            </a:r>
            <a:r>
              <a:rPr lang="en" sz="1100">
                <a:solidFill>
                  <a:schemeClr val="dk1"/>
                </a:solidFill>
              </a:rPr>
              <a:t>Set expectations for the lesson.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D966"/>
                </a:highlight>
              </a:rPr>
              <a:t>For remote classrooms</a:t>
            </a:r>
            <a:r>
              <a:rPr lang="en" sz="1100">
                <a:solidFill>
                  <a:schemeClr val="dk1"/>
                </a:solidFill>
              </a:rPr>
              <a:t>: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Capture a screenshot of this slide and drop it in the class Slack channel.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87" name="Google Shape;287;g964b977645_0_266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64b97764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64b97764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Duration: </a:t>
            </a:r>
            <a:r>
              <a:rPr lang="en">
                <a:solidFill>
                  <a:schemeClr val="dk1"/>
                </a:solidFill>
              </a:rPr>
              <a:t>15 minutes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5c4f42a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5c4f42a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any questions about the Data Unit Lab while walking through solution code step-by-step, prompting students for ideas at each part of the lab.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40b1de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40b1de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Ask students to rate their confidence on a scale of 1-5, then take questions on the topics that get the lowest overall ratings.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6" name="Google Shape;106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5" name="Google Shape;125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3" name="Google Shape;133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5" name="Google Shape;1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5" name="Google Shape;145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4" name="Google Shape;15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4" name="Google Shape;1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1" name="Google Shape;41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0" name="Google Shape;170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2" name="Google Shape;17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" name="Google Shape;180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2" name="Google Shape;18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8" name="Google Shape;188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0" name="Google Shape;19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8" name="Google Shape;198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0" name="Google Shape;2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7" name="Google Shape;207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9" name="Google Shape;2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24" name="Google Shape;22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6" name="Google Shape;226;p27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28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29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9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6" name="Google Shape;246;p29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5" name="Google Shape;45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" name="Google Shape;4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5" name="Google Shape;55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8" name="Google Shape;6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4" name="Google Shape;74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5" name="Google Shape;85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6" name="Google Shape;86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9" name="Google Shape;89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folders/1jDOztQOihWpay80dKu12Y441vtgleith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Analysis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979500" y="1078375"/>
            <a:ext cx="31629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Overview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In this lesson, students will review the Data Analysis unit and explore paths for continued development.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Duration 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120 minutes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4393200" y="1078375"/>
            <a:ext cx="40494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 this lesson, students will: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Review Data Analysis concepts in Pandas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Explore paths for continued development in Data Analysis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in Data Analysis</a:t>
            </a:r>
            <a:endParaRPr/>
          </a:p>
        </p:txBody>
      </p:sp>
      <p:sp>
        <p:nvSpPr>
          <p:cNvPr id="324" name="Google Shape;324;p40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Analysis 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Technologies</a:t>
            </a:r>
            <a:endParaRPr/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an extremely flexible tool for data analysis needs, and can provide a level of depth and customization that can be difficult to impossible to achieve with non-programming technologies. However, a well-rounded Data Analyst can enhance their skills with other commonly used tools: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databases and Python libraries such as SQLAlchemy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 or Power BI for self-serve data dashboards and visualizations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Excel for accessible, dynamic spreadsheets and workbooks</a:t>
            </a:r>
            <a:endParaRPr/>
          </a:p>
        </p:txBody>
      </p:sp>
      <p:sp>
        <p:nvSpPr>
          <p:cNvPr id="331" name="Google Shape;331;p4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we've used Pandas' basic plotting features, there's a lot more to learn in </a:t>
            </a:r>
            <a:r>
              <a:rPr b="1" lang="en"/>
              <a:t>matplotlib</a:t>
            </a:r>
            <a:r>
              <a:rPr lang="en"/>
              <a:t>. Consider the following aspects of data visualization: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Modifying display properties to create dynamic, engaging visuals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the wide range of visualization types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multiple charts in a single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regression analysis to a data set to plot the line of best fit</a:t>
            </a:r>
            <a:endParaRPr/>
          </a:p>
        </p:txBody>
      </p:sp>
      <p:sp>
        <p:nvSpPr>
          <p:cNvPr id="339" name="Google Shape;339;p4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</a:t>
            </a:r>
            <a:endParaRPr/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techniques like neural networks may get the spotlight, but models are only as reliable as the data they're given. </a:t>
            </a:r>
            <a:r>
              <a:rPr b="1" lang="en"/>
              <a:t>Data Engineering</a:t>
            </a:r>
            <a:r>
              <a:rPr lang="en"/>
              <a:t> is attracting more attention as the necessary foundation for effective, advanced data modeling. Data engineering involves deeper study of: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missing values in a 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Standardizing data formats and values between multiple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 to create more robust data sets</a:t>
            </a:r>
            <a:endParaRPr/>
          </a:p>
        </p:txBody>
      </p:sp>
      <p:sp>
        <p:nvSpPr>
          <p:cNvPr id="347" name="Google Shape;347;p43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354" name="Google Shape;354;p4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advanced data science requires more statistics and mathematical foundations, there are a large collection of Python libraries that make complex data modeling accessible to anyone comfortable </a:t>
            </a:r>
            <a:r>
              <a:rPr lang="en"/>
              <a:t>learning</a:t>
            </a:r>
            <a:r>
              <a:rPr lang="en"/>
              <a:t> new Python libraries.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SciPy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Keras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SciKit-Learn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PyTorch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963" y="1005475"/>
            <a:ext cx="5688081" cy="355505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 Exit Tickets!</a:t>
            </a:r>
            <a:endParaRPr/>
          </a:p>
        </p:txBody>
      </p:sp>
      <p:sp>
        <p:nvSpPr>
          <p:cNvPr id="363" name="Google Shape;363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Pre-Class Materials and Preparation</a:t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924625" y="1094525"/>
            <a:ext cx="77622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</a:rPr>
              <a:t>For remote classrooms</a:t>
            </a:r>
            <a:r>
              <a:rPr lang="en" sz="1600">
                <a:solidFill>
                  <a:schemeClr val="dk1"/>
                </a:solidFill>
              </a:rPr>
              <a:t>: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Virtual breakout rooms and Slack may be needed to facilitate the partner exercise and discussions. As you plan for your lesson: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Consider how you’ll create pairs for the partner exercise (randomly, or with pre-assigned partners).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Determine how (if at all) exercise timing may need to be adjusted.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 helpful tips, keep an eye out for the </a:t>
            </a: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</a:rPr>
              <a:t>For remote classrooms</a:t>
            </a:r>
            <a:r>
              <a:rPr lang="en" sz="1600">
                <a:solidFill>
                  <a:schemeClr val="dk1"/>
                </a:solidFill>
              </a:rPr>
              <a:t> tag</a:t>
            </a:r>
            <a:r>
              <a:rPr lang="en" sz="1600">
                <a:solidFill>
                  <a:schemeClr val="dk1"/>
                </a:solidFill>
              </a:rPr>
              <a:t> in the speaker notes.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Prepare screenshots and answers to exercises in advance so that they can be easily shared in Slack during your lecture.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Suggested 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2" name="Google Shape;272;p33"/>
          <p:cNvGraphicFramePr/>
          <p:nvPr/>
        </p:nvGraphicFramePr>
        <p:xfrm>
          <a:off x="1116163" y="1054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{ED0C6D97-0BAA-43E4-BBF3-D1BAC9832E1E}</a:tableStyleId>
              </a:tblPr>
              <a:tblGrid>
                <a:gridCol w="1479975"/>
                <a:gridCol w="5752550"/>
              </a:tblGrid>
              <a:tr h="48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Activity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</a:tr>
              <a:tr h="42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0:00–1:30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Unit Lab Solution(s)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1:30-2:00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 Analysis Next Steps and Review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exercises referenced in this lesson can be found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Workbooks + Data</a:t>
            </a:r>
            <a:r>
              <a:rPr lang="en">
                <a:solidFill>
                  <a:schemeClr val="dk1"/>
                </a:solidFill>
              </a:rPr>
              <a:t> folder.</a:t>
            </a:r>
            <a:endParaRPr/>
          </a:p>
        </p:txBody>
      </p:sp>
      <p:sp>
        <p:nvSpPr>
          <p:cNvPr id="279" name="Google Shape;279;p3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Review and Next Steps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idx="4294967295" type="body"/>
          </p:nvPr>
        </p:nvSpPr>
        <p:spPr>
          <a:xfrm>
            <a:off x="457200" y="1249850"/>
            <a:ext cx="5534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Review Data Analysis concepts in Pandas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Explore paths for continued development in Data Analysis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Review</a:t>
            </a:r>
            <a:endParaRPr/>
          </a:p>
        </p:txBody>
      </p:sp>
      <p:sp>
        <p:nvSpPr>
          <p:cNvPr id="300" name="Google Shape;300;p3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Analysis Review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Unit Lab Solutions</a:t>
            </a:r>
            <a:endParaRPr/>
          </a:p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Let's review solutions for the Unit Lab with a guided review session.</a:t>
            </a:r>
            <a:endParaRPr/>
          </a:p>
        </p:txBody>
      </p:sp>
      <p:sp>
        <p:nvSpPr>
          <p:cNvPr id="307" name="Google Shape;307;p3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09" name="Google Shape;309;p3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38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 hour 30 minutes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Reflective Review of Pandas</a:t>
            </a:r>
            <a:endParaRPr/>
          </a:p>
        </p:txBody>
      </p:sp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your confidence in the following statements so we can review concepts from Pandas as necessary: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.csv file, I can use Pandas to explore the data at a high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filter and sort data to explore specific aspects of a 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clean a data set to deal with missing and nonstandard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create clear data visualizations to tell the story of a 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combine data from multiple sources into a single Data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use groupby to perform segment analysis</a:t>
            </a:r>
            <a:endParaRPr/>
          </a:p>
        </p:txBody>
      </p:sp>
      <p:sp>
        <p:nvSpPr>
          <p:cNvPr id="317" name="Google Shape;317;p3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