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Inconsolata"/>
      <p:regular r:id="rId40"/>
      <p:bold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D6B78A-3225-416B-9C30-C9BB619912A4}">
  <a:tblStyle styleId="{2CD6B78A-3225-416B-9C30-C9BB619912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nconsolata-regular.fntdata"/><Relationship Id="rId20" Type="http://schemas.openxmlformats.org/officeDocument/2006/relationships/slide" Target="slides/slide15.xml"/><Relationship Id="rId42" Type="http://schemas.openxmlformats.org/officeDocument/2006/relationships/font" Target="fonts/Oswald-regular.fntdata"/><Relationship Id="rId41" Type="http://schemas.openxmlformats.org/officeDocument/2006/relationships/font" Target="fonts/Inconsolata-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swa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d2ab02dd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d2ab02dd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64b97764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64b97764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Purpose:</a:t>
            </a:r>
            <a:r>
              <a:rPr lang="en"/>
              <a:t> Introduce APIs.</a:t>
            </a:r>
            <a:endParaRPr/>
          </a:p>
          <a:p>
            <a:pPr indent="0" lvl="0" marL="0" rtl="0" algn="l">
              <a:spcBef>
                <a:spcPts val="0"/>
              </a:spcBef>
              <a:spcAft>
                <a:spcPts val="0"/>
              </a:spcAft>
              <a:buClr>
                <a:schemeClr val="dk1"/>
              </a:buClr>
              <a:buSzPts val="1100"/>
              <a:buFont typeface="Arial"/>
              <a:buNone/>
            </a:pPr>
            <a:r>
              <a:t/>
            </a:r>
            <a:endParaRPr b="1">
              <a:highlight>
                <a:schemeClr val="lt1"/>
              </a:highlight>
            </a:endParaRPr>
          </a:p>
          <a:p>
            <a:pPr indent="0" lvl="0" marL="0" rtl="0" algn="l">
              <a:spcBef>
                <a:spcPts val="0"/>
              </a:spcBef>
              <a:spcAft>
                <a:spcPts val="0"/>
              </a:spcAft>
              <a:buClr>
                <a:schemeClr val="dk1"/>
              </a:buClr>
              <a:buSzPts val="1100"/>
              <a:buFont typeface="Arial"/>
              <a:buNone/>
            </a:pPr>
            <a:r>
              <a:rPr b="1" lang="en">
                <a:highlight>
                  <a:schemeClr val="lt1"/>
                </a:highlight>
              </a:rPr>
              <a:t>TALKING POINTS:</a:t>
            </a:r>
            <a:endParaRPr b="1">
              <a:highlight>
                <a:schemeClr val="lt1"/>
              </a:highlight>
            </a:endParaRPr>
          </a:p>
          <a:p>
            <a:pPr indent="0" lvl="0" marL="0" rtl="0" algn="l">
              <a:spcBef>
                <a:spcPts val="0"/>
              </a:spcBef>
              <a:spcAft>
                <a:spcPts val="0"/>
              </a:spcAft>
              <a:buClr>
                <a:schemeClr val="dk1"/>
              </a:buClr>
              <a:buSzPts val="1100"/>
              <a:buFont typeface="Arial"/>
              <a:buNone/>
            </a:pPr>
            <a:r>
              <a:t/>
            </a:r>
            <a:endParaRPr>
              <a:highlight>
                <a:schemeClr val="lt1"/>
              </a:highlight>
            </a:endParaRPr>
          </a:p>
          <a:p>
            <a:pPr indent="-298450" lvl="0" marL="457200" rtl="0" algn="l">
              <a:spcBef>
                <a:spcPts val="0"/>
              </a:spcBef>
              <a:spcAft>
                <a:spcPts val="0"/>
              </a:spcAft>
              <a:buClr>
                <a:srgbClr val="000000"/>
              </a:buClr>
              <a:buSzPts val="1100"/>
              <a:buChar char="●"/>
            </a:pPr>
            <a:r>
              <a:rPr lang="en">
                <a:highlight>
                  <a:schemeClr val="lt1"/>
                </a:highlight>
              </a:rPr>
              <a:t>Many websites show their users information from third-party sources. </a:t>
            </a:r>
            <a:endParaRPr>
              <a:highlight>
                <a:schemeClr val="lt1"/>
              </a:highlight>
            </a:endParaRPr>
          </a:p>
          <a:p>
            <a:pPr indent="-298450" lvl="0" marL="457200" rtl="0" algn="l">
              <a:spcBef>
                <a:spcPts val="0"/>
              </a:spcBef>
              <a:spcAft>
                <a:spcPts val="0"/>
              </a:spcAft>
              <a:buClr>
                <a:srgbClr val="000000"/>
              </a:buClr>
              <a:buSzPts val="1100"/>
              <a:buChar char="●"/>
            </a:pPr>
            <a:r>
              <a:rPr lang="en">
                <a:highlight>
                  <a:schemeClr val="lt1"/>
                </a:highlight>
              </a:rPr>
              <a:t>Thanks to APIs, you can use Python to request and use information from all across the web — whether it’s a weather report, a stock price, or the latest news headlines.</a:t>
            </a:r>
            <a:endParaRPr>
              <a:highlight>
                <a:schemeClr val="lt1"/>
              </a:highlight>
            </a:endParaRPr>
          </a:p>
          <a:p>
            <a:pPr indent="-298450" lvl="0" marL="457200" rtl="0" algn="l">
              <a:spcBef>
                <a:spcPts val="0"/>
              </a:spcBef>
              <a:spcAft>
                <a:spcPts val="0"/>
              </a:spcAft>
              <a:buClr>
                <a:srgbClr val="000000"/>
              </a:buClr>
              <a:buSzPts val="1100"/>
              <a:buChar char="●"/>
            </a:pPr>
            <a:r>
              <a:rPr lang="en">
                <a:highlight>
                  <a:schemeClr val="lt1"/>
                </a:highlight>
              </a:rPr>
              <a:t>It’s time for our programs to become full-fledged citizens of the internet by interacting with other applications.</a:t>
            </a:r>
            <a:endParaRPr b="1">
              <a:highlight>
                <a:srgbClr val="FFFF00"/>
              </a:highlight>
            </a:endParaRPr>
          </a:p>
          <a:p>
            <a:pPr indent="0" lvl="0" marL="0" rtl="0" algn="l">
              <a:lnSpc>
                <a:spcPct val="115000"/>
              </a:lnSpc>
              <a:spcBef>
                <a:spcPts val="0"/>
              </a:spcBef>
              <a:spcAft>
                <a:spcPts val="1600"/>
              </a:spcAft>
              <a:buClr>
                <a:schemeClr val="dk1"/>
              </a:buClr>
              <a:buSzPts val="1100"/>
              <a:buFont typeface="Arial"/>
              <a:buNone/>
            </a:pPr>
            <a:r>
              <a:t/>
            </a:r>
            <a:endParaRPr sz="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64b977645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64b977645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Purpose</a:t>
            </a:r>
            <a:r>
              <a:rPr lang="en"/>
              <a:t>: Explain interfaces in simpler terms.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TALKING POINTS:</a:t>
            </a:r>
            <a:endParaRPr b="1"/>
          </a:p>
          <a:p>
            <a:pPr indent="0" lvl="0" marL="0" rtl="0" algn="l">
              <a:spcBef>
                <a:spcPts val="0"/>
              </a:spcBef>
              <a:spcAft>
                <a:spcPts val="0"/>
              </a:spcAft>
              <a:buClr>
                <a:schemeClr val="dk1"/>
              </a:buClr>
              <a:buSzPts val="1100"/>
              <a:buFont typeface="Arial"/>
              <a:buNone/>
            </a:pPr>
            <a:r>
              <a:t/>
            </a:r>
            <a:endParaRPr b="1"/>
          </a:p>
          <a:p>
            <a:pPr indent="-298450" lvl="0" marL="457200" rtl="0" algn="l">
              <a:spcBef>
                <a:spcPts val="0"/>
              </a:spcBef>
              <a:spcAft>
                <a:spcPts val="0"/>
              </a:spcAft>
              <a:buSzPts val="1100"/>
              <a:buChar char="●"/>
            </a:pPr>
            <a:r>
              <a:rPr lang="en"/>
              <a:t>APIs allow us to use programming as an interface with other systems. </a:t>
            </a:r>
            <a:endParaRPr/>
          </a:p>
          <a:p>
            <a:pPr indent="-298450" lvl="0" marL="457200" rtl="0" algn="l">
              <a:spcBef>
                <a:spcPts val="0"/>
              </a:spcBef>
              <a:spcAft>
                <a:spcPts val="0"/>
              </a:spcAft>
              <a:buSzPts val="1100"/>
              <a:buChar char="●"/>
            </a:pPr>
            <a:r>
              <a:rPr lang="en"/>
              <a:t>We don’t necessarily care about the inner workings on the other end, we just know how to make things happen.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64b97764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64b97764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Show how APIs are used.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Feel free to open that link and browse through the enormous list of APIs so students understand that there are APIs for nearly everything.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64b97764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64b97764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35 minutes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64b97764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64b97764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Explain how APIs work.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SzPts val="1100"/>
              <a:buChar char="●"/>
            </a:pPr>
            <a:r>
              <a:rPr lang="en"/>
              <a:t>The query at the end is one way of including extra data with our request. </a:t>
            </a:r>
            <a:endParaRPr/>
          </a:p>
          <a:p>
            <a:pPr indent="-298450" lvl="0" marL="457200" rtl="0" algn="l">
              <a:spcBef>
                <a:spcPts val="0"/>
              </a:spcBef>
              <a:spcAft>
                <a:spcPts val="0"/>
              </a:spcAft>
              <a:buSzPts val="1100"/>
              <a:buChar char="●"/>
            </a:pPr>
            <a:r>
              <a:rPr lang="en"/>
              <a:t>These will typically include search parameters when using search features or websites.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3d92612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3d92612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Explain how APIs work.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64b97764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964b97764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Define API request methods.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While a URL address establishes the location from which you're requesting information, requests also need a method to signify the intention of the request being made.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64b97764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964b97764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Demonstrate how </a:t>
            </a:r>
            <a:r>
              <a:rPr lang="en">
                <a:solidFill>
                  <a:schemeClr val="dk1"/>
                </a:solidFill>
              </a:rPr>
              <a:t>API</a:t>
            </a:r>
            <a:r>
              <a:rPr lang="en">
                <a:solidFill>
                  <a:schemeClr val="dk1"/>
                </a:solidFill>
              </a:rPr>
              <a:t> requests work.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64b97764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64b97764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how data comes back from an API.</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64b977645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964b977645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Explain JSON.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d2ab02dd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d2ab02dd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964b97764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964b97764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Explain how to parse API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use the browser inspector for a convenient debugger-type object exploration environment.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Dealing with complex objects can be tough at first, so working one layer at a time is more testable and builds syntax skill.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log out the response object fro</a:t>
            </a:r>
            <a:r>
              <a:rPr lang="en">
                <a:solidFill>
                  <a:schemeClr val="dk1"/>
                </a:solidFill>
              </a:rPr>
              <a:t>m the weather example t</a:t>
            </a:r>
            <a:r>
              <a:rPr lang="en">
                <a:solidFill>
                  <a:schemeClr val="dk1"/>
                </a:solidFill>
              </a:rPr>
              <a:t>o demonstrate how complex it can start out as well as to show how often we need to chain properties to reach our goal.</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64b97764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964b97764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Introduce API keys.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64b977645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964b977645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Give students practice working with APIs and the data they return.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964b97764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964b97764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Duration: </a:t>
            </a:r>
            <a:r>
              <a:rPr lang="en">
                <a:solidFill>
                  <a:schemeClr val="dk1"/>
                </a:solidFill>
              </a:rPr>
              <a:t>50 minutes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64b97764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64b97764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Point out common concerns with APIs.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964b977645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964b977645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Give students practice with evaluating and working with APIs.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64b977645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64b977645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a:t>
            </a:r>
            <a:r>
              <a:rPr lang="en">
                <a:solidFill>
                  <a:schemeClr val="dk1"/>
                </a:solidFill>
              </a:rPr>
              <a:t>: Show what a “good” API looks like.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SzPts val="1100"/>
              <a:buChar char="●"/>
            </a:pPr>
            <a:r>
              <a:rPr lang="en"/>
              <a:t>Basically, show students what to look for when encountering an API for the first time. </a:t>
            </a:r>
            <a:endParaRPr/>
          </a:p>
          <a:p>
            <a:pPr indent="-298450" lvl="0" marL="457200" rtl="0" algn="l">
              <a:spcBef>
                <a:spcPts val="0"/>
              </a:spcBef>
              <a:spcAft>
                <a:spcPts val="0"/>
              </a:spcAft>
              <a:buSzPts val="1100"/>
              <a:buChar char="●"/>
            </a:pPr>
            <a:r>
              <a:rPr lang="en"/>
              <a:t>Check out the “getting started” section, basic GET requests, key policies, etc. </a:t>
            </a:r>
            <a:endParaRPr/>
          </a:p>
          <a:p>
            <a:pPr indent="-298450" lvl="0" marL="457200" rtl="0" algn="l">
              <a:spcBef>
                <a:spcPts val="0"/>
              </a:spcBef>
              <a:spcAft>
                <a:spcPts val="0"/>
              </a:spcAft>
              <a:buSzPts val="1100"/>
              <a:buChar char="●"/>
            </a:pPr>
            <a:r>
              <a:rPr lang="en"/>
              <a:t>Evaluate whether</a:t>
            </a:r>
            <a:r>
              <a:rPr lang="en">
                <a:solidFill>
                  <a:schemeClr val="dk1"/>
                </a:solidFill>
              </a:rPr>
              <a:t> or not</a:t>
            </a:r>
            <a:r>
              <a:rPr lang="en"/>
              <a:t> the API looks easy to use as well as how friendly its charging policies might be, then try sending a request to one or two. </a:t>
            </a:r>
            <a:endParaRPr/>
          </a:p>
          <a:p>
            <a:pPr indent="-298450" lvl="0" marL="457200" rtl="0" algn="l">
              <a:spcBef>
                <a:spcPts val="0"/>
              </a:spcBef>
              <a:spcAft>
                <a:spcPts val="0"/>
              </a:spcAft>
              <a:buClr>
                <a:schemeClr val="dk1"/>
              </a:buClr>
              <a:buSzPts val="1100"/>
              <a:buChar char="●"/>
            </a:pPr>
            <a:r>
              <a:rPr lang="en">
                <a:solidFill>
                  <a:schemeClr val="dk1"/>
                </a:solidFill>
              </a:rPr>
              <a:t>If you want to introduce Postman as a quick way to send requests and evaluate APIs, now would be a good time to do so.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9d2ab02d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9d2ab02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d2ab02d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9d2ab02d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d2ab02dd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d2ab02dd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d2ab02dd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d2ab02dd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d2ab02dd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d2ab02dd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64b977645_0_2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Purpose: </a:t>
            </a:r>
            <a:r>
              <a:rPr lang="en" sz="1100">
                <a:solidFill>
                  <a:schemeClr val="dk1"/>
                </a:solidFill>
              </a:rPr>
              <a:t>Set expectations for the lesson.</a:t>
            </a:r>
            <a:endParaRPr sz="1100">
              <a:solidFill>
                <a:schemeClr val="dk1"/>
              </a:solidFill>
            </a:endParaRPr>
          </a:p>
          <a:p>
            <a:pPr indent="0" lvl="0" marL="0" rtl="0" algn="l">
              <a:lnSpc>
                <a:spcPct val="115000"/>
              </a:lnSpc>
              <a:spcBef>
                <a:spcPts val="0"/>
              </a:spcBef>
              <a:spcAft>
                <a:spcPts val="0"/>
              </a:spcAft>
              <a:buNone/>
            </a:pPr>
            <a:r>
              <a:t/>
            </a:r>
            <a:endParaRPr b="1" sz="1100">
              <a:solidFill>
                <a:schemeClr val="dk1"/>
              </a:solidFill>
              <a:highlight>
                <a:srgbClr val="FFD966"/>
              </a:highlight>
            </a:endParaRPr>
          </a:p>
          <a:p>
            <a:pPr indent="0" lvl="0" marL="0" rtl="0" algn="l">
              <a:lnSpc>
                <a:spcPct val="115000"/>
              </a:lnSpc>
              <a:spcBef>
                <a:spcPts val="0"/>
              </a:spcBef>
              <a:spcAft>
                <a:spcPts val="0"/>
              </a:spcAft>
              <a:buNone/>
            </a:pPr>
            <a:r>
              <a:rPr b="1" lang="en" sz="1100">
                <a:solidFill>
                  <a:schemeClr val="dk1"/>
                </a:solidFill>
                <a:highlight>
                  <a:srgbClr val="FFD966"/>
                </a:highlight>
              </a:rPr>
              <a:t>For remote classrooms</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Capture a screenshot of this slide and drop it in the class Slack channel.</a:t>
            </a:r>
            <a:endParaRPr b="1" sz="1100">
              <a:solidFill>
                <a:schemeClr val="dk1"/>
              </a:solidFill>
            </a:endParaRPr>
          </a:p>
        </p:txBody>
      </p:sp>
      <p:sp>
        <p:nvSpPr>
          <p:cNvPr id="287" name="Google Shape;287;g964b977645_0_266: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a4f5649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a4f5649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964b97764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964b97764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15 minutes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40b1de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40b1de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Introduce how APIs are used.</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This discussion should frame the situations in which using an API is appropriate. If the client company has an internal (or even external) API for programming and data needs, all the better! </a:t>
            </a:r>
            <a:endParaRPr/>
          </a:p>
          <a:p>
            <a:pPr indent="-298450" lvl="0" marL="457200" rtl="0" algn="l">
              <a:spcBef>
                <a:spcPts val="0"/>
              </a:spcBef>
              <a:spcAft>
                <a:spcPts val="0"/>
              </a:spcAft>
              <a:buSzPts val="1100"/>
              <a:buChar char="●"/>
            </a:pPr>
            <a:r>
              <a:rPr lang="en"/>
              <a:t>Some issues with external data might include: inconsistent formatting, slow response times, or outdated information, all of which are (hopefully) solved with APIs.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2.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github.com/public-apis/public-api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hyperlink" Target="https://github.com/public-apis/public-apis" TargetMode="Externa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drive/folders/1jDOztQOihWpay80dKu12Y441vtgleit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hyperlink" Target="https://openweathermap.org/app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APIs</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to access external sources of data using HTTP requests.</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0" name="Google Shape;260;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Make HTTP requests for data to external API sources.</a:t>
            </a:r>
            <a:endParaRPr sz="1600">
              <a:solidFill>
                <a:schemeClr val="dk1"/>
              </a:solidFill>
            </a:endParaRPr>
          </a:p>
          <a:p>
            <a:pPr indent="-330200" lvl="0" marL="457200" rtl="0" algn="l">
              <a:spcBef>
                <a:spcPts val="700"/>
              </a:spcBef>
              <a:spcAft>
                <a:spcPts val="0"/>
              </a:spcAft>
              <a:buClr>
                <a:schemeClr val="dk1"/>
              </a:buClr>
              <a:buSzPts val="1600"/>
              <a:buChar char="●"/>
            </a:pPr>
            <a:r>
              <a:rPr lang="en" sz="1600">
                <a:solidFill>
                  <a:schemeClr val="dk1"/>
                </a:solidFill>
              </a:rPr>
              <a:t>Evaluate</a:t>
            </a:r>
            <a:r>
              <a:rPr lang="en" sz="1600">
                <a:solidFill>
                  <a:schemeClr val="dk1"/>
                </a:solidFill>
              </a:rPr>
              <a:t> API documentation to determine data contents, accessibility, and request formatting.</a:t>
            </a:r>
            <a:endParaRPr sz="1400">
              <a:solidFill>
                <a:schemeClr val="dk1"/>
              </a:solidFill>
            </a:endParaRPr>
          </a:p>
          <a:p>
            <a:pPr indent="0" lvl="0" marL="0" rtl="0" algn="l">
              <a:spcBef>
                <a:spcPts val="70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Neighborhood!</a:t>
            </a:r>
            <a:endParaRPr/>
          </a:p>
        </p:txBody>
      </p:sp>
      <p:sp>
        <p:nvSpPr>
          <p:cNvPr id="324" name="Google Shape;324;p40"/>
          <p:cNvSpPr txBox="1"/>
          <p:nvPr>
            <p:ph idx="4294967295" type="body"/>
          </p:nvPr>
        </p:nvSpPr>
        <p:spPr>
          <a:xfrm>
            <a:off x="457200" y="1051560"/>
            <a:ext cx="8229600" cy="114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22222"/>
                </a:solidFill>
                <a:highlight>
                  <a:srgbClr val="FFFFFF"/>
                </a:highlight>
              </a:rPr>
              <a:t>APIs, or </a:t>
            </a:r>
            <a:r>
              <a:rPr b="1" lang="en">
                <a:solidFill>
                  <a:srgbClr val="222222"/>
                </a:solidFill>
                <a:highlight>
                  <a:srgbClr val="FFFFFF"/>
                </a:highlight>
              </a:rPr>
              <a:t>application programming interfaces</a:t>
            </a:r>
            <a:r>
              <a:rPr lang="en">
                <a:solidFill>
                  <a:srgbClr val="222222"/>
                </a:solidFill>
                <a:highlight>
                  <a:srgbClr val="FFFFFF"/>
                </a:highlight>
              </a:rPr>
              <a:t>, are data sources that can give you access to information from all sorts of places on the internet. Simply put, an API is a system that receives </a:t>
            </a:r>
            <a:r>
              <a:rPr b="1" lang="en">
                <a:solidFill>
                  <a:schemeClr val="dk2"/>
                </a:solidFill>
              </a:rPr>
              <a:t>requests</a:t>
            </a:r>
            <a:r>
              <a:rPr lang="en">
                <a:solidFill>
                  <a:srgbClr val="222222"/>
                </a:solidFill>
                <a:highlight>
                  <a:srgbClr val="FFFFFF"/>
                </a:highlight>
              </a:rPr>
              <a:t> and returns </a:t>
            </a:r>
            <a:r>
              <a:rPr b="1" lang="en">
                <a:solidFill>
                  <a:schemeClr val="lt2"/>
                </a:solidFill>
              </a:rPr>
              <a:t>responses</a:t>
            </a:r>
            <a:r>
              <a:rPr lang="en">
                <a:solidFill>
                  <a:srgbClr val="222222"/>
                </a:solidFill>
                <a:highlight>
                  <a:srgbClr val="FFFFFF"/>
                </a:highlight>
              </a:rPr>
              <a:t>.</a:t>
            </a:r>
            <a:endParaRPr/>
          </a:p>
        </p:txBody>
      </p:sp>
      <p:sp>
        <p:nvSpPr>
          <p:cNvPr id="325" name="Google Shape;325;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326" name="Google Shape;326;p40"/>
          <p:cNvPicPr preferRelativeResize="0"/>
          <p:nvPr/>
        </p:nvPicPr>
        <p:blipFill>
          <a:blip r:embed="rId3">
            <a:alphaModFix/>
          </a:blip>
          <a:stretch>
            <a:fillRect/>
          </a:stretch>
        </p:blipFill>
        <p:spPr>
          <a:xfrm>
            <a:off x="6008650" y="2265625"/>
            <a:ext cx="1933850" cy="1933850"/>
          </a:xfrm>
          <a:prstGeom prst="rect">
            <a:avLst/>
          </a:prstGeom>
          <a:noFill/>
          <a:ln>
            <a:noFill/>
          </a:ln>
        </p:spPr>
      </p:pic>
      <p:sp>
        <p:nvSpPr>
          <p:cNvPr id="327" name="Google Shape;327;p40"/>
          <p:cNvSpPr txBox="1"/>
          <p:nvPr/>
        </p:nvSpPr>
        <p:spPr>
          <a:xfrm>
            <a:off x="3712350" y="2571750"/>
            <a:ext cx="170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Request</a:t>
            </a:r>
            <a:endParaRPr sz="1800">
              <a:latin typeface="Proxima Nova"/>
              <a:ea typeface="Proxima Nova"/>
              <a:cs typeface="Proxima Nova"/>
              <a:sym typeface="Proxima Nova"/>
            </a:endParaRPr>
          </a:p>
        </p:txBody>
      </p:sp>
      <p:sp>
        <p:nvSpPr>
          <p:cNvPr id="328" name="Google Shape;328;p40"/>
          <p:cNvSpPr txBox="1"/>
          <p:nvPr/>
        </p:nvSpPr>
        <p:spPr>
          <a:xfrm>
            <a:off x="6260859" y="2996670"/>
            <a:ext cx="1306500" cy="6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API</a:t>
            </a:r>
            <a:endParaRPr sz="2400">
              <a:latin typeface="Proxima Nova"/>
              <a:ea typeface="Proxima Nova"/>
              <a:cs typeface="Proxima Nova"/>
              <a:sym typeface="Proxima Nova"/>
            </a:endParaRPr>
          </a:p>
        </p:txBody>
      </p:sp>
      <p:cxnSp>
        <p:nvCxnSpPr>
          <p:cNvPr id="329" name="Google Shape;329;p40"/>
          <p:cNvCxnSpPr/>
          <p:nvPr/>
        </p:nvCxnSpPr>
        <p:spPr>
          <a:xfrm>
            <a:off x="3576300" y="3025800"/>
            <a:ext cx="1980600" cy="0"/>
          </a:xfrm>
          <a:prstGeom prst="straightConnector1">
            <a:avLst/>
          </a:prstGeom>
          <a:noFill/>
          <a:ln cap="flat" cmpd="sng" w="28575">
            <a:solidFill>
              <a:schemeClr val="dk2"/>
            </a:solidFill>
            <a:prstDash val="solid"/>
            <a:round/>
            <a:headEnd len="med" w="med" type="none"/>
            <a:tailEnd len="med" w="med" type="triangle"/>
          </a:ln>
        </p:spPr>
      </p:cxnSp>
      <p:cxnSp>
        <p:nvCxnSpPr>
          <p:cNvPr id="330" name="Google Shape;330;p40"/>
          <p:cNvCxnSpPr/>
          <p:nvPr/>
        </p:nvCxnSpPr>
        <p:spPr>
          <a:xfrm rot="10800000">
            <a:off x="3576300" y="3774075"/>
            <a:ext cx="1980600" cy="0"/>
          </a:xfrm>
          <a:prstGeom prst="straightConnector1">
            <a:avLst/>
          </a:prstGeom>
          <a:noFill/>
          <a:ln cap="flat" cmpd="sng" w="28575">
            <a:solidFill>
              <a:schemeClr val="lt2"/>
            </a:solidFill>
            <a:prstDash val="solid"/>
            <a:round/>
            <a:headEnd len="med" w="med" type="none"/>
            <a:tailEnd len="med" w="med" type="triangle"/>
          </a:ln>
        </p:spPr>
      </p:cxnSp>
      <p:sp>
        <p:nvSpPr>
          <p:cNvPr id="331" name="Google Shape;331;p40"/>
          <p:cNvSpPr txBox="1"/>
          <p:nvPr/>
        </p:nvSpPr>
        <p:spPr>
          <a:xfrm>
            <a:off x="3712350" y="3336450"/>
            <a:ext cx="170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Response</a:t>
            </a:r>
            <a:endParaRPr sz="1800">
              <a:latin typeface="Proxima Nova"/>
              <a:ea typeface="Proxima Nova"/>
              <a:cs typeface="Proxima Nova"/>
              <a:sym typeface="Proxima Nova"/>
            </a:endParaRPr>
          </a:p>
        </p:txBody>
      </p:sp>
      <p:sp>
        <p:nvSpPr>
          <p:cNvPr id="332" name="Google Shape;332;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33" name="Google Shape;333;p40"/>
          <p:cNvPicPr preferRelativeResize="0"/>
          <p:nvPr/>
        </p:nvPicPr>
        <p:blipFill>
          <a:blip r:embed="rId4">
            <a:alphaModFix/>
          </a:blip>
          <a:stretch>
            <a:fillRect/>
          </a:stretch>
        </p:blipFill>
        <p:spPr>
          <a:xfrm>
            <a:off x="457200" y="1898875"/>
            <a:ext cx="2667349" cy="2667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All Interfaces?</a:t>
            </a:r>
            <a:endParaRPr/>
          </a:p>
        </p:txBody>
      </p:sp>
      <p:sp>
        <p:nvSpPr>
          <p:cNvPr id="339" name="Google Shape;339;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0" name="Google Shape;340;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1" name="Google Shape;341;p41"/>
          <p:cNvSpPr txBox="1"/>
          <p:nvPr>
            <p:ph idx="4294967295" type="body"/>
          </p:nvPr>
        </p:nvSpPr>
        <p:spPr>
          <a:xfrm>
            <a:off x="457200" y="1051560"/>
            <a:ext cx="8229600" cy="293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highlight>
                  <a:srgbClr val="FFFFFF"/>
                </a:highlight>
              </a:rPr>
              <a:t>We are </a:t>
            </a:r>
            <a:r>
              <a:rPr lang="en">
                <a:solidFill>
                  <a:schemeClr val="dk1"/>
                </a:solidFill>
                <a:highlight>
                  <a:srgbClr val="FFFFFF"/>
                </a:highlight>
              </a:rPr>
              <a:t>used to</a:t>
            </a:r>
            <a:r>
              <a:rPr lang="en">
                <a:solidFill>
                  <a:schemeClr val="dk1"/>
                </a:solidFill>
                <a:highlight>
                  <a:srgbClr val="FFFFFF"/>
                </a:highlight>
              </a:rPr>
              <a:t> numerous </a:t>
            </a:r>
            <a:r>
              <a:rPr b="1" lang="en">
                <a:solidFill>
                  <a:schemeClr val="dk1"/>
                </a:solidFill>
                <a:highlight>
                  <a:srgbClr val="FFFFFF"/>
                </a:highlight>
              </a:rPr>
              <a:t>interfaces</a:t>
            </a:r>
            <a:r>
              <a:rPr lang="en">
                <a:solidFill>
                  <a:schemeClr val="dk1"/>
                </a:solidFill>
                <a:highlight>
                  <a:srgbClr val="FFFFFF"/>
                </a:highlight>
              </a:rPr>
              <a:t> in real life. For example:</a:t>
            </a:r>
            <a:endParaRPr>
              <a:solidFill>
                <a:schemeClr val="dk1"/>
              </a:solidFill>
              <a:highlight>
                <a:srgbClr val="FFFFFF"/>
              </a:highlight>
            </a:endParaRPr>
          </a:p>
          <a:p>
            <a:pPr indent="-342900" lvl="0" marL="736600" marR="279400" rtl="0" algn="l">
              <a:lnSpc>
                <a:spcPct val="115000"/>
              </a:lnSpc>
              <a:spcBef>
                <a:spcPts val="2200"/>
              </a:spcBef>
              <a:spcAft>
                <a:spcPts val="0"/>
              </a:spcAft>
              <a:buClr>
                <a:schemeClr val="dk1"/>
              </a:buClr>
              <a:buSzPts val="1800"/>
              <a:buFont typeface="Helvetica Neue"/>
              <a:buChar char="●"/>
            </a:pPr>
            <a:r>
              <a:rPr b="1" lang="en">
                <a:solidFill>
                  <a:schemeClr val="dk1"/>
                </a:solidFill>
                <a:highlight>
                  <a:srgbClr val="FFFFFF"/>
                </a:highlight>
              </a:rPr>
              <a:t>A door handle.</a:t>
            </a:r>
            <a:r>
              <a:rPr lang="en">
                <a:solidFill>
                  <a:schemeClr val="dk1"/>
                </a:solidFill>
                <a:highlight>
                  <a:srgbClr val="FFFFFF"/>
                </a:highlight>
              </a:rPr>
              <a:t> We don’t care how a door works, all </a:t>
            </a:r>
            <a:r>
              <a:rPr lang="en">
                <a:solidFill>
                  <a:schemeClr val="dk1"/>
                </a:solidFill>
                <a:highlight>
                  <a:srgbClr val="FFFFFF"/>
                </a:highlight>
              </a:rPr>
              <a:t>that </a:t>
            </a:r>
            <a:r>
              <a:rPr lang="en">
                <a:solidFill>
                  <a:schemeClr val="dk1"/>
                </a:solidFill>
                <a:highlight>
                  <a:srgbClr val="FFFFFF"/>
                </a:highlight>
              </a:rPr>
              <a:t>we expect is that pushing or pulling the handle will open the door. </a:t>
            </a:r>
            <a:endParaRPr>
              <a:solidFill>
                <a:schemeClr val="dk1"/>
              </a:solidFill>
              <a:highlight>
                <a:srgbClr val="FFFFFF"/>
              </a:highlight>
            </a:endParaRPr>
          </a:p>
          <a:p>
            <a:pPr indent="-342900" lvl="0" marL="736600" marR="279400" rtl="0" algn="l">
              <a:lnSpc>
                <a:spcPct val="115000"/>
              </a:lnSpc>
              <a:spcBef>
                <a:spcPts val="2200"/>
              </a:spcBef>
              <a:spcAft>
                <a:spcPts val="1000"/>
              </a:spcAft>
              <a:buClr>
                <a:schemeClr val="dk1"/>
              </a:buClr>
              <a:buSzPts val="1800"/>
              <a:buFont typeface="Helvetica Neue"/>
              <a:buChar char="●"/>
            </a:pPr>
            <a:r>
              <a:rPr b="1" lang="en">
                <a:solidFill>
                  <a:schemeClr val="dk1"/>
                </a:solidFill>
                <a:highlight>
                  <a:srgbClr val="FFFFFF"/>
                </a:highlight>
              </a:rPr>
              <a:t>File → Print.</a:t>
            </a:r>
            <a:r>
              <a:rPr lang="en">
                <a:solidFill>
                  <a:schemeClr val="dk1"/>
                </a:solidFill>
                <a:highlight>
                  <a:srgbClr val="FFFFFF"/>
                </a:highlight>
              </a:rPr>
              <a:t> We don’t care how the computer prints the document, all that we expect is that using the “Print” option in the “File” menu will result in the document being printed.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Data Is Served Up With an API?</a:t>
            </a:r>
            <a:endParaRPr/>
          </a:p>
        </p:txBody>
      </p:sp>
      <p:sp>
        <p:nvSpPr>
          <p:cNvPr id="347" name="Google Shape;347;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8" name="Google Shape;348;p42"/>
          <p:cNvSpPr txBox="1"/>
          <p:nvPr>
            <p:ph idx="4294967295" type="body"/>
          </p:nvPr>
        </p:nvSpPr>
        <p:spPr>
          <a:xfrm>
            <a:off x="457200" y="1051560"/>
            <a:ext cx="8229600" cy="29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It’d be difficult to find data that </a:t>
            </a:r>
            <a:r>
              <a:rPr b="1" lang="en" sz="1600"/>
              <a:t>doesn’t</a:t>
            </a:r>
            <a:r>
              <a:rPr lang="en" sz="1600"/>
              <a:t> have an API. Common uses are:</a:t>
            </a:r>
            <a:endParaRPr sz="1600"/>
          </a:p>
          <a:p>
            <a:pPr indent="-330200" lvl="0" marL="457200" rtl="0" algn="l">
              <a:spcBef>
                <a:spcPts val="1000"/>
              </a:spcBef>
              <a:spcAft>
                <a:spcPts val="0"/>
              </a:spcAft>
              <a:buSzPts val="1600"/>
              <a:buChar char="●"/>
            </a:pPr>
            <a:r>
              <a:rPr b="1" lang="en" sz="1600"/>
              <a:t>S</a:t>
            </a:r>
            <a:r>
              <a:rPr b="1" lang="en" sz="1600"/>
              <a:t>ocial media integration</a:t>
            </a:r>
            <a:r>
              <a:rPr lang="en" sz="1600"/>
              <a:t>: When you post something on Instagram, you can automatically have it post to Facebook as well.</a:t>
            </a:r>
            <a:endParaRPr sz="1600"/>
          </a:p>
          <a:p>
            <a:pPr indent="-330200" lvl="0" marL="457200" rtl="0" algn="l">
              <a:spcBef>
                <a:spcPts val="1000"/>
              </a:spcBef>
              <a:spcAft>
                <a:spcPts val="0"/>
              </a:spcAft>
              <a:buSzPts val="1600"/>
              <a:buChar char="●"/>
            </a:pPr>
            <a:r>
              <a:rPr b="1" lang="en" sz="1600">
                <a:solidFill>
                  <a:schemeClr val="dk1"/>
                </a:solidFill>
              </a:rPr>
              <a:t>P</a:t>
            </a:r>
            <a:r>
              <a:rPr b="1" lang="en" sz="1600">
                <a:solidFill>
                  <a:schemeClr val="dk1"/>
                </a:solidFill>
              </a:rPr>
              <a:t>ayment APIs</a:t>
            </a:r>
            <a:r>
              <a:rPr lang="en" sz="1600">
                <a:solidFill>
                  <a:schemeClr val="dk1"/>
                </a:solidFill>
              </a:rPr>
              <a:t>: When you want to send or receive money via Venmo or the Cash App, the app directly interfaces with your bank or financial institution.</a:t>
            </a:r>
            <a:endParaRPr sz="1600">
              <a:solidFill>
                <a:schemeClr val="dk1"/>
              </a:solidFill>
            </a:endParaRPr>
          </a:p>
          <a:p>
            <a:pPr indent="-330200" lvl="0" marL="457200" rtl="0" algn="l">
              <a:spcBef>
                <a:spcPts val="1000"/>
              </a:spcBef>
              <a:spcAft>
                <a:spcPts val="0"/>
              </a:spcAft>
              <a:buSzPts val="1600"/>
              <a:buChar char="●"/>
            </a:pPr>
            <a:r>
              <a:rPr b="1" lang="en" sz="1600"/>
              <a:t>M</a:t>
            </a:r>
            <a:r>
              <a:rPr b="1" lang="en" sz="1600"/>
              <a:t>aps</a:t>
            </a:r>
            <a:r>
              <a:rPr lang="en" sz="1600"/>
              <a:t>: Many apps like Uber, Lyft, and Waze are built on top of existing map services like Google Maps or Mapbox.</a:t>
            </a:r>
            <a:endParaRPr sz="1600"/>
          </a:p>
          <a:p>
            <a:pPr indent="0" lvl="0" marL="0" rtl="0" algn="l">
              <a:spcBef>
                <a:spcPts val="1000"/>
              </a:spcBef>
              <a:spcAft>
                <a:spcPts val="1000"/>
              </a:spcAft>
              <a:buNone/>
            </a:pPr>
            <a:r>
              <a:rPr lang="en" sz="1600"/>
              <a:t>An extensive list of public APIs can be found here: </a:t>
            </a:r>
            <a:r>
              <a:rPr lang="en" sz="1600" u="sng">
                <a:solidFill>
                  <a:schemeClr val="hlink"/>
                </a:solidFill>
                <a:hlinkClick r:id="rId3"/>
              </a:rPr>
              <a:t>https://github.com/public-apis/public-apis</a:t>
            </a:r>
            <a:endParaRPr sz="1600"/>
          </a:p>
        </p:txBody>
      </p:sp>
      <p:sp>
        <p:nvSpPr>
          <p:cNvPr id="349" name="Google Shape;349;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Requesting </a:t>
            </a:r>
            <a:r>
              <a:rPr lang="en"/>
              <a:t>Data</a:t>
            </a:r>
            <a:endParaRPr/>
          </a:p>
        </p:txBody>
      </p:sp>
      <p:sp>
        <p:nvSpPr>
          <p:cNvPr id="355" name="Google Shape;355;p4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Sound Great! How Do I Get Started?</a:t>
            </a:r>
            <a:endParaRPr/>
          </a:p>
        </p:txBody>
      </p:sp>
      <p:sp>
        <p:nvSpPr>
          <p:cNvPr id="361" name="Google Shape;361;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2" name="Google Shape;362;p44"/>
          <p:cNvSpPr txBox="1"/>
          <p:nvPr>
            <p:ph idx="4294967295" type="body"/>
          </p:nvPr>
        </p:nvSpPr>
        <p:spPr>
          <a:xfrm>
            <a:off x="457200" y="1143000"/>
            <a:ext cx="8229600" cy="9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requests use HTTP, so </a:t>
            </a:r>
            <a:r>
              <a:rPr lang="en">
                <a:solidFill>
                  <a:schemeClr val="dk1"/>
                </a:solidFill>
              </a:rPr>
              <a:t>t</a:t>
            </a:r>
            <a:r>
              <a:rPr lang="en">
                <a:solidFill>
                  <a:schemeClr val="dk1"/>
                </a:solidFill>
              </a:rPr>
              <a:t>he way to request information from an API may look somewhat familiar to you!</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rPr lang="en">
                <a:solidFill>
                  <a:schemeClr val="dk1"/>
                </a:solidFill>
              </a:rPr>
              <a:t>It’s a URL address, like what you type when you want to go to any website. But there’s more here than meets the eye. Let’s talk about each part of this address individually.</a:t>
            </a:r>
            <a:endParaRPr>
              <a:solidFill>
                <a:schemeClr val="dk1"/>
              </a:solidFill>
            </a:endParaRPr>
          </a:p>
        </p:txBody>
      </p:sp>
      <p:sp>
        <p:nvSpPr>
          <p:cNvPr id="363" name="Google Shape;363;p44"/>
          <p:cNvSpPr txBox="1"/>
          <p:nvPr/>
        </p:nvSpPr>
        <p:spPr>
          <a:xfrm>
            <a:off x="550500" y="2091600"/>
            <a:ext cx="80430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Inconsolata"/>
                <a:ea typeface="Inconsolata"/>
                <a:cs typeface="Inconsolata"/>
                <a:sym typeface="Inconsolata"/>
              </a:rPr>
              <a:t>http://www.domain.com:1234/path/to/resource?a=b&amp;x=y</a:t>
            </a:r>
            <a:endParaRPr b="1" sz="2400">
              <a:latin typeface="Inconsolata"/>
              <a:ea typeface="Inconsolata"/>
              <a:cs typeface="Inconsolata"/>
              <a:sym typeface="Inconsolata"/>
            </a:endParaRPr>
          </a:p>
        </p:txBody>
      </p:sp>
      <p:sp>
        <p:nvSpPr>
          <p:cNvPr id="364" name="Google Shape;364;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nvSpPr>
        <p:spPr>
          <a:xfrm>
            <a:off x="550500" y="2091600"/>
            <a:ext cx="8043000" cy="66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Inconsolata"/>
                <a:ea typeface="Inconsolata"/>
                <a:cs typeface="Inconsolata"/>
                <a:sym typeface="Inconsolata"/>
              </a:rPr>
              <a:t>http://www.domain.com:1234/path/to/resource?a=b&amp;x=y</a:t>
            </a:r>
            <a:endParaRPr b="1" sz="2400">
              <a:latin typeface="Inconsolata"/>
              <a:ea typeface="Inconsolata"/>
              <a:cs typeface="Inconsolata"/>
              <a:sym typeface="Inconsolata"/>
            </a:endParaRPr>
          </a:p>
        </p:txBody>
      </p:sp>
      <p:sp>
        <p:nvSpPr>
          <p:cNvPr id="370" name="Google Shape;370;p45"/>
          <p:cNvSpPr txBox="1"/>
          <p:nvPr/>
        </p:nvSpPr>
        <p:spPr>
          <a:xfrm>
            <a:off x="3764900" y="1836954"/>
            <a:ext cx="1145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Port</a:t>
            </a:r>
            <a:endParaRPr>
              <a:latin typeface="Proxima Nova"/>
              <a:ea typeface="Proxima Nova"/>
              <a:cs typeface="Proxima Nova"/>
              <a:sym typeface="Proxima Nova"/>
            </a:endParaRPr>
          </a:p>
        </p:txBody>
      </p:sp>
      <p:sp>
        <p:nvSpPr>
          <p:cNvPr id="371" name="Google Shape;371;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Sound Great! How Do I Get Started?</a:t>
            </a:r>
            <a:endParaRPr/>
          </a:p>
        </p:txBody>
      </p:sp>
      <p:sp>
        <p:nvSpPr>
          <p:cNvPr id="372" name="Google Shape;372;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73" name="Google Shape;373;p45"/>
          <p:cNvCxnSpPr/>
          <p:nvPr/>
        </p:nvCxnSpPr>
        <p:spPr>
          <a:xfrm>
            <a:off x="1701575" y="2636063"/>
            <a:ext cx="2146800" cy="0"/>
          </a:xfrm>
          <a:prstGeom prst="straightConnector1">
            <a:avLst/>
          </a:prstGeom>
          <a:noFill/>
          <a:ln cap="flat" cmpd="sng" w="38100">
            <a:solidFill>
              <a:schemeClr val="dk2"/>
            </a:solidFill>
            <a:prstDash val="solid"/>
            <a:round/>
            <a:headEnd len="med" w="med" type="none"/>
            <a:tailEnd len="med" w="med" type="none"/>
          </a:ln>
        </p:spPr>
      </p:cxnSp>
      <p:cxnSp>
        <p:nvCxnSpPr>
          <p:cNvPr id="374" name="Google Shape;374;p45"/>
          <p:cNvCxnSpPr/>
          <p:nvPr/>
        </p:nvCxnSpPr>
        <p:spPr>
          <a:xfrm>
            <a:off x="4791450" y="2636075"/>
            <a:ext cx="2383200" cy="0"/>
          </a:xfrm>
          <a:prstGeom prst="straightConnector1">
            <a:avLst/>
          </a:prstGeom>
          <a:noFill/>
          <a:ln cap="flat" cmpd="sng" w="38100">
            <a:solidFill>
              <a:schemeClr val="lt2"/>
            </a:solidFill>
            <a:prstDash val="solid"/>
            <a:round/>
            <a:headEnd len="med" w="med" type="none"/>
            <a:tailEnd len="med" w="med" type="none"/>
          </a:ln>
        </p:spPr>
      </p:cxnSp>
      <p:sp>
        <p:nvSpPr>
          <p:cNvPr id="375" name="Google Shape;375;p45"/>
          <p:cNvSpPr txBox="1"/>
          <p:nvPr/>
        </p:nvSpPr>
        <p:spPr>
          <a:xfrm>
            <a:off x="372663" y="26882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Protocol</a:t>
            </a:r>
            <a:endParaRPr>
              <a:latin typeface="Proxima Nova"/>
              <a:ea typeface="Proxima Nova"/>
              <a:cs typeface="Proxima Nova"/>
              <a:sym typeface="Proxima Nova"/>
            </a:endParaRPr>
          </a:p>
        </p:txBody>
      </p:sp>
      <p:sp>
        <p:nvSpPr>
          <p:cNvPr id="376" name="Google Shape;376;p45"/>
          <p:cNvSpPr txBox="1"/>
          <p:nvPr/>
        </p:nvSpPr>
        <p:spPr>
          <a:xfrm>
            <a:off x="2202413" y="2688222"/>
            <a:ext cx="11451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Host</a:t>
            </a:r>
            <a:endParaRPr>
              <a:latin typeface="Proxima Nova"/>
              <a:ea typeface="Proxima Nova"/>
              <a:cs typeface="Proxima Nova"/>
              <a:sym typeface="Proxima Nova"/>
            </a:endParaRPr>
          </a:p>
        </p:txBody>
      </p:sp>
      <p:cxnSp>
        <p:nvCxnSpPr>
          <p:cNvPr id="377" name="Google Shape;377;p45"/>
          <p:cNvCxnSpPr/>
          <p:nvPr/>
        </p:nvCxnSpPr>
        <p:spPr>
          <a:xfrm flipH="1" rot="10800000">
            <a:off x="651375" y="2635763"/>
            <a:ext cx="587700" cy="300"/>
          </a:xfrm>
          <a:prstGeom prst="straightConnector1">
            <a:avLst/>
          </a:prstGeom>
          <a:noFill/>
          <a:ln cap="flat" cmpd="sng" w="38100">
            <a:solidFill>
              <a:srgbClr val="FFDB00"/>
            </a:solidFill>
            <a:prstDash val="solid"/>
            <a:round/>
            <a:headEnd len="med" w="med" type="none"/>
            <a:tailEnd len="med" w="med" type="none"/>
          </a:ln>
        </p:spPr>
      </p:cxnSp>
      <p:cxnSp>
        <p:nvCxnSpPr>
          <p:cNvPr id="378" name="Google Shape;378;p45"/>
          <p:cNvCxnSpPr/>
          <p:nvPr/>
        </p:nvCxnSpPr>
        <p:spPr>
          <a:xfrm>
            <a:off x="4021700" y="2208488"/>
            <a:ext cx="631500" cy="0"/>
          </a:xfrm>
          <a:prstGeom prst="straightConnector1">
            <a:avLst/>
          </a:prstGeom>
          <a:noFill/>
          <a:ln cap="flat" cmpd="sng" w="38100">
            <a:solidFill>
              <a:schemeClr val="accent3"/>
            </a:solidFill>
            <a:prstDash val="solid"/>
            <a:round/>
            <a:headEnd len="med" w="med" type="none"/>
            <a:tailEnd len="med" w="med" type="none"/>
          </a:ln>
        </p:spPr>
      </p:cxnSp>
      <p:sp>
        <p:nvSpPr>
          <p:cNvPr id="379" name="Google Shape;379;p45"/>
          <p:cNvSpPr txBox="1"/>
          <p:nvPr/>
        </p:nvSpPr>
        <p:spPr>
          <a:xfrm>
            <a:off x="5226754" y="2688225"/>
            <a:ext cx="15126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Resource path</a:t>
            </a:r>
            <a:endParaRPr>
              <a:latin typeface="Proxima Nova"/>
              <a:ea typeface="Proxima Nova"/>
              <a:cs typeface="Proxima Nova"/>
              <a:sym typeface="Proxima Nova"/>
            </a:endParaRPr>
          </a:p>
        </p:txBody>
      </p:sp>
      <p:cxnSp>
        <p:nvCxnSpPr>
          <p:cNvPr id="380" name="Google Shape;380;p45"/>
          <p:cNvCxnSpPr/>
          <p:nvPr/>
        </p:nvCxnSpPr>
        <p:spPr>
          <a:xfrm>
            <a:off x="7237450" y="2208500"/>
            <a:ext cx="1156800" cy="0"/>
          </a:xfrm>
          <a:prstGeom prst="straightConnector1">
            <a:avLst/>
          </a:prstGeom>
          <a:noFill/>
          <a:ln cap="flat" cmpd="sng" w="38100">
            <a:solidFill>
              <a:schemeClr val="accent4"/>
            </a:solidFill>
            <a:prstDash val="solid"/>
            <a:round/>
            <a:headEnd len="med" w="med" type="none"/>
            <a:tailEnd len="med" w="med" type="none"/>
          </a:ln>
        </p:spPr>
      </p:cxnSp>
      <p:sp>
        <p:nvSpPr>
          <p:cNvPr id="381" name="Google Shape;381;p45"/>
          <p:cNvSpPr txBox="1"/>
          <p:nvPr/>
        </p:nvSpPr>
        <p:spPr>
          <a:xfrm>
            <a:off x="7243300" y="1836954"/>
            <a:ext cx="1145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Query</a:t>
            </a:r>
            <a:endParaRPr>
              <a:latin typeface="Proxima Nova"/>
              <a:ea typeface="Proxima Nova"/>
              <a:cs typeface="Proxima Nova"/>
              <a:sym typeface="Proxima Nova"/>
            </a:endParaRPr>
          </a:p>
        </p:txBody>
      </p:sp>
      <p:sp>
        <p:nvSpPr>
          <p:cNvPr id="382" name="Google Shape;382;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Methods</a:t>
            </a:r>
            <a:endParaRPr/>
          </a:p>
        </p:txBody>
      </p:sp>
      <p:sp>
        <p:nvSpPr>
          <p:cNvPr id="388" name="Google Shape;388;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9" name="Google Shape;389;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0" name="Google Shape;390;p46"/>
          <p:cNvSpPr txBox="1"/>
          <p:nvPr/>
        </p:nvSpPr>
        <p:spPr>
          <a:xfrm>
            <a:off x="4681397" y="1761450"/>
            <a:ext cx="1876200" cy="2589300"/>
          </a:xfrm>
          <a:prstGeom prst="rect">
            <a:avLst/>
          </a:prstGeom>
          <a:noFill/>
          <a:ln>
            <a:noFill/>
          </a:ln>
        </p:spPr>
        <p:txBody>
          <a:bodyPr anchorCtr="0" anchor="t" bIns="91425" lIns="91425" spcFirstLastPara="1" rIns="91425" wrap="square" tIns="91425">
            <a:noAutofit/>
          </a:bodyPr>
          <a:lstStyle/>
          <a:p>
            <a:pPr indent="-317500" lvl="0" marL="32004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Update information.</a:t>
            </a:r>
            <a:endParaRPr>
              <a:solidFill>
                <a:schemeClr val="dk1"/>
              </a:solidFill>
              <a:latin typeface="Proxima Nova"/>
              <a:ea typeface="Proxima Nova"/>
              <a:cs typeface="Proxima Nova"/>
              <a:sym typeface="Proxima Nova"/>
            </a:endParaRPr>
          </a:p>
          <a:p>
            <a:pPr indent="-317500" lvl="0" marL="320040" rtl="0" algn="l">
              <a:spcBef>
                <a:spcPts val="1000"/>
              </a:spcBef>
              <a:spcAft>
                <a:spcPts val="1000"/>
              </a:spcAft>
              <a:buClr>
                <a:schemeClr val="dk1"/>
              </a:buClr>
              <a:buSzPts val="1400"/>
              <a:buFont typeface="Proxima Nova"/>
              <a:buChar char="●"/>
            </a:pPr>
            <a:r>
              <a:rPr lang="en">
                <a:solidFill>
                  <a:schemeClr val="dk1"/>
                </a:solidFill>
                <a:latin typeface="Proxima Nova"/>
                <a:ea typeface="Proxima Nova"/>
                <a:cs typeface="Proxima Nova"/>
                <a:sym typeface="Proxima Nova"/>
              </a:rPr>
              <a:t>Requests to change information in a database.</a:t>
            </a:r>
            <a:endParaRPr>
              <a:solidFill>
                <a:schemeClr val="dk1"/>
              </a:solidFill>
              <a:latin typeface="Proxima Nova"/>
              <a:ea typeface="Proxima Nova"/>
              <a:cs typeface="Proxima Nova"/>
              <a:sym typeface="Proxima Nova"/>
            </a:endParaRPr>
          </a:p>
        </p:txBody>
      </p:sp>
      <p:sp>
        <p:nvSpPr>
          <p:cNvPr id="391" name="Google Shape;391;p46"/>
          <p:cNvSpPr/>
          <p:nvPr/>
        </p:nvSpPr>
        <p:spPr>
          <a:xfrm>
            <a:off x="4681391" y="1216275"/>
            <a:ext cx="1876200" cy="433200"/>
          </a:xfrm>
          <a:prstGeom prst="rect">
            <a:avLst/>
          </a:prstGeom>
          <a:solidFill>
            <a:schemeClr val="accent1"/>
          </a:solidFill>
          <a:ln>
            <a:noFill/>
          </a:ln>
        </p:spPr>
        <p:txBody>
          <a:bodyPr anchorCtr="0" anchor="ctr" bIns="35725" lIns="35725" spcFirstLastPara="1" rIns="35725" wrap="square" tIns="35725">
            <a:noAutofit/>
          </a:bodyPr>
          <a:lstStyle/>
          <a:p>
            <a:pPr indent="0" lvl="0" marL="0" rtl="0" algn="ctr">
              <a:spcBef>
                <a:spcPts val="0"/>
              </a:spcBef>
              <a:spcAft>
                <a:spcPts val="0"/>
              </a:spcAft>
              <a:buClr>
                <a:schemeClr val="lt1"/>
              </a:buClr>
              <a:buSzPts val="3600"/>
              <a:buFont typeface="Helvetica Neue"/>
              <a:buNone/>
            </a:pPr>
            <a:r>
              <a:rPr b="1" lang="en" sz="1600">
                <a:solidFill>
                  <a:schemeClr val="dk1"/>
                </a:solidFill>
                <a:latin typeface="Proxima Nova"/>
                <a:ea typeface="Proxima Nova"/>
                <a:cs typeface="Proxima Nova"/>
                <a:sym typeface="Proxima Nova"/>
              </a:rPr>
              <a:t>PUT</a:t>
            </a:r>
            <a:endParaRPr b="1" sz="1600">
              <a:solidFill>
                <a:schemeClr val="dk1"/>
              </a:solidFill>
              <a:latin typeface="Proxima Nova"/>
              <a:ea typeface="Proxima Nova"/>
              <a:cs typeface="Proxima Nova"/>
              <a:sym typeface="Proxima Nova"/>
            </a:endParaRPr>
          </a:p>
        </p:txBody>
      </p:sp>
      <p:sp>
        <p:nvSpPr>
          <p:cNvPr id="392" name="Google Shape;392;p46"/>
          <p:cNvSpPr/>
          <p:nvPr/>
        </p:nvSpPr>
        <p:spPr>
          <a:xfrm>
            <a:off x="2552242" y="1216275"/>
            <a:ext cx="1876200" cy="433200"/>
          </a:xfrm>
          <a:prstGeom prst="rect">
            <a:avLst/>
          </a:prstGeom>
          <a:solidFill>
            <a:schemeClr val="dk1"/>
          </a:solidFill>
          <a:ln>
            <a:noFill/>
          </a:ln>
        </p:spPr>
        <p:txBody>
          <a:bodyPr anchorCtr="0" anchor="ctr" bIns="35725" lIns="35725" spcFirstLastPara="1" rIns="35725" wrap="square" tIns="35725">
            <a:noAutofit/>
          </a:bodyPr>
          <a:lstStyle/>
          <a:p>
            <a:pPr indent="0" lvl="0" marL="0" marR="0" rtl="0" algn="ctr">
              <a:lnSpc>
                <a:spcPct val="100000"/>
              </a:lnSpc>
              <a:spcBef>
                <a:spcPts val="0"/>
              </a:spcBef>
              <a:spcAft>
                <a:spcPts val="0"/>
              </a:spcAft>
              <a:buClr>
                <a:srgbClr val="FFFFFF"/>
              </a:buClr>
              <a:buSzPts val="3600"/>
              <a:buFont typeface="Helvetica Neue"/>
              <a:buNone/>
            </a:pPr>
            <a:r>
              <a:rPr b="1" lang="en" sz="1600">
                <a:solidFill>
                  <a:srgbClr val="FFFFFF"/>
                </a:solidFill>
                <a:latin typeface="Proxima Nova"/>
                <a:ea typeface="Proxima Nova"/>
                <a:cs typeface="Proxima Nova"/>
                <a:sym typeface="Proxima Nova"/>
              </a:rPr>
              <a:t>POST</a:t>
            </a:r>
            <a:endParaRPr b="1" i="0" sz="1600" u="none" cap="none" strike="noStrike">
              <a:solidFill>
                <a:srgbClr val="FFFFFF"/>
              </a:solidFill>
              <a:latin typeface="Proxima Nova"/>
              <a:ea typeface="Proxima Nova"/>
              <a:cs typeface="Proxima Nova"/>
              <a:sym typeface="Proxima Nova"/>
            </a:endParaRPr>
          </a:p>
        </p:txBody>
      </p:sp>
      <p:sp>
        <p:nvSpPr>
          <p:cNvPr id="393" name="Google Shape;393;p46"/>
          <p:cNvSpPr/>
          <p:nvPr/>
        </p:nvSpPr>
        <p:spPr>
          <a:xfrm>
            <a:off x="491275" y="1216275"/>
            <a:ext cx="1808100" cy="433200"/>
          </a:xfrm>
          <a:prstGeom prst="rect">
            <a:avLst/>
          </a:prstGeom>
          <a:solidFill>
            <a:schemeClr val="dk2"/>
          </a:solidFill>
          <a:ln>
            <a:noFill/>
          </a:ln>
        </p:spPr>
        <p:txBody>
          <a:bodyPr anchorCtr="0" anchor="ctr" bIns="35725" lIns="35725" spcFirstLastPara="1" rIns="35725" wrap="square" tIns="35725">
            <a:noAutofit/>
          </a:bodyPr>
          <a:lstStyle/>
          <a:p>
            <a:pPr indent="0" lvl="0" marL="0" marR="0" rtl="0" algn="ctr">
              <a:lnSpc>
                <a:spcPct val="100000"/>
              </a:lnSpc>
              <a:spcBef>
                <a:spcPts val="0"/>
              </a:spcBef>
              <a:spcAft>
                <a:spcPts val="0"/>
              </a:spcAft>
              <a:buClr>
                <a:srgbClr val="FFFFFF"/>
              </a:buClr>
              <a:buSzPts val="3600"/>
              <a:buFont typeface="Helvetica Neue"/>
              <a:buNone/>
            </a:pPr>
            <a:r>
              <a:rPr b="1" lang="en" sz="1600">
                <a:solidFill>
                  <a:schemeClr val="lt1"/>
                </a:solidFill>
                <a:latin typeface="Proxima Nova"/>
                <a:ea typeface="Proxima Nova"/>
                <a:cs typeface="Proxima Nova"/>
                <a:sym typeface="Proxima Nova"/>
              </a:rPr>
              <a:t>GET</a:t>
            </a:r>
            <a:endParaRPr b="1" i="0" sz="1600" u="none" cap="none" strike="noStrike">
              <a:solidFill>
                <a:schemeClr val="lt1"/>
              </a:solidFill>
              <a:latin typeface="Proxima Nova"/>
              <a:ea typeface="Proxima Nova"/>
              <a:cs typeface="Proxima Nova"/>
              <a:sym typeface="Proxima Nova"/>
            </a:endParaRPr>
          </a:p>
        </p:txBody>
      </p:sp>
      <p:sp>
        <p:nvSpPr>
          <p:cNvPr id="394" name="Google Shape;394;p46"/>
          <p:cNvSpPr/>
          <p:nvPr/>
        </p:nvSpPr>
        <p:spPr>
          <a:xfrm>
            <a:off x="6810549" y="1216275"/>
            <a:ext cx="1876200" cy="433200"/>
          </a:xfrm>
          <a:prstGeom prst="rect">
            <a:avLst/>
          </a:prstGeom>
          <a:solidFill>
            <a:schemeClr val="accent2"/>
          </a:solidFill>
          <a:ln>
            <a:noFill/>
          </a:ln>
        </p:spPr>
        <p:txBody>
          <a:bodyPr anchorCtr="0" anchor="ctr" bIns="35725" lIns="35725" spcFirstLastPara="1" rIns="35725" wrap="square" tIns="35725">
            <a:noAutofit/>
          </a:bodyPr>
          <a:lstStyle/>
          <a:p>
            <a:pPr indent="0" lvl="0" marL="0" rtl="0" algn="ctr">
              <a:spcBef>
                <a:spcPts val="0"/>
              </a:spcBef>
              <a:spcAft>
                <a:spcPts val="0"/>
              </a:spcAft>
              <a:buClr>
                <a:schemeClr val="lt1"/>
              </a:buClr>
              <a:buSzPts val="3600"/>
              <a:buFont typeface="Helvetica Neue"/>
              <a:buNone/>
            </a:pPr>
            <a:r>
              <a:rPr b="1" lang="en" sz="1600">
                <a:latin typeface="Proxima Nova"/>
                <a:ea typeface="Proxima Nova"/>
                <a:cs typeface="Proxima Nova"/>
                <a:sym typeface="Proxima Nova"/>
              </a:rPr>
              <a:t>DELETE</a:t>
            </a:r>
            <a:endParaRPr b="1" sz="1600">
              <a:latin typeface="Proxima Nova"/>
              <a:ea typeface="Proxima Nova"/>
              <a:cs typeface="Proxima Nova"/>
              <a:sym typeface="Proxima Nova"/>
            </a:endParaRPr>
          </a:p>
        </p:txBody>
      </p:sp>
      <p:sp>
        <p:nvSpPr>
          <p:cNvPr id="395" name="Google Shape;395;p46"/>
          <p:cNvSpPr txBox="1"/>
          <p:nvPr/>
        </p:nvSpPr>
        <p:spPr>
          <a:xfrm>
            <a:off x="6810538" y="1761450"/>
            <a:ext cx="1876200" cy="2589300"/>
          </a:xfrm>
          <a:prstGeom prst="rect">
            <a:avLst/>
          </a:prstGeom>
          <a:noFill/>
          <a:ln>
            <a:noFill/>
          </a:ln>
        </p:spPr>
        <p:txBody>
          <a:bodyPr anchorCtr="0" anchor="t" bIns="91425" lIns="91425" spcFirstLastPara="1" rIns="91425" wrap="square" tIns="91425">
            <a:noAutofit/>
          </a:bodyPr>
          <a:lstStyle/>
          <a:p>
            <a:pPr indent="-317500" lvl="0" marL="320040" rtl="0" algn="l">
              <a:spcBef>
                <a:spcPts val="0"/>
              </a:spcBef>
              <a:spcAft>
                <a:spcPts val="1000"/>
              </a:spcAft>
              <a:buClr>
                <a:schemeClr val="dk1"/>
              </a:buClr>
              <a:buSzPts val="1400"/>
              <a:buFont typeface="Proxima Nova"/>
              <a:buChar char="●"/>
            </a:pPr>
            <a:r>
              <a:rPr lang="en">
                <a:solidFill>
                  <a:schemeClr val="dk1"/>
                </a:solidFill>
                <a:latin typeface="Proxima Nova"/>
                <a:ea typeface="Proxima Nova"/>
                <a:cs typeface="Proxima Nova"/>
                <a:sym typeface="Proxima Nova"/>
              </a:rPr>
              <a:t>Delete information.</a:t>
            </a:r>
            <a:endParaRPr>
              <a:latin typeface="Proxima Nova"/>
              <a:ea typeface="Proxima Nova"/>
              <a:cs typeface="Proxima Nova"/>
              <a:sym typeface="Proxima Nova"/>
            </a:endParaRPr>
          </a:p>
        </p:txBody>
      </p:sp>
      <p:sp>
        <p:nvSpPr>
          <p:cNvPr id="396" name="Google Shape;396;p46"/>
          <p:cNvSpPr txBox="1"/>
          <p:nvPr/>
        </p:nvSpPr>
        <p:spPr>
          <a:xfrm>
            <a:off x="2552256" y="1761450"/>
            <a:ext cx="1876200" cy="2589300"/>
          </a:xfrm>
          <a:prstGeom prst="rect">
            <a:avLst/>
          </a:prstGeom>
          <a:noFill/>
          <a:ln>
            <a:noFill/>
          </a:ln>
        </p:spPr>
        <p:txBody>
          <a:bodyPr anchorCtr="0" anchor="t" bIns="91425" lIns="91425" spcFirstLastPara="1" rIns="91425" wrap="square" tIns="91425">
            <a:noAutofit/>
          </a:bodyPr>
          <a:lstStyle/>
          <a:p>
            <a:pPr indent="-317500" lvl="0" marL="32004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Send information.</a:t>
            </a:r>
            <a:endParaRPr>
              <a:solidFill>
                <a:schemeClr val="dk1"/>
              </a:solidFill>
              <a:latin typeface="Proxima Nova"/>
              <a:ea typeface="Proxima Nova"/>
              <a:cs typeface="Proxima Nova"/>
              <a:sym typeface="Proxima Nova"/>
            </a:endParaRPr>
          </a:p>
          <a:p>
            <a:pPr indent="-317500" lvl="0" marL="320040" rtl="0" algn="l">
              <a:spcBef>
                <a:spcPts val="1000"/>
              </a:spcBef>
              <a:spcAft>
                <a:spcPts val="1000"/>
              </a:spcAft>
              <a:buClr>
                <a:schemeClr val="dk1"/>
              </a:buClr>
              <a:buSzPts val="1400"/>
              <a:buFont typeface="Proxima Nova"/>
              <a:buChar char="●"/>
            </a:pPr>
            <a:r>
              <a:rPr lang="en">
                <a:solidFill>
                  <a:schemeClr val="dk1"/>
                </a:solidFill>
                <a:latin typeface="Proxima Nova"/>
                <a:ea typeface="Proxima Nova"/>
                <a:cs typeface="Proxima Nova"/>
                <a:sym typeface="Proxima Nova"/>
              </a:rPr>
              <a:t>Used by most forms to submit data, such as logging in or creating a new post.</a:t>
            </a:r>
            <a:endParaRPr>
              <a:latin typeface="Proxima Nova"/>
              <a:ea typeface="Proxima Nova"/>
              <a:cs typeface="Proxima Nova"/>
              <a:sym typeface="Proxima Nova"/>
            </a:endParaRPr>
          </a:p>
        </p:txBody>
      </p:sp>
      <p:sp>
        <p:nvSpPr>
          <p:cNvPr id="397" name="Google Shape;397;p46"/>
          <p:cNvSpPr txBox="1"/>
          <p:nvPr/>
        </p:nvSpPr>
        <p:spPr>
          <a:xfrm>
            <a:off x="457200" y="1761450"/>
            <a:ext cx="1876200" cy="2589300"/>
          </a:xfrm>
          <a:prstGeom prst="rect">
            <a:avLst/>
          </a:prstGeom>
          <a:noFill/>
          <a:ln>
            <a:noFill/>
          </a:ln>
        </p:spPr>
        <p:txBody>
          <a:bodyPr anchorCtr="0" anchor="t" bIns="91425" lIns="91425" spcFirstLastPara="1" rIns="91425" wrap="square" tIns="91425">
            <a:noAutofit/>
          </a:bodyPr>
          <a:lstStyle/>
          <a:p>
            <a:pPr indent="-317500" lvl="0" marL="320040" rtl="0" algn="l">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Retrieve information.</a:t>
            </a:r>
            <a:endParaRPr>
              <a:latin typeface="Proxima Nova"/>
              <a:ea typeface="Proxima Nova"/>
              <a:cs typeface="Proxima Nova"/>
              <a:sym typeface="Proxima Nova"/>
            </a:endParaRPr>
          </a:p>
          <a:p>
            <a:pPr indent="-317500" lvl="0" marL="320040" rtl="0" algn="l">
              <a:spcBef>
                <a:spcPts val="1000"/>
              </a:spcBef>
              <a:spcAft>
                <a:spcPts val="1000"/>
              </a:spcAft>
              <a:buClr>
                <a:srgbClr val="000000"/>
              </a:buClr>
              <a:buSzPts val="1400"/>
              <a:buFont typeface="Proxima Nova"/>
              <a:buChar char="●"/>
            </a:pPr>
            <a:r>
              <a:rPr lang="en">
                <a:latin typeface="Proxima Nova"/>
                <a:ea typeface="Proxima Nova"/>
                <a:cs typeface="Proxima Nova"/>
                <a:sym typeface="Proxima Nova"/>
              </a:rPr>
              <a:t>Used by your browser's address bar every time you visit a website.</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Requesting </a:t>
            </a:r>
            <a:r>
              <a:rPr lang="en"/>
              <a:t>Data With </a:t>
            </a:r>
            <a:r>
              <a:rPr lang="en">
                <a:latin typeface="Inconsolata"/>
                <a:ea typeface="Inconsolata"/>
                <a:cs typeface="Inconsolata"/>
                <a:sym typeface="Inconsolata"/>
              </a:rPr>
              <a:t>requests</a:t>
            </a:r>
            <a:endParaRPr>
              <a:latin typeface="Inconsolata"/>
              <a:ea typeface="Inconsolata"/>
              <a:cs typeface="Inconsolata"/>
              <a:sym typeface="Inconsolata"/>
            </a:endParaRPr>
          </a:p>
        </p:txBody>
      </p:sp>
      <p:sp>
        <p:nvSpPr>
          <p:cNvPr id="403" name="Google Shape;403;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4" name="Google Shape;404;p47"/>
          <p:cNvSpPr txBox="1"/>
          <p:nvPr>
            <p:ph idx="4294967295" type="body"/>
          </p:nvPr>
        </p:nvSpPr>
        <p:spPr>
          <a:xfrm>
            <a:off x="457200" y="1143000"/>
            <a:ext cx="7806600" cy="17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 have identified an address and a method, you can send a request using Python's </a:t>
            </a:r>
            <a:r>
              <a:rPr b="1" lang="en">
                <a:latin typeface="Inconsolata"/>
                <a:ea typeface="Inconsolata"/>
                <a:cs typeface="Inconsolata"/>
                <a:sym typeface="Inconsolata"/>
              </a:rPr>
              <a:t>requests</a:t>
            </a:r>
            <a:r>
              <a:rPr lang="en"/>
              <a:t> library.</a:t>
            </a:r>
            <a:endParaRPr/>
          </a:p>
          <a:p>
            <a:pPr indent="0" lvl="0" marL="0" rtl="0" algn="l">
              <a:spcBef>
                <a:spcPts val="1600"/>
              </a:spcBef>
              <a:spcAft>
                <a:spcPts val="0"/>
              </a:spcAft>
              <a:buNone/>
            </a:pPr>
            <a:r>
              <a:rPr b="1" lang="en">
                <a:latin typeface="Inconsolata"/>
                <a:ea typeface="Inconsolata"/>
                <a:cs typeface="Inconsolata"/>
                <a:sym typeface="Inconsolata"/>
              </a:rPr>
              <a:t>import requests</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data = requests.</a:t>
            </a:r>
            <a:r>
              <a:rPr b="1" lang="en">
                <a:highlight>
                  <a:schemeClr val="accent2"/>
                </a:highlight>
                <a:latin typeface="Inconsolata"/>
                <a:ea typeface="Inconsolata"/>
                <a:cs typeface="Inconsolata"/>
                <a:sym typeface="Inconsolata"/>
              </a:rPr>
              <a:t>get</a:t>
            </a:r>
            <a:r>
              <a:rPr b="1" lang="en">
                <a:latin typeface="Inconsolata"/>
                <a:ea typeface="Inconsolata"/>
                <a:cs typeface="Inconsolata"/>
                <a:sym typeface="Inconsolata"/>
              </a:rPr>
              <a:t>(address)</a:t>
            </a:r>
            <a:endParaRPr b="1">
              <a:latin typeface="Inconsolata"/>
              <a:ea typeface="Inconsolata"/>
              <a:cs typeface="Inconsolata"/>
              <a:sym typeface="Inconsolata"/>
            </a:endParaRPr>
          </a:p>
        </p:txBody>
      </p:sp>
      <p:sp>
        <p:nvSpPr>
          <p:cNvPr id="405" name="Google Shape;405;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6" name="Google Shape;406;p47"/>
          <p:cNvSpPr/>
          <p:nvPr/>
        </p:nvSpPr>
        <p:spPr>
          <a:xfrm rot="10800000">
            <a:off x="609500" y="3225775"/>
            <a:ext cx="2411100" cy="767700"/>
          </a:xfrm>
          <a:prstGeom prst="wedgeRectCallout">
            <a:avLst>
              <a:gd fmla="val -30490" name="adj1"/>
              <a:gd fmla="val 8419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txBox="1"/>
          <p:nvPr/>
        </p:nvSpPr>
        <p:spPr>
          <a:xfrm>
            <a:off x="630975" y="3225725"/>
            <a:ext cx="2372100" cy="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What other methods</a:t>
            </a:r>
            <a:endParaRPr b="1" sz="1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might there be?</a:t>
            </a:r>
            <a:endParaRPr b="1" sz="1800">
              <a:solidFill>
                <a:srgbClr val="FF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txBox="1"/>
          <p:nvPr>
            <p:ph idx="4294967295" type="body"/>
          </p:nvPr>
        </p:nvSpPr>
        <p:spPr>
          <a:xfrm>
            <a:off x="457200" y="1143000"/>
            <a:ext cx="4548000" cy="32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API endpoints will almost always return </a:t>
            </a:r>
            <a:r>
              <a:rPr b="1" lang="en">
                <a:solidFill>
                  <a:schemeClr val="dk1"/>
                </a:solidFill>
              </a:rPr>
              <a:t>JSON-formatted data</a:t>
            </a:r>
            <a:r>
              <a:rPr lang="en">
                <a:solidFill>
                  <a:schemeClr val="dk1"/>
                </a:solidFill>
              </a:rPr>
              <a:t>.</a:t>
            </a:r>
            <a:endParaRPr>
              <a:solidFill>
                <a:schemeClr val="dk1"/>
              </a:solidFill>
            </a:endParaRPr>
          </a:p>
          <a:p>
            <a:pPr indent="0" lvl="0" marL="0" rtl="0" algn="l">
              <a:lnSpc>
                <a:spcPct val="100000"/>
              </a:lnSpc>
              <a:spcBef>
                <a:spcPts val="10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“data”: “car”,</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“make”: “ford”,</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“model”: “focus”</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“details”: {</a:t>
            </a:r>
            <a:endParaRPr b="1">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“color” : “blue”,</a:t>
            </a:r>
            <a:endParaRPr b="1">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“mileage” : “54019”</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a:t>
            </a:r>
            <a:endParaRPr b="1">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dk1"/>
                </a:solidFill>
                <a:latin typeface="Inconsolata"/>
                <a:ea typeface="Inconsolata"/>
                <a:cs typeface="Inconsolata"/>
                <a:sym typeface="Inconsolata"/>
              </a:rPr>
              <a:t>}</a:t>
            </a:r>
            <a:endParaRPr b="1">
              <a:solidFill>
                <a:schemeClr val="dk1"/>
              </a:solidFill>
              <a:latin typeface="Inconsolata"/>
              <a:ea typeface="Inconsolata"/>
              <a:cs typeface="Inconsolata"/>
              <a:sym typeface="Inconsolata"/>
            </a:endParaRPr>
          </a:p>
        </p:txBody>
      </p:sp>
      <p:sp>
        <p:nvSpPr>
          <p:cNvPr id="413" name="Google Shape;413;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a:t>
            </a:r>
            <a:endParaRPr/>
          </a:p>
        </p:txBody>
      </p:sp>
      <p:sp>
        <p:nvSpPr>
          <p:cNvPr id="414" name="Google Shape;414;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5" name="Google Shape;415;p48"/>
          <p:cNvPicPr preferRelativeResize="0"/>
          <p:nvPr/>
        </p:nvPicPr>
        <p:blipFill>
          <a:blip r:embed="rId3">
            <a:alphaModFix/>
          </a:blip>
          <a:stretch>
            <a:fillRect/>
          </a:stretch>
        </p:blipFill>
        <p:spPr>
          <a:xfrm>
            <a:off x="5182550" y="573750"/>
            <a:ext cx="3369076" cy="3369076"/>
          </a:xfrm>
          <a:prstGeom prst="rect">
            <a:avLst/>
          </a:prstGeom>
          <a:noFill/>
          <a:ln>
            <a:noFill/>
          </a:ln>
        </p:spPr>
      </p:pic>
      <p:sp>
        <p:nvSpPr>
          <p:cNvPr id="416" name="Google Shape;416;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7" name="Google Shape;417;p48"/>
          <p:cNvSpPr/>
          <p:nvPr/>
        </p:nvSpPr>
        <p:spPr>
          <a:xfrm rot="10800000">
            <a:off x="3505700" y="3563825"/>
            <a:ext cx="2596200" cy="783900"/>
          </a:xfrm>
          <a:prstGeom prst="wedgeRectCallout">
            <a:avLst>
              <a:gd fmla="val 63218" name="adj1"/>
              <a:gd fmla="val 9754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8"/>
          <p:cNvSpPr txBox="1"/>
          <p:nvPr/>
        </p:nvSpPr>
        <p:spPr>
          <a:xfrm>
            <a:off x="3505575" y="3569450"/>
            <a:ext cx="26388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Does this look like a Python data structure?</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JSON</a:t>
            </a:r>
            <a:endParaRPr/>
          </a:p>
        </p:txBody>
      </p:sp>
      <p:sp>
        <p:nvSpPr>
          <p:cNvPr id="424" name="Google Shape;424;p4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25" name="Google Shape;425;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6" name="Google Shape;426;p49"/>
          <p:cNvSpPr txBox="1"/>
          <p:nvPr/>
        </p:nvSpPr>
        <p:spPr>
          <a:xfrm>
            <a:off x="4706800" y="1116050"/>
            <a:ext cx="3557100" cy="29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a:t>
            </a:r>
            <a:endParaRPr b="1" sz="18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“data”: “car”,</a:t>
            </a:r>
            <a:endParaRPr b="1" sz="18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“make”: “ford”,</a:t>
            </a:r>
            <a:endParaRPr b="1" sz="18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“model”: “focus”</a:t>
            </a:r>
            <a:endParaRPr b="1" sz="18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“details”: {</a:t>
            </a:r>
            <a:endParaRPr b="1" sz="1800">
              <a:solidFill>
                <a:schemeClr val="dk1"/>
              </a:solidFill>
              <a:latin typeface="Inconsolata"/>
              <a:ea typeface="Inconsolata"/>
              <a:cs typeface="Inconsolata"/>
              <a:sym typeface="Inconsolata"/>
            </a:endParaRPr>
          </a:p>
          <a:p>
            <a:pPr indent="0" lvl="0" marL="17145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“color” : “blue”,</a:t>
            </a:r>
            <a:endParaRPr b="1" sz="1800">
              <a:solidFill>
                <a:schemeClr val="dk1"/>
              </a:solidFill>
              <a:latin typeface="Inconsolata"/>
              <a:ea typeface="Inconsolata"/>
              <a:cs typeface="Inconsolata"/>
              <a:sym typeface="Inconsolata"/>
            </a:endParaRPr>
          </a:p>
          <a:p>
            <a:pPr indent="0" lvl="0" marL="17145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“mileage” : “54019”</a:t>
            </a:r>
            <a:endParaRPr b="1" sz="18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  }</a:t>
            </a:r>
            <a:endParaRPr b="1" sz="18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800">
                <a:solidFill>
                  <a:schemeClr val="dk1"/>
                </a:solidFill>
                <a:latin typeface="Inconsolata"/>
                <a:ea typeface="Inconsolata"/>
                <a:cs typeface="Inconsolata"/>
                <a:sym typeface="Inconsolata"/>
              </a:rPr>
              <a:t>}</a:t>
            </a:r>
            <a:endParaRPr>
              <a:latin typeface="Proxima Nova"/>
              <a:ea typeface="Proxima Nova"/>
              <a:cs typeface="Proxima Nova"/>
              <a:sym typeface="Proxima Nova"/>
            </a:endParaRPr>
          </a:p>
        </p:txBody>
      </p:sp>
      <p:sp>
        <p:nvSpPr>
          <p:cNvPr id="427" name="Google Shape;427;p49"/>
          <p:cNvSpPr txBox="1"/>
          <p:nvPr>
            <p:ph idx="4294967295" type="body"/>
          </p:nvPr>
        </p:nvSpPr>
        <p:spPr>
          <a:xfrm>
            <a:off x="457200" y="1143000"/>
            <a:ext cx="40311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4292E"/>
                </a:solidFill>
                <a:highlight>
                  <a:srgbClr val="FFFFFF"/>
                </a:highlight>
              </a:rPr>
              <a:t>It's </a:t>
            </a:r>
            <a:r>
              <a:rPr b="1" lang="en">
                <a:solidFill>
                  <a:srgbClr val="24292E"/>
                </a:solidFill>
                <a:highlight>
                  <a:srgbClr val="FFFFFF"/>
                </a:highlight>
              </a:rPr>
              <a:t>JSON</a:t>
            </a:r>
            <a:r>
              <a:rPr lang="en">
                <a:solidFill>
                  <a:srgbClr val="24292E"/>
                </a:solidFill>
                <a:highlight>
                  <a:srgbClr val="FFFFFF"/>
                </a:highlight>
              </a:rPr>
              <a:t> (JavaScript Object Notation).</a:t>
            </a:r>
            <a:endParaRPr>
              <a:solidFill>
                <a:srgbClr val="24292E"/>
              </a:solidFill>
              <a:highlight>
                <a:srgbClr val="FFFFFF"/>
              </a:highlight>
            </a:endParaRPr>
          </a:p>
          <a:p>
            <a:pPr indent="0" lvl="0" marL="0" rtl="0" algn="l">
              <a:spcBef>
                <a:spcPts val="1200"/>
              </a:spcBef>
              <a:spcAft>
                <a:spcPts val="0"/>
              </a:spcAft>
              <a:buNone/>
            </a:pPr>
            <a:r>
              <a:t/>
            </a:r>
            <a:endParaRPr>
              <a:solidFill>
                <a:srgbClr val="24292E"/>
              </a:solidFill>
              <a:highlight>
                <a:srgbClr val="FFFFFF"/>
              </a:highlight>
            </a:endParaRPr>
          </a:p>
          <a:p>
            <a:pPr indent="0" lvl="0" marL="0" rtl="0" algn="l">
              <a:spcBef>
                <a:spcPts val="1200"/>
              </a:spcBef>
              <a:spcAft>
                <a:spcPts val="0"/>
              </a:spcAft>
              <a:buNone/>
            </a:pPr>
            <a:r>
              <a:rPr lang="en">
                <a:solidFill>
                  <a:srgbClr val="24292E"/>
                </a:solidFill>
                <a:highlight>
                  <a:srgbClr val="FFFFFF"/>
                </a:highlight>
              </a:rPr>
              <a:t>However, the </a:t>
            </a:r>
            <a:r>
              <a:rPr b="1" lang="en">
                <a:solidFill>
                  <a:srgbClr val="24292E"/>
                </a:solidFill>
                <a:highlight>
                  <a:srgbClr val="FFFFFF"/>
                </a:highlight>
                <a:latin typeface="Inconsolata"/>
                <a:ea typeface="Inconsolata"/>
                <a:cs typeface="Inconsolata"/>
                <a:sym typeface="Inconsolata"/>
              </a:rPr>
              <a:t>requests</a:t>
            </a:r>
            <a:r>
              <a:rPr lang="en">
                <a:solidFill>
                  <a:srgbClr val="24292E"/>
                </a:solidFill>
                <a:highlight>
                  <a:srgbClr val="FFFFFF"/>
                </a:highlight>
              </a:rPr>
              <a:t> library has a built-in JSON decoder to turn JSON into a Python dictionary.</a:t>
            </a:r>
            <a:endParaRPr>
              <a:solidFill>
                <a:srgbClr val="24292E"/>
              </a:solidFill>
              <a:highlight>
                <a:srgbClr val="FFFFFF"/>
              </a:highlight>
            </a:endParaRPr>
          </a:p>
          <a:p>
            <a:pPr indent="0" lvl="0" marL="0" rtl="0" algn="l">
              <a:spcBef>
                <a:spcPts val="1200"/>
              </a:spcBef>
              <a:spcAft>
                <a:spcPts val="0"/>
              </a:spcAft>
              <a:buNone/>
            </a:pPr>
            <a:r>
              <a:rPr b="1" lang="en">
                <a:solidFill>
                  <a:srgbClr val="24292E"/>
                </a:solidFill>
                <a:highlight>
                  <a:srgbClr val="FFFFFF"/>
                </a:highlight>
                <a:latin typeface="Inconsolata"/>
                <a:ea typeface="Inconsolata"/>
                <a:cs typeface="Inconsolata"/>
                <a:sym typeface="Inconsolata"/>
              </a:rPr>
              <a:t>data = request.get(address)</a:t>
            </a:r>
            <a:endParaRPr b="1">
              <a:solidFill>
                <a:srgbClr val="24292E"/>
              </a:solidFill>
              <a:highlight>
                <a:srgbClr val="FFFFFF"/>
              </a:highlight>
              <a:latin typeface="Inconsolata"/>
              <a:ea typeface="Inconsolata"/>
              <a:cs typeface="Inconsolata"/>
              <a:sym typeface="Inconsolata"/>
            </a:endParaRPr>
          </a:p>
          <a:p>
            <a:pPr indent="0" lvl="0" marL="0" rtl="0" algn="l">
              <a:spcBef>
                <a:spcPts val="1200"/>
              </a:spcBef>
              <a:spcAft>
                <a:spcPts val="1200"/>
              </a:spcAft>
              <a:buClr>
                <a:schemeClr val="dk1"/>
              </a:buClr>
              <a:buSzPts val="1100"/>
              <a:buFont typeface="Arial"/>
              <a:buNone/>
            </a:pPr>
            <a:r>
              <a:rPr b="1" lang="en">
                <a:solidFill>
                  <a:srgbClr val="24292E"/>
                </a:solidFill>
                <a:highlight>
                  <a:srgbClr val="FFFFFF"/>
                </a:highlight>
                <a:latin typeface="Inconsolata"/>
                <a:ea typeface="Inconsolata"/>
                <a:cs typeface="Inconsolata"/>
                <a:sym typeface="Inconsolata"/>
              </a:rPr>
              <a:t>parsed_data = data.json()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6" name="Google Shape;266;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5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idx="4294967295" type="body"/>
          </p:nvPr>
        </p:nvSpPr>
        <p:spPr>
          <a:xfrm>
            <a:off x="457200" y="1051560"/>
            <a:ext cx="8219100" cy="100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API response objects are infamously complex in their formats. To dig down to the layer of information you actually want, carefully examine one layer at a time until you reach the data you’re looking for.</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response = </a:t>
            </a:r>
            <a:r>
              <a:rPr b="1" lang="en" sz="1600">
                <a:solidFill>
                  <a:schemeClr val="dk1"/>
                </a:solidFill>
                <a:latin typeface="Inconsolata"/>
                <a:ea typeface="Inconsolata"/>
                <a:cs typeface="Inconsolata"/>
                <a:sym typeface="Inconsolata"/>
              </a:rPr>
              <a:t>{</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“data”: “car”,</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“make”: “ford”,</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“model”: “focus”</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“details”: {</a:t>
            </a:r>
            <a:endParaRPr b="1" sz="16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“color” : “blue”,</a:t>
            </a:r>
            <a:endParaRPr b="1" sz="1600">
              <a:solidFill>
                <a:schemeClr val="dk1"/>
              </a:solidFill>
              <a:latin typeface="Inconsolata"/>
              <a:ea typeface="Inconsolata"/>
              <a:cs typeface="Inconsolata"/>
              <a:sym typeface="Inconsolata"/>
            </a:endParaRPr>
          </a:p>
          <a:p>
            <a:pPr indent="0" lvl="0" marL="17145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“mileage” : “54019”</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a:t>
            </a:r>
            <a:endParaRPr b="1" sz="16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
        <p:nvSpPr>
          <p:cNvPr id="433" name="Google Shape;433;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Many-Layered Objects</a:t>
            </a:r>
            <a:endParaRPr/>
          </a:p>
        </p:txBody>
      </p:sp>
      <p:sp>
        <p:nvSpPr>
          <p:cNvPr id="434" name="Google Shape;434;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5" name="Google Shape;435;p50"/>
          <p:cNvSpPr txBox="1"/>
          <p:nvPr/>
        </p:nvSpPr>
        <p:spPr>
          <a:xfrm>
            <a:off x="3615350" y="2194225"/>
            <a:ext cx="5061000" cy="21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print(response)</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None/>
            </a:pPr>
            <a:r>
              <a:rPr b="1" lang="en" sz="1600">
                <a:solidFill>
                  <a:schemeClr val="dk1"/>
                </a:solidFill>
                <a:latin typeface="Inconsolata"/>
                <a:ea typeface="Inconsolata"/>
                <a:cs typeface="Inconsolata"/>
                <a:sym typeface="Inconsolata"/>
              </a:rPr>
              <a:t># gives us the whole dictionary</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print(response["details"])</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gives us the smaller dictionary</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print(response["details"]["color"])</a:t>
            </a:r>
            <a:endParaRPr b="1" sz="1600">
              <a:solidFill>
                <a:schemeClr val="dk1"/>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sz="1600">
                <a:solidFill>
                  <a:schemeClr val="dk1"/>
                </a:solidFill>
                <a:latin typeface="Inconsolata"/>
                <a:ea typeface="Inconsolata"/>
                <a:cs typeface="Inconsolata"/>
                <a:sym typeface="Inconsolata"/>
              </a:rPr>
              <a:t># finally, gives us "blue"</a:t>
            </a:r>
            <a:endParaRPr b="1" sz="1600">
              <a:solidFill>
                <a:schemeClr val="dk1"/>
              </a:solidFill>
              <a:latin typeface="Inconsolata"/>
              <a:ea typeface="Inconsolata"/>
              <a:cs typeface="Inconsolata"/>
              <a:sym typeface="Inconsolata"/>
            </a:endParaRPr>
          </a:p>
        </p:txBody>
      </p:sp>
      <p:sp>
        <p:nvSpPr>
          <p:cNvPr id="436" name="Google Shape;436;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Keys</a:t>
            </a:r>
            <a:endParaRPr/>
          </a:p>
        </p:txBody>
      </p:sp>
      <p:sp>
        <p:nvSpPr>
          <p:cNvPr id="442" name="Google Shape;442;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3" name="Google Shape;443;p51"/>
          <p:cNvSpPr txBox="1"/>
          <p:nvPr>
            <p:ph idx="4294967295" type="body"/>
          </p:nvPr>
        </p:nvSpPr>
        <p:spPr>
          <a:xfrm>
            <a:off x="457200" y="1051560"/>
            <a:ext cx="43404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Many APIs require you to include a </a:t>
            </a:r>
            <a:r>
              <a:rPr b="1" lang="en">
                <a:solidFill>
                  <a:schemeClr val="dk1"/>
                </a:solidFill>
              </a:rPr>
              <a:t>key</a:t>
            </a:r>
            <a:r>
              <a:rPr lang="en">
                <a:solidFill>
                  <a:schemeClr val="dk1"/>
                </a:solidFill>
              </a:rPr>
              <a:t> with your request. You can think of this like a password that prevents someone from misusing the API.</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Keys are also used to track your requests for rate limits and potential charges. Don’t worry, most APIs have a free tier! </a:t>
            </a:r>
            <a:r>
              <a:rPr lang="en">
                <a:solidFill>
                  <a:schemeClr val="dk1"/>
                </a:solidFill>
              </a:rPr>
              <a:t>You can register with the API’s website to receive your unique key.</a:t>
            </a:r>
            <a:endParaRPr/>
          </a:p>
        </p:txBody>
      </p:sp>
      <p:pic>
        <p:nvPicPr>
          <p:cNvPr id="444" name="Google Shape;444;p51"/>
          <p:cNvPicPr preferRelativeResize="0"/>
          <p:nvPr/>
        </p:nvPicPr>
        <p:blipFill>
          <a:blip r:embed="rId3">
            <a:alphaModFix/>
          </a:blip>
          <a:stretch>
            <a:fillRect/>
          </a:stretch>
        </p:blipFill>
        <p:spPr>
          <a:xfrm>
            <a:off x="5344400" y="607226"/>
            <a:ext cx="3342399" cy="3342399"/>
          </a:xfrm>
          <a:prstGeom prst="rect">
            <a:avLst/>
          </a:prstGeom>
          <a:noFill/>
          <a:ln>
            <a:noFill/>
          </a:ln>
        </p:spPr>
      </p:pic>
      <p:sp>
        <p:nvSpPr>
          <p:cNvPr id="445" name="Google Shape;445;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API Application</a:t>
            </a:r>
            <a:endParaRPr/>
          </a:p>
        </p:txBody>
      </p:sp>
      <p:sp>
        <p:nvSpPr>
          <p:cNvPr id="451" name="Google Shape;451;p52"/>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2" name="Google Shape;452;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3" name="Google Shape;453;p5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Complete the functionality for a weather </a:t>
            </a:r>
            <a:r>
              <a:rPr lang="en"/>
              <a:t>application</a:t>
            </a:r>
            <a:r>
              <a:rPr lang="en"/>
              <a:t> in Section 7.1 of the workbook.</a:t>
            </a:r>
            <a:endParaRPr/>
          </a:p>
        </p:txBody>
      </p:sp>
      <p:sp>
        <p:nvSpPr>
          <p:cNvPr id="454" name="Google Shape;454;p52"/>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20 minutes</a:t>
            </a:r>
            <a:endParaRPr/>
          </a:p>
        </p:txBody>
      </p:sp>
      <p:pic>
        <p:nvPicPr>
          <p:cNvPr id="455" name="Google Shape;455;p52"/>
          <p:cNvPicPr preferRelativeResize="0"/>
          <p:nvPr/>
        </p:nvPicPr>
        <p:blipFill>
          <a:blip r:embed="rId3">
            <a:alphaModFix/>
          </a:blip>
          <a:stretch>
            <a:fillRect/>
          </a:stretch>
        </p:blipFill>
        <p:spPr>
          <a:xfrm>
            <a:off x="2926800" y="1422525"/>
            <a:ext cx="3290399" cy="3290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3"/>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APIs</a:t>
            </a:r>
            <a:endParaRPr/>
          </a:p>
        </p:txBody>
      </p:sp>
      <p:sp>
        <p:nvSpPr>
          <p:cNvPr id="461" name="Google Shape;461;p53"/>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4"/>
          <p:cNvSpPr txBox="1"/>
          <p:nvPr>
            <p:ph idx="4294967295" type="body"/>
          </p:nvPr>
        </p:nvSpPr>
        <p:spPr>
          <a:xfrm>
            <a:off x="457200" y="1051560"/>
            <a:ext cx="8219100" cy="327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Every API is unique — you will have to explore its documentation to figure out what data you want to access and what URL to use in order to send requests. However, there are a few standard details to check for in any API:</a:t>
            </a:r>
            <a:endParaRPr>
              <a:solidFill>
                <a:schemeClr val="dk1"/>
              </a:solidFill>
            </a:endParaRPr>
          </a:p>
          <a:p>
            <a:pPr indent="-330200" lvl="0" marL="457200" rtl="0" algn="l">
              <a:lnSpc>
                <a:spcPct val="115000"/>
              </a:lnSpc>
              <a:spcBef>
                <a:spcPts val="1000"/>
              </a:spcBef>
              <a:spcAft>
                <a:spcPts val="0"/>
              </a:spcAft>
              <a:buClr>
                <a:schemeClr val="dk1"/>
              </a:buClr>
              <a:buSzPts val="1600"/>
              <a:buAutoNum type="arabicPeriod"/>
            </a:pPr>
            <a:r>
              <a:rPr b="1" lang="en" sz="1600">
                <a:solidFill>
                  <a:schemeClr val="dk1"/>
                </a:solidFill>
              </a:rPr>
              <a:t>Do I need an API key?</a:t>
            </a:r>
            <a:endParaRPr b="1" sz="1600">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
                <a:solidFill>
                  <a:schemeClr val="dk1"/>
                </a:solidFill>
              </a:rPr>
              <a:t>If so, are there rate limits or charges for requests?</a:t>
            </a:r>
            <a:endParaRPr>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
                <a:solidFill>
                  <a:schemeClr val="dk1"/>
                </a:solidFill>
              </a:rPr>
              <a:t>How do I include the key in my requests?</a:t>
            </a:r>
            <a:endParaRPr>
              <a:solidFill>
                <a:schemeClr val="dk1"/>
              </a:solidFill>
            </a:endParaRPr>
          </a:p>
          <a:p>
            <a:pPr indent="-330200" lvl="0" marL="457200" rtl="0" algn="l">
              <a:lnSpc>
                <a:spcPct val="115000"/>
              </a:lnSpc>
              <a:spcBef>
                <a:spcPts val="1000"/>
              </a:spcBef>
              <a:spcAft>
                <a:spcPts val="0"/>
              </a:spcAft>
              <a:buClr>
                <a:schemeClr val="dk1"/>
              </a:buClr>
              <a:buSzPts val="1600"/>
              <a:buAutoNum type="arabicPeriod"/>
            </a:pPr>
            <a:r>
              <a:rPr b="1" lang="en" sz="1600">
                <a:solidFill>
                  <a:schemeClr val="dk1"/>
                </a:solidFill>
              </a:rPr>
              <a:t>What are the available endpoints for data?</a:t>
            </a:r>
            <a:endParaRPr b="1" sz="1600">
              <a:solidFill>
                <a:schemeClr val="dk1"/>
              </a:solidFill>
            </a:endParaRPr>
          </a:p>
          <a:p>
            <a:pPr indent="-330200" lvl="1" marL="914400" rtl="0" algn="l">
              <a:lnSpc>
                <a:spcPct val="115000"/>
              </a:lnSpc>
              <a:spcBef>
                <a:spcPts val="0"/>
              </a:spcBef>
              <a:spcAft>
                <a:spcPts val="0"/>
              </a:spcAft>
              <a:buClr>
                <a:schemeClr val="dk1"/>
              </a:buClr>
              <a:buSzPts val="1600"/>
              <a:buAutoNum type="alphaLcPeriod"/>
            </a:pPr>
            <a:r>
              <a:rPr lang="en">
                <a:solidFill>
                  <a:schemeClr val="dk1"/>
                </a:solidFill>
              </a:rPr>
              <a:t>What URL format can search for specific data?</a:t>
            </a:r>
            <a:endParaRPr>
              <a:solidFill>
                <a:schemeClr val="dk1"/>
              </a:solidFill>
            </a:endParaRPr>
          </a:p>
          <a:p>
            <a:pPr indent="-330200" lvl="0" marL="457200" rtl="0" algn="l">
              <a:lnSpc>
                <a:spcPct val="115000"/>
              </a:lnSpc>
              <a:spcBef>
                <a:spcPts val="1000"/>
              </a:spcBef>
              <a:spcAft>
                <a:spcPts val="0"/>
              </a:spcAft>
              <a:buClr>
                <a:schemeClr val="dk1"/>
              </a:buClr>
              <a:buSzPts val="1600"/>
              <a:buAutoNum type="arabicPeriod"/>
            </a:pPr>
            <a:r>
              <a:rPr b="1" lang="en" sz="1600">
                <a:solidFill>
                  <a:schemeClr val="dk1"/>
                </a:solidFill>
              </a:rPr>
              <a:t>What will the response data look like?</a:t>
            </a:r>
            <a:endParaRPr b="1" sz="1600">
              <a:solidFill>
                <a:schemeClr val="dk1"/>
              </a:solidFill>
            </a:endParaRPr>
          </a:p>
          <a:p>
            <a:pPr indent="-330200" lvl="1" marL="914400" rtl="0" algn="l">
              <a:lnSpc>
                <a:spcPct val="115000"/>
              </a:lnSpc>
              <a:spcBef>
                <a:spcPts val="0"/>
              </a:spcBef>
              <a:spcAft>
                <a:spcPts val="1000"/>
              </a:spcAft>
              <a:buClr>
                <a:schemeClr val="dk1"/>
              </a:buClr>
              <a:buSzPts val="1600"/>
              <a:buAutoNum type="alphaLcPeriod"/>
            </a:pPr>
            <a:r>
              <a:rPr lang="en">
                <a:solidFill>
                  <a:schemeClr val="dk1"/>
                </a:solidFill>
              </a:rPr>
              <a:t>Typically, the response will be JSON. </a:t>
            </a:r>
            <a:endParaRPr>
              <a:solidFill>
                <a:schemeClr val="dk1"/>
              </a:solidFill>
            </a:endParaRPr>
          </a:p>
        </p:txBody>
      </p:sp>
      <p:sp>
        <p:nvSpPr>
          <p:cNvPr id="467" name="Google Shape;467;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Docs</a:t>
            </a:r>
            <a:endParaRPr/>
          </a:p>
        </p:txBody>
      </p:sp>
      <p:sp>
        <p:nvSpPr>
          <p:cNvPr id="468" name="Google Shape;468;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9" name="Google Shape;469;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Scavenger Hunt</a:t>
            </a:r>
            <a:endParaRPr/>
          </a:p>
        </p:txBody>
      </p:sp>
      <p:sp>
        <p:nvSpPr>
          <p:cNvPr id="475" name="Google Shape;475;p5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6" name="Google Shape;476;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7" name="Google Shape;477;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 open up a whole world of new information to our Python programs. Let’s see just how much information you can find in Section 7.2 of the workbook.</a:t>
            </a:r>
            <a:endParaRPr/>
          </a:p>
        </p:txBody>
      </p:sp>
      <p:sp>
        <p:nvSpPr>
          <p:cNvPr id="478" name="Google Shape;478;p5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pic>
        <p:nvPicPr>
          <p:cNvPr id="479" name="Google Shape;479;p55"/>
          <p:cNvPicPr preferRelativeResize="0"/>
          <p:nvPr/>
        </p:nvPicPr>
        <p:blipFill>
          <a:blip r:embed="rId3">
            <a:alphaModFix/>
          </a:blip>
          <a:stretch>
            <a:fillRect/>
          </a:stretch>
        </p:blipFill>
        <p:spPr>
          <a:xfrm>
            <a:off x="3402263" y="2208150"/>
            <a:ext cx="2339476" cy="23394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API Shopping</a:t>
            </a:r>
            <a:endParaRPr/>
          </a:p>
        </p:txBody>
      </p:sp>
      <p:sp>
        <p:nvSpPr>
          <p:cNvPr id="485" name="Google Shape;485;p5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86" name="Google Shape;486;p5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87" name="Google Shape;487;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Using APIs listed in the </a:t>
            </a:r>
            <a:r>
              <a:rPr lang="en" u="sng">
                <a:solidFill>
                  <a:schemeClr val="hlink"/>
                </a:solidFill>
                <a:hlinkClick r:id="rId3"/>
              </a:rPr>
              <a:t>public-apis project</a:t>
            </a:r>
            <a:r>
              <a:rPr lang="en"/>
              <a:t>, let's see what to expect from documentation </a:t>
            </a:r>
            <a:r>
              <a:rPr lang="en"/>
              <a:t>sources</a:t>
            </a:r>
            <a:r>
              <a:rPr lang="en"/>
              <a:t>.</a:t>
            </a:r>
            <a:endParaRPr/>
          </a:p>
        </p:txBody>
      </p:sp>
      <p:sp>
        <p:nvSpPr>
          <p:cNvPr id="488" name="Google Shape;488;p5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9" name="Google Shape;489;p56"/>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pic>
        <p:nvPicPr>
          <p:cNvPr id="490" name="Google Shape;490;p56"/>
          <p:cNvPicPr preferRelativeResize="0"/>
          <p:nvPr/>
        </p:nvPicPr>
        <p:blipFill>
          <a:blip r:embed="rId4">
            <a:alphaModFix/>
          </a:blip>
          <a:stretch>
            <a:fillRect/>
          </a:stretch>
        </p:blipFill>
        <p:spPr>
          <a:xfrm>
            <a:off x="3252612" y="2023950"/>
            <a:ext cx="2638776" cy="2638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496" name="Google Shape;496;p5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502" name="Google Shape;502;p58"/>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503" name="Google Shape;503;p58"/>
          <p:cNvSpPr txBox="1"/>
          <p:nvPr>
            <p:ph idx="3" type="body"/>
          </p:nvPr>
        </p:nvSpPr>
        <p:spPr>
          <a:xfrm>
            <a:off x="457200" y="1168975"/>
            <a:ext cx="3663000" cy="27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 today’s class, we…</a:t>
            </a:r>
            <a:endParaRPr b="1" sz="1600">
              <a:solidFill>
                <a:schemeClr val="dk1"/>
              </a:solidFill>
            </a:endParaRPr>
          </a:p>
          <a:p>
            <a:pPr indent="-330200" lvl="0" marL="457200" rtl="0" algn="l">
              <a:spcBef>
                <a:spcPts val="1600"/>
              </a:spcBef>
              <a:spcAft>
                <a:spcPts val="0"/>
              </a:spcAft>
              <a:buClr>
                <a:srgbClr val="FFFFFF"/>
              </a:buClr>
              <a:buSzPts val="1600"/>
              <a:buChar char="●"/>
            </a:pPr>
            <a:r>
              <a:rPr lang="en" sz="1600">
                <a:solidFill>
                  <a:srgbClr val="FFFFFF"/>
                </a:solidFill>
              </a:rPr>
              <a:t>Made HTTP requests</a:t>
            </a:r>
            <a:r>
              <a:rPr lang="en" sz="1600"/>
              <a:t> for data</a:t>
            </a:r>
            <a:r>
              <a:rPr lang="en" sz="1600">
                <a:solidFill>
                  <a:srgbClr val="FFFFFF"/>
                </a:solidFill>
              </a:rPr>
              <a:t> to external API sources.</a:t>
            </a:r>
            <a:endParaRPr sz="1600">
              <a:solidFill>
                <a:srgbClr val="FFFFFF"/>
              </a:solidFill>
            </a:endParaRPr>
          </a:p>
          <a:p>
            <a:pPr indent="-330200" lvl="0" marL="457200" rtl="0" algn="l">
              <a:spcBef>
                <a:spcPts val="700"/>
              </a:spcBef>
              <a:spcAft>
                <a:spcPts val="700"/>
              </a:spcAft>
              <a:buClr>
                <a:srgbClr val="FFFFFF"/>
              </a:buClr>
              <a:buSzPts val="1600"/>
              <a:buChar char="●"/>
            </a:pPr>
            <a:r>
              <a:rPr lang="en" sz="1600">
                <a:solidFill>
                  <a:srgbClr val="FFFFFF"/>
                </a:solidFill>
              </a:rPr>
              <a:t>Evaluated API documentation to determine data contents, accessibility, and request formatting.</a:t>
            </a:r>
            <a:endParaRPr sz="1600">
              <a:solidFill>
                <a:srgbClr val="FFFFFF"/>
              </a:solidFill>
            </a:endParaRPr>
          </a:p>
        </p:txBody>
      </p:sp>
      <p:sp>
        <p:nvSpPr>
          <p:cNvPr id="504" name="Google Shape;504;p58"/>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On your own:</a:t>
            </a:r>
            <a:endParaRPr b="1"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Work through the Python progress assessment on myGA (due at the end of the unit).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Share your capstone project ideas with your instructor for review.</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Join someone else’s project or invite others to join yours!</a:t>
            </a:r>
            <a:endParaRPr sz="1600">
              <a:solidFill>
                <a:schemeClr val="dk1"/>
              </a:solidFill>
            </a:endParaRPr>
          </a:p>
          <a:p>
            <a:pPr indent="0" lvl="0" marL="0" rtl="0" algn="l">
              <a:lnSpc>
                <a:spcPct val="100000"/>
              </a:lnSpc>
              <a:spcBef>
                <a:spcPts val="1600"/>
              </a:spcBef>
              <a:spcAft>
                <a:spcPts val="0"/>
              </a:spcAft>
              <a:buNone/>
            </a:pPr>
            <a:r>
              <a:rPr b="1" lang="en" sz="1600"/>
              <a:t>Next Class: </a:t>
            </a:r>
            <a:endParaRPr b="1" sz="1600"/>
          </a:p>
          <a:p>
            <a:pPr indent="0" lvl="0" marL="0" rtl="0" algn="l">
              <a:lnSpc>
                <a:spcPct val="100000"/>
              </a:lnSpc>
              <a:spcBef>
                <a:spcPts val="1600"/>
              </a:spcBef>
              <a:spcAft>
                <a:spcPts val="1600"/>
              </a:spcAft>
              <a:buNone/>
            </a:pPr>
            <a:r>
              <a:rPr lang="en" sz="1600"/>
              <a:t>Exploratory Data Analysis With Pandas</a:t>
            </a:r>
            <a:endParaRPr sz="1600"/>
          </a:p>
        </p:txBody>
      </p:sp>
      <p:sp>
        <p:nvSpPr>
          <p:cNvPr id="505" name="Google Shape;505;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59"/>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511" name="Google Shape;511;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512" name="Google Shape;512;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13" name="Google Shape;513;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2" name="Google Shape;272;p33"/>
          <p:cNvGraphicFramePr/>
          <p:nvPr/>
        </p:nvGraphicFramePr>
        <p:xfrm>
          <a:off x="1116163" y="1054802"/>
          <a:ext cx="3000000" cy="3000000"/>
        </p:xfrm>
        <a:graphic>
          <a:graphicData uri="http://schemas.openxmlformats.org/drawingml/2006/table">
            <a:tbl>
              <a:tblPr>
                <a:noFill/>
                <a:tableStyleId>{2CD6B78A-3225-416B-9C30-C9BB619912A4}</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0:00–0:15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Introduction + What Are APIs?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0:15–0:50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Requesting Data</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0:50</a:t>
                      </a:r>
                      <a:r>
                        <a:rPr lang="en">
                          <a:latin typeface="Proxima Nova"/>
                          <a:ea typeface="Proxima Nova"/>
                          <a:cs typeface="Proxima Nova"/>
                          <a:sym typeface="Proxima Nova"/>
                        </a:rPr>
                        <a:t>–1:00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1:00</a:t>
                      </a:r>
                      <a:r>
                        <a:rPr lang="en">
                          <a:latin typeface="Proxima Nova"/>
                          <a:ea typeface="Proxima Nova"/>
                          <a:cs typeface="Proxima Nova"/>
                          <a:sym typeface="Proxima Nova"/>
                        </a:rPr>
                        <a:t>–1:50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Evaluating APIs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78" name="Google Shape;278;p3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p>
        </p:txBody>
      </p:sp>
      <p:sp>
        <p:nvSpPr>
          <p:cNvPr id="279" name="Google Shape;279;p3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idx="4294967295" type="body"/>
          </p:nvPr>
        </p:nvSpPr>
        <p:spPr>
          <a:xfrm>
            <a:off x="457200" y="1249850"/>
            <a:ext cx="5534700" cy="29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b="1">
              <a:solidFill>
                <a:schemeClr val="dk1"/>
              </a:solidFill>
            </a:endParaRPr>
          </a:p>
          <a:p>
            <a:pPr indent="-342900" lvl="0" marL="457200" marR="0" rtl="0" algn="l">
              <a:lnSpc>
                <a:spcPct val="115000"/>
              </a:lnSpc>
              <a:spcBef>
                <a:spcPts val="1000"/>
              </a:spcBef>
              <a:spcAft>
                <a:spcPts val="0"/>
              </a:spcAft>
              <a:buClr>
                <a:schemeClr val="dk1"/>
              </a:buClr>
              <a:buSzPts val="1800"/>
              <a:buChar char="●"/>
            </a:pPr>
            <a:r>
              <a:rPr lang="en">
                <a:solidFill>
                  <a:schemeClr val="dk1"/>
                </a:solidFill>
              </a:rPr>
              <a:t>Make HTTP requests </a:t>
            </a:r>
            <a:r>
              <a:rPr lang="en">
                <a:solidFill>
                  <a:schemeClr val="dk1"/>
                </a:solidFill>
              </a:rPr>
              <a:t>for data</a:t>
            </a:r>
            <a:r>
              <a:rPr lang="en">
                <a:solidFill>
                  <a:schemeClr val="dk1"/>
                </a:solidFill>
              </a:rPr>
              <a:t> to external API sources.</a:t>
            </a:r>
            <a:endParaRPr>
              <a:solidFill>
                <a:schemeClr val="dk1"/>
              </a:solidFill>
            </a:endParaRPr>
          </a:p>
          <a:p>
            <a:pPr indent="-342900" lvl="0" marL="457200" marR="0" rtl="0" algn="l">
              <a:lnSpc>
                <a:spcPct val="115000"/>
              </a:lnSpc>
              <a:spcBef>
                <a:spcPts val="1000"/>
              </a:spcBef>
              <a:spcAft>
                <a:spcPts val="1000"/>
              </a:spcAft>
              <a:buClr>
                <a:schemeClr val="dk1"/>
              </a:buClr>
              <a:buSzPts val="1800"/>
              <a:buChar char="●"/>
            </a:pPr>
            <a:r>
              <a:rPr lang="en">
                <a:solidFill>
                  <a:schemeClr val="dk1"/>
                </a:solidFill>
              </a:rPr>
              <a:t>Evaluate</a:t>
            </a:r>
            <a:r>
              <a:rPr lang="en">
                <a:solidFill>
                  <a:schemeClr val="dk1"/>
                </a:solidFill>
              </a:rPr>
              <a:t> API documentation to determine data contents, accessibility, and request formatting.</a:t>
            </a:r>
            <a:endParaRPr>
              <a:solidFill>
                <a:schemeClr val="dk1"/>
              </a:solidFill>
            </a:endParaRPr>
          </a:p>
        </p:txBody>
      </p:sp>
      <p:sp>
        <p:nvSpPr>
          <p:cNvPr id="290" name="Google Shape;290;p36"/>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291" name="Google Shape;291;p36"/>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292" name="Google Shape;292;p36"/>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293" name="Google Shape;293;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94" name="Google Shape;294;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OpenWeatherMap API Key</a:t>
            </a:r>
            <a:endParaRPr/>
          </a:p>
        </p:txBody>
      </p:sp>
      <p:sp>
        <p:nvSpPr>
          <p:cNvPr id="300" name="Google Shape;300;p3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1" name="Google Shape;301;p37"/>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02" name="Google Shape;302;p3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03" name="Google Shape;303;p3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Before starting, we'll need an API key to use a weather API for our first coding challenge, so let's walk through the process together </a:t>
            </a:r>
            <a:r>
              <a:rPr lang="en" u="sng">
                <a:solidFill>
                  <a:schemeClr val="hlink"/>
                </a:solidFill>
                <a:hlinkClick r:id="rId3"/>
              </a:rPr>
              <a:t>as described in their documentation.</a:t>
            </a:r>
            <a:r>
              <a:rPr lang="en"/>
              <a:t> </a:t>
            </a:r>
            <a:br>
              <a:rPr lang="en"/>
            </a:br>
            <a:br>
              <a:rPr lang="en"/>
            </a:br>
            <a:r>
              <a:rPr lang="en"/>
              <a:t>Don't worry: we'll learn what a key is, and why it's important, later on!</a:t>
            </a:r>
            <a:br>
              <a:rPr lang="en"/>
            </a:br>
            <a:br>
              <a:rPr lang="en"/>
            </a:br>
            <a:r>
              <a:rPr lang="en"/>
              <a:t>It may take their system a little time to respond with your unique API key, but they should be in place by the time we get to our code challenge.</a:t>
            </a:r>
            <a:endParaRPr/>
          </a:p>
        </p:txBody>
      </p:sp>
      <p:sp>
        <p:nvSpPr>
          <p:cNvPr id="304" name="Google Shape;304;p37"/>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5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APIs?</a:t>
            </a:r>
            <a:endParaRPr/>
          </a:p>
        </p:txBody>
      </p:sp>
      <p:sp>
        <p:nvSpPr>
          <p:cNvPr id="310" name="Google Shape;310;p3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External Data</a:t>
            </a:r>
            <a:endParaRPr/>
          </a:p>
        </p:txBody>
      </p:sp>
      <p:sp>
        <p:nvSpPr>
          <p:cNvPr id="316" name="Google Shape;316;p3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you ever needed information that wasn’t r</a:t>
            </a:r>
            <a:r>
              <a:rPr lang="en">
                <a:solidFill>
                  <a:schemeClr val="dk1"/>
                </a:solidFill>
              </a:rPr>
              <a:t>eady to go </a:t>
            </a:r>
            <a:r>
              <a:rPr lang="en"/>
              <a:t>in a file? Things like reference information, up-to-the-minute updated data, or data from an external vendor or another team within your organization?</a:t>
            </a:r>
            <a:endParaRPr/>
          </a:p>
          <a:p>
            <a:pPr indent="0" lvl="0" marL="0" rtl="0" algn="l">
              <a:spcBef>
                <a:spcPts val="1600"/>
              </a:spcBef>
              <a:spcAft>
                <a:spcPts val="1600"/>
              </a:spcAft>
              <a:buNone/>
            </a:pPr>
            <a:r>
              <a:rPr b="1" lang="en"/>
              <a:t>How did you go about sourcing that information, and what problems did you encounter? </a:t>
            </a:r>
            <a:endParaRPr b="1"/>
          </a:p>
        </p:txBody>
      </p:sp>
      <p:sp>
        <p:nvSpPr>
          <p:cNvPr id="317" name="Google Shape;317;p3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8" name="Google Shape;318;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