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Inconsolata"/>
      <p:regular r:id="rId33"/>
      <p:bold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DC638B-C783-4DFD-921A-96967C09DFB3}">
  <a:tblStyle styleId="{EFDC638B-C783-4DFD-921A-96967C09DF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39e24c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39e24c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c21801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cc21801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The Basics of Flask</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__name__ refers to the current module, so Flask will know where to begin loading other resources and files relative to the app.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cc21801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cc21801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lang="en"/>
              <a:t> How to run through a flask application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Note the elements of the server's output, especially when a request gets made from the browser and logged in the server. If you want students to start running server files from a specific app.py file from their command line, start that pattern now and have students copy/paste examples from the notebook for exercises.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cc21801a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cc21801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URLs and Methods and what they mean should be covered. GET requests access information, POST requests create resources. PUT and DELETE update and delete resources. There's also the concept of a request body of data sent with a POST request and parameters in the route url itself, both query params and route params. APIs will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cc21801a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cc21801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How to create a route in flask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cc21801a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cc21801a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solidFill>
                  <a:schemeClr val="dk1"/>
                </a:solidFill>
              </a:rPr>
              <a:t>How to create a route in flask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 </a:t>
            </a:r>
            <a:endParaRPr b="1"/>
          </a:p>
          <a:p>
            <a:pPr indent="-298450" lvl="0" marL="457200" rtl="0" algn="l">
              <a:spcBef>
                <a:spcPts val="0"/>
              </a:spcBef>
              <a:spcAft>
                <a:spcPts val="0"/>
              </a:spcAft>
              <a:buSzPts val="1100"/>
              <a:buChar char="●"/>
            </a:pPr>
            <a:r>
              <a:rPr lang="en"/>
              <a:t>Explain how this would allow us to accept requests like /posts/99 and /posts/f4q389y9eau9, and any values would be accessible as input to the function. This is our primary way of handling requests specific to one resource in a database/application.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cc21801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cc21801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Purpose: </a:t>
            </a:r>
            <a:r>
              <a:rPr lang="en">
                <a:solidFill>
                  <a:schemeClr val="dk1"/>
                </a:solidFill>
              </a:rPr>
              <a:t>How to create a route in flask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You could also use a </a:t>
            </a:r>
            <a:r>
              <a:rPr b="1" lang="en">
                <a:solidFill>
                  <a:schemeClr val="dk1"/>
                </a:solidFill>
              </a:rPr>
              <a:t>methods=["GET", "POST"]</a:t>
            </a:r>
            <a:r>
              <a:rPr lang="en">
                <a:solidFill>
                  <a:schemeClr val="dk1"/>
                </a:solidFill>
              </a:rPr>
              <a:t> argument instead, and use a single, larger handling function for all methods to a specific url.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cc21801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cc21801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Purpose: </a:t>
            </a:r>
            <a:r>
              <a:rPr lang="en">
                <a:solidFill>
                  <a:schemeClr val="dk1"/>
                </a:solidFill>
              </a:rPr>
              <a:t>How to create a route in flask </a:t>
            </a:r>
            <a:endParaRPr>
              <a:solidFill>
                <a:schemeClr val="dk1"/>
              </a:solidFill>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cc21801a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cc21801a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Purpose: </a:t>
            </a:r>
            <a:r>
              <a:rPr lang="en">
                <a:solidFill>
                  <a:schemeClr val="dk1"/>
                </a:solidFill>
              </a:rPr>
              <a:t>How to create a route in flask </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b="1" lang="en"/>
              <a:t>TALKING POINTS:</a:t>
            </a:r>
            <a:endParaRPr b="1"/>
          </a:p>
          <a:p>
            <a:pPr indent="-298450" lvl="0" marL="457200" rtl="0" algn="l">
              <a:lnSpc>
                <a:spcPct val="115000"/>
              </a:lnSpc>
              <a:spcBef>
                <a:spcPts val="0"/>
              </a:spcBef>
              <a:spcAft>
                <a:spcPts val="0"/>
              </a:spcAft>
              <a:buSzPts val="1100"/>
              <a:buChar char="●"/>
            </a:pPr>
            <a:r>
              <a:rPr lang="en"/>
              <a:t>The other main type of return value will be rendered templates, if we want to use Flask to run an application's front and back end.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cc21801a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cc21801a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Seven Restful routes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This IS one of the tables worth memorizing if you're going to do API or web development. These seven routes insure all your bases are covered when it comes to how a user might want to interact with your application.</a:t>
            </a:r>
            <a:endParaRPr/>
          </a:p>
          <a:p>
            <a:pPr indent="-298450" lvl="0" marL="457200" rtl="0" algn="l">
              <a:spcBef>
                <a:spcPts val="0"/>
              </a:spcBef>
              <a:spcAft>
                <a:spcPts val="0"/>
              </a:spcAft>
              <a:buSzPts val="1100"/>
              <a:buChar char="●"/>
            </a:pPr>
            <a:r>
              <a:rPr lang="en"/>
              <a:t>Note that the bottom two are only required for creating a full web-browser application on Flask, while data APIs only require the first five.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cc21801a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cc21801a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Activity on how to create routes in flask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chemeClr val="accent4"/>
                </a:highlight>
              </a:rPr>
              <a:t>For Remote Classrooms</a:t>
            </a:r>
            <a:endParaRPr b="1">
              <a:highlight>
                <a:schemeClr val="accent4"/>
              </a:highlight>
            </a:endParaRPr>
          </a:p>
          <a:p>
            <a:pPr indent="-298450" lvl="0" marL="457200" rtl="0" algn="l">
              <a:spcBef>
                <a:spcPts val="0"/>
              </a:spcBef>
              <a:spcAft>
                <a:spcPts val="0"/>
              </a:spcAft>
              <a:buSzPts val="1100"/>
              <a:buChar char="●"/>
            </a:pPr>
            <a:r>
              <a:rPr lang="en">
                <a:highlight>
                  <a:schemeClr val="lt1"/>
                </a:highlight>
              </a:rPr>
              <a:t>Set up breakout rooms for student pairs/groups. Screenshot slide and post in Slack Channel before opening Rooms.</a:t>
            </a:r>
            <a:endParaRPr>
              <a:highlight>
                <a:schemeClr val="lt1"/>
              </a:highlight>
            </a:endParaRPr>
          </a:p>
          <a:p>
            <a:pPr indent="-298450" lvl="0" marL="457200" rtl="0" algn="l">
              <a:spcBef>
                <a:spcPts val="0"/>
              </a:spcBef>
              <a:spcAft>
                <a:spcPts val="0"/>
              </a:spcAft>
              <a:buSzPts val="1100"/>
              <a:buChar char="●"/>
            </a:pPr>
            <a:r>
              <a:rPr lang="en">
                <a:highlight>
                  <a:schemeClr val="lt1"/>
                </a:highlight>
              </a:rPr>
              <a:t>At the 60 second mark, send a message to all rooms “Start to wrap up your discussions. Rooms will close in 1 minute!”</a:t>
            </a:r>
            <a:endParaRPr>
              <a:highlight>
                <a:schemeClr val="lt1"/>
              </a:highlight>
            </a:endParaRPr>
          </a:p>
          <a:p>
            <a:pPr indent="-298450" lvl="0" marL="457200" rtl="0" algn="l">
              <a:spcBef>
                <a:spcPts val="0"/>
              </a:spcBef>
              <a:spcAft>
                <a:spcPts val="0"/>
              </a:spcAft>
              <a:buSzPts val="1100"/>
              <a:buChar char="●"/>
            </a:pPr>
            <a:r>
              <a:rPr lang="en">
                <a:highlight>
                  <a:schemeClr val="lt1"/>
                </a:highlight>
              </a:rPr>
              <a:t>Move around from breakout room to breakout room to “walk around the classroom”.</a:t>
            </a:r>
            <a:endParaRPr>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39e24c9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39e24c9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300"/>
              </a:spcBef>
              <a:spcAft>
                <a:spcPts val="0"/>
              </a:spcAft>
              <a:buClr>
                <a:schemeClr val="dk1"/>
              </a:buClr>
              <a:buSzPts val="1100"/>
              <a:buFont typeface="Arial"/>
              <a:buNone/>
            </a:pPr>
            <a:r>
              <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39e24c99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39e24c99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Duration: </a:t>
            </a:r>
            <a:r>
              <a:rPr lang="en">
                <a:solidFill>
                  <a:schemeClr val="dk1"/>
                </a:solidFill>
              </a:rPr>
              <a:t>10 minutes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39e24c99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39e24c99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Purpose:</a:t>
            </a:r>
            <a:r>
              <a:rPr lang="en">
                <a:solidFill>
                  <a:schemeClr val="dk1"/>
                </a:solidFill>
              </a:rPr>
              <a:t> Recap what was covered in the lesson. </a:t>
            </a:r>
            <a:endParaRPr>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39e24c99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39e24c99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39e24c99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39e24c99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39e24c9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39e24c9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39e24c9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39e24c9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dd4fa9b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dd4fa9b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Duration: </a:t>
            </a:r>
            <a:r>
              <a:rPr lang="en"/>
              <a:t>15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d63486544_1_2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d63486544_1_2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Purpose: </a:t>
            </a:r>
            <a:r>
              <a:rPr lang="en">
                <a:solidFill>
                  <a:schemeClr val="dk1"/>
                </a:solidFill>
              </a:rPr>
              <a:t>Set expectations for the lesson.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rgbClr val="FFD966"/>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D966"/>
                </a:highlight>
              </a:rPr>
              <a:t>For remote classrooms</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Capture a screenshot of this slide and drop it in the class Slack channel.</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cc21801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cc2180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Recap of APIs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Before we get into creating servers, let's recall what the key characteristics are going to be: ability to take in user requests, ability to return output in response, and the ability to parse user input for specific details in a request. This will mean routes, route parameters, and consistently formatted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cc21801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cc21801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Differences between Front and Back-End Development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cc21801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cc21801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 </a:t>
            </a:r>
            <a:r>
              <a:rPr lang="en"/>
              <a:t>Defining Flask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 name="Google Shape;14;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7" name="Google Shape;17;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8" name="Google Shape;18;p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90" name="Shape 90"/>
        <p:cNvGrpSpPr/>
        <p:nvPr/>
      </p:nvGrpSpPr>
      <p:grpSpPr>
        <a:xfrm>
          <a:off x="0" y="0"/>
          <a:ext cx="0" cy="0"/>
          <a:chOff x="0" y="0"/>
          <a:chExt cx="0" cy="0"/>
        </a:xfrm>
      </p:grpSpPr>
      <p:sp>
        <p:nvSpPr>
          <p:cNvPr id="91" name="Google Shape;91;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2" name="Google Shape;92;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3" name="Shape 93"/>
        <p:cNvGrpSpPr/>
        <p:nvPr/>
      </p:nvGrpSpPr>
      <p:grpSpPr>
        <a:xfrm>
          <a:off x="0" y="0"/>
          <a:ext cx="0" cy="0"/>
          <a:chOff x="0" y="0"/>
          <a:chExt cx="0" cy="0"/>
        </a:xfrm>
      </p:grpSpPr>
      <p:cxnSp>
        <p:nvCxnSpPr>
          <p:cNvPr id="94" name="Google Shape;94;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5" name="Google Shape;95;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6" name="Google Shape;96;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7" name="Google Shape;97;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8" name="Google Shape;98;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9" name="Google Shape;99;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00" name="Google Shape;100;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1" name="Shape 101"/>
        <p:cNvGrpSpPr/>
        <p:nvPr/>
      </p:nvGrpSpPr>
      <p:grpSpPr>
        <a:xfrm>
          <a:off x="0" y="0"/>
          <a:ext cx="0" cy="0"/>
          <a:chOff x="0" y="0"/>
          <a:chExt cx="0" cy="0"/>
        </a:xfrm>
      </p:grpSpPr>
      <p:sp>
        <p:nvSpPr>
          <p:cNvPr id="102" name="Google Shape;102;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4" name="Google Shape;104;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5" name="Google Shape;105;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6" name="Google Shape;106;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7" name="Google Shape;107;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8" name="Shape 108"/>
        <p:cNvGrpSpPr/>
        <p:nvPr/>
      </p:nvGrpSpPr>
      <p:grpSpPr>
        <a:xfrm>
          <a:off x="0" y="0"/>
          <a:ext cx="0" cy="0"/>
          <a:chOff x="0" y="0"/>
          <a:chExt cx="0" cy="0"/>
        </a:xfrm>
      </p:grpSpPr>
      <p:cxnSp>
        <p:nvCxnSpPr>
          <p:cNvPr id="109" name="Google Shape;109;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10" name="Google Shape;110;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1" name="Google Shape;111;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2" name="Google Shape;112;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3" name="Shape 113"/>
        <p:cNvGrpSpPr/>
        <p:nvPr/>
      </p:nvGrpSpPr>
      <p:grpSpPr>
        <a:xfrm>
          <a:off x="0" y="0"/>
          <a:ext cx="0" cy="0"/>
          <a:chOff x="0" y="0"/>
          <a:chExt cx="0" cy="0"/>
        </a:xfrm>
      </p:grpSpPr>
      <p:sp>
        <p:nvSpPr>
          <p:cNvPr id="114" name="Google Shape;114;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7" name="Google Shape;117;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8" name="Google Shape;118;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9" name="Google Shape;119;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20" name="Google Shape;120;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1" name="Shape 121"/>
        <p:cNvGrpSpPr/>
        <p:nvPr/>
      </p:nvGrpSpPr>
      <p:grpSpPr>
        <a:xfrm>
          <a:off x="0" y="0"/>
          <a:ext cx="0" cy="0"/>
          <a:chOff x="0" y="0"/>
          <a:chExt cx="0" cy="0"/>
        </a:xfrm>
      </p:grpSpPr>
      <p:sp>
        <p:nvSpPr>
          <p:cNvPr id="122" name="Google Shape;122;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5" name="Google Shape;125;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6" name="Google Shape;126;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7" name="Google Shape;127;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8" name="Google Shape;128;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9" name="Shape 129"/>
        <p:cNvGrpSpPr/>
        <p:nvPr/>
      </p:nvGrpSpPr>
      <p:grpSpPr>
        <a:xfrm>
          <a:off x="0" y="0"/>
          <a:ext cx="0" cy="0"/>
          <a:chOff x="0" y="0"/>
          <a:chExt cx="0" cy="0"/>
        </a:xfrm>
      </p:grpSpPr>
      <p:sp>
        <p:nvSpPr>
          <p:cNvPr id="130" name="Google Shape;130;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3" name="Google Shape;133;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4" name="Google Shape;134;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5" name="Google Shape;135;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6" name="Google Shape;136;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7" name="Google Shape;137;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8" name="Google Shape;138;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9" name="Google Shape;139;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40" name="Shape 140"/>
        <p:cNvGrpSpPr/>
        <p:nvPr/>
      </p:nvGrpSpPr>
      <p:grpSpPr>
        <a:xfrm>
          <a:off x="0" y="0"/>
          <a:ext cx="0" cy="0"/>
          <a:chOff x="0" y="0"/>
          <a:chExt cx="0" cy="0"/>
        </a:xfrm>
      </p:grpSpPr>
      <p:sp>
        <p:nvSpPr>
          <p:cNvPr id="141" name="Google Shape;141;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3" name="Google Shape;143;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5" name="Google Shape;145;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6" name="Google Shape;146;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7" name="Google Shape;147;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8" name="Google Shape;148;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9" name="Shape 149"/>
        <p:cNvGrpSpPr/>
        <p:nvPr/>
      </p:nvGrpSpPr>
      <p:grpSpPr>
        <a:xfrm>
          <a:off x="0" y="0"/>
          <a:ext cx="0" cy="0"/>
          <a:chOff x="0" y="0"/>
          <a:chExt cx="0" cy="0"/>
        </a:xfrm>
      </p:grpSpPr>
      <p:sp>
        <p:nvSpPr>
          <p:cNvPr id="150" name="Google Shape;150;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2" name="Google Shape;152;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3" name="Google Shape;153;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4" name="Google Shape;154;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5" name="Google Shape;155;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6" name="Google Shape;156;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7" name="Google Shape;157;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8" name="Google Shape;158;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9" name="Shape 159"/>
        <p:cNvGrpSpPr/>
        <p:nvPr/>
      </p:nvGrpSpPr>
      <p:grpSpPr>
        <a:xfrm>
          <a:off x="0" y="0"/>
          <a:ext cx="0" cy="0"/>
          <a:chOff x="0" y="0"/>
          <a:chExt cx="0" cy="0"/>
        </a:xfrm>
      </p:grpSpPr>
      <p:sp>
        <p:nvSpPr>
          <p:cNvPr id="160" name="Google Shape;160;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2" name="Google Shape;162;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3" name="Google Shape;163;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4" name="Google Shape;164;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5" name="Google Shape;165;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6" name="Google Shape;166;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9" name="Shape 19"/>
        <p:cNvGrpSpPr/>
        <p:nvPr/>
      </p:nvGrpSpPr>
      <p:grpSpPr>
        <a:xfrm>
          <a:off x="0" y="0"/>
          <a:ext cx="0" cy="0"/>
          <a:chOff x="0" y="0"/>
          <a:chExt cx="0" cy="0"/>
        </a:xfrm>
      </p:grpSpPr>
      <p:sp>
        <p:nvSpPr>
          <p:cNvPr id="20" name="Google Shape;20;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2" name="Google Shape;22;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3" name="Google Shape;23;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4" name="Google Shape;24;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5" name="Google Shape;25;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7" name="Google Shape;27;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8" name="Google Shape;28;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9" name="Google Shape;29;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30" name="Google Shape;30;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a:t>
            </a: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1" name="Google Shape;31;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2" name="Google Shape;32;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3" name="Google Shape;33;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4" name="Google Shape;34;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5" name="Google Shape;35;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6" name="Google Shape;36;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7" name="Google Shape;37;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8" name="Google Shape;38;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40" name="Google Shape;40;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a:t>
            </a:r>
            <a:r>
              <a:rPr lang="en" sz="1200">
                <a:latin typeface="Proxima Nova"/>
                <a:ea typeface="Proxima Nova"/>
                <a:cs typeface="Proxima Nova"/>
                <a:sym typeface="Proxima Nova"/>
              </a:rPr>
              <a:t>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1" name="Google Shape;41;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7" name="Shape 167"/>
        <p:cNvGrpSpPr/>
        <p:nvPr/>
      </p:nvGrpSpPr>
      <p:grpSpPr>
        <a:xfrm>
          <a:off x="0" y="0"/>
          <a:ext cx="0" cy="0"/>
          <a:chOff x="0" y="0"/>
          <a:chExt cx="0" cy="0"/>
        </a:xfrm>
      </p:grpSpPr>
      <p:sp>
        <p:nvSpPr>
          <p:cNvPr id="168" name="Google Shape;168;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0" name="Google Shape;170;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1" name="Google Shape;171;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2" name="Google Shape;172;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3" name="Google Shape;173;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4" name="Google Shape;174;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5" name="Google Shape;175;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6" name="Google Shape;176;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7" name="Shape 177"/>
        <p:cNvGrpSpPr/>
        <p:nvPr/>
      </p:nvGrpSpPr>
      <p:grpSpPr>
        <a:xfrm>
          <a:off x="0" y="0"/>
          <a:ext cx="0" cy="0"/>
          <a:chOff x="0" y="0"/>
          <a:chExt cx="0" cy="0"/>
        </a:xfrm>
      </p:grpSpPr>
      <p:sp>
        <p:nvSpPr>
          <p:cNvPr id="178" name="Google Shape;178;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0" name="Google Shape;180;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1" name="Google Shape;181;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2" name="Google Shape;182;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3" name="Google Shape;183;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4" name="Google Shape;184;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5" name="Shape 185"/>
        <p:cNvGrpSpPr/>
        <p:nvPr/>
      </p:nvGrpSpPr>
      <p:grpSpPr>
        <a:xfrm>
          <a:off x="0" y="0"/>
          <a:ext cx="0" cy="0"/>
          <a:chOff x="0" y="0"/>
          <a:chExt cx="0" cy="0"/>
        </a:xfrm>
      </p:grpSpPr>
      <p:sp>
        <p:nvSpPr>
          <p:cNvPr id="186" name="Google Shape;186;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8" name="Google Shape;188;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9" name="Google Shape;189;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0" name="Google Shape;190;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1" name="Google Shape;191;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2" name="Google Shape;192;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3" name="Google Shape;193;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4" name="Google Shape;194;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5" name="Shape 195"/>
        <p:cNvGrpSpPr/>
        <p:nvPr/>
      </p:nvGrpSpPr>
      <p:grpSpPr>
        <a:xfrm>
          <a:off x="0" y="0"/>
          <a:ext cx="0" cy="0"/>
          <a:chOff x="0" y="0"/>
          <a:chExt cx="0" cy="0"/>
        </a:xfrm>
      </p:grpSpPr>
      <p:sp>
        <p:nvSpPr>
          <p:cNvPr id="196" name="Google Shape;196;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8" name="Google Shape;198;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9" name="Google Shape;199;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0" name="Google Shape;200;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1" name="Google Shape;201;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2" name="Google Shape;202;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
    <p:spTree>
      <p:nvGrpSpPr>
        <p:cNvPr id="203" name="Shape 203"/>
        <p:cNvGrpSpPr/>
        <p:nvPr/>
      </p:nvGrpSpPr>
      <p:grpSpPr>
        <a:xfrm>
          <a:off x="0" y="0"/>
          <a:ext cx="0" cy="0"/>
          <a:chOff x="0" y="0"/>
          <a:chExt cx="0" cy="0"/>
        </a:xfrm>
      </p:grpSpPr>
      <p:sp>
        <p:nvSpPr>
          <p:cNvPr id="204" name="Google Shape;204;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6" name="Google Shape;206;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7" name="Google Shape;207;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8" name="Google Shape;208;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9" name="Google Shape;209;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10" name="Google Shape;210;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1" name="Google Shape;211;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2" name="Google Shape;212;p25"/>
          <p:cNvPicPr preferRelativeResize="0"/>
          <p:nvPr/>
        </p:nvPicPr>
        <p:blipFill>
          <a:blip r:embed="rId3">
            <a:alphaModFix/>
          </a:blip>
          <a:stretch>
            <a:fillRect/>
          </a:stretch>
        </p:blipFill>
        <p:spPr>
          <a:xfrm>
            <a:off x="8496574" y="179338"/>
            <a:ext cx="393600" cy="393600"/>
          </a:xfrm>
          <a:prstGeom prst="rect">
            <a:avLst/>
          </a:prstGeom>
          <a:noFill/>
          <a:ln>
            <a:noFill/>
          </a:ln>
        </p:spPr>
      </p:pic>
      <p:sp>
        <p:nvSpPr>
          <p:cNvPr id="213" name="Google Shape;213;p25"/>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
    <p:spTree>
      <p:nvGrpSpPr>
        <p:cNvPr id="214" name="Shape 214"/>
        <p:cNvGrpSpPr/>
        <p:nvPr/>
      </p:nvGrpSpPr>
      <p:grpSpPr>
        <a:xfrm>
          <a:off x="0" y="0"/>
          <a:ext cx="0" cy="0"/>
          <a:chOff x="0" y="0"/>
          <a:chExt cx="0" cy="0"/>
        </a:xfrm>
      </p:grpSpPr>
      <p:sp>
        <p:nvSpPr>
          <p:cNvPr id="215" name="Google Shape;215;p26"/>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18" name="Google Shape;218;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9" name="Google Shape;219;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0" name="Google Shape;220;p2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1" name="Google Shape;221;p26"/>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22" name="Shape 222"/>
        <p:cNvGrpSpPr/>
        <p:nvPr/>
      </p:nvGrpSpPr>
      <p:grpSpPr>
        <a:xfrm>
          <a:off x="0" y="0"/>
          <a:ext cx="0" cy="0"/>
          <a:chOff x="0" y="0"/>
          <a:chExt cx="0" cy="0"/>
        </a:xfrm>
      </p:grpSpPr>
      <p:sp>
        <p:nvSpPr>
          <p:cNvPr id="223" name="Google Shape;223;p27"/>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24" name="Google Shape;224;p27"/>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25" name="Google Shape;225;p27"/>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26" name="Google Shape;226;p27"/>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27" name="Google Shape;227;p27"/>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28" name="Google Shape;228;p2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29" name="Google Shape;229;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30" name="Shape 230"/>
        <p:cNvGrpSpPr/>
        <p:nvPr/>
      </p:nvGrpSpPr>
      <p:grpSpPr>
        <a:xfrm>
          <a:off x="0" y="0"/>
          <a:ext cx="0" cy="0"/>
          <a:chOff x="0" y="0"/>
          <a:chExt cx="0" cy="0"/>
        </a:xfrm>
      </p:grpSpPr>
      <p:sp>
        <p:nvSpPr>
          <p:cNvPr id="231" name="Google Shape;231;p28"/>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33" name="Google Shape;233;p28"/>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34" name="Google Shape;234;p28"/>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35" name="Google Shape;235;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6" name="Google Shape;236;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37" name="Shape 237"/>
        <p:cNvGrpSpPr/>
        <p:nvPr/>
      </p:nvGrpSpPr>
      <p:grpSpPr>
        <a:xfrm>
          <a:off x="0" y="0"/>
          <a:ext cx="0" cy="0"/>
          <a:chOff x="0" y="0"/>
          <a:chExt cx="0" cy="0"/>
        </a:xfrm>
      </p:grpSpPr>
      <p:sp>
        <p:nvSpPr>
          <p:cNvPr id="238" name="Google Shape;238;p29"/>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39" name="Google Shape;239;p29"/>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40" name="Google Shape;240;p29"/>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41" name="Google Shape;241;p29"/>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42" name="Google Shape;242;p29"/>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43" name="Google Shape;243;p29"/>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44" name="Google Shape;244;p29"/>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45" name="Google Shape;245;p29"/>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46" name="Google Shape;246;p29"/>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48" name="Shape 248"/>
        <p:cNvGrpSpPr/>
        <p:nvPr/>
      </p:nvGrpSpPr>
      <p:grpSpPr>
        <a:xfrm>
          <a:off x="0" y="0"/>
          <a:ext cx="0" cy="0"/>
          <a:chOff x="0" y="0"/>
          <a:chExt cx="0" cy="0"/>
        </a:xfrm>
      </p:grpSpPr>
      <p:sp>
        <p:nvSpPr>
          <p:cNvPr id="249" name="Google Shape;249;p30"/>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51" name="Google Shape;251;p30"/>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2" name="Google Shape;252;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53" name="Google Shape;253;p30"/>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2" name="Shape 42"/>
        <p:cNvGrpSpPr/>
        <p:nvPr/>
      </p:nvGrpSpPr>
      <p:grpSpPr>
        <a:xfrm>
          <a:off x="0" y="0"/>
          <a:ext cx="0" cy="0"/>
          <a:chOff x="0" y="0"/>
          <a:chExt cx="0" cy="0"/>
        </a:xfrm>
      </p:grpSpPr>
      <p:sp>
        <p:nvSpPr>
          <p:cNvPr id="43" name="Google Shape;43;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5" name="Google Shape;45;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6" name="Google Shape;46;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7" name="Google Shape;47;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9" name="Google Shape;49;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0" name="Google Shape;50;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1" name="Google Shape;51;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2" name="Shape 52"/>
        <p:cNvGrpSpPr/>
        <p:nvPr/>
      </p:nvGrpSpPr>
      <p:grpSpPr>
        <a:xfrm>
          <a:off x="0" y="0"/>
          <a:ext cx="0" cy="0"/>
          <a:chOff x="0" y="0"/>
          <a:chExt cx="0" cy="0"/>
        </a:xfrm>
      </p:grpSpPr>
      <p:sp>
        <p:nvSpPr>
          <p:cNvPr id="53" name="Google Shape;53;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5" name="Google Shape;55;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6" name="Google Shape;56;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7" name="Google Shape;57;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9" name="Google Shape;59;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0" name="Google Shape;60;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1" name="Google Shape;61;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2" name="Shape 62"/>
        <p:cNvGrpSpPr/>
        <p:nvPr/>
      </p:nvGrpSpPr>
      <p:grpSpPr>
        <a:xfrm>
          <a:off x="0" y="0"/>
          <a:ext cx="0" cy="0"/>
          <a:chOff x="0" y="0"/>
          <a:chExt cx="0" cy="0"/>
        </a:xfrm>
      </p:grpSpPr>
      <p:sp>
        <p:nvSpPr>
          <p:cNvPr id="63" name="Google Shape;63;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6" name="Google Shape;66;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7" name="Google Shape;67;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8" name="Google Shape;68;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9" name="Shape 69"/>
        <p:cNvGrpSpPr/>
        <p:nvPr/>
      </p:nvGrpSpPr>
      <p:grpSpPr>
        <a:xfrm>
          <a:off x="0" y="0"/>
          <a:ext cx="0" cy="0"/>
          <a:chOff x="0" y="0"/>
          <a:chExt cx="0" cy="0"/>
        </a:xfrm>
      </p:grpSpPr>
      <p:sp>
        <p:nvSpPr>
          <p:cNvPr id="70" name="Google Shape;70;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 name="Google Shape;71;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2" name="Shape 72"/>
        <p:cNvGrpSpPr/>
        <p:nvPr/>
      </p:nvGrpSpPr>
      <p:grpSpPr>
        <a:xfrm>
          <a:off x="0" y="0"/>
          <a:ext cx="0" cy="0"/>
          <a:chOff x="0" y="0"/>
          <a:chExt cx="0" cy="0"/>
        </a:xfrm>
      </p:grpSpPr>
      <p:sp>
        <p:nvSpPr>
          <p:cNvPr id="73" name="Google Shape;73;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4" name="Google Shape;74;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5" name="Google Shape;75;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6" name="Google Shape;76;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7" name="Google Shape;77;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8" name="Shape 78"/>
        <p:cNvGrpSpPr/>
        <p:nvPr/>
      </p:nvGrpSpPr>
      <p:grpSpPr>
        <a:xfrm>
          <a:off x="0" y="0"/>
          <a:ext cx="0" cy="0"/>
          <a:chOff x="0" y="0"/>
          <a:chExt cx="0" cy="0"/>
        </a:xfrm>
      </p:grpSpPr>
      <p:sp>
        <p:nvSpPr>
          <p:cNvPr id="79" name="Google Shape;79;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0" name="Google Shape;80;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1" name="Google Shape;81;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2" name="Google Shape;82;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3" name="Shape 83"/>
        <p:cNvGrpSpPr/>
        <p:nvPr/>
      </p:nvGrpSpPr>
      <p:grpSpPr>
        <a:xfrm>
          <a:off x="0" y="0"/>
          <a:ext cx="0" cy="0"/>
          <a:chOff x="0" y="0"/>
          <a:chExt cx="0" cy="0"/>
        </a:xfrm>
      </p:grpSpPr>
      <p:sp>
        <p:nvSpPr>
          <p:cNvPr id="84" name="Google Shape;84;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5" name="Google Shape;85;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2400"/>
            </a:lvl1pPr>
            <a:lvl2pPr lvl="1">
              <a:spcBef>
                <a:spcPts val="1600"/>
              </a:spcBef>
              <a:spcAft>
                <a:spcPts val="0"/>
              </a:spcAft>
              <a:buSzPts val="1600"/>
              <a:buNone/>
              <a:defRPr b="1"/>
            </a:lvl2pPr>
            <a:lvl3pPr lvl="2">
              <a:spcBef>
                <a:spcPts val="1600"/>
              </a:spcBef>
              <a:spcAft>
                <a:spcPts val="0"/>
              </a:spcAft>
              <a:buSzPts val="1400"/>
              <a:buNone/>
              <a:defRPr b="1"/>
            </a:lvl3pPr>
            <a:lvl4pPr lvl="3">
              <a:spcBef>
                <a:spcPts val="1600"/>
              </a:spcBef>
              <a:spcAft>
                <a:spcPts val="0"/>
              </a:spcAft>
              <a:buSzPts val="1200"/>
              <a:buNone/>
              <a:defRPr b="1"/>
            </a:lvl4pPr>
            <a:lvl5pPr lvl="4">
              <a:spcBef>
                <a:spcPts val="1600"/>
              </a:spcBef>
              <a:spcAft>
                <a:spcPts val="0"/>
              </a:spcAft>
              <a:buSzPts val="1200"/>
              <a:buNone/>
              <a:defRPr b="1"/>
            </a:lvl5pPr>
            <a:lvl6pPr lvl="5">
              <a:spcBef>
                <a:spcPts val="1600"/>
              </a:spcBef>
              <a:spcAft>
                <a:spcPts val="0"/>
              </a:spcAft>
              <a:buSzPts val="1200"/>
              <a:buNone/>
              <a:defRPr b="1"/>
            </a:lvl6pPr>
            <a:lvl7pPr lvl="6">
              <a:spcBef>
                <a:spcPts val="1600"/>
              </a:spcBef>
              <a:spcAft>
                <a:spcPts val="0"/>
              </a:spcAft>
              <a:buSzPts val="1200"/>
              <a:buNone/>
              <a:defRPr b="1"/>
            </a:lvl7pPr>
            <a:lvl8pPr lvl="7">
              <a:spcBef>
                <a:spcPts val="1600"/>
              </a:spcBef>
              <a:spcAft>
                <a:spcPts val="0"/>
              </a:spcAft>
              <a:buSzPts val="1200"/>
              <a:buNone/>
              <a:defRPr b="1"/>
            </a:lvl8pPr>
            <a:lvl9pPr lvl="8">
              <a:spcBef>
                <a:spcPts val="1600"/>
              </a:spcBef>
              <a:spcAft>
                <a:spcPts val="1600"/>
              </a:spcAft>
              <a:buSzPts val="1200"/>
              <a:buNone/>
              <a:defRPr b="1"/>
            </a:lvl9pPr>
          </a:lstStyle>
          <a:p/>
        </p:txBody>
      </p:sp>
      <p:sp>
        <p:nvSpPr>
          <p:cNvPr id="86" name="Google Shape;86;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7" name="Google Shape;87;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8" name="Google Shape;88;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9" name="Google Shape;89;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rive.google.com/drive/folders/1jDOztQOihWpay80dKu12Y441vtgleith?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Server Development with Flask</a:t>
            </a:r>
            <a:endParaRPr/>
          </a:p>
          <a:p>
            <a:pPr indent="0" lvl="0" marL="0" rtl="0" algn="l">
              <a:spcBef>
                <a:spcPts val="0"/>
              </a:spcBef>
              <a:spcAft>
                <a:spcPts val="0"/>
              </a:spcAft>
              <a:buNone/>
            </a:pPr>
            <a:r>
              <a:t/>
            </a:r>
            <a:endParaRPr/>
          </a:p>
        </p:txBody>
      </p:sp>
      <p:sp>
        <p:nvSpPr>
          <p:cNvPr id="259" name="Google Shape;259;p31"/>
          <p:cNvSpPr txBox="1"/>
          <p:nvPr>
            <p:ph idx="1" type="body"/>
          </p:nvPr>
        </p:nvSpPr>
        <p:spPr>
          <a:xfrm>
            <a:off x="979500" y="1078375"/>
            <a:ext cx="31629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Overview</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highlight>
                  <a:srgbClr val="FFFFFF"/>
                </a:highlight>
              </a:rPr>
              <a:t>In this lesson, students will use the Flask library to create a web server capable of handling user requests</a:t>
            </a:r>
            <a:endParaRPr b="1" sz="1600">
              <a:solidFill>
                <a:schemeClr val="dk1"/>
              </a:solidFill>
            </a:endParaRPr>
          </a:p>
          <a:p>
            <a:pPr indent="0" lvl="0" marL="0" rtl="0" algn="l">
              <a:spcBef>
                <a:spcPts val="1600"/>
              </a:spcBef>
              <a:spcAft>
                <a:spcPts val="0"/>
              </a:spcAft>
              <a:buClr>
                <a:schemeClr val="dk1"/>
              </a:buClr>
              <a:buSzPts val="1100"/>
              <a:buFont typeface="Arial"/>
              <a:buNone/>
            </a:pPr>
            <a:r>
              <a:rPr b="1" lang="en" sz="1600">
                <a:solidFill>
                  <a:schemeClr val="dk1"/>
                </a:solidFill>
              </a:rPr>
              <a:t>Duration </a:t>
            </a:r>
            <a:br>
              <a:rPr b="1" lang="en" sz="1600">
                <a:solidFill>
                  <a:schemeClr val="dk1"/>
                </a:solidFill>
              </a:rPr>
            </a:br>
            <a:r>
              <a:rPr lang="en" sz="1600">
                <a:solidFill>
                  <a:schemeClr val="dk1"/>
                </a:solidFill>
              </a:rPr>
              <a:t>120 minutes</a:t>
            </a:r>
            <a:endParaRPr sz="16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1600"/>
              </a:spcAft>
              <a:buNone/>
            </a:pPr>
            <a:r>
              <a:t/>
            </a:r>
            <a:endParaRPr sz="1600"/>
          </a:p>
        </p:txBody>
      </p:sp>
      <p:sp>
        <p:nvSpPr>
          <p:cNvPr id="260" name="Google Shape;260;p31"/>
          <p:cNvSpPr txBox="1"/>
          <p:nvPr>
            <p:ph idx="1" type="body"/>
          </p:nvPr>
        </p:nvSpPr>
        <p:spPr>
          <a:xfrm>
            <a:off x="4393200" y="1078375"/>
            <a:ext cx="4049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Learning Objectives</a:t>
            </a:r>
            <a:endParaRPr b="1" sz="1600">
              <a:solidFill>
                <a:schemeClr val="dk1"/>
              </a:solidFill>
            </a:endParaRPr>
          </a:p>
          <a:p>
            <a:pPr indent="0" lvl="0" marL="0" rtl="0" algn="l">
              <a:spcBef>
                <a:spcPts val="1600"/>
              </a:spcBef>
              <a:spcAft>
                <a:spcPts val="0"/>
              </a:spcAft>
              <a:buClr>
                <a:schemeClr val="dk1"/>
              </a:buClr>
              <a:buSzPts val="1100"/>
              <a:buFont typeface="Arial"/>
              <a:buNone/>
            </a:pPr>
            <a:r>
              <a:rPr lang="en" sz="1600">
                <a:solidFill>
                  <a:schemeClr val="dk1"/>
                </a:solidFill>
              </a:rPr>
              <a:t>In this lesson, students will:</a:t>
            </a:r>
            <a:endParaRPr sz="1600">
              <a:solidFill>
                <a:schemeClr val="dk1"/>
              </a:solidFill>
            </a:endParaRPr>
          </a:p>
          <a:p>
            <a:pPr indent="-330200" lvl="0" marL="457200" rtl="0" algn="l">
              <a:lnSpc>
                <a:spcPct val="115000"/>
              </a:lnSpc>
              <a:spcBef>
                <a:spcPts val="1600"/>
              </a:spcBef>
              <a:spcAft>
                <a:spcPts val="0"/>
              </a:spcAft>
              <a:buClr>
                <a:schemeClr val="dk1"/>
              </a:buClr>
              <a:buSzPts val="1600"/>
              <a:buChar char="●"/>
            </a:pPr>
            <a:r>
              <a:rPr lang="en" sz="1600">
                <a:solidFill>
                  <a:schemeClr val="dk1"/>
                </a:solidFill>
              </a:rPr>
              <a:t>Create a Flask application that accepts user requests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Use routes and route parameters to enable complex user requests</a:t>
            </a:r>
            <a:endParaRPr sz="1600">
              <a:solidFill>
                <a:schemeClr val="dk1"/>
              </a:solidFill>
            </a:endParaRPr>
          </a:p>
          <a:p>
            <a:pPr indent="0" lvl="0" marL="0" rtl="0" algn="l">
              <a:spcBef>
                <a:spcPts val="0"/>
              </a:spcBef>
              <a:spcAft>
                <a:spcPts val="1600"/>
              </a:spcAft>
              <a:buNone/>
            </a:pPr>
            <a:r>
              <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Flask Server</a:t>
            </a:r>
            <a:endParaRPr/>
          </a:p>
        </p:txBody>
      </p:sp>
      <p:sp>
        <p:nvSpPr>
          <p:cNvPr id="323" name="Google Shape;323;p40"/>
          <p:cNvSpPr txBox="1"/>
          <p:nvPr>
            <p:ph idx="1" type="body"/>
          </p:nvPr>
        </p:nvSpPr>
        <p:spPr>
          <a:xfrm>
            <a:off x="457200" y="1143000"/>
            <a:ext cx="8229600" cy="33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from flask import Flask # import the Flask class to create an app</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app = Flask(__name__) # invoke the Flask clas</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@app.route('/') # define the first route, the home route</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index(): # define the function that responds to the above route</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'Hello, World!'</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if __name__ == '__main__':</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app.run() # Start the server listening for requests</a:t>
            </a:r>
            <a:endParaRPr b="1">
              <a:latin typeface="Inconsolata"/>
              <a:ea typeface="Inconsolata"/>
              <a:cs typeface="Inconsolata"/>
              <a:sym typeface="Inconsolata"/>
            </a:endParaRPr>
          </a:p>
        </p:txBody>
      </p:sp>
      <p:sp>
        <p:nvSpPr>
          <p:cNvPr id="324" name="Google Shape;324;p4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5" name="Google Shape;325;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Running a Flask Application</a:t>
            </a:r>
            <a:endParaRPr/>
          </a:p>
        </p:txBody>
      </p:sp>
      <p:sp>
        <p:nvSpPr>
          <p:cNvPr id="331" name="Google Shape;331;p4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run through starting up a Flask server together.</a:t>
            </a:r>
            <a:endParaRPr/>
          </a:p>
          <a:p>
            <a:pPr indent="0" lvl="0" marL="0" rtl="0" algn="l">
              <a:spcBef>
                <a:spcPts val="1600"/>
              </a:spcBef>
              <a:spcAft>
                <a:spcPts val="0"/>
              </a:spcAft>
              <a:buNone/>
            </a:pPr>
            <a:r>
              <a:rPr lang="en"/>
              <a:t>Execute the first block of example code, then make a request in your browser to localhost:5000 to see the response from your server. </a:t>
            </a:r>
            <a:endParaRPr/>
          </a:p>
          <a:p>
            <a:pPr indent="0" lvl="0" marL="0" rtl="0" algn="l">
              <a:spcBef>
                <a:spcPts val="1600"/>
              </a:spcBef>
              <a:spcAft>
                <a:spcPts val="1600"/>
              </a:spcAft>
              <a:buNone/>
            </a:pPr>
            <a:r>
              <a:rPr lang="en"/>
              <a:t>While 5000 is the default port for Flask applications, you can set a different port in the app.run() method.</a:t>
            </a:r>
            <a:endParaRPr/>
          </a:p>
        </p:txBody>
      </p:sp>
      <p:sp>
        <p:nvSpPr>
          <p:cNvPr id="332" name="Google Shape;332;p41"/>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3" name="Google Shape;333;p41"/>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4" name="Google Shape;334;p41"/>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5" name="Google Shape;335;p41"/>
          <p:cNvSpPr txBox="1"/>
          <p:nvPr>
            <p:ph idx="4" type="subTitle"/>
          </p:nvPr>
        </p:nvSpPr>
        <p:spPr>
          <a:xfrm>
            <a:off x="7160380"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15 minutes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Flask application's goal is to respond to HTTP requests from users.</a:t>
            </a:r>
            <a:endParaRPr/>
          </a:p>
          <a:p>
            <a:pPr indent="0" lvl="0" marL="0" rtl="0" algn="l">
              <a:spcBef>
                <a:spcPts val="1600"/>
              </a:spcBef>
              <a:spcAft>
                <a:spcPts val="1600"/>
              </a:spcAft>
              <a:buNone/>
            </a:pPr>
            <a:r>
              <a:rPr lang="en"/>
              <a:t>Before we go further, what are the properties of an HTTP request?</a:t>
            </a:r>
            <a:endParaRPr/>
          </a:p>
        </p:txBody>
      </p:sp>
      <p:sp>
        <p:nvSpPr>
          <p:cNvPr id="341" name="Google Shape;341;p42"/>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Requests and Methods</a:t>
            </a:r>
            <a:endParaRPr/>
          </a:p>
        </p:txBody>
      </p:sp>
      <p:sp>
        <p:nvSpPr>
          <p:cNvPr id="342" name="Google Shape;342;p4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 name="Google Shape;343;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idx="1" type="body"/>
          </p:nvPr>
        </p:nvSpPr>
        <p:spPr>
          <a:xfrm>
            <a:off x="457200" y="853075"/>
            <a:ext cx="82296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@app.route(</a:t>
            </a:r>
            <a:r>
              <a:rPr b="1" lang="en">
                <a:highlight>
                  <a:schemeClr val="accent2"/>
                </a:highlight>
                <a:latin typeface="Inconsolata"/>
                <a:ea typeface="Inconsolata"/>
                <a:cs typeface="Inconsolata"/>
                <a:sym typeface="Inconsolata"/>
              </a:rPr>
              <a:t>"/posts"</a:t>
            </a:r>
            <a:r>
              <a:rPr b="1" lang="en">
                <a:latin typeface="Inconsolata"/>
                <a:ea typeface="Inconsolata"/>
                <a:cs typeface="Inconsolata"/>
                <a:sym typeface="Inconsolata"/>
              </a:rPr>
              <a:t>, method="GET")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index():</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 "response_code": 200, "data": "Hello from index"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The </a:t>
            </a:r>
            <a:r>
              <a:rPr b="1" lang="en">
                <a:highlight>
                  <a:schemeClr val="accent2"/>
                </a:highlight>
              </a:rPr>
              <a:t>url</a:t>
            </a:r>
            <a:r>
              <a:rPr lang="en"/>
              <a:t> parameter sets up the url path a user must provide to get a response from this route.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routes start with "/", so that even "www.website.com" would be listed as:</a:t>
            </a:r>
            <a:endParaRPr/>
          </a:p>
          <a:p>
            <a:pPr indent="0" lvl="0" marL="0" rtl="0" algn="l">
              <a:spcBef>
                <a:spcPts val="0"/>
              </a:spcBef>
              <a:spcAft>
                <a:spcPts val="0"/>
              </a:spcAft>
              <a:buNone/>
            </a:pPr>
            <a:r>
              <a:rPr b="1" lang="en">
                <a:latin typeface="Inconsolata"/>
                <a:ea typeface="Inconsolata"/>
                <a:cs typeface="Inconsolata"/>
                <a:sym typeface="Inconsolata"/>
              </a:rPr>
              <a:t>@app.route("/")</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49" name="Google Shape;349;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Route in Flask</a:t>
            </a:r>
            <a:endParaRPr/>
          </a:p>
        </p:txBody>
      </p:sp>
      <p:sp>
        <p:nvSpPr>
          <p:cNvPr id="350" name="Google Shape;350;p43"/>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1" name="Google Shape;351;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idx="1" type="body"/>
          </p:nvPr>
        </p:nvSpPr>
        <p:spPr>
          <a:xfrm>
            <a:off x="457200" y="853075"/>
            <a:ext cx="82296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@app.route("/posts/</a:t>
            </a:r>
            <a:r>
              <a:rPr b="1" lang="en">
                <a:highlight>
                  <a:schemeClr val="accent2"/>
                </a:highlight>
                <a:latin typeface="Inconsolata"/>
                <a:ea typeface="Inconsolata"/>
                <a:cs typeface="Inconsolata"/>
                <a:sym typeface="Inconsolata"/>
              </a:rPr>
              <a:t>&lt;post_id&gt;"</a:t>
            </a:r>
            <a:r>
              <a:rPr b="1" lang="en">
                <a:latin typeface="Inconsolata"/>
                <a:ea typeface="Inconsolata"/>
                <a:cs typeface="Inconsolata"/>
                <a:sym typeface="Inconsolata"/>
              </a:rPr>
              <a:t>, method="GET")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index(</a:t>
            </a:r>
            <a:r>
              <a:rPr b="1" lang="en">
                <a:highlight>
                  <a:schemeClr val="accent2"/>
                </a:highlight>
                <a:latin typeface="Inconsolata"/>
                <a:ea typeface="Inconsolata"/>
                <a:cs typeface="Inconsolata"/>
                <a:sym typeface="Inconsolata"/>
              </a:rPr>
              <a:t>post_id)</a:t>
            </a:r>
            <a:r>
              <a:rPr b="1" lang="en">
                <a:latin typeface="Inconsolata"/>
                <a:ea typeface="Inconsolata"/>
                <a:cs typeface="Inconsolata"/>
                <a:sym typeface="Inconsolata"/>
              </a:rPr>
              <a: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 "response_code": 200, "data": f"Hello from {post_id}"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The </a:t>
            </a:r>
            <a:r>
              <a:rPr b="1" lang="en">
                <a:highlight>
                  <a:schemeClr val="accent2"/>
                </a:highlight>
              </a:rPr>
              <a:t>url path parameters</a:t>
            </a:r>
            <a:r>
              <a:rPr b="1" lang="en"/>
              <a:t> </a:t>
            </a:r>
            <a:r>
              <a:rPr lang="en"/>
              <a:t>are used to create dynamic routes that can transfer the path's value into an argument within the handler function, in this case called </a:t>
            </a:r>
            <a:r>
              <a:rPr b="1" lang="en">
                <a:highlight>
                  <a:schemeClr val="accent2"/>
                </a:highlight>
              </a:rPr>
              <a:t>post_id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57" name="Google Shape;357;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Route in Flask</a:t>
            </a:r>
            <a:endParaRPr/>
          </a:p>
        </p:txBody>
      </p:sp>
      <p:sp>
        <p:nvSpPr>
          <p:cNvPr id="358" name="Google Shape;358;p4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 name="Google Shape;359;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idx="1" type="body"/>
          </p:nvPr>
        </p:nvSpPr>
        <p:spPr>
          <a:xfrm>
            <a:off x="457200" y="853075"/>
            <a:ext cx="82296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@app.route("/posts", </a:t>
            </a:r>
            <a:r>
              <a:rPr b="1" lang="en">
                <a:highlight>
                  <a:schemeClr val="accent2"/>
                </a:highlight>
                <a:latin typeface="Inconsolata"/>
                <a:ea typeface="Inconsolata"/>
                <a:cs typeface="Inconsolata"/>
                <a:sym typeface="Inconsolata"/>
              </a:rPr>
              <a:t>method="GET"</a:t>
            </a:r>
            <a:r>
              <a:rPr b="1" lang="en">
                <a:latin typeface="Inconsolata"/>
                <a:ea typeface="Inconsolata"/>
                <a:cs typeface="Inconsolata"/>
                <a:sym typeface="Inconsolata"/>
              </a:rPr>
              <a: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index():</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 "response_code": 200, "data": "Hello from index"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The </a:t>
            </a:r>
            <a:r>
              <a:rPr b="1" lang="en">
                <a:highlight>
                  <a:schemeClr val="accent2"/>
                </a:highlight>
              </a:rPr>
              <a:t>method</a:t>
            </a:r>
            <a:r>
              <a:rPr lang="en"/>
              <a:t> keyword argument limits a route to requests with the </a:t>
            </a:r>
            <a:r>
              <a:rPr lang="en"/>
              <a:t>specified</a:t>
            </a:r>
            <a:r>
              <a:rPr lang="en"/>
              <a:t> method.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65" name="Google Shape;365;p4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Route in Flask</a:t>
            </a:r>
            <a:endParaRPr/>
          </a:p>
        </p:txBody>
      </p:sp>
      <p:sp>
        <p:nvSpPr>
          <p:cNvPr id="366" name="Google Shape;366;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7" name="Google Shape;367;p4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idx="1" type="body"/>
          </p:nvPr>
        </p:nvSpPr>
        <p:spPr>
          <a:xfrm>
            <a:off x="457200" y="853075"/>
            <a:ext cx="82296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@app.route("/posts", method="GET")</a:t>
            </a:r>
            <a:endParaRPr b="1">
              <a:latin typeface="Inconsolata"/>
              <a:ea typeface="Inconsolata"/>
              <a:cs typeface="Inconsolata"/>
              <a:sym typeface="Inconsolata"/>
            </a:endParaRPr>
          </a:p>
          <a:p>
            <a:pPr indent="0" lvl="0" marL="0" rtl="0" algn="l">
              <a:spcBef>
                <a:spcPts val="0"/>
              </a:spcBef>
              <a:spcAft>
                <a:spcPts val="0"/>
              </a:spcAft>
              <a:buNone/>
            </a:pPr>
            <a:r>
              <a:rPr b="1" lang="en">
                <a:highlight>
                  <a:schemeClr val="accent2"/>
                </a:highlight>
                <a:latin typeface="Inconsolata"/>
                <a:ea typeface="Inconsolata"/>
                <a:cs typeface="Inconsolata"/>
                <a:sym typeface="Inconsolata"/>
              </a:rPr>
              <a:t>def index():</a:t>
            </a:r>
            <a:endParaRPr b="1">
              <a:highlight>
                <a:schemeClr val="accent2"/>
              </a:highlight>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 "response_code": 200, "data": "Hello from index"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The </a:t>
            </a:r>
            <a:r>
              <a:rPr b="1" lang="en">
                <a:highlight>
                  <a:schemeClr val="accent2"/>
                </a:highlight>
              </a:rPr>
              <a:t>route handler function</a:t>
            </a:r>
            <a:r>
              <a:rPr lang="en"/>
              <a:t>, defined beneath the route decorator, will be invoked whenever your application receives a request matching the route.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73" name="Google Shape;373;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Route in Flask</a:t>
            </a:r>
            <a:endParaRPr/>
          </a:p>
        </p:txBody>
      </p:sp>
      <p:sp>
        <p:nvSpPr>
          <p:cNvPr id="374" name="Google Shape;374;p4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5" name="Google Shape;375;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idx="1" type="body"/>
          </p:nvPr>
        </p:nvSpPr>
        <p:spPr>
          <a:xfrm>
            <a:off x="457200" y="853075"/>
            <a:ext cx="82296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consolata"/>
                <a:ea typeface="Inconsolata"/>
                <a:cs typeface="Inconsolata"/>
                <a:sym typeface="Inconsolata"/>
              </a:rPr>
              <a:t>@app.route("/posts", method="GET")</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def index():</a:t>
            </a:r>
            <a:endParaRPr b="1">
              <a:latin typeface="Inconsolata"/>
              <a:ea typeface="Inconsolata"/>
              <a:cs typeface="Inconsolata"/>
              <a:sym typeface="Inconsolata"/>
            </a:endParaRPr>
          </a:p>
          <a:p>
            <a:pPr indent="0" lvl="0" marL="0" rtl="0" algn="l">
              <a:spcBef>
                <a:spcPts val="0"/>
              </a:spcBef>
              <a:spcAft>
                <a:spcPts val="0"/>
              </a:spcAft>
              <a:buNone/>
            </a:pPr>
            <a:r>
              <a:rPr b="1" lang="en">
                <a:latin typeface="Inconsolata"/>
                <a:ea typeface="Inconsolata"/>
                <a:cs typeface="Inconsolata"/>
                <a:sym typeface="Inconsolata"/>
              </a:rPr>
              <a:t>	return </a:t>
            </a:r>
            <a:r>
              <a:rPr b="1" lang="en">
                <a:highlight>
                  <a:schemeClr val="accent2"/>
                </a:highlight>
                <a:latin typeface="Inconsolata"/>
                <a:ea typeface="Inconsolata"/>
                <a:cs typeface="Inconsolata"/>
                <a:sym typeface="Inconsolata"/>
              </a:rPr>
              <a:t>{ "response_code": 200, "data": "Hello from index" }</a:t>
            </a:r>
            <a:endParaRPr b="1">
              <a:highlight>
                <a:schemeClr val="accent2"/>
              </a:highlight>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rPr lang="en"/>
              <a:t>In this example, we're returning a dictionary. Flask will automatically translate this into a JSON object.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Inconsolata"/>
              <a:ea typeface="Inconsolata"/>
              <a:cs typeface="Inconsolata"/>
              <a:sym typeface="Inconsolata"/>
            </a:endParaRPr>
          </a:p>
          <a:p>
            <a:pPr indent="0" lvl="0" marL="0" rtl="0" algn="l">
              <a:spcBef>
                <a:spcPts val="0"/>
              </a:spcBef>
              <a:spcAft>
                <a:spcPts val="0"/>
              </a:spcAft>
              <a:buNone/>
            </a:pPr>
            <a:r>
              <a:t/>
            </a:r>
            <a:endParaRPr b="1">
              <a:latin typeface="Inconsolata"/>
              <a:ea typeface="Inconsolata"/>
              <a:cs typeface="Inconsolata"/>
              <a:sym typeface="Inconsolata"/>
            </a:endParaRPr>
          </a:p>
        </p:txBody>
      </p:sp>
      <p:sp>
        <p:nvSpPr>
          <p:cNvPr id="381" name="Google Shape;381;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Route in Flask</a:t>
            </a:r>
            <a:endParaRPr/>
          </a:p>
        </p:txBody>
      </p:sp>
      <p:sp>
        <p:nvSpPr>
          <p:cNvPr id="382" name="Google Shape;382;p4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83" name="Google Shape;383;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Seven RESTful Routes</a:t>
            </a:r>
            <a:endParaRPr/>
          </a:p>
        </p:txBody>
      </p:sp>
      <p:sp>
        <p:nvSpPr>
          <p:cNvPr id="389" name="Google Shape;389;p4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0" name="Google Shape;390;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graphicFrame>
        <p:nvGraphicFramePr>
          <p:cNvPr id="391" name="Google Shape;391;p48"/>
          <p:cNvGraphicFramePr/>
          <p:nvPr/>
        </p:nvGraphicFramePr>
        <p:xfrm>
          <a:off x="952500" y="1238250"/>
          <a:ext cx="3000000" cy="3000000"/>
        </p:xfrm>
        <a:graphic>
          <a:graphicData uri="http://schemas.openxmlformats.org/drawingml/2006/table">
            <a:tbl>
              <a:tblPr>
                <a:noFill/>
                <a:tableStyleId>{EFDC638B-C783-4DFD-921A-96967C09DFB3}</a:tableStyleId>
              </a:tblPr>
              <a:tblGrid>
                <a:gridCol w="1785200"/>
                <a:gridCol w="913625"/>
                <a:gridCol w="839975"/>
                <a:gridCol w="3700200"/>
              </a:tblGrid>
              <a:tr h="3810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URL Path</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Method</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Name</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Purpose</a:t>
                      </a:r>
                      <a:endParaRPr b="1">
                        <a:solidFill>
                          <a:srgbClr val="FFFFFF"/>
                        </a:solidFill>
                        <a:latin typeface="Proxima Nova"/>
                        <a:ea typeface="Proxima Nova"/>
                        <a:cs typeface="Proxima Nova"/>
                        <a:sym typeface="Proxima Nova"/>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"/cats"</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home page for this collection</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"/cats"</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POST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create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Add a new item to a collection</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"/cats/&lt;id&gt;"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details of a specific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en">
                          <a:latin typeface="Proxima Nova"/>
                          <a:ea typeface="Proxima Nova"/>
                          <a:cs typeface="Proxima Nova"/>
                          <a:sym typeface="Proxima Nova"/>
                        </a:rPr>
                        <a:t>"/cats/&lt;id&gt;"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PUT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 details of a specific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"/cats/&lt;id&gt;"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 an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"/cats/new"</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new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create a new item</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"/cats/&lt;id&gt;/edit"</a:t>
                      </a:r>
                      <a:endParaRPr b="1">
                        <a:solidFill>
                          <a:schemeClr val="dk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edit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update a specific item</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API Routes</a:t>
            </a:r>
            <a:endParaRPr/>
          </a:p>
        </p:txBody>
      </p:sp>
      <p:sp>
        <p:nvSpPr>
          <p:cNvPr id="397" name="Google Shape;397;p4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8" name="Google Shape;398;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9" name="Google Shape;399;p4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the seven routes listed in table for a restaurant reviews application. Responses should be strings that describe what the route does.</a:t>
            </a:r>
            <a:endParaRPr/>
          </a:p>
        </p:txBody>
      </p:sp>
      <p:graphicFrame>
        <p:nvGraphicFramePr>
          <p:cNvPr id="400" name="Google Shape;400;p49"/>
          <p:cNvGraphicFramePr/>
          <p:nvPr/>
        </p:nvGraphicFramePr>
        <p:xfrm>
          <a:off x="952500" y="1939455"/>
          <a:ext cx="3000000" cy="3000000"/>
        </p:xfrm>
        <a:graphic>
          <a:graphicData uri="http://schemas.openxmlformats.org/drawingml/2006/table">
            <a:tbl>
              <a:tblPr>
                <a:noFill/>
                <a:tableStyleId>{EFDC638B-C783-4DFD-921A-96967C09DFB3}</a:tableStyleId>
              </a:tblPr>
              <a:tblGrid>
                <a:gridCol w="1785200"/>
                <a:gridCol w="913625"/>
                <a:gridCol w="839975"/>
                <a:gridCol w="3700200"/>
              </a:tblGrid>
              <a:tr h="352475">
                <a:tc>
                  <a:txBody>
                    <a:bodyPr/>
                    <a:lstStyle/>
                    <a:p>
                      <a:pPr indent="0" lvl="0" marL="0" rtl="0" algn="l">
                        <a:spcBef>
                          <a:spcPts val="0"/>
                        </a:spcBef>
                        <a:spcAft>
                          <a:spcPts val="0"/>
                        </a:spcAft>
                        <a:buNone/>
                      </a:pPr>
                      <a:r>
                        <a:rPr b="1" lang="en">
                          <a:latin typeface="Proxima Nova"/>
                          <a:ea typeface="Proxima Nova"/>
                          <a:cs typeface="Proxima Nova"/>
                          <a:sym typeface="Proxima Nova"/>
                        </a:rPr>
                        <a:t>"/reviews"</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home page for this collection</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latin typeface="Proxima Nova"/>
                          <a:ea typeface="Proxima Nova"/>
                          <a:cs typeface="Proxima Nova"/>
                          <a:sym typeface="Proxima Nova"/>
                        </a:rPr>
                        <a: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POST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create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Add a new item to a collection</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details of a specific item</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PUT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Update details of a specific item</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/&lt;id&gt;"</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Delete an item</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/new"</a:t>
                      </a:r>
                      <a:endParaRPr b="1">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new</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create a new item</a:t>
                      </a:r>
                      <a:endParaRPr>
                        <a:latin typeface="Proxima Nova"/>
                        <a:ea typeface="Proxima Nova"/>
                        <a:cs typeface="Proxima Nova"/>
                        <a:sym typeface="Proxima Nova"/>
                      </a:endParaRPr>
                    </a:p>
                  </a:txBody>
                  <a:tcPr marT="91425" marB="91425" marR="91425" marL="91425"/>
                </a:tc>
              </a:tr>
              <a:tr h="352475">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a:t>
                      </a:r>
                      <a:r>
                        <a:rPr b="1" lang="en">
                          <a:solidFill>
                            <a:schemeClr val="dk1"/>
                          </a:solidFill>
                          <a:latin typeface="Proxima Nova"/>
                          <a:ea typeface="Proxima Nova"/>
                          <a:cs typeface="Proxima Nova"/>
                          <a:sym typeface="Proxima Nova"/>
                        </a:rPr>
                        <a:t>reviews</a:t>
                      </a:r>
                      <a:r>
                        <a:rPr b="1" lang="en">
                          <a:solidFill>
                            <a:schemeClr val="dk1"/>
                          </a:solidFill>
                          <a:latin typeface="Proxima Nova"/>
                          <a:ea typeface="Proxima Nova"/>
                          <a:cs typeface="Proxima Nova"/>
                          <a:sym typeface="Proxima Nova"/>
                        </a:rPr>
                        <a:t>/&lt;id&gt;/edit"</a:t>
                      </a:r>
                      <a:endParaRPr b="1">
                        <a:solidFill>
                          <a:schemeClr val="dk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GET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edit</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Show the form to update a specific item</a:t>
                      </a:r>
                      <a:endParaRPr>
                        <a:latin typeface="Proxima Nova"/>
                        <a:ea typeface="Proxima Nova"/>
                        <a:cs typeface="Proxima Nova"/>
                        <a:sym typeface="Proxima Nova"/>
                      </a:endParaRPr>
                    </a:p>
                  </a:txBody>
                  <a:tcPr marT="91425" marB="91425" marR="91425" marL="91425"/>
                </a:tc>
              </a:tr>
            </a:tbl>
          </a:graphicData>
        </a:graphic>
      </p:graphicFrame>
      <p:sp>
        <p:nvSpPr>
          <p:cNvPr id="401" name="Google Shape;401;p4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30 minutes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Pre-Class Materials and Preparation</a:t>
            </a:r>
            <a:endParaRPr/>
          </a:p>
        </p:txBody>
      </p:sp>
      <p:sp>
        <p:nvSpPr>
          <p:cNvPr id="266" name="Google Shape;266;p32"/>
          <p:cNvSpPr txBox="1"/>
          <p:nvPr>
            <p:ph idx="1" type="body"/>
          </p:nvPr>
        </p:nvSpPr>
        <p:spPr>
          <a:xfrm>
            <a:off x="924625" y="1094525"/>
            <a:ext cx="7762200" cy="37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highlight>
                  <a:schemeClr val="accent2"/>
                </a:highlight>
              </a:rPr>
              <a:t>For remote classrooms</a:t>
            </a:r>
            <a:r>
              <a:rPr lang="en" sz="1600">
                <a:solidFill>
                  <a:schemeClr val="dk1"/>
                </a:solidFill>
              </a:rPr>
              <a:t>:</a:t>
            </a:r>
            <a:r>
              <a:rPr b="1" lang="en" sz="1600">
                <a:solidFill>
                  <a:schemeClr val="dk1"/>
                </a:solidFill>
              </a:rPr>
              <a:t> </a:t>
            </a:r>
            <a:r>
              <a:rPr lang="en" sz="1600">
                <a:solidFill>
                  <a:schemeClr val="dk1"/>
                </a:solidFill>
              </a:rPr>
              <a:t>Virtual breakout rooms and Slack may be needed to facilitate the partner exercise and discussions. As you plan for your lesson: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Consider how you’ll create pairs for the partner exercise (randomly, or with pre-assigned partners).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Determine how (if at all) exercise timing may need to be adjusted.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helpful tips, keep an eye out for the </a:t>
            </a:r>
            <a:r>
              <a:rPr b="1" lang="en" sz="1600">
                <a:solidFill>
                  <a:schemeClr val="dk1"/>
                </a:solidFill>
                <a:highlight>
                  <a:schemeClr val="accent2"/>
                </a:highlight>
              </a:rPr>
              <a:t>For remote classrooms</a:t>
            </a:r>
            <a:r>
              <a:rPr lang="en" sz="1600">
                <a:solidFill>
                  <a:schemeClr val="dk1"/>
                </a:solidFill>
              </a:rPr>
              <a:t> tag</a:t>
            </a:r>
            <a:r>
              <a:rPr lang="en" sz="1600">
                <a:solidFill>
                  <a:schemeClr val="dk1"/>
                </a:solidFill>
              </a:rPr>
              <a:t> in the speaker notes.</a:t>
            </a:r>
            <a:endParaRPr sz="1600">
              <a:solidFill>
                <a:schemeClr val="dk1"/>
              </a:solidFill>
            </a:endParaRPr>
          </a:p>
          <a:p>
            <a:pPr indent="-330200" lvl="0" marL="457200" rtl="0" algn="l">
              <a:lnSpc>
                <a:spcPct val="115000"/>
              </a:lnSpc>
              <a:spcBef>
                <a:spcPts val="0"/>
              </a:spcBef>
              <a:spcAft>
                <a:spcPts val="0"/>
              </a:spcAft>
              <a:buClr>
                <a:srgbClr val="000000"/>
              </a:buClr>
              <a:buSzPts val="1600"/>
              <a:buChar char="●"/>
            </a:pPr>
            <a:r>
              <a:rPr lang="en" sz="1600">
                <a:highlight>
                  <a:srgbClr val="FFFFFF"/>
                </a:highlight>
              </a:rPr>
              <a:t>Prepare screenshots and answers to exercises in advance so that they can be easily shared in Slack during your lecture.</a:t>
            </a:r>
            <a:endParaRPr sz="1600"/>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a:p>
            <a:pPr indent="0" lvl="0" marL="0" rtl="0" algn="l">
              <a:lnSpc>
                <a:spcPct val="110000"/>
              </a:lnSpc>
              <a:spcBef>
                <a:spcPts val="300"/>
              </a:spcBef>
              <a:spcAft>
                <a:spcPts val="0"/>
              </a:spcAft>
              <a:buNone/>
            </a:pPr>
            <a:r>
              <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407" name="Google Shape;407;p50"/>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Server Development with Flask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413" name="Google Shape;413;p5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414" name="Google Shape;414;p51"/>
          <p:cNvSpPr txBox="1"/>
          <p:nvPr>
            <p:ph idx="3" type="body"/>
          </p:nvPr>
        </p:nvSpPr>
        <p:spPr>
          <a:xfrm>
            <a:off x="457200" y="1168975"/>
            <a:ext cx="3663000" cy="27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 today’s class, we…</a:t>
            </a:r>
            <a:endParaRPr b="1"/>
          </a:p>
          <a:p>
            <a:pPr indent="-342900" lvl="0" marL="457200" rtl="0" algn="l">
              <a:lnSpc>
                <a:spcPct val="115000"/>
              </a:lnSpc>
              <a:spcBef>
                <a:spcPts val="1600"/>
              </a:spcBef>
              <a:spcAft>
                <a:spcPts val="0"/>
              </a:spcAft>
              <a:buSzPts val="1800"/>
              <a:buChar char="●"/>
            </a:pPr>
            <a:r>
              <a:rPr lang="en"/>
              <a:t>Used lists and list methods to manage collections of data.</a:t>
            </a:r>
            <a:endParaRPr/>
          </a:p>
          <a:p>
            <a:pPr indent="-342900" lvl="0" marL="457200" rtl="0" algn="l">
              <a:lnSpc>
                <a:spcPct val="115000"/>
              </a:lnSpc>
              <a:spcBef>
                <a:spcPts val="0"/>
              </a:spcBef>
              <a:spcAft>
                <a:spcPts val="0"/>
              </a:spcAft>
              <a:buSzPts val="1800"/>
              <a:buChar char="●"/>
            </a:pPr>
            <a:r>
              <a:rPr lang="en"/>
              <a:t>Used index-based retrieval to access and manipulate list items.</a:t>
            </a:r>
            <a:endParaRPr/>
          </a:p>
          <a:p>
            <a:pPr indent="-342900" lvl="0" marL="457200" rtl="0" algn="l">
              <a:lnSpc>
                <a:spcPct val="115000"/>
              </a:lnSpc>
              <a:spcBef>
                <a:spcPts val="0"/>
              </a:spcBef>
              <a:spcAft>
                <a:spcPts val="0"/>
              </a:spcAft>
              <a:buSzPts val="1800"/>
              <a:buChar char="●"/>
            </a:pPr>
            <a:r>
              <a:rPr lang="en"/>
              <a:t>Used dictionaries to represent data with multiple properties.</a:t>
            </a:r>
            <a:endParaRPr/>
          </a:p>
        </p:txBody>
      </p:sp>
      <p:sp>
        <p:nvSpPr>
          <p:cNvPr id="415" name="Google Shape;415;p51"/>
          <p:cNvSpPr txBox="1"/>
          <p:nvPr>
            <p:ph idx="5" type="body"/>
          </p:nvPr>
        </p:nvSpPr>
        <p:spPr>
          <a:xfrm>
            <a:off x="4958400" y="1168987"/>
            <a:ext cx="3728400" cy="37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On your own: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Ensure that you’ve completed the Python pre-work and pre-work quiz.</a:t>
            </a:r>
            <a:endParaRPr b="1"/>
          </a:p>
          <a:p>
            <a:pPr indent="0" lvl="0" marL="0" rtl="0" algn="l">
              <a:lnSpc>
                <a:spcPct val="115000"/>
              </a:lnSpc>
              <a:spcBef>
                <a:spcPts val="1600"/>
              </a:spcBef>
              <a:spcAft>
                <a:spcPts val="0"/>
              </a:spcAft>
              <a:buNone/>
            </a:pPr>
            <a:r>
              <a:rPr b="1" lang="en"/>
              <a:t>Next Class: </a:t>
            </a:r>
            <a:endParaRPr b="1"/>
          </a:p>
          <a:p>
            <a:pPr indent="0" lvl="0" marL="0" rtl="0" algn="l">
              <a:lnSpc>
                <a:spcPct val="115000"/>
              </a:lnSpc>
              <a:spcBef>
                <a:spcPts val="1600"/>
              </a:spcBef>
              <a:spcAft>
                <a:spcPts val="1600"/>
              </a:spcAft>
              <a:buNone/>
            </a:pPr>
            <a:r>
              <a:rPr lang="en"/>
              <a:t>Conditionals</a:t>
            </a:r>
            <a:endParaRPr/>
          </a:p>
        </p:txBody>
      </p:sp>
      <p:sp>
        <p:nvSpPr>
          <p:cNvPr id="416" name="Google Shape;416;p5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52"/>
          <p:cNvPicPr preferRelativeResize="0"/>
          <p:nvPr/>
        </p:nvPicPr>
        <p:blipFill>
          <a:blip r:embed="rId3">
            <a:alphaModFix/>
          </a:blip>
          <a:stretch>
            <a:fillRect/>
          </a:stretch>
        </p:blipFill>
        <p:spPr>
          <a:xfrm>
            <a:off x="1727963" y="1005475"/>
            <a:ext cx="5688081" cy="3555051"/>
          </a:xfrm>
          <a:prstGeom prst="rect">
            <a:avLst/>
          </a:prstGeom>
          <a:noFill/>
          <a:ln>
            <a:noFill/>
          </a:ln>
        </p:spPr>
      </p:pic>
      <p:sp>
        <p:nvSpPr>
          <p:cNvPr id="422" name="Google Shape;422;p5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 Exit Tickets!</a:t>
            </a:r>
            <a:endParaRPr/>
          </a:p>
        </p:txBody>
      </p:sp>
      <p:sp>
        <p:nvSpPr>
          <p:cNvPr id="423" name="Google Shape;423;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4" name="Google Shape;424;p5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Suggested Agenda</a:t>
            </a:r>
            <a:endParaRPr/>
          </a:p>
          <a:p>
            <a:pPr indent="0" lvl="0" marL="0" rtl="0" algn="l">
              <a:spcBef>
                <a:spcPts val="0"/>
              </a:spcBef>
              <a:spcAft>
                <a:spcPts val="0"/>
              </a:spcAft>
              <a:buNone/>
            </a:pPr>
            <a:r>
              <a:t/>
            </a:r>
            <a:endParaRPr/>
          </a:p>
        </p:txBody>
      </p:sp>
      <p:graphicFrame>
        <p:nvGraphicFramePr>
          <p:cNvPr id="272" name="Google Shape;272;p33"/>
          <p:cNvGraphicFramePr/>
          <p:nvPr/>
        </p:nvGraphicFramePr>
        <p:xfrm>
          <a:off x="1116163" y="1054802"/>
          <a:ext cx="3000000" cy="3000000"/>
        </p:xfrm>
        <a:graphic>
          <a:graphicData uri="http://schemas.openxmlformats.org/drawingml/2006/table">
            <a:tbl>
              <a:tblPr>
                <a:noFill/>
                <a:tableStyleId>{EFDC638B-C783-4DFD-921A-96967C09DFB3}</a:tableStyleId>
              </a:tblPr>
              <a:tblGrid>
                <a:gridCol w="1479975"/>
                <a:gridCol w="5752550"/>
              </a:tblGrid>
              <a:tr h="486400">
                <a:tc>
                  <a:txBody>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Time</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c>
                  <a:txBody>
                    <a:bodyPr/>
                    <a:lstStyle/>
                    <a:p>
                      <a:pPr indent="0" lvl="0" marL="0" rtl="0" algn="l">
                        <a:spcBef>
                          <a:spcPts val="0"/>
                        </a:spcBef>
                        <a:spcAft>
                          <a:spcPts val="0"/>
                        </a:spcAft>
                        <a:buClr>
                          <a:srgbClr val="000000"/>
                        </a:buClr>
                        <a:buSzPts val="1100"/>
                        <a:buFont typeface="Arial"/>
                        <a:buNone/>
                      </a:pPr>
                      <a:r>
                        <a:rPr b="1" lang="en">
                          <a:solidFill>
                            <a:srgbClr val="FFFFFF"/>
                          </a:solidFill>
                          <a:latin typeface="Proxima Nova"/>
                          <a:ea typeface="Proxima Nova"/>
                          <a:cs typeface="Proxima Nova"/>
                          <a:sym typeface="Proxima Nova"/>
                        </a:rPr>
                        <a:t>Activity</a:t>
                      </a:r>
                      <a:endParaRPr b="1">
                        <a:solidFill>
                          <a:srgbClr val="FFFFFF"/>
                        </a:solidFill>
                        <a:latin typeface="Proxima Nova"/>
                        <a:ea typeface="Proxima Nova"/>
                        <a:cs typeface="Proxima Nova"/>
                        <a:sym typeface="Proxima Nova"/>
                      </a:endParaRPr>
                    </a:p>
                  </a:txBody>
                  <a:tcPr marT="91425" marB="91425" marR="91425" marL="91425" anchor="ctr">
                    <a:lnB cap="flat" cmpd="sng" w="9525">
                      <a:solidFill>
                        <a:srgbClr val="9E9E9E"/>
                      </a:solidFill>
                      <a:prstDash val="solid"/>
                      <a:round/>
                      <a:headEnd len="sm" w="sm" type="none"/>
                      <a:tailEnd len="sm" w="sm" type="none"/>
                    </a:lnB>
                    <a:solidFill>
                      <a:srgbClr val="E51B24"/>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0:00–0:15</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Welcome + Introduction to </a:t>
                      </a:r>
                      <a:r>
                        <a:rPr b="1" lang="en">
                          <a:latin typeface="Proxima Nova"/>
                          <a:ea typeface="Proxima Nova"/>
                          <a:cs typeface="Proxima Nova"/>
                          <a:sym typeface="Proxima Nova"/>
                        </a:rPr>
                        <a:t>Server Development with Flask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0:15–0:55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Lists and Tuples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0:55–1:05</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Break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1:05-1:30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Proxima Nova"/>
                          <a:ea typeface="Proxima Nova"/>
                          <a:cs typeface="Proxima Nova"/>
                          <a:sym typeface="Proxima Nova"/>
                        </a:rPr>
                        <a:t>Dictionaries</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1:30–1:50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Combining </a:t>
                      </a:r>
                      <a:r>
                        <a:rPr b="1" lang="en">
                          <a:solidFill>
                            <a:schemeClr val="dk1"/>
                          </a:solidFill>
                          <a:latin typeface="Proxima Nova"/>
                          <a:ea typeface="Proxima Nova"/>
                          <a:cs typeface="Proxima Nova"/>
                          <a:sym typeface="Proxima Nova"/>
                        </a:rPr>
                        <a:t>Server Development with Flask</a:t>
                      </a:r>
                      <a:endParaRPr b="1">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26275">
                <a:tc>
                  <a:txBody>
                    <a:bodyPr/>
                    <a:lstStyle/>
                    <a:p>
                      <a:pPr indent="0" lvl="0" marL="0" rtl="0" algn="l">
                        <a:spcBef>
                          <a:spcPts val="0"/>
                        </a:spcBef>
                        <a:spcAft>
                          <a:spcPts val="0"/>
                        </a:spcAft>
                        <a:buNone/>
                      </a:pPr>
                      <a:r>
                        <a:rPr lang="en">
                          <a:latin typeface="Proxima Nova"/>
                          <a:ea typeface="Proxima Nova"/>
                          <a:cs typeface="Proxima Nova"/>
                          <a:sym typeface="Proxima Nova"/>
                        </a:rPr>
                        <a:t>1:50–2:00</a:t>
                      </a:r>
                      <a:endParaRPr>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Wrapping Up, Q&amp;A, and Exit Ticket Completion</a:t>
                      </a:r>
                      <a:endParaRPr b="1">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Jupyter Notebook</a:t>
            </a:r>
            <a:endParaRPr/>
          </a:p>
        </p:txBody>
      </p:sp>
      <p:sp>
        <p:nvSpPr>
          <p:cNvPr id="278" name="Google Shape;278;p34"/>
          <p:cNvSpPr txBox="1"/>
          <p:nvPr>
            <p:ph idx="1" type="body"/>
          </p:nvPr>
        </p:nvSpPr>
        <p:spPr>
          <a:xfrm>
            <a:off x="979500" y="1078375"/>
            <a:ext cx="7099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solidFill>
                  <a:schemeClr val="dk1"/>
                </a:solidFill>
              </a:rPr>
              <a:t>The exercises referenced in this lesson can be found in the </a:t>
            </a:r>
            <a:r>
              <a:rPr lang="en" u="sng">
                <a:solidFill>
                  <a:schemeClr val="hlink"/>
                </a:solidFill>
                <a:hlinkClick r:id="rId3"/>
              </a:rPr>
              <a:t>Python Workbooks + Data</a:t>
            </a:r>
            <a:r>
              <a:rPr lang="en">
                <a:solidFill>
                  <a:schemeClr val="dk1"/>
                </a:solidFill>
              </a:rPr>
              <a:t> folder.</a:t>
            </a:r>
            <a:endParaRPr/>
          </a:p>
        </p:txBody>
      </p:sp>
      <p:sp>
        <p:nvSpPr>
          <p:cNvPr id="279" name="Google Shape;279;p3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Development with Flask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Learning Goals</a:t>
            </a:r>
            <a:endParaRPr/>
          </a:p>
        </p:txBody>
      </p:sp>
      <p:sp>
        <p:nvSpPr>
          <p:cNvPr id="290" name="Google Shape;290;p3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91" name="Google Shape;291;p36"/>
          <p:cNvPicPr preferRelativeResize="0"/>
          <p:nvPr/>
        </p:nvPicPr>
        <p:blipFill>
          <a:blip r:embed="rId3">
            <a:alphaModFix/>
          </a:blip>
          <a:stretch>
            <a:fillRect/>
          </a:stretch>
        </p:blipFill>
        <p:spPr>
          <a:xfrm>
            <a:off x="5873750" y="1248900"/>
            <a:ext cx="1880075" cy="2645700"/>
          </a:xfrm>
          <a:prstGeom prst="rect">
            <a:avLst/>
          </a:prstGeom>
          <a:noFill/>
          <a:ln>
            <a:noFill/>
          </a:ln>
        </p:spPr>
      </p:pic>
      <p:sp>
        <p:nvSpPr>
          <p:cNvPr id="292" name="Google Shape;292;p36"/>
          <p:cNvSpPr txBox="1"/>
          <p:nvPr>
            <p:ph idx="4294967295" type="body"/>
          </p:nvPr>
        </p:nvSpPr>
        <p:spPr>
          <a:xfrm>
            <a:off x="457200" y="1143000"/>
            <a:ext cx="4880100" cy="293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 Flask to create an API server</a:t>
            </a:r>
            <a:endParaRPr/>
          </a:p>
          <a:p>
            <a:pPr indent="-342900" lvl="0" marL="457200" rtl="0" algn="l">
              <a:lnSpc>
                <a:spcPct val="115000"/>
              </a:lnSpc>
              <a:spcBef>
                <a:spcPts val="1000"/>
              </a:spcBef>
              <a:spcAft>
                <a:spcPts val="0"/>
              </a:spcAft>
              <a:buSzPts val="1800"/>
              <a:buChar char="●"/>
            </a:pPr>
            <a:r>
              <a:rPr lang="en"/>
              <a:t>Describe the role of API servers in web development </a:t>
            </a:r>
            <a:endParaRPr/>
          </a:p>
          <a:p>
            <a:pPr indent="0" lvl="0" marL="0" rtl="0" algn="l">
              <a:lnSpc>
                <a:spcPct val="115000"/>
              </a:lnSpc>
              <a:spcBef>
                <a:spcPts val="1000"/>
              </a:spcBef>
              <a:spcAft>
                <a:spcPts val="0"/>
              </a:spcAft>
              <a:buNone/>
            </a:pPr>
            <a:r>
              <a:t/>
            </a:r>
            <a:endParaRPr sz="1400"/>
          </a:p>
          <a:p>
            <a:pPr indent="0" lvl="0" marL="457200" rtl="0" algn="l">
              <a:lnSpc>
                <a:spcPct val="115000"/>
              </a:lnSpc>
              <a:spcBef>
                <a:spcPts val="1000"/>
              </a:spcBef>
              <a:spcAft>
                <a:spcPts val="1000"/>
              </a:spcAft>
              <a:buNone/>
            </a:pPr>
            <a:r>
              <a:t/>
            </a:r>
            <a:endParaRPr sz="1400"/>
          </a:p>
        </p:txBody>
      </p:sp>
      <p:sp>
        <p:nvSpPr>
          <p:cNvPr id="293" name="Google Shape;293;p3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APIs Made Of?</a:t>
            </a:r>
            <a:endParaRPr/>
          </a:p>
        </p:txBody>
      </p:sp>
      <p:sp>
        <p:nvSpPr>
          <p:cNvPr id="299" name="Google Shape;299;p3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0" name="Google Shape;300;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01" name="Google Shape;301;p3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recap, from a user perspective, what an API needs to include for a program to be able to successfully interact with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programming web applications, we typically classify technologies as either </a:t>
            </a:r>
            <a:r>
              <a:rPr b="1" lang="en"/>
              <a:t>front-end </a:t>
            </a:r>
            <a:r>
              <a:rPr lang="en"/>
              <a:t>or </a:t>
            </a:r>
            <a:r>
              <a:rPr b="1" lang="en"/>
              <a:t>back-end</a:t>
            </a:r>
            <a:r>
              <a:rPr lang="en"/>
              <a:t>.</a:t>
            </a:r>
            <a:endParaRPr/>
          </a:p>
          <a:p>
            <a:pPr indent="0" lvl="0" marL="0" rtl="0" algn="l">
              <a:spcBef>
                <a:spcPts val="1600"/>
              </a:spcBef>
              <a:spcAft>
                <a:spcPts val="0"/>
              </a:spcAft>
              <a:buNone/>
            </a:pPr>
            <a:r>
              <a:rPr b="1" lang="en"/>
              <a:t>Front-End</a:t>
            </a:r>
            <a:r>
              <a:rPr lang="en"/>
              <a:t> technologies include HTML, CSS, and JavaScript, and manage everything a regular user would interact with in their web browser.</a:t>
            </a:r>
            <a:endParaRPr/>
          </a:p>
          <a:p>
            <a:pPr indent="0" lvl="0" marL="0" rtl="0" algn="l">
              <a:spcBef>
                <a:spcPts val="1600"/>
              </a:spcBef>
              <a:spcAft>
                <a:spcPts val="1600"/>
              </a:spcAft>
              <a:buNone/>
            </a:pPr>
            <a:r>
              <a:rPr b="1" lang="en"/>
              <a:t>Back-End</a:t>
            </a:r>
            <a:r>
              <a:rPr lang="en"/>
              <a:t> technologies include servers, databases, and other application logic that power a web application. </a:t>
            </a:r>
            <a:endParaRPr/>
          </a:p>
        </p:txBody>
      </p:sp>
      <p:sp>
        <p:nvSpPr>
          <p:cNvPr id="307" name="Google Shape;307;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Development Eco-System</a:t>
            </a:r>
            <a:endParaRPr/>
          </a:p>
        </p:txBody>
      </p:sp>
      <p:sp>
        <p:nvSpPr>
          <p:cNvPr id="308" name="Google Shape;308;p3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09" name="Google Shape;309;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development is crucial to making applications that users can interact with. Most web applications, even those with a user-friendly front-end website, rely on making API calls to interact with a server, where the application logic is based.</a:t>
            </a:r>
            <a:endParaRPr/>
          </a:p>
          <a:p>
            <a:pPr indent="0" lvl="0" marL="0" rtl="0" algn="l">
              <a:spcBef>
                <a:spcPts val="1600"/>
              </a:spcBef>
              <a:spcAft>
                <a:spcPts val="0"/>
              </a:spcAft>
              <a:buNone/>
            </a:pPr>
            <a:r>
              <a:rPr b="1" lang="en"/>
              <a:t>Flask</a:t>
            </a:r>
            <a:r>
              <a:rPr lang="en"/>
              <a:t> is a popular, minimal Python library for creating servers. It can:</a:t>
            </a:r>
            <a:endParaRPr sz="1200">
              <a:solidFill>
                <a:srgbClr val="24292E"/>
              </a:solidFill>
              <a:highlight>
                <a:srgbClr val="FFFFFF"/>
              </a:highlight>
              <a:latin typeface="Arial"/>
              <a:ea typeface="Arial"/>
              <a:cs typeface="Arial"/>
              <a:sym typeface="Arial"/>
            </a:endParaRPr>
          </a:p>
          <a:p>
            <a:pPr indent="-330200" lvl="0" marL="457200" rtl="0" algn="l">
              <a:spcBef>
                <a:spcPts val="1600"/>
              </a:spcBef>
              <a:spcAft>
                <a:spcPts val="0"/>
              </a:spcAft>
              <a:buClr>
                <a:srgbClr val="24292E"/>
              </a:buClr>
              <a:buSzPts val="1600"/>
              <a:buFont typeface="Proxima Nova"/>
              <a:buChar char="●"/>
            </a:pPr>
            <a:r>
              <a:rPr lang="en" sz="1600">
                <a:solidFill>
                  <a:srgbClr val="24292E"/>
                </a:solidFill>
                <a:highlight>
                  <a:srgbClr val="FFFFFF"/>
                </a:highlight>
              </a:rPr>
              <a:t>Create and write the entire back-end in Python!</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Font typeface="Proxima Nova"/>
              <a:buChar char="●"/>
            </a:pPr>
            <a:r>
              <a:rPr lang="en" sz="1600">
                <a:solidFill>
                  <a:srgbClr val="24292E"/>
                </a:solidFill>
                <a:highlight>
                  <a:srgbClr val="FFFFFF"/>
                </a:highlight>
              </a:rPr>
              <a:t>Do small tasks (e.g., create a microblog or stand up a simple API).</a:t>
            </a:r>
            <a:endParaRPr sz="1600">
              <a:solidFill>
                <a:srgbClr val="24292E"/>
              </a:solidFill>
              <a:highlight>
                <a:srgbClr val="FFFFFF"/>
              </a:highlight>
            </a:endParaRPr>
          </a:p>
          <a:p>
            <a:pPr indent="-330200" lvl="0" marL="457200" rtl="0" algn="l">
              <a:spcBef>
                <a:spcPts val="0"/>
              </a:spcBef>
              <a:spcAft>
                <a:spcPts val="0"/>
              </a:spcAft>
              <a:buClr>
                <a:srgbClr val="24292E"/>
              </a:buClr>
              <a:buSzPts val="1600"/>
              <a:buFont typeface="Proxima Nova"/>
              <a:buChar char="●"/>
            </a:pPr>
            <a:r>
              <a:rPr lang="en" sz="1600">
                <a:solidFill>
                  <a:srgbClr val="24292E"/>
                </a:solidFill>
                <a:highlight>
                  <a:srgbClr val="FFFFFF"/>
                </a:highlight>
              </a:rPr>
              <a:t>Manage complex applications (e.g., Pinterest's API or create a Twitter clone).</a:t>
            </a:r>
            <a:endParaRPr sz="1600">
              <a:solidFill>
                <a:srgbClr val="24292E"/>
              </a:solidFill>
              <a:highlight>
                <a:srgbClr val="FFFFFF"/>
              </a:highlight>
            </a:endParaRPr>
          </a:p>
          <a:p>
            <a:pPr indent="0" lvl="0" marL="0" rtl="0" algn="l">
              <a:spcBef>
                <a:spcPts val="1200"/>
              </a:spcBef>
              <a:spcAft>
                <a:spcPts val="1600"/>
              </a:spcAft>
              <a:buNone/>
            </a:pPr>
            <a:r>
              <a:t/>
            </a:r>
            <a:endParaRPr/>
          </a:p>
        </p:txBody>
      </p:sp>
      <p:sp>
        <p:nvSpPr>
          <p:cNvPr id="315" name="Google Shape;315;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Development with Flask</a:t>
            </a:r>
            <a:endParaRPr/>
          </a:p>
        </p:txBody>
      </p:sp>
      <p:sp>
        <p:nvSpPr>
          <p:cNvPr id="316" name="Google Shape;316;p39"/>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17" name="Google Shape;317;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