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Proxima Nova"/>
      <p:regular r:id="rId35"/>
      <p:bold r:id="rId36"/>
      <p:italic r:id="rId37"/>
      <p:boldItalic r:id="rId38"/>
    </p:embeddedFont>
    <p:embeddedFont>
      <p:font typeface="Inconsolata"/>
      <p:regular r:id="rId39"/>
      <p:bold r:id="rId40"/>
    </p:embeddedFont>
    <p:embeddedFont>
      <p:font typeface="Oswald"/>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D35551-6003-498F-AD54-3B5E65F74BEB}">
  <a:tblStyle styleId="{5DD35551-6003-498F-AD54-3B5E65F74B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Inconsolata-bold.fntdata"/><Relationship Id="rId20" Type="http://schemas.openxmlformats.org/officeDocument/2006/relationships/slide" Target="slides/slide15.xml"/><Relationship Id="rId42" Type="http://schemas.openxmlformats.org/officeDocument/2006/relationships/font" Target="fonts/Oswald-bold.fntdata"/><Relationship Id="rId41" Type="http://schemas.openxmlformats.org/officeDocument/2006/relationships/font" Target="fonts/Oswald-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italic.fntdata"/><Relationship Id="rId14" Type="http://schemas.openxmlformats.org/officeDocument/2006/relationships/slide" Target="slides/slide9.xml"/><Relationship Id="rId36" Type="http://schemas.openxmlformats.org/officeDocument/2006/relationships/font" Target="fonts/ProximaNova-bold.fntdata"/><Relationship Id="rId17" Type="http://schemas.openxmlformats.org/officeDocument/2006/relationships/slide" Target="slides/slide12.xml"/><Relationship Id="rId39" Type="http://schemas.openxmlformats.org/officeDocument/2006/relationships/font" Target="fonts/Inconsolata-regular.fntdata"/><Relationship Id="rId16" Type="http://schemas.openxmlformats.org/officeDocument/2006/relationships/slide" Target="slides/slide11.xml"/><Relationship Id="rId38" Type="http://schemas.openxmlformats.org/officeDocument/2006/relationships/font" Target="fonts/ProximaNov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39c84f11c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39c84f11c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d080ceeb0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d080ceeb0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about 10 minutes to run through the basics of HTML This shouldn't be an emphasis in the course, we're learning just enough to </a:t>
            </a:r>
            <a:r>
              <a:rPr lang="en"/>
              <a:t>understand</a:t>
            </a:r>
            <a:r>
              <a:rPr lang="en"/>
              <a:t> how Flask treats templates.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d080ceeb0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d080ceeb0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t>How HTML connects to tags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TALKING POINTS: </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HTML is made of tags — the double carets you see </a:t>
            </a:r>
            <a:r>
              <a:rPr lang="en">
                <a:solidFill>
                  <a:schemeClr val="dk1"/>
                </a:solidFill>
              </a:rPr>
              <a:t>—</a:t>
            </a:r>
            <a:r>
              <a:rPr lang="en"/>
              <a:t> which tell the browser how to format the content.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cd080ceeb0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cd080ceeb0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Purpose: </a:t>
            </a:r>
            <a:r>
              <a:rPr lang="en">
                <a:solidFill>
                  <a:schemeClr val="dk1"/>
                </a:solidFill>
                <a:highlight>
                  <a:srgbClr val="FFFFFF"/>
                </a:highlight>
              </a:rPr>
              <a:t>HTML Basics</a:t>
            </a:r>
            <a:endParaRPr>
              <a:solidFill>
                <a:schemeClr val="dk1"/>
              </a:solidFill>
              <a:highlight>
                <a:srgbClr val="FFFFFF"/>
              </a:highlight>
            </a:endParaRPr>
          </a:p>
          <a:p>
            <a:pPr indent="0" lvl="0" marL="0" rtl="0" algn="l">
              <a:spcBef>
                <a:spcPts val="0"/>
              </a:spcBef>
              <a:spcAft>
                <a:spcPts val="0"/>
              </a:spcAft>
              <a:buNone/>
            </a:pPr>
            <a:r>
              <a:t/>
            </a:r>
            <a:endParaRPr b="1">
              <a:solidFill>
                <a:schemeClr val="dk1"/>
              </a:solidFill>
              <a:highlight>
                <a:srgbClr val="FFFFFF"/>
              </a:highlight>
            </a:endParaRPr>
          </a:p>
          <a:p>
            <a:pPr indent="0" lvl="0" marL="0" rtl="0" algn="l">
              <a:spcBef>
                <a:spcPts val="0"/>
              </a:spcBef>
              <a:spcAft>
                <a:spcPts val="0"/>
              </a:spcAft>
              <a:buNone/>
            </a:pPr>
            <a:r>
              <a:rPr b="1" lang="en">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This is the boilerplate for HTML. If you’ve had students install a text editor, this is a good time to show them the hotkey for an HTML boilerplate file, or save it for later in the day. This shows them that text editors can be very powerful tools for productivity and will get some more interested in shortcuts. If you type this out in your code editor for them, you can also show them autocompleting tags so they don’t have to type out the brackets.</a:t>
            </a:r>
            <a:endParaRPr>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d080ceeb0_0_1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d080ceeb0_0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t>Common body tags used</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TALKING POINTS: </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Without HTML, all text renders at the same level. We want to create hierarchy and structure to our site, so we start with indicating which text is a header, a subheader (of multiple levels), or just plain old paragraph text. Anchor and image tags can create connections between our webpage and other sites or image files.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Walk students through the elements above.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cd080ceeb0_0_1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cd080ceeb0_0_1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t>HTML tag list</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TALKING POINTS: </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Next, let’s talk about adding another element to your page: lists. Lists are either unordered (with plain bullets) or ordered (with numbers). Ordered or unordered list tags will tell your browser to display the list item with a bullet or a number.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922b481f3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922b481f3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a:t>
            </a:r>
            <a:r>
              <a:rPr lang="en"/>
              <a:t> 25 minutes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cd080ceeb0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cd080ceeb0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a:t>
            </a:r>
            <a:r>
              <a:rPr lang="en"/>
              <a:t> How to set up a template in flask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TALKING POINTS: </a:t>
            </a:r>
            <a:endParaRPr b="1"/>
          </a:p>
          <a:p>
            <a:pPr indent="-298450" lvl="0" marL="457200" rtl="0" algn="l">
              <a:spcBef>
                <a:spcPts val="0"/>
              </a:spcBef>
              <a:spcAft>
                <a:spcPts val="0"/>
              </a:spcAft>
              <a:buSzPts val="1100"/>
              <a:buChar char="●"/>
            </a:pPr>
            <a:r>
              <a:rPr lang="en"/>
              <a:t>Now that we’ve had chance to review the </a:t>
            </a:r>
            <a:r>
              <a:rPr lang="en"/>
              <a:t>basics of HTML let’s talk about templates. </a:t>
            </a:r>
            <a:endParaRPr/>
          </a:p>
          <a:p>
            <a:pPr indent="-298450" lvl="0" marL="457200" rtl="0" algn="l">
              <a:spcBef>
                <a:spcPts val="0"/>
              </a:spcBef>
              <a:spcAft>
                <a:spcPts val="0"/>
              </a:spcAft>
              <a:buSzPts val="1100"/>
              <a:buChar char="●"/>
            </a:pPr>
            <a:r>
              <a:rPr lang="en"/>
              <a:t>Templates in Flask serve as the main server file</a:t>
            </a:r>
            <a:endParaRPr/>
          </a:p>
          <a:p>
            <a:pPr indent="0" lvl="0" marL="0" rtl="0" algn="l">
              <a:spcBef>
                <a:spcPts val="0"/>
              </a:spcBef>
              <a:spcAft>
                <a:spcPts val="0"/>
              </a:spcAft>
              <a:buNone/>
            </a:pPr>
            <a:r>
              <a:t/>
            </a:r>
            <a:endParaRPr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cd080ceeb0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cd080ceeb0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t>Defining Template Syntax</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cd080ceeb0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cd080ceeb0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t>How to Render templates in flask</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cd080ceeb0_0_1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cd080ceeb0_0_1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t>Walkthrough of Template Rending</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Starting and stopping the Flask server will likely produce some errors. Encourage </a:t>
            </a:r>
            <a:r>
              <a:rPr lang="en"/>
              <a:t>students</a:t>
            </a:r>
            <a:r>
              <a:rPr lang="en"/>
              <a:t> to be specific with their error messages, try googling it in front of them to find a solution. Odds are somebody will have an "address in use" error from not shutting down servers correctly, which can be solved by killing the process on the specific flask port 5000.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39c84f11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39c84f11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300"/>
              </a:spcBef>
              <a:spcAft>
                <a:spcPts val="0"/>
              </a:spcAft>
              <a:buClr>
                <a:schemeClr val="dk1"/>
              </a:buClr>
              <a:buSzPts val="1100"/>
              <a:buFont typeface="Arial"/>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cd080ceeb0_0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cd080ceeb0_0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Proxima Nova"/>
                <a:ea typeface="Proxima Nova"/>
                <a:cs typeface="Proxima Nova"/>
                <a:sym typeface="Proxima Nova"/>
              </a:rPr>
              <a:t>Purpose: </a:t>
            </a:r>
            <a:r>
              <a:rPr lang="en" sz="1200">
                <a:solidFill>
                  <a:schemeClr val="dk1"/>
                </a:solidFill>
                <a:latin typeface="Proxima Nova"/>
                <a:ea typeface="Proxima Nova"/>
                <a:cs typeface="Proxima Nova"/>
                <a:sym typeface="Proxima Nova"/>
              </a:rPr>
              <a:t>Partner exercise for template rendering </a:t>
            </a:r>
            <a:endParaRPr sz="12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304800" lvl="0" marL="457200" rtl="0" algn="l">
              <a:lnSpc>
                <a:spcPct val="115000"/>
              </a:lnSpc>
              <a:spcBef>
                <a:spcPts val="1600"/>
              </a:spcBef>
              <a:spcAft>
                <a:spcPts val="0"/>
              </a:spcAft>
              <a:buClr>
                <a:schemeClr val="dk1"/>
              </a:buClr>
              <a:buSzPts val="1200"/>
              <a:buChar char="●"/>
            </a:pPr>
            <a:r>
              <a:rPr lang="en" sz="1200">
                <a:solidFill>
                  <a:schemeClr val="dk1"/>
                </a:solidFill>
              </a:rPr>
              <a:t>Note that we can either provide multiple keyword arguments to the render_template method, or pass the review object and extract the individual data in the template. render_template("show.html", title=review.book_title, text=review.review_text) OR just render_template("show.html", review=review) then use {{review.book_title}} in the template.</a:t>
            </a:r>
            <a:endParaRPr sz="1200">
              <a:solidFill>
                <a:schemeClr val="dk1"/>
              </a:solidFill>
            </a:endParaRPr>
          </a:p>
          <a:p>
            <a:pPr indent="0" lvl="0" marL="0" rtl="0" algn="l">
              <a:lnSpc>
                <a:spcPct val="115000"/>
              </a:lnSpc>
              <a:spcBef>
                <a:spcPts val="1600"/>
              </a:spcBef>
              <a:spcAft>
                <a:spcPts val="0"/>
              </a:spcAft>
              <a:buNone/>
            </a:pPr>
            <a:r>
              <a:rPr b="1" lang="en">
                <a:solidFill>
                  <a:schemeClr val="dk1"/>
                </a:solidFill>
                <a:highlight>
                  <a:schemeClr val="accent4"/>
                </a:highlight>
              </a:rPr>
              <a:t>For Remote Classrooms </a:t>
            </a:r>
            <a:endParaRPr b="1">
              <a:solidFill>
                <a:schemeClr val="dk1"/>
              </a:solidFill>
              <a:highlight>
                <a:schemeClr val="accent4"/>
              </a:highlight>
            </a:endParaRPr>
          </a:p>
          <a:p>
            <a:pPr indent="-298450" lvl="0" marL="457200" rtl="0" algn="l">
              <a:lnSpc>
                <a:spcPct val="115000"/>
              </a:lnSpc>
              <a:spcBef>
                <a:spcPts val="1600"/>
              </a:spcBef>
              <a:spcAft>
                <a:spcPts val="0"/>
              </a:spcAft>
              <a:buClr>
                <a:schemeClr val="dk1"/>
              </a:buClr>
              <a:buSzPts val="1100"/>
              <a:buChar char="●"/>
            </a:pPr>
            <a:r>
              <a:rPr lang="en">
                <a:solidFill>
                  <a:schemeClr val="dk1"/>
                </a:solidFill>
                <a:highlight>
                  <a:schemeClr val="lt1"/>
                </a:highlight>
              </a:rPr>
              <a:t>Set up breakout rooms for student pairs/groups. Screenshot slide and post in Slack Channel before opening Rooms.</a:t>
            </a:r>
            <a:endParaRPr>
              <a:solidFill>
                <a:schemeClr val="dk1"/>
              </a:solidFill>
              <a:highlight>
                <a:schemeClr val="lt1"/>
              </a:highlight>
            </a:endParaRPr>
          </a:p>
          <a:p>
            <a:pPr indent="-298450" lvl="0" marL="457200" rtl="0" algn="l">
              <a:lnSpc>
                <a:spcPct val="115000"/>
              </a:lnSpc>
              <a:spcBef>
                <a:spcPts val="0"/>
              </a:spcBef>
              <a:spcAft>
                <a:spcPts val="0"/>
              </a:spcAft>
              <a:buClr>
                <a:schemeClr val="dk1"/>
              </a:buClr>
              <a:buSzPts val="1100"/>
              <a:buChar char="●"/>
            </a:pPr>
            <a:r>
              <a:rPr lang="en">
                <a:solidFill>
                  <a:schemeClr val="dk1"/>
                </a:solidFill>
                <a:highlight>
                  <a:schemeClr val="lt1"/>
                </a:highlight>
              </a:rPr>
              <a:t>At the 60 second mark, send a message to all rooms “Start to wrap up your discussions. Rooms will close in 1 minute!”</a:t>
            </a:r>
            <a:endParaRPr>
              <a:solidFill>
                <a:schemeClr val="dk1"/>
              </a:solidFill>
              <a:highlight>
                <a:schemeClr val="lt1"/>
              </a:highlight>
            </a:endParaRPr>
          </a:p>
          <a:p>
            <a:pPr indent="-298450" lvl="0" marL="457200" rtl="0" algn="l">
              <a:lnSpc>
                <a:spcPct val="115000"/>
              </a:lnSpc>
              <a:spcBef>
                <a:spcPts val="0"/>
              </a:spcBef>
              <a:spcAft>
                <a:spcPts val="0"/>
              </a:spcAft>
              <a:buClr>
                <a:schemeClr val="dk1"/>
              </a:buClr>
              <a:buSzPts val="1100"/>
              <a:buChar char="●"/>
            </a:pPr>
            <a:r>
              <a:rPr lang="en">
                <a:solidFill>
                  <a:schemeClr val="dk1"/>
                </a:solidFill>
                <a:highlight>
                  <a:schemeClr val="lt1"/>
                </a:highlight>
              </a:rPr>
              <a:t>Move around from breakout room to breakout room to “walk around the classroom”.</a:t>
            </a:r>
            <a:endParaRPr>
              <a:solidFill>
                <a:schemeClr val="dk1"/>
              </a:solidFill>
              <a:highlight>
                <a:schemeClr val="lt1"/>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cd080ceeb0_0_1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cd080ceeb0_0_1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t>How to use Jinja templates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TALKING POINTS: </a:t>
            </a:r>
            <a:endParaRPr b="1"/>
          </a:p>
          <a:p>
            <a:pPr indent="-298450" lvl="0" marL="457200" rtl="0" algn="l">
              <a:spcBef>
                <a:spcPts val="0"/>
              </a:spcBef>
              <a:spcAft>
                <a:spcPts val="0"/>
              </a:spcAft>
              <a:buSzPts val="1100"/>
              <a:buChar char="●"/>
            </a:pPr>
            <a:r>
              <a:rPr lang="en"/>
              <a:t>The end for statement defines the end of the programming block. Note the same pattern emerges with if/elif/endif statements.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cd080ceeb0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cd080ceeb0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t>How to use reviews index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highlight>
                  <a:schemeClr val="accent4"/>
                </a:highlight>
              </a:rPr>
              <a:t>For Remote Classrooms</a:t>
            </a:r>
            <a:endParaRPr b="1">
              <a:highlight>
                <a:schemeClr val="accent4"/>
              </a:highlight>
            </a:endParaRPr>
          </a:p>
          <a:p>
            <a:pPr indent="-298450" lvl="0" marL="457200" rtl="0" algn="l">
              <a:spcBef>
                <a:spcPts val="0"/>
              </a:spcBef>
              <a:spcAft>
                <a:spcPts val="0"/>
              </a:spcAft>
              <a:buSzPts val="1100"/>
              <a:buChar char="●"/>
            </a:pPr>
            <a:r>
              <a:rPr lang="en">
                <a:highlight>
                  <a:schemeClr val="lt1"/>
                </a:highlight>
              </a:rPr>
              <a:t>Screenshot the slide and drop in the Slack Channel.</a:t>
            </a:r>
            <a:endParaRPr>
              <a:highlight>
                <a:schemeClr val="lt1"/>
              </a:highlight>
            </a:endParaRPr>
          </a:p>
          <a:p>
            <a:pPr indent="-298450" lvl="0" marL="457200" rtl="0" algn="l">
              <a:spcBef>
                <a:spcPts val="0"/>
              </a:spcBef>
              <a:spcAft>
                <a:spcPts val="0"/>
              </a:spcAft>
              <a:buSzPts val="1100"/>
              <a:buChar char="●"/>
            </a:pPr>
            <a:r>
              <a:rPr lang="en">
                <a:highlight>
                  <a:schemeClr val="lt1"/>
                </a:highlight>
              </a:rPr>
              <a:t>For solo activities, you can choose to put people in group break out rooms (to create the “table” group that they would be in in a physical setting) or allow students to work independently in the main session.</a:t>
            </a:r>
            <a:endParaRPr>
              <a:highlight>
                <a:schemeClr val="lt1"/>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cd080ceeb0_0_1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cd080ceeb0_0_1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a:t>
            </a:r>
            <a:r>
              <a:rPr lang="en"/>
              <a:t> How to read data request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TALKING POINTS: </a:t>
            </a:r>
            <a:endParaRPr b="1"/>
          </a:p>
          <a:p>
            <a:pPr indent="0" lvl="0" marL="0" rtl="0" algn="l">
              <a:spcBef>
                <a:spcPts val="0"/>
              </a:spcBef>
              <a:spcAft>
                <a:spcPts val="0"/>
              </a:spcAft>
              <a:buNone/>
            </a:pPr>
            <a:r>
              <a:t/>
            </a:r>
            <a:endParaRPr b="1"/>
          </a:p>
          <a:p>
            <a:pPr indent="-298450" lvl="0" marL="457200" rtl="0" algn="l">
              <a:spcBef>
                <a:spcPts val="0"/>
              </a:spcBef>
              <a:spcAft>
                <a:spcPts val="0"/>
              </a:spcAft>
              <a:buSzPts val="1100"/>
              <a:buChar char="●"/>
            </a:pPr>
            <a:r>
              <a:rPr lang="en"/>
              <a:t>Note that the request object will only make sense inside of a route. Refer students to the docs for other properties that are built-in to the request, like request.method or request.path</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cd080ceeb0_0_1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cd080ceeb0_0_1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t>How to create new reviews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highlight>
                  <a:schemeClr val="accent4"/>
                </a:highlight>
              </a:rPr>
              <a:t>For Remote Classrooms: </a:t>
            </a:r>
            <a:endParaRPr b="1">
              <a:highlight>
                <a:schemeClr val="accent4"/>
              </a:highlight>
            </a:endParaRPr>
          </a:p>
          <a:p>
            <a:pPr indent="0" lvl="0" marL="0" rtl="0" algn="l">
              <a:spcBef>
                <a:spcPts val="0"/>
              </a:spcBef>
              <a:spcAft>
                <a:spcPts val="0"/>
              </a:spcAft>
              <a:buNone/>
            </a:pPr>
            <a:r>
              <a:t/>
            </a:r>
            <a:endParaRPr b="1"/>
          </a:p>
          <a:p>
            <a:pPr indent="-298450" lvl="0" marL="457200" rtl="0" algn="l">
              <a:spcBef>
                <a:spcPts val="0"/>
              </a:spcBef>
              <a:spcAft>
                <a:spcPts val="0"/>
              </a:spcAft>
              <a:buSzPts val="1100"/>
              <a:buChar char="●"/>
            </a:pPr>
            <a:r>
              <a:rPr lang="en"/>
              <a:t>Set up breakout rooms for student pairs/groups. Screenshot slide and post in Slack Channel before opening Rooms.</a:t>
            </a:r>
            <a:endParaRPr/>
          </a:p>
          <a:p>
            <a:pPr indent="-298450" lvl="0" marL="457200" rtl="0" algn="l">
              <a:spcBef>
                <a:spcPts val="0"/>
              </a:spcBef>
              <a:spcAft>
                <a:spcPts val="0"/>
              </a:spcAft>
              <a:buSzPts val="1100"/>
              <a:buChar char="●"/>
            </a:pPr>
            <a:r>
              <a:rPr lang="en"/>
              <a:t>At the 60 second mark, send a message to all rooms “Start to wrap up your discussions. Rooms will close in 1 minute!”</a:t>
            </a:r>
            <a:endParaRPr/>
          </a:p>
          <a:p>
            <a:pPr indent="-298450" lvl="0" marL="457200" rtl="0" algn="l">
              <a:spcBef>
                <a:spcPts val="0"/>
              </a:spcBef>
              <a:spcAft>
                <a:spcPts val="0"/>
              </a:spcAft>
              <a:buSzPts val="1100"/>
              <a:buChar char="●"/>
            </a:pPr>
            <a:r>
              <a:rPr lang="en"/>
              <a:t>Move around from breakout room to breakout room to “walk around the classroom”.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a39c84f1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a39c84f1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Duration: </a:t>
            </a:r>
            <a:r>
              <a:rPr lang="en">
                <a:solidFill>
                  <a:schemeClr val="dk1"/>
                </a:solidFill>
              </a:rPr>
              <a:t>10 minutes</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cd080ceeb0_0_1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cd080ceeb0_0_1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a:t>
            </a:r>
            <a:r>
              <a:rPr lang="en"/>
              <a:t>: </a:t>
            </a:r>
            <a:r>
              <a:rPr lang="en">
                <a:solidFill>
                  <a:schemeClr val="dk1"/>
                </a:solidFill>
              </a:rPr>
              <a:t>These are all just options for where students could go next with Flask. They all involve continuing to learn new topics, so they shouldn't stress if this looks like a long list of things they can't do yet.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a39c84f1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a39c84f1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Recap what was covered in the lesson. </a:t>
            </a:r>
            <a:endParaRPr>
              <a:solidFill>
                <a:schemeClr val="dk1"/>
              </a:solidFill>
            </a:endParaRPr>
          </a:p>
          <a:p>
            <a:pPr indent="0" lvl="0" marL="0" rtl="0" algn="l">
              <a:spcBef>
                <a:spcPts val="5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a39c84f11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a39c84f11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39c84f11c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39c84f11c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39c84f11c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39c84f11c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 </a:t>
            </a:r>
            <a:r>
              <a:rPr lang="en"/>
              <a:t>15 minutes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94e331af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94e331af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Set expectations for the lesson.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highlight>
                <a:srgbClr val="FFD966"/>
              </a:highlight>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D966"/>
                </a:highlight>
              </a:rPr>
              <a:t>For remote classrooms</a:t>
            </a: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Capture a screenshot of this slide and drop it in the class Slack channel.</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d080ceeb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cd080ceeb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a:t>
            </a:r>
            <a:r>
              <a:rPr lang="en"/>
              <a:t> The difference between Rendering Templates and Database Backed Apps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d080ceeb0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cd080ceeb0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t>Review of the Seven Restful Rotues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This is one of the tables worth memorizing if you're going to do API or web development. These seven routes insure all your bases are covered when it comes to how a user might want to interact with your application.</a:t>
            </a:r>
            <a:endParaRPr/>
          </a:p>
          <a:p>
            <a:pPr indent="-298450" lvl="0" marL="457200" rtl="0" algn="l">
              <a:spcBef>
                <a:spcPts val="0"/>
              </a:spcBef>
              <a:spcAft>
                <a:spcPts val="0"/>
              </a:spcAft>
              <a:buSzPts val="1100"/>
              <a:buChar char="●"/>
            </a:pPr>
            <a:r>
              <a:rPr lang="en"/>
              <a:t>Note that the bottom two are only required for creating a full web-browser application on Flask, while data APIs only require the first five.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cd080ceeb0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cd080ceeb0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t>Defining CRUD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TALKING POINTS: </a:t>
            </a:r>
            <a:endParaRPr/>
          </a:p>
          <a:p>
            <a:pPr indent="-298450" lvl="0" marL="457200" rtl="0" algn="l">
              <a:spcBef>
                <a:spcPts val="0"/>
              </a:spcBef>
              <a:spcAft>
                <a:spcPts val="0"/>
              </a:spcAft>
              <a:buSzPts val="1100"/>
              <a:buChar char="●"/>
            </a:pPr>
            <a:r>
              <a:rPr lang="en"/>
              <a:t>Making a CRUD app is a major milestone towards learning web development. We may only want to set up APIs to allow general users to interact with our </a:t>
            </a:r>
            <a:r>
              <a:rPr lang="en"/>
              <a:t>databases in specific ways, not necessarily to power full web applications.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 name="Google Shape;14;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7" name="Google Shape;17;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8" name="Google Shape;18;p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90" name="Shape 90"/>
        <p:cNvGrpSpPr/>
        <p:nvPr/>
      </p:nvGrpSpPr>
      <p:grpSpPr>
        <a:xfrm>
          <a:off x="0" y="0"/>
          <a:ext cx="0" cy="0"/>
          <a:chOff x="0" y="0"/>
          <a:chExt cx="0" cy="0"/>
        </a:xfrm>
      </p:grpSpPr>
      <p:sp>
        <p:nvSpPr>
          <p:cNvPr id="91" name="Google Shape;91;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2" name="Google Shape;92;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3" name="Shape 93"/>
        <p:cNvGrpSpPr/>
        <p:nvPr/>
      </p:nvGrpSpPr>
      <p:grpSpPr>
        <a:xfrm>
          <a:off x="0" y="0"/>
          <a:ext cx="0" cy="0"/>
          <a:chOff x="0" y="0"/>
          <a:chExt cx="0" cy="0"/>
        </a:xfrm>
      </p:grpSpPr>
      <p:cxnSp>
        <p:nvCxnSpPr>
          <p:cNvPr id="94" name="Google Shape;94;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5" name="Google Shape;95;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6" name="Google Shape;96;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7" name="Google Shape;97;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8" name="Google Shape;98;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9" name="Google Shape;99;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00" name="Google Shape;100;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1" name="Shape 101"/>
        <p:cNvGrpSpPr/>
        <p:nvPr/>
      </p:nvGrpSpPr>
      <p:grpSpPr>
        <a:xfrm>
          <a:off x="0" y="0"/>
          <a:ext cx="0" cy="0"/>
          <a:chOff x="0" y="0"/>
          <a:chExt cx="0" cy="0"/>
        </a:xfrm>
      </p:grpSpPr>
      <p:sp>
        <p:nvSpPr>
          <p:cNvPr id="102" name="Google Shape;102;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3" name="Google Shape;103;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4" name="Google Shape;104;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5" name="Google Shape;105;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6" name="Google Shape;106;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7" name="Google Shape;107;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8" name="Shape 108"/>
        <p:cNvGrpSpPr/>
        <p:nvPr/>
      </p:nvGrpSpPr>
      <p:grpSpPr>
        <a:xfrm>
          <a:off x="0" y="0"/>
          <a:ext cx="0" cy="0"/>
          <a:chOff x="0" y="0"/>
          <a:chExt cx="0" cy="0"/>
        </a:xfrm>
      </p:grpSpPr>
      <p:cxnSp>
        <p:nvCxnSpPr>
          <p:cNvPr id="109" name="Google Shape;109;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10" name="Google Shape;110;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1" name="Google Shape;111;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2" name="Google Shape;112;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3" name="Shape 113"/>
        <p:cNvGrpSpPr/>
        <p:nvPr/>
      </p:nvGrpSpPr>
      <p:grpSpPr>
        <a:xfrm>
          <a:off x="0" y="0"/>
          <a:ext cx="0" cy="0"/>
          <a:chOff x="0" y="0"/>
          <a:chExt cx="0" cy="0"/>
        </a:xfrm>
      </p:grpSpPr>
      <p:sp>
        <p:nvSpPr>
          <p:cNvPr id="114" name="Google Shape;114;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7" name="Google Shape;117;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8" name="Google Shape;118;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9" name="Google Shape;119;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20" name="Google Shape;120;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1" name="Shape 121"/>
        <p:cNvGrpSpPr/>
        <p:nvPr/>
      </p:nvGrpSpPr>
      <p:grpSpPr>
        <a:xfrm>
          <a:off x="0" y="0"/>
          <a:ext cx="0" cy="0"/>
          <a:chOff x="0" y="0"/>
          <a:chExt cx="0" cy="0"/>
        </a:xfrm>
      </p:grpSpPr>
      <p:sp>
        <p:nvSpPr>
          <p:cNvPr id="122" name="Google Shape;122;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5" name="Google Shape;125;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6" name="Google Shape;126;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7" name="Google Shape;127;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8" name="Google Shape;128;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9" name="Shape 129"/>
        <p:cNvGrpSpPr/>
        <p:nvPr/>
      </p:nvGrpSpPr>
      <p:grpSpPr>
        <a:xfrm>
          <a:off x="0" y="0"/>
          <a:ext cx="0" cy="0"/>
          <a:chOff x="0" y="0"/>
          <a:chExt cx="0" cy="0"/>
        </a:xfrm>
      </p:grpSpPr>
      <p:sp>
        <p:nvSpPr>
          <p:cNvPr id="130" name="Google Shape;130;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2" name="Google Shape;132;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3" name="Google Shape;133;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4" name="Google Shape;134;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5" name="Google Shape;135;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6" name="Google Shape;136;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7" name="Google Shape;137;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8" name="Google Shape;138;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9" name="Google Shape;139;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40" name="Shape 140"/>
        <p:cNvGrpSpPr/>
        <p:nvPr/>
      </p:nvGrpSpPr>
      <p:grpSpPr>
        <a:xfrm>
          <a:off x="0" y="0"/>
          <a:ext cx="0" cy="0"/>
          <a:chOff x="0" y="0"/>
          <a:chExt cx="0" cy="0"/>
        </a:xfrm>
      </p:grpSpPr>
      <p:sp>
        <p:nvSpPr>
          <p:cNvPr id="141" name="Google Shape;141;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3" name="Google Shape;143;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4" name="Google Shape;144;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5" name="Google Shape;145;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6" name="Google Shape;146;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7" name="Google Shape;147;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8" name="Google Shape;148;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9" name="Shape 149"/>
        <p:cNvGrpSpPr/>
        <p:nvPr/>
      </p:nvGrpSpPr>
      <p:grpSpPr>
        <a:xfrm>
          <a:off x="0" y="0"/>
          <a:ext cx="0" cy="0"/>
          <a:chOff x="0" y="0"/>
          <a:chExt cx="0" cy="0"/>
        </a:xfrm>
      </p:grpSpPr>
      <p:sp>
        <p:nvSpPr>
          <p:cNvPr id="150" name="Google Shape;150;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2" name="Google Shape;152;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3" name="Google Shape;153;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4" name="Google Shape;154;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5" name="Google Shape;155;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6" name="Google Shape;156;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7" name="Google Shape;157;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8" name="Google Shape;158;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9" name="Shape 159"/>
        <p:cNvGrpSpPr/>
        <p:nvPr/>
      </p:nvGrpSpPr>
      <p:grpSpPr>
        <a:xfrm>
          <a:off x="0" y="0"/>
          <a:ext cx="0" cy="0"/>
          <a:chOff x="0" y="0"/>
          <a:chExt cx="0" cy="0"/>
        </a:xfrm>
      </p:grpSpPr>
      <p:sp>
        <p:nvSpPr>
          <p:cNvPr id="160" name="Google Shape;160;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2" name="Google Shape;162;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3" name="Google Shape;163;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4" name="Google Shape;164;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5" name="Google Shape;165;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6" name="Google Shape;166;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9" name="Shape 19"/>
        <p:cNvGrpSpPr/>
        <p:nvPr/>
      </p:nvGrpSpPr>
      <p:grpSpPr>
        <a:xfrm>
          <a:off x="0" y="0"/>
          <a:ext cx="0" cy="0"/>
          <a:chOff x="0" y="0"/>
          <a:chExt cx="0" cy="0"/>
        </a:xfrm>
      </p:grpSpPr>
      <p:sp>
        <p:nvSpPr>
          <p:cNvPr id="20" name="Google Shape;20;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2" name="Google Shape;22;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3" name="Google Shape;23;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4" name="Google Shape;24;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5" name="Google Shape;25;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7" name="Google Shape;27;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8" name="Google Shape;28;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9" name="Google Shape;29;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30" name="Google Shape;30;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a:t>
            </a: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1" name="Google Shape;31;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2" name="Google Shape;32;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3" name="Google Shape;33;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4" name="Google Shape;34;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5" name="Google Shape;35;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6" name="Google Shape;36;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7" name="Google Shape;37;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8" name="Google Shape;38;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40" name="Google Shape;40;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a:t>
            </a:r>
            <a:r>
              <a:rPr lang="en" sz="1200">
                <a:latin typeface="Proxima Nova"/>
                <a:ea typeface="Proxima Nova"/>
                <a:cs typeface="Proxima Nova"/>
                <a:sym typeface="Proxima Nova"/>
              </a:rPr>
              <a:t>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1" name="Google Shape;41;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7" name="Shape 167"/>
        <p:cNvGrpSpPr/>
        <p:nvPr/>
      </p:nvGrpSpPr>
      <p:grpSpPr>
        <a:xfrm>
          <a:off x="0" y="0"/>
          <a:ext cx="0" cy="0"/>
          <a:chOff x="0" y="0"/>
          <a:chExt cx="0" cy="0"/>
        </a:xfrm>
      </p:grpSpPr>
      <p:sp>
        <p:nvSpPr>
          <p:cNvPr id="168" name="Google Shape;168;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0" name="Google Shape;170;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1" name="Google Shape;171;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2" name="Google Shape;172;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3" name="Google Shape;173;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4" name="Google Shape;174;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5" name="Google Shape;175;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6" name="Google Shape;176;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7" name="Shape 177"/>
        <p:cNvGrpSpPr/>
        <p:nvPr/>
      </p:nvGrpSpPr>
      <p:grpSpPr>
        <a:xfrm>
          <a:off x="0" y="0"/>
          <a:ext cx="0" cy="0"/>
          <a:chOff x="0" y="0"/>
          <a:chExt cx="0" cy="0"/>
        </a:xfrm>
      </p:grpSpPr>
      <p:sp>
        <p:nvSpPr>
          <p:cNvPr id="178" name="Google Shape;178;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0" name="Google Shape;180;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1" name="Google Shape;181;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2" name="Google Shape;182;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3" name="Google Shape;183;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4" name="Google Shape;184;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5" name="Shape 185"/>
        <p:cNvGrpSpPr/>
        <p:nvPr/>
      </p:nvGrpSpPr>
      <p:grpSpPr>
        <a:xfrm>
          <a:off x="0" y="0"/>
          <a:ext cx="0" cy="0"/>
          <a:chOff x="0" y="0"/>
          <a:chExt cx="0" cy="0"/>
        </a:xfrm>
      </p:grpSpPr>
      <p:sp>
        <p:nvSpPr>
          <p:cNvPr id="186" name="Google Shape;186;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8" name="Google Shape;188;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9" name="Google Shape;189;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0" name="Google Shape;190;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1" name="Google Shape;191;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2" name="Google Shape;192;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3" name="Google Shape;193;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4" name="Google Shape;194;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5" name="Shape 195"/>
        <p:cNvGrpSpPr/>
        <p:nvPr/>
      </p:nvGrpSpPr>
      <p:grpSpPr>
        <a:xfrm>
          <a:off x="0" y="0"/>
          <a:ext cx="0" cy="0"/>
          <a:chOff x="0" y="0"/>
          <a:chExt cx="0" cy="0"/>
        </a:xfrm>
      </p:grpSpPr>
      <p:sp>
        <p:nvSpPr>
          <p:cNvPr id="196" name="Google Shape;196;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8" name="Google Shape;198;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9" name="Google Shape;199;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0" name="Google Shape;200;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1" name="Google Shape;201;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2" name="Google Shape;202;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
    <p:spTree>
      <p:nvGrpSpPr>
        <p:cNvPr id="203" name="Shape 203"/>
        <p:cNvGrpSpPr/>
        <p:nvPr/>
      </p:nvGrpSpPr>
      <p:grpSpPr>
        <a:xfrm>
          <a:off x="0" y="0"/>
          <a:ext cx="0" cy="0"/>
          <a:chOff x="0" y="0"/>
          <a:chExt cx="0" cy="0"/>
        </a:xfrm>
      </p:grpSpPr>
      <p:sp>
        <p:nvSpPr>
          <p:cNvPr id="204" name="Google Shape;204;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6" name="Google Shape;206;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7" name="Google Shape;207;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8" name="Google Shape;208;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9" name="Google Shape;209;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10" name="Google Shape;210;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1" name="Google Shape;211;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2" name="Google Shape;212;p25"/>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13" name="Google Shape;213;p25"/>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
    <p:spTree>
      <p:nvGrpSpPr>
        <p:cNvPr id="214" name="Shape 214"/>
        <p:cNvGrpSpPr/>
        <p:nvPr/>
      </p:nvGrpSpPr>
      <p:grpSpPr>
        <a:xfrm>
          <a:off x="0" y="0"/>
          <a:ext cx="0" cy="0"/>
          <a:chOff x="0" y="0"/>
          <a:chExt cx="0" cy="0"/>
        </a:xfrm>
      </p:grpSpPr>
      <p:sp>
        <p:nvSpPr>
          <p:cNvPr id="215" name="Google Shape;215;p26"/>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18" name="Google Shape;218;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9" name="Google Shape;219;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0" name="Google Shape;220;p2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1" name="Google Shape;221;p26"/>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22" name="Shape 222"/>
        <p:cNvGrpSpPr/>
        <p:nvPr/>
      </p:nvGrpSpPr>
      <p:grpSpPr>
        <a:xfrm>
          <a:off x="0" y="0"/>
          <a:ext cx="0" cy="0"/>
          <a:chOff x="0" y="0"/>
          <a:chExt cx="0" cy="0"/>
        </a:xfrm>
      </p:grpSpPr>
      <p:sp>
        <p:nvSpPr>
          <p:cNvPr id="223" name="Google Shape;223;p27"/>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sp>
        <p:nvSpPr>
          <p:cNvPr id="224" name="Google Shape;224;p27"/>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25" name="Google Shape;225;p2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26" name="Google Shape;226;p27"/>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27" name="Google Shape;227;p2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28" name="Google Shape;228;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29" name="Shape 229"/>
        <p:cNvGrpSpPr/>
        <p:nvPr/>
      </p:nvGrpSpPr>
      <p:grpSpPr>
        <a:xfrm>
          <a:off x="0" y="0"/>
          <a:ext cx="0" cy="0"/>
          <a:chOff x="0" y="0"/>
          <a:chExt cx="0" cy="0"/>
        </a:xfrm>
      </p:grpSpPr>
      <p:sp>
        <p:nvSpPr>
          <p:cNvPr id="230" name="Google Shape;230;p28"/>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32" name="Google Shape;232;p28"/>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33" name="Google Shape;233;p28"/>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34" name="Google Shape;234;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5" name="Google Shape;235;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36" name="Shape 236"/>
        <p:cNvGrpSpPr/>
        <p:nvPr/>
      </p:nvGrpSpPr>
      <p:grpSpPr>
        <a:xfrm>
          <a:off x="0" y="0"/>
          <a:ext cx="0" cy="0"/>
          <a:chOff x="0" y="0"/>
          <a:chExt cx="0" cy="0"/>
        </a:xfrm>
      </p:grpSpPr>
      <p:sp>
        <p:nvSpPr>
          <p:cNvPr id="237" name="Google Shape;237;p29"/>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38" name="Google Shape;238;p29"/>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39" name="Google Shape;239;p29"/>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40" name="Google Shape;240;p29"/>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41" name="Google Shape;241;p29"/>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42" name="Google Shape;242;p29"/>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43" name="Google Shape;243;p29"/>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44" name="Google Shape;244;p29"/>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45" name="Google Shape;245;p29"/>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46" name="Google Shape;246;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47" name="Shape 247"/>
        <p:cNvGrpSpPr/>
        <p:nvPr/>
      </p:nvGrpSpPr>
      <p:grpSpPr>
        <a:xfrm>
          <a:off x="0" y="0"/>
          <a:ext cx="0" cy="0"/>
          <a:chOff x="0" y="0"/>
          <a:chExt cx="0" cy="0"/>
        </a:xfrm>
      </p:grpSpPr>
      <p:sp>
        <p:nvSpPr>
          <p:cNvPr id="248" name="Google Shape;248;p30"/>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50" name="Google Shape;250;p30"/>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1" name="Google Shape;251;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52" name="Google Shape;252;p30"/>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2" name="Shape 42"/>
        <p:cNvGrpSpPr/>
        <p:nvPr/>
      </p:nvGrpSpPr>
      <p:grpSpPr>
        <a:xfrm>
          <a:off x="0" y="0"/>
          <a:ext cx="0" cy="0"/>
          <a:chOff x="0" y="0"/>
          <a:chExt cx="0" cy="0"/>
        </a:xfrm>
      </p:grpSpPr>
      <p:sp>
        <p:nvSpPr>
          <p:cNvPr id="43" name="Google Shape;43;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5" name="Google Shape;45;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6" name="Google Shape;46;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7" name="Google Shape;47;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9" name="Google Shape;49;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0" name="Google Shape;50;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1" name="Google Shape;51;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2" name="Shape 52"/>
        <p:cNvGrpSpPr/>
        <p:nvPr/>
      </p:nvGrpSpPr>
      <p:grpSpPr>
        <a:xfrm>
          <a:off x="0" y="0"/>
          <a:ext cx="0" cy="0"/>
          <a:chOff x="0" y="0"/>
          <a:chExt cx="0" cy="0"/>
        </a:xfrm>
      </p:grpSpPr>
      <p:sp>
        <p:nvSpPr>
          <p:cNvPr id="53" name="Google Shape;53;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5" name="Google Shape;55;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6" name="Google Shape;56;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7" name="Google Shape;57;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9" name="Google Shape;59;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0" name="Google Shape;60;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1" name="Google Shape;61;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2" name="Shape 62"/>
        <p:cNvGrpSpPr/>
        <p:nvPr/>
      </p:nvGrpSpPr>
      <p:grpSpPr>
        <a:xfrm>
          <a:off x="0" y="0"/>
          <a:ext cx="0" cy="0"/>
          <a:chOff x="0" y="0"/>
          <a:chExt cx="0" cy="0"/>
        </a:xfrm>
      </p:grpSpPr>
      <p:sp>
        <p:nvSpPr>
          <p:cNvPr id="63" name="Google Shape;63;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6" name="Google Shape;66;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7" name="Google Shape;67;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8" name="Google Shape;68;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9" name="Shape 69"/>
        <p:cNvGrpSpPr/>
        <p:nvPr/>
      </p:nvGrpSpPr>
      <p:grpSpPr>
        <a:xfrm>
          <a:off x="0" y="0"/>
          <a:ext cx="0" cy="0"/>
          <a:chOff x="0" y="0"/>
          <a:chExt cx="0" cy="0"/>
        </a:xfrm>
      </p:grpSpPr>
      <p:sp>
        <p:nvSpPr>
          <p:cNvPr id="70" name="Google Shape;70;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 name="Google Shape;71;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2" name="Shape 72"/>
        <p:cNvGrpSpPr/>
        <p:nvPr/>
      </p:nvGrpSpPr>
      <p:grpSpPr>
        <a:xfrm>
          <a:off x="0" y="0"/>
          <a:ext cx="0" cy="0"/>
          <a:chOff x="0" y="0"/>
          <a:chExt cx="0" cy="0"/>
        </a:xfrm>
      </p:grpSpPr>
      <p:sp>
        <p:nvSpPr>
          <p:cNvPr id="73" name="Google Shape;73;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4" name="Google Shape;74;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5" name="Google Shape;75;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6" name="Google Shape;76;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7" name="Google Shape;77;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8" name="Shape 78"/>
        <p:cNvGrpSpPr/>
        <p:nvPr/>
      </p:nvGrpSpPr>
      <p:grpSpPr>
        <a:xfrm>
          <a:off x="0" y="0"/>
          <a:ext cx="0" cy="0"/>
          <a:chOff x="0" y="0"/>
          <a:chExt cx="0" cy="0"/>
        </a:xfrm>
      </p:grpSpPr>
      <p:sp>
        <p:nvSpPr>
          <p:cNvPr id="79" name="Google Shape;79;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0" name="Google Shape;80;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1" name="Google Shape;81;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2" name="Google Shape;82;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3" name="Shape 83"/>
        <p:cNvGrpSpPr/>
        <p:nvPr/>
      </p:nvGrpSpPr>
      <p:grpSpPr>
        <a:xfrm>
          <a:off x="0" y="0"/>
          <a:ext cx="0" cy="0"/>
          <a:chOff x="0" y="0"/>
          <a:chExt cx="0" cy="0"/>
        </a:xfrm>
      </p:grpSpPr>
      <p:sp>
        <p:nvSpPr>
          <p:cNvPr id="84" name="Google Shape;84;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5" name="Google Shape;85;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b="1" sz="2400"/>
            </a:lvl1pPr>
            <a:lvl2pPr lvl="1">
              <a:spcBef>
                <a:spcPts val="1600"/>
              </a:spcBef>
              <a:spcAft>
                <a:spcPts val="0"/>
              </a:spcAft>
              <a:buSzPts val="1600"/>
              <a:buNone/>
              <a:defRPr b="1"/>
            </a:lvl2pPr>
            <a:lvl3pPr lvl="2">
              <a:spcBef>
                <a:spcPts val="1600"/>
              </a:spcBef>
              <a:spcAft>
                <a:spcPts val="0"/>
              </a:spcAft>
              <a:buSzPts val="1400"/>
              <a:buNone/>
              <a:defRPr b="1"/>
            </a:lvl3pPr>
            <a:lvl4pPr lvl="3">
              <a:spcBef>
                <a:spcPts val="1600"/>
              </a:spcBef>
              <a:spcAft>
                <a:spcPts val="0"/>
              </a:spcAft>
              <a:buSzPts val="1200"/>
              <a:buNone/>
              <a:defRPr b="1"/>
            </a:lvl4pPr>
            <a:lvl5pPr lvl="4">
              <a:spcBef>
                <a:spcPts val="1600"/>
              </a:spcBef>
              <a:spcAft>
                <a:spcPts val="0"/>
              </a:spcAft>
              <a:buSzPts val="1200"/>
              <a:buNone/>
              <a:defRPr b="1"/>
            </a:lvl5pPr>
            <a:lvl6pPr lvl="5">
              <a:spcBef>
                <a:spcPts val="1600"/>
              </a:spcBef>
              <a:spcAft>
                <a:spcPts val="0"/>
              </a:spcAft>
              <a:buSzPts val="1200"/>
              <a:buNone/>
              <a:defRPr b="1"/>
            </a:lvl6pPr>
            <a:lvl7pPr lvl="6">
              <a:spcBef>
                <a:spcPts val="1600"/>
              </a:spcBef>
              <a:spcAft>
                <a:spcPts val="0"/>
              </a:spcAft>
              <a:buSzPts val="1200"/>
              <a:buNone/>
              <a:defRPr b="1"/>
            </a:lvl7pPr>
            <a:lvl8pPr lvl="7">
              <a:spcBef>
                <a:spcPts val="1600"/>
              </a:spcBef>
              <a:spcAft>
                <a:spcPts val="0"/>
              </a:spcAft>
              <a:buSzPts val="1200"/>
              <a:buNone/>
              <a:defRPr b="1"/>
            </a:lvl8pPr>
            <a:lvl9pPr lvl="8">
              <a:spcBef>
                <a:spcPts val="1600"/>
              </a:spcBef>
              <a:spcAft>
                <a:spcPts val="1600"/>
              </a:spcAft>
              <a:buSzPts val="1200"/>
              <a:buNone/>
              <a:defRPr b="1"/>
            </a:lvl9pPr>
          </a:lstStyle>
          <a:p/>
        </p:txBody>
      </p:sp>
      <p:sp>
        <p:nvSpPr>
          <p:cNvPr id="86" name="Google Shape;86;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7" name="Google Shape;87;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8" name="Google Shape;88;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9" name="Google Shape;89;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theme" Target="../theme/theme1.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hyperlink" Target="https://jinja.palletsprojects.com/en/2.11.x/templat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hyperlink" Target="https://flask.palletsprojects.com/en/1.1.x/quickstart/#the-request-objec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hyperlink" Target="https://flask.palletsprojects.com/en/1.1.x/quickstart/#message-flash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rive.google.com/drive/folders/1jDOztQOihWpay80dKu12Y441vtgleith?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Flask Templates and CRUD Apps</a:t>
            </a:r>
            <a:endParaRPr/>
          </a:p>
          <a:p>
            <a:pPr indent="0" lvl="0" marL="0" rtl="0" algn="l">
              <a:spcBef>
                <a:spcPts val="0"/>
              </a:spcBef>
              <a:spcAft>
                <a:spcPts val="0"/>
              </a:spcAft>
              <a:buNone/>
            </a:pPr>
            <a:r>
              <a:t/>
            </a:r>
            <a:endParaRPr/>
          </a:p>
        </p:txBody>
      </p:sp>
      <p:sp>
        <p:nvSpPr>
          <p:cNvPr id="258" name="Google Shape;258;p31"/>
          <p:cNvSpPr txBox="1"/>
          <p:nvPr>
            <p:ph idx="1" type="body"/>
          </p:nvPr>
        </p:nvSpPr>
        <p:spPr>
          <a:xfrm>
            <a:off x="979500" y="1078375"/>
            <a:ext cx="31629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highlight>
                  <a:srgbClr val="FFFFFF"/>
                </a:highlight>
              </a:rPr>
              <a:t>In this lesson, students will learn to expand their Flask applications to include templates.</a:t>
            </a:r>
            <a:endParaRPr b="1" sz="1600">
              <a:solidFill>
                <a:schemeClr val="dk1"/>
              </a:solidFill>
            </a:endParaRPr>
          </a:p>
          <a:p>
            <a:pPr indent="0" lvl="0" marL="0" rtl="0" algn="l">
              <a:spcBef>
                <a:spcPts val="1600"/>
              </a:spcBef>
              <a:spcAft>
                <a:spcPts val="0"/>
              </a:spcAft>
              <a:buClr>
                <a:schemeClr val="dk1"/>
              </a:buClr>
              <a:buSzPts val="1100"/>
              <a:buFont typeface="Arial"/>
              <a:buNone/>
            </a:pPr>
            <a:r>
              <a:rPr b="1" lang="en" sz="1600">
                <a:solidFill>
                  <a:schemeClr val="dk1"/>
                </a:solidFill>
              </a:rPr>
              <a:t>Duration </a:t>
            </a:r>
            <a:br>
              <a:rPr b="1" lang="en" sz="1600">
                <a:solidFill>
                  <a:schemeClr val="dk1"/>
                </a:solidFill>
              </a:rPr>
            </a:br>
            <a:r>
              <a:rPr lang="en" sz="1600">
                <a:solidFill>
                  <a:schemeClr val="dk1"/>
                </a:solidFill>
              </a:rPr>
              <a:t>120 minutes</a:t>
            </a:r>
            <a:endParaRPr sz="1600">
              <a:solidFill>
                <a:schemeClr val="dk1"/>
              </a:solidFill>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1600"/>
              </a:spcAft>
              <a:buNone/>
            </a:pPr>
            <a:r>
              <a:t/>
            </a:r>
            <a:endParaRPr sz="1600"/>
          </a:p>
        </p:txBody>
      </p:sp>
      <p:sp>
        <p:nvSpPr>
          <p:cNvPr id="259" name="Google Shape;259;p31"/>
          <p:cNvSpPr txBox="1"/>
          <p:nvPr>
            <p:ph idx="1" type="body"/>
          </p:nvPr>
        </p:nvSpPr>
        <p:spPr>
          <a:xfrm>
            <a:off x="4393200" y="1078375"/>
            <a:ext cx="4049400" cy="3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In this lesson, students will:</a:t>
            </a:r>
            <a:endParaRPr sz="1600">
              <a:solidFill>
                <a:schemeClr val="dk1"/>
              </a:solidFill>
            </a:endParaRPr>
          </a:p>
          <a:p>
            <a:pPr indent="-330200" lvl="0" marL="457200" rtl="0" algn="l">
              <a:spcBef>
                <a:spcPts val="1600"/>
              </a:spcBef>
              <a:spcAft>
                <a:spcPts val="0"/>
              </a:spcAft>
              <a:buClr>
                <a:schemeClr val="dk1"/>
              </a:buClr>
              <a:buSzPts val="1600"/>
              <a:buChar char="●"/>
            </a:pPr>
            <a:r>
              <a:rPr lang="en" sz="1600">
                <a:solidFill>
                  <a:schemeClr val="dk1"/>
                </a:solidFill>
              </a:rPr>
              <a:t>Use Flask to render templates with local variables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Understand and implement RESTful routes</a:t>
            </a:r>
            <a:endParaRPr sz="1600">
              <a:solidFill>
                <a:schemeClr val="dk1"/>
              </a:solidFill>
            </a:endParaRPr>
          </a:p>
          <a:p>
            <a:pPr indent="0" lvl="0" marL="0" rtl="0" algn="l">
              <a:spcBef>
                <a:spcPts val="700"/>
              </a:spcBef>
              <a:spcAft>
                <a:spcPts val="1600"/>
              </a:spcAft>
              <a:buNone/>
            </a:pPr>
            <a:r>
              <a:t/>
            </a:r>
            <a:endParaRPr b="1" sz="1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0"/>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Crash Course</a:t>
            </a:r>
            <a:endParaRPr/>
          </a:p>
        </p:txBody>
      </p:sp>
      <p:sp>
        <p:nvSpPr>
          <p:cNvPr id="326" name="Google Shape;326;p4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Flask Templates and CRUD Apps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41"/>
          <p:cNvPicPr preferRelativeResize="0"/>
          <p:nvPr/>
        </p:nvPicPr>
        <p:blipFill rotWithShape="1">
          <a:blip r:embed="rId3">
            <a:alphaModFix/>
          </a:blip>
          <a:srcRect b="56119" l="0" r="0" t="0"/>
          <a:stretch/>
        </p:blipFill>
        <p:spPr>
          <a:xfrm>
            <a:off x="768700" y="2463653"/>
            <a:ext cx="4615927" cy="506346"/>
          </a:xfrm>
          <a:prstGeom prst="rect">
            <a:avLst/>
          </a:prstGeom>
          <a:noFill/>
          <a:ln>
            <a:noFill/>
          </a:ln>
        </p:spPr>
      </p:pic>
      <p:pic>
        <p:nvPicPr>
          <p:cNvPr id="332" name="Google Shape;332;p41"/>
          <p:cNvPicPr preferRelativeResize="0"/>
          <p:nvPr/>
        </p:nvPicPr>
        <p:blipFill rotWithShape="1">
          <a:blip r:embed="rId4">
            <a:alphaModFix/>
          </a:blip>
          <a:srcRect b="47867" l="0" r="0" t="0"/>
          <a:stretch/>
        </p:blipFill>
        <p:spPr>
          <a:xfrm>
            <a:off x="675950" y="2023525"/>
            <a:ext cx="4768048" cy="2485699"/>
          </a:xfrm>
          <a:prstGeom prst="rect">
            <a:avLst/>
          </a:prstGeom>
          <a:noFill/>
          <a:ln>
            <a:noFill/>
          </a:ln>
        </p:spPr>
      </p:pic>
      <p:pic>
        <p:nvPicPr>
          <p:cNvPr id="333" name="Google Shape;333;p41"/>
          <p:cNvPicPr preferRelativeResize="0"/>
          <p:nvPr/>
        </p:nvPicPr>
        <p:blipFill rotWithShape="1">
          <a:blip r:embed="rId3">
            <a:alphaModFix/>
          </a:blip>
          <a:srcRect b="0" l="3722" r="5269" t="68616"/>
          <a:stretch/>
        </p:blipFill>
        <p:spPr>
          <a:xfrm>
            <a:off x="768700" y="3205500"/>
            <a:ext cx="4565298" cy="393600"/>
          </a:xfrm>
          <a:prstGeom prst="rect">
            <a:avLst/>
          </a:prstGeom>
          <a:noFill/>
          <a:ln>
            <a:noFill/>
          </a:ln>
        </p:spPr>
      </p:pic>
      <p:sp>
        <p:nvSpPr>
          <p:cNvPr id="334" name="Google Shape;334;p4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35" name="Google Shape;335;p41"/>
          <p:cNvSpPr txBox="1"/>
          <p:nvPr/>
        </p:nvSpPr>
        <p:spPr>
          <a:xfrm>
            <a:off x="6590425" y="2647400"/>
            <a:ext cx="1280100" cy="135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These symbols surround every tag.</a:t>
            </a:r>
            <a:endParaRPr sz="1800">
              <a:latin typeface="Proxima Nova"/>
              <a:ea typeface="Proxima Nova"/>
              <a:cs typeface="Proxima Nova"/>
              <a:sym typeface="Proxima Nova"/>
            </a:endParaRPr>
          </a:p>
        </p:txBody>
      </p:sp>
      <p:sp>
        <p:nvSpPr>
          <p:cNvPr id="336" name="Google Shape;336;p4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Hypertext Markup Language</a:t>
            </a:r>
            <a:endParaRPr/>
          </a:p>
        </p:txBody>
      </p:sp>
      <p:sp>
        <p:nvSpPr>
          <p:cNvPr id="337" name="Google Shape;337;p41"/>
          <p:cNvSpPr txBox="1"/>
          <p:nvPr>
            <p:ph idx="4294967295" type="body"/>
          </p:nvPr>
        </p:nvSpPr>
        <p:spPr>
          <a:xfrm>
            <a:off x="457200" y="1023500"/>
            <a:ext cx="5623200" cy="29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HTML is made up of tags.</a:t>
            </a:r>
            <a:endParaRPr/>
          </a:p>
          <a:p>
            <a:pPr indent="-342900" lvl="0" marL="457200" rtl="0" algn="l">
              <a:spcBef>
                <a:spcPts val="0"/>
              </a:spcBef>
              <a:spcAft>
                <a:spcPts val="0"/>
              </a:spcAft>
              <a:buSzPts val="1800"/>
              <a:buChar char="●"/>
            </a:pPr>
            <a:r>
              <a:rPr lang="en"/>
              <a:t>Tags tell the browser how to encode the content (e.g., will the content be formatted as an image or as a link?)</a:t>
            </a:r>
            <a:endParaRPr/>
          </a:p>
        </p:txBody>
      </p:sp>
      <p:sp>
        <p:nvSpPr>
          <p:cNvPr id="338" name="Google Shape;338;p41"/>
          <p:cNvSpPr/>
          <p:nvPr/>
        </p:nvSpPr>
        <p:spPr>
          <a:xfrm>
            <a:off x="6526675" y="853075"/>
            <a:ext cx="1407600" cy="1407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1"/>
          <p:cNvSpPr txBox="1"/>
          <p:nvPr/>
        </p:nvSpPr>
        <p:spPr>
          <a:xfrm>
            <a:off x="6356575" y="1389925"/>
            <a:ext cx="1747800" cy="633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sz="6000">
                <a:solidFill>
                  <a:schemeClr val="dk1"/>
                </a:solidFill>
                <a:latin typeface="Proxima Nova"/>
                <a:ea typeface="Proxima Nova"/>
                <a:cs typeface="Proxima Nova"/>
                <a:sym typeface="Proxima Nova"/>
              </a:rPr>
              <a:t>&lt; &gt;</a:t>
            </a:r>
            <a:endParaRPr sz="6000"/>
          </a:p>
        </p:txBody>
      </p:sp>
      <p:cxnSp>
        <p:nvCxnSpPr>
          <p:cNvPr id="340" name="Google Shape;340;p41"/>
          <p:cNvCxnSpPr/>
          <p:nvPr/>
        </p:nvCxnSpPr>
        <p:spPr>
          <a:xfrm>
            <a:off x="763850" y="4509225"/>
            <a:ext cx="4575000" cy="0"/>
          </a:xfrm>
          <a:prstGeom prst="straightConnector1">
            <a:avLst/>
          </a:prstGeom>
          <a:noFill/>
          <a:ln cap="flat" cmpd="sng" w="9525">
            <a:solidFill>
              <a:srgbClr val="000000"/>
            </a:solidFill>
            <a:prstDash val="solid"/>
            <a:round/>
            <a:headEnd len="med" w="med" type="none"/>
            <a:tailEnd len="med" w="med" type="none"/>
          </a:ln>
        </p:spPr>
      </p:cxnSp>
      <p:cxnSp>
        <p:nvCxnSpPr>
          <p:cNvPr id="341" name="Google Shape;341;p41"/>
          <p:cNvCxnSpPr/>
          <p:nvPr/>
        </p:nvCxnSpPr>
        <p:spPr>
          <a:xfrm rot="10800000">
            <a:off x="7230475" y="2316500"/>
            <a:ext cx="0" cy="351900"/>
          </a:xfrm>
          <a:prstGeom prst="straightConnector1">
            <a:avLst/>
          </a:prstGeom>
          <a:noFill/>
          <a:ln cap="flat" cmpd="sng" w="19050">
            <a:solidFill>
              <a:srgbClr val="B7B7B7"/>
            </a:solidFill>
            <a:prstDash val="solid"/>
            <a:round/>
            <a:headEnd len="med" w="med" type="none"/>
            <a:tailEnd len="med" w="med" type="triangle"/>
          </a:ln>
        </p:spPr>
      </p:cxnSp>
      <p:sp>
        <p:nvSpPr>
          <p:cNvPr id="342" name="Google Shape;342;p4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222"/>
        </a:solidFill>
      </p:bgPr>
    </p:bg>
    <p:spTree>
      <p:nvGrpSpPr>
        <p:cNvPr id="346" name="Shape 346"/>
        <p:cNvGrpSpPr/>
        <p:nvPr/>
      </p:nvGrpSpPr>
      <p:grpSpPr>
        <a:xfrm>
          <a:off x="0" y="0"/>
          <a:ext cx="0" cy="0"/>
          <a:chOff x="0" y="0"/>
          <a:chExt cx="0" cy="0"/>
        </a:xfrm>
      </p:grpSpPr>
      <p:cxnSp>
        <p:nvCxnSpPr>
          <p:cNvPr id="347" name="Google Shape;347;p42"/>
          <p:cNvCxnSpPr/>
          <p:nvPr/>
        </p:nvCxnSpPr>
        <p:spPr>
          <a:xfrm rot="5400000">
            <a:off x="1304950" y="2362375"/>
            <a:ext cx="2858700" cy="249900"/>
          </a:xfrm>
          <a:prstGeom prst="bentConnector4">
            <a:avLst>
              <a:gd fmla="val 132" name="adj1"/>
              <a:gd fmla="val 195288" name="adj2"/>
            </a:avLst>
          </a:prstGeom>
          <a:noFill/>
          <a:ln cap="flat" cmpd="sng" w="19050">
            <a:solidFill>
              <a:schemeClr val="accent1"/>
            </a:solidFill>
            <a:prstDash val="solid"/>
            <a:round/>
            <a:headEnd len="med" w="med" type="triangle"/>
            <a:tailEnd len="med" w="med" type="none"/>
          </a:ln>
        </p:spPr>
      </p:cxnSp>
      <p:sp>
        <p:nvSpPr>
          <p:cNvPr id="348" name="Google Shape;348;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HTML Basics</a:t>
            </a:r>
            <a:endParaRPr>
              <a:solidFill>
                <a:srgbClr val="FFFFFF"/>
              </a:solidFill>
            </a:endParaRPr>
          </a:p>
        </p:txBody>
      </p:sp>
      <p:sp>
        <p:nvSpPr>
          <p:cNvPr id="349" name="Google Shape;349;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50" name="Google Shape;350;p42"/>
          <p:cNvSpPr txBox="1"/>
          <p:nvPr/>
        </p:nvSpPr>
        <p:spPr>
          <a:xfrm>
            <a:off x="2859161" y="814591"/>
            <a:ext cx="4172700" cy="48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&lt;!DOCTYPE html&gt;</a:t>
            </a:r>
            <a:endParaRPr sz="1800">
              <a:solidFill>
                <a:srgbClr val="FFFFFF"/>
              </a:solidFill>
              <a:latin typeface="Inconsolata"/>
              <a:ea typeface="Inconsolata"/>
              <a:cs typeface="Inconsolata"/>
              <a:sym typeface="Inconsolata"/>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&lt;html&gt;</a:t>
            </a:r>
            <a:endParaRPr sz="1800">
              <a:solidFill>
                <a:srgbClr val="FFFFFF"/>
              </a:solidFill>
              <a:latin typeface="Inconsolata"/>
              <a:ea typeface="Inconsolata"/>
              <a:cs typeface="Inconsolata"/>
              <a:sym typeface="Inconsolata"/>
            </a:endParaRPr>
          </a:p>
          <a:p>
            <a:pPr indent="0" lvl="0" marL="11430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&lt;head&gt;</a:t>
            </a:r>
            <a:endParaRPr sz="1800">
              <a:solidFill>
                <a:srgbClr val="FFFFFF"/>
              </a:solidFill>
              <a:latin typeface="Inconsolata"/>
              <a:ea typeface="Inconsolata"/>
              <a:cs typeface="Inconsolata"/>
              <a:sym typeface="Inconsolata"/>
            </a:endParaRPr>
          </a:p>
          <a:p>
            <a:pPr indent="0" lvl="0" marL="22860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&lt;title&gt;GA&lt;/title&gt;</a:t>
            </a:r>
            <a:endParaRPr sz="1800">
              <a:solidFill>
                <a:srgbClr val="FFFFFF"/>
              </a:solidFill>
              <a:latin typeface="Inconsolata"/>
              <a:ea typeface="Inconsolata"/>
              <a:cs typeface="Inconsolata"/>
              <a:sym typeface="Inconsolata"/>
            </a:endParaRPr>
          </a:p>
          <a:p>
            <a:pPr indent="0" lvl="0" marL="11430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&lt;/head&gt;</a:t>
            </a:r>
            <a:endParaRPr sz="1800">
              <a:solidFill>
                <a:srgbClr val="FFFFFF"/>
              </a:solidFill>
              <a:latin typeface="Inconsolata"/>
              <a:ea typeface="Inconsolata"/>
              <a:cs typeface="Inconsolata"/>
              <a:sym typeface="Inconsolata"/>
            </a:endParaRPr>
          </a:p>
          <a:p>
            <a:pPr indent="0" lvl="0" marL="11430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&lt;body&gt;</a:t>
            </a:r>
            <a:endParaRPr sz="1800">
              <a:solidFill>
                <a:srgbClr val="FFFFFF"/>
              </a:solidFill>
              <a:latin typeface="Inconsolata"/>
              <a:ea typeface="Inconsolata"/>
              <a:cs typeface="Inconsolata"/>
              <a:sym typeface="Inconsolata"/>
            </a:endParaRPr>
          </a:p>
          <a:p>
            <a:pPr indent="0" lvl="0" marL="22860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&lt;p&gt;Hey GA!&lt;/p&gt;</a:t>
            </a:r>
            <a:endParaRPr sz="1800">
              <a:solidFill>
                <a:srgbClr val="FFFFFF"/>
              </a:solidFill>
              <a:latin typeface="Inconsolata"/>
              <a:ea typeface="Inconsolata"/>
              <a:cs typeface="Inconsolata"/>
              <a:sym typeface="Inconsolata"/>
            </a:endParaRPr>
          </a:p>
          <a:p>
            <a:pPr indent="0" lvl="0" marL="11430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&lt;/body&gt;</a:t>
            </a:r>
            <a:endParaRPr sz="1800">
              <a:solidFill>
                <a:srgbClr val="FFFFFF"/>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800">
                <a:solidFill>
                  <a:srgbClr val="FFFFFF"/>
                </a:solidFill>
                <a:latin typeface="Inconsolata"/>
                <a:ea typeface="Inconsolata"/>
                <a:cs typeface="Inconsolata"/>
                <a:sym typeface="Inconsolata"/>
              </a:rPr>
              <a:t>&lt;/html&gt;</a:t>
            </a:r>
            <a:endParaRPr sz="1800">
              <a:solidFill>
                <a:srgbClr val="FFFFFF"/>
              </a:solidFill>
              <a:latin typeface="Inconsolata"/>
              <a:ea typeface="Inconsolata"/>
              <a:cs typeface="Inconsolata"/>
              <a:sym typeface="Inconsolata"/>
            </a:endParaRPr>
          </a:p>
        </p:txBody>
      </p:sp>
      <p:sp>
        <p:nvSpPr>
          <p:cNvPr id="351" name="Google Shape;351;p42"/>
          <p:cNvSpPr txBox="1"/>
          <p:nvPr/>
        </p:nvSpPr>
        <p:spPr>
          <a:xfrm>
            <a:off x="516650" y="1791025"/>
            <a:ext cx="1563000" cy="139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FFFFFF"/>
                </a:solidFill>
                <a:latin typeface="Proxima Nova"/>
                <a:ea typeface="Proxima Nova"/>
                <a:cs typeface="Proxima Nova"/>
                <a:sym typeface="Proxima Nova"/>
              </a:rPr>
              <a:t>The doctype for all HTML documents is the same: </a:t>
            </a:r>
            <a:endParaRPr b="1" sz="1200">
              <a:solidFill>
                <a:srgbClr val="FFFFFF"/>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b="1" lang="en" sz="1200">
                <a:solidFill>
                  <a:schemeClr val="accent1"/>
                </a:solidFill>
                <a:latin typeface="Proxima Nova"/>
                <a:ea typeface="Proxima Nova"/>
                <a:cs typeface="Proxima Nova"/>
                <a:sym typeface="Proxima Nova"/>
              </a:rPr>
              <a:t>&lt;!DOCTYPE html&gt;</a:t>
            </a:r>
            <a:r>
              <a:rPr b="1" lang="en" sz="1200">
                <a:latin typeface="Proxima Nova"/>
                <a:ea typeface="Proxima Nova"/>
                <a:cs typeface="Proxima Nova"/>
                <a:sym typeface="Proxima Nova"/>
              </a:rPr>
              <a:t>. </a:t>
            </a:r>
            <a:r>
              <a:rPr b="1" lang="en" sz="1200">
                <a:solidFill>
                  <a:srgbClr val="FFFFFF"/>
                </a:solidFill>
                <a:latin typeface="Proxima Nova"/>
                <a:ea typeface="Proxima Nova"/>
                <a:cs typeface="Proxima Nova"/>
                <a:sym typeface="Proxima Nova"/>
              </a:rPr>
              <a:t>It is ALWAYS the first item on a page.</a:t>
            </a:r>
            <a:endParaRPr b="1" sz="1200">
              <a:solidFill>
                <a:srgbClr val="FFFFFF"/>
              </a:solidFill>
              <a:latin typeface="Proxima Nova"/>
              <a:ea typeface="Proxima Nova"/>
              <a:cs typeface="Proxima Nova"/>
              <a:sym typeface="Proxima Nova"/>
            </a:endParaRPr>
          </a:p>
        </p:txBody>
      </p:sp>
      <p:sp>
        <p:nvSpPr>
          <p:cNvPr id="352" name="Google Shape;352;p42"/>
          <p:cNvSpPr txBox="1"/>
          <p:nvPr/>
        </p:nvSpPr>
        <p:spPr>
          <a:xfrm>
            <a:off x="6080825" y="1630300"/>
            <a:ext cx="2461200" cy="78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00A7BD"/>
                </a:solidFill>
                <a:latin typeface="Proxima Nova"/>
                <a:ea typeface="Proxima Nova"/>
                <a:cs typeface="Proxima Nova"/>
                <a:sym typeface="Proxima Nova"/>
              </a:rPr>
              <a:t>&lt;html&gt; </a:t>
            </a:r>
            <a:r>
              <a:rPr b="1" lang="en" sz="1200">
                <a:solidFill>
                  <a:srgbClr val="FFFFFF"/>
                </a:solidFill>
                <a:latin typeface="Proxima Nova"/>
                <a:ea typeface="Proxima Nova"/>
                <a:cs typeface="Proxima Nova"/>
                <a:sym typeface="Proxima Nova"/>
              </a:rPr>
              <a:t>tag ALWAYS encloses </a:t>
            </a:r>
            <a:br>
              <a:rPr b="1" lang="en" sz="1200">
                <a:solidFill>
                  <a:srgbClr val="FFFFFF"/>
                </a:solidFill>
                <a:latin typeface="Proxima Nova"/>
                <a:ea typeface="Proxima Nova"/>
                <a:cs typeface="Proxima Nova"/>
                <a:sym typeface="Proxima Nova"/>
              </a:rPr>
            </a:br>
            <a:r>
              <a:rPr b="1" lang="en" sz="1200">
                <a:solidFill>
                  <a:srgbClr val="FFFFFF"/>
                </a:solidFill>
                <a:latin typeface="Proxima Nova"/>
                <a:ea typeface="Proxima Nova"/>
                <a:cs typeface="Proxima Nova"/>
                <a:sym typeface="Proxima Nova"/>
              </a:rPr>
              <a:t>the entire document</a:t>
            </a:r>
            <a:endParaRPr b="1" sz="1200">
              <a:solidFill>
                <a:srgbClr val="FFFFFF"/>
              </a:solidFill>
              <a:latin typeface="Proxima Nova"/>
              <a:ea typeface="Proxima Nova"/>
              <a:cs typeface="Proxima Nova"/>
              <a:sym typeface="Proxima Nova"/>
            </a:endParaRPr>
          </a:p>
        </p:txBody>
      </p:sp>
      <p:sp>
        <p:nvSpPr>
          <p:cNvPr id="353" name="Google Shape;353;p42"/>
          <p:cNvSpPr txBox="1"/>
          <p:nvPr/>
        </p:nvSpPr>
        <p:spPr>
          <a:xfrm>
            <a:off x="6007550" y="2648600"/>
            <a:ext cx="2461200" cy="139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accent2"/>
                </a:solidFill>
                <a:latin typeface="Proxima Nova"/>
                <a:ea typeface="Proxima Nova"/>
                <a:cs typeface="Proxima Nova"/>
                <a:sym typeface="Proxima Nova"/>
              </a:rPr>
              <a:t>&lt;head&gt;</a:t>
            </a:r>
            <a:r>
              <a:rPr b="1" lang="en" sz="1200">
                <a:latin typeface="Proxima Nova"/>
                <a:ea typeface="Proxima Nova"/>
                <a:cs typeface="Proxima Nova"/>
                <a:sym typeface="Proxima Nova"/>
              </a:rPr>
              <a:t> </a:t>
            </a:r>
            <a:r>
              <a:rPr b="1" lang="en" sz="1200">
                <a:solidFill>
                  <a:srgbClr val="FFFFFF"/>
                </a:solidFill>
                <a:latin typeface="Proxima Nova"/>
                <a:ea typeface="Proxima Nova"/>
                <a:cs typeface="Proxima Nova"/>
                <a:sym typeface="Proxima Nova"/>
              </a:rPr>
              <a:t>and</a:t>
            </a:r>
            <a:r>
              <a:rPr b="1" lang="en" sz="1200">
                <a:latin typeface="Proxima Nova"/>
                <a:ea typeface="Proxima Nova"/>
                <a:cs typeface="Proxima Nova"/>
                <a:sym typeface="Proxima Nova"/>
              </a:rPr>
              <a:t> </a:t>
            </a:r>
            <a:r>
              <a:rPr b="1" lang="en" sz="1200">
                <a:solidFill>
                  <a:schemeClr val="accent2"/>
                </a:solidFill>
                <a:latin typeface="Proxima Nova"/>
                <a:ea typeface="Proxima Nova"/>
                <a:cs typeface="Proxima Nova"/>
                <a:sym typeface="Proxima Nova"/>
              </a:rPr>
              <a:t>&lt;body&gt;</a:t>
            </a:r>
            <a:r>
              <a:rPr b="1" lang="en" sz="1200">
                <a:solidFill>
                  <a:schemeClr val="accent4"/>
                </a:solidFill>
                <a:latin typeface="Proxima Nova"/>
                <a:ea typeface="Proxima Nova"/>
                <a:cs typeface="Proxima Nova"/>
                <a:sym typeface="Proxima Nova"/>
              </a:rPr>
              <a:t> </a:t>
            </a:r>
            <a:r>
              <a:rPr b="1" lang="en" sz="1200">
                <a:solidFill>
                  <a:srgbClr val="FFFFFF"/>
                </a:solidFill>
                <a:latin typeface="Proxima Nova"/>
                <a:ea typeface="Proxima Nova"/>
                <a:cs typeface="Proxima Nova"/>
                <a:sym typeface="Proxima Nova"/>
              </a:rPr>
              <a:t>tags are  where page content go. The </a:t>
            </a:r>
            <a:r>
              <a:rPr b="1" lang="en" sz="1200">
                <a:solidFill>
                  <a:schemeClr val="accent2"/>
                </a:solidFill>
                <a:latin typeface="Proxima Nova"/>
                <a:ea typeface="Proxima Nova"/>
                <a:cs typeface="Proxima Nova"/>
                <a:sym typeface="Proxima Nova"/>
              </a:rPr>
              <a:t>&lt;head&gt;</a:t>
            </a:r>
            <a:r>
              <a:rPr b="1" lang="en" sz="1200">
                <a:latin typeface="Proxima Nova"/>
                <a:ea typeface="Proxima Nova"/>
                <a:cs typeface="Proxima Nova"/>
                <a:sym typeface="Proxima Nova"/>
              </a:rPr>
              <a:t> </a:t>
            </a:r>
            <a:r>
              <a:rPr b="1" lang="en" sz="1200">
                <a:solidFill>
                  <a:srgbClr val="FFFFFF"/>
                </a:solidFill>
                <a:latin typeface="Proxima Nova"/>
                <a:ea typeface="Proxima Nova"/>
                <a:cs typeface="Proxima Nova"/>
                <a:sym typeface="Proxima Nova"/>
              </a:rPr>
              <a:t>contains what machines see,</a:t>
            </a:r>
            <a:r>
              <a:rPr b="1" lang="en" sz="1200">
                <a:latin typeface="Proxima Nova"/>
                <a:ea typeface="Proxima Nova"/>
                <a:cs typeface="Proxima Nova"/>
                <a:sym typeface="Proxima Nova"/>
              </a:rPr>
              <a:t> </a:t>
            </a:r>
            <a:r>
              <a:rPr b="1" lang="en" sz="1200">
                <a:solidFill>
                  <a:schemeClr val="accent2"/>
                </a:solidFill>
                <a:latin typeface="Proxima Nova"/>
                <a:ea typeface="Proxima Nova"/>
                <a:cs typeface="Proxima Nova"/>
                <a:sym typeface="Proxima Nova"/>
              </a:rPr>
              <a:t>&lt;body&gt;</a:t>
            </a:r>
            <a:r>
              <a:rPr b="1" lang="en" sz="1200">
                <a:solidFill>
                  <a:schemeClr val="accent4"/>
                </a:solidFill>
                <a:latin typeface="Proxima Nova"/>
                <a:ea typeface="Proxima Nova"/>
                <a:cs typeface="Proxima Nova"/>
                <a:sym typeface="Proxima Nova"/>
              </a:rPr>
              <a:t> </a:t>
            </a:r>
            <a:r>
              <a:rPr b="1" lang="en" sz="1200">
                <a:solidFill>
                  <a:srgbClr val="FFFFFF"/>
                </a:solidFill>
                <a:latin typeface="Proxima Nova"/>
                <a:ea typeface="Proxima Nova"/>
                <a:cs typeface="Proxima Nova"/>
                <a:sym typeface="Proxima Nova"/>
              </a:rPr>
              <a:t>is what people see.</a:t>
            </a:r>
            <a:endParaRPr b="1" sz="1200">
              <a:solidFill>
                <a:srgbClr val="FFFFFF"/>
              </a:solidFill>
              <a:latin typeface="Proxima Nova"/>
              <a:ea typeface="Proxima Nova"/>
              <a:cs typeface="Proxima Nova"/>
              <a:sym typeface="Proxima Nova"/>
            </a:endParaRPr>
          </a:p>
        </p:txBody>
      </p:sp>
      <p:cxnSp>
        <p:nvCxnSpPr>
          <p:cNvPr id="354" name="Google Shape;354;p42"/>
          <p:cNvCxnSpPr>
            <a:stCxn id="353" idx="0"/>
          </p:cNvCxnSpPr>
          <p:nvPr/>
        </p:nvCxnSpPr>
        <p:spPr>
          <a:xfrm flipH="1" rot="5400000">
            <a:off x="5924900" y="1335350"/>
            <a:ext cx="165300" cy="2461200"/>
          </a:xfrm>
          <a:prstGeom prst="bentConnector2">
            <a:avLst/>
          </a:prstGeom>
          <a:noFill/>
          <a:ln cap="flat" cmpd="sng" w="19050">
            <a:solidFill>
              <a:schemeClr val="accent2"/>
            </a:solidFill>
            <a:prstDash val="solid"/>
            <a:round/>
            <a:headEnd len="med" w="med" type="none"/>
            <a:tailEnd len="med" w="med" type="triangle"/>
          </a:ln>
        </p:spPr>
      </p:cxnSp>
      <p:cxnSp>
        <p:nvCxnSpPr>
          <p:cNvPr id="355" name="Google Shape;355;p42"/>
          <p:cNvCxnSpPr/>
          <p:nvPr/>
        </p:nvCxnSpPr>
        <p:spPr>
          <a:xfrm rot="10800000">
            <a:off x="3882350" y="1329700"/>
            <a:ext cx="3355800" cy="300600"/>
          </a:xfrm>
          <a:prstGeom prst="bentConnector3">
            <a:avLst>
              <a:gd fmla="val 50000" name="adj1"/>
            </a:avLst>
          </a:prstGeom>
          <a:noFill/>
          <a:ln cap="flat" cmpd="sng" w="19050">
            <a:solidFill>
              <a:srgbClr val="00A7BD"/>
            </a:solidFill>
            <a:prstDash val="solid"/>
            <a:round/>
            <a:headEnd len="med" w="med" type="none"/>
            <a:tailEnd len="med" w="med" type="triangle"/>
          </a:ln>
        </p:spPr>
      </p:cxnSp>
      <p:sp>
        <p:nvSpPr>
          <p:cNvPr id="356" name="Google Shape;356;p4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62" name="Google Shape;362;p4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Body Tags</a:t>
            </a:r>
            <a:endParaRPr/>
          </a:p>
        </p:txBody>
      </p:sp>
      <p:graphicFrame>
        <p:nvGraphicFramePr>
          <p:cNvPr id="363" name="Google Shape;363;p43"/>
          <p:cNvGraphicFramePr/>
          <p:nvPr/>
        </p:nvGraphicFramePr>
        <p:xfrm>
          <a:off x="600913" y="1051650"/>
          <a:ext cx="3000000" cy="3000000"/>
        </p:xfrm>
        <a:graphic>
          <a:graphicData uri="http://schemas.openxmlformats.org/drawingml/2006/table">
            <a:tbl>
              <a:tblPr>
                <a:noFill/>
                <a:tableStyleId>{5DD35551-6003-498F-AD54-3B5E65F74BEB}</a:tableStyleId>
              </a:tblPr>
              <a:tblGrid>
                <a:gridCol w="1947425"/>
                <a:gridCol w="2997375"/>
                <a:gridCol w="2997375"/>
              </a:tblGrid>
              <a:tr h="381000">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Element</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Description</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Example</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h1</a:t>
                      </a:r>
                      <a:endParaRPr b="1" sz="1800">
                        <a:latin typeface="Inconsolata"/>
                        <a:ea typeface="Inconsolata"/>
                        <a:cs typeface="Inconsolata"/>
                        <a:sym typeface="Inconsolat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Main headings</a:t>
                      </a:r>
                      <a:endParaRPr>
                        <a:latin typeface="Proxima Nova"/>
                        <a:ea typeface="Proxima Nova"/>
                        <a:cs typeface="Proxima Nova"/>
                        <a:sym typeface="Proxima Nov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&lt;h1&gt;The Explorer&lt;/h1&gt;</a:t>
                      </a:r>
                      <a:endParaRPr>
                        <a:latin typeface="Inconsolata"/>
                        <a:ea typeface="Inconsolata"/>
                        <a:cs typeface="Inconsolata"/>
                        <a:sym typeface="Inconsolata"/>
                      </a:endParaRPr>
                    </a:p>
                  </a:txBody>
                  <a:tcPr marT="91425" marB="91425" marR="91425" marL="91425">
                    <a:solidFill>
                      <a:srgbClr val="FFFFFF">
                        <a:alpha val="50770"/>
                      </a:srgbClr>
                    </a:solidFill>
                  </a:tcPr>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h2–h6</a:t>
                      </a:r>
                      <a:endParaRPr b="1" sz="1800">
                        <a:latin typeface="Inconsolata"/>
                        <a:ea typeface="Inconsolata"/>
                        <a:cs typeface="Inconsolata"/>
                        <a:sym typeface="Inconsolat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Subheadings</a:t>
                      </a:r>
                      <a:endParaRPr>
                        <a:latin typeface="Proxima Nova"/>
                        <a:ea typeface="Proxima Nova"/>
                        <a:cs typeface="Proxima Nova"/>
                        <a:sym typeface="Proxima Nov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&lt;h2&gt;Articles&lt;/h2&gt;</a:t>
                      </a:r>
                      <a:endParaRPr>
                        <a:latin typeface="Inconsolata"/>
                        <a:ea typeface="Inconsolata"/>
                        <a:cs typeface="Inconsolata"/>
                        <a:sym typeface="Inconsolata"/>
                      </a:endParaRPr>
                    </a:p>
                  </a:txBody>
                  <a:tcPr marT="91425" marB="91425" marR="91425" marL="91425">
                    <a:solidFill>
                      <a:srgbClr val="FFFFFF">
                        <a:alpha val="50770"/>
                      </a:srgbClr>
                    </a:solidFill>
                  </a:tcPr>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p</a:t>
                      </a:r>
                      <a:endParaRPr b="1" sz="1800">
                        <a:latin typeface="Inconsolata"/>
                        <a:ea typeface="Inconsolata"/>
                        <a:cs typeface="Inconsolata"/>
                        <a:sym typeface="Inconsolat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Paragraph of text</a:t>
                      </a:r>
                      <a:endParaRPr>
                        <a:latin typeface="Proxima Nova"/>
                        <a:ea typeface="Proxima Nova"/>
                        <a:cs typeface="Proxima Nova"/>
                        <a:sym typeface="Proxima Nov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&lt;p&gt;This is a really cool site.&lt;/p&gt;</a:t>
                      </a:r>
                      <a:endParaRPr>
                        <a:latin typeface="Inconsolata"/>
                        <a:ea typeface="Inconsolata"/>
                        <a:cs typeface="Inconsolata"/>
                        <a:sym typeface="Inconsolata"/>
                      </a:endParaRPr>
                    </a:p>
                  </a:txBody>
                  <a:tcPr marT="91425" marB="91425" marR="91425" marL="91425">
                    <a:solidFill>
                      <a:srgbClr val="FFFFFF">
                        <a:alpha val="50770"/>
                      </a:srgbClr>
                    </a:solidFill>
                  </a:tcPr>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a</a:t>
                      </a:r>
                      <a:endParaRPr b="1" sz="1800">
                        <a:latin typeface="Inconsolata"/>
                        <a:ea typeface="Inconsolata"/>
                        <a:cs typeface="Inconsolata"/>
                        <a:sym typeface="Inconsolat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Anchor tag for links to other web addresses</a:t>
                      </a:r>
                      <a:endParaRPr>
                        <a:latin typeface="Proxima Nova"/>
                        <a:ea typeface="Proxima Nova"/>
                        <a:cs typeface="Proxima Nova"/>
                        <a:sym typeface="Proxima Nov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&lt;a href=”google.com”&gt; Search for stuff &lt;/a&gt;</a:t>
                      </a:r>
                      <a:endParaRPr>
                        <a:latin typeface="Inconsolata"/>
                        <a:ea typeface="Inconsolata"/>
                        <a:cs typeface="Inconsolata"/>
                        <a:sym typeface="Inconsolata"/>
                      </a:endParaRPr>
                    </a:p>
                  </a:txBody>
                  <a:tcPr marT="91425" marB="91425" marR="91425" marL="91425">
                    <a:solidFill>
                      <a:srgbClr val="FFFFFF">
                        <a:alpha val="50770"/>
                      </a:srgbClr>
                    </a:solidFill>
                  </a:tcPr>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img</a:t>
                      </a:r>
                      <a:endParaRPr b="1" sz="1800">
                        <a:latin typeface="Inconsolata"/>
                        <a:ea typeface="Inconsolata"/>
                        <a:cs typeface="Inconsolata"/>
                        <a:sym typeface="Inconsolat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Images</a:t>
                      </a:r>
                      <a:endParaRPr>
                        <a:latin typeface="Proxima Nova"/>
                        <a:ea typeface="Proxima Nova"/>
                        <a:cs typeface="Proxima Nova"/>
                        <a:sym typeface="Proxima Nov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&lt;img src=”pic.jpg”&gt;</a:t>
                      </a:r>
                      <a:endParaRPr>
                        <a:latin typeface="Inconsolata"/>
                        <a:ea typeface="Inconsolata"/>
                        <a:cs typeface="Inconsolata"/>
                        <a:sym typeface="Inconsolata"/>
                      </a:endParaRPr>
                    </a:p>
                  </a:txBody>
                  <a:tcPr marT="91425" marB="91425" marR="91425" marL="91425">
                    <a:solidFill>
                      <a:srgbClr val="FFFFFF">
                        <a:alpha val="5077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69" name="Google Shape;369;p4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t>Common HTML Tags: Lists</a:t>
            </a:r>
            <a:endParaRPr/>
          </a:p>
        </p:txBody>
      </p:sp>
      <p:graphicFrame>
        <p:nvGraphicFramePr>
          <p:cNvPr id="370" name="Google Shape;370;p44"/>
          <p:cNvGraphicFramePr/>
          <p:nvPr/>
        </p:nvGraphicFramePr>
        <p:xfrm>
          <a:off x="600913" y="1051650"/>
          <a:ext cx="3000000" cy="3000000"/>
        </p:xfrm>
        <a:graphic>
          <a:graphicData uri="http://schemas.openxmlformats.org/drawingml/2006/table">
            <a:tbl>
              <a:tblPr>
                <a:noFill/>
                <a:tableStyleId>{5DD35551-6003-498F-AD54-3B5E65F74BEB}</a:tableStyleId>
              </a:tblPr>
              <a:tblGrid>
                <a:gridCol w="1947425"/>
                <a:gridCol w="2997375"/>
                <a:gridCol w="2997375"/>
              </a:tblGrid>
              <a:tr h="381000">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Element</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Description</a:t>
                      </a:r>
                      <a:endParaRPr b="1" sz="1800">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Example</a:t>
                      </a:r>
                      <a:endParaRPr b="1" sz="1800">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chemeClr val="lt2"/>
                    </a:solidFill>
                  </a:tcPr>
                </a:tc>
              </a:tr>
              <a:tr h="656025">
                <a:tc>
                  <a:txBody>
                    <a:bodyPr/>
                    <a:lstStyle/>
                    <a:p>
                      <a:pPr indent="0" lvl="0" marL="0" rtl="0" algn="l">
                        <a:spcBef>
                          <a:spcPts val="0"/>
                        </a:spcBef>
                        <a:spcAft>
                          <a:spcPts val="0"/>
                        </a:spcAft>
                        <a:buNone/>
                      </a:pPr>
                      <a:r>
                        <a:rPr b="1" lang="en" sz="1800">
                          <a:latin typeface="Inconsolata"/>
                          <a:ea typeface="Inconsolata"/>
                          <a:cs typeface="Inconsolata"/>
                          <a:sym typeface="Inconsolata"/>
                        </a:rPr>
                        <a:t>li</a:t>
                      </a:r>
                      <a:endParaRPr b="1" sz="1800">
                        <a:latin typeface="Inconsolata"/>
                        <a:ea typeface="Inconsolata"/>
                        <a:cs typeface="Inconsolata"/>
                        <a:sym typeface="Inconsolata"/>
                      </a:endParaRPr>
                    </a:p>
                  </a:txBody>
                  <a:tcPr marT="91425" marB="91425" marR="91425" marL="91425">
                    <a:lnR cap="flat" cmpd="sng" w="9525">
                      <a:solidFill>
                        <a:srgbClr val="9E9E9E"/>
                      </a:solidFill>
                      <a:prstDash val="solid"/>
                      <a:round/>
                      <a:headEnd len="sm" w="sm" type="none"/>
                      <a:tailEnd len="sm" w="sm" type="none"/>
                    </a:lnR>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List item</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c rowSpan="2">
                  <a:txBody>
                    <a:bodyPr/>
                    <a:lstStyle/>
                    <a:p>
                      <a:pPr indent="0" lvl="0" marL="0" rtl="0" algn="l">
                        <a:spcBef>
                          <a:spcPts val="0"/>
                        </a:spcBef>
                        <a:spcAft>
                          <a:spcPts val="0"/>
                        </a:spcAft>
                        <a:buNone/>
                      </a:pPr>
                      <a:r>
                        <a:rPr lang="en">
                          <a:latin typeface="Inconsolata"/>
                          <a:ea typeface="Inconsolata"/>
                          <a:cs typeface="Inconsolata"/>
                          <a:sym typeface="Inconsolata"/>
                        </a:rPr>
                        <a:t>&lt;ul&gt;</a:t>
                      </a:r>
                      <a:endParaRPr>
                        <a:latin typeface="Inconsolata"/>
                        <a:ea typeface="Inconsolata"/>
                        <a:cs typeface="Inconsolata"/>
                        <a:sym typeface="Inconsolata"/>
                      </a:endParaRPr>
                    </a:p>
                    <a:p>
                      <a:pPr indent="0" lvl="0" marL="0" rtl="0" algn="l">
                        <a:spcBef>
                          <a:spcPts val="0"/>
                        </a:spcBef>
                        <a:spcAft>
                          <a:spcPts val="0"/>
                        </a:spcAft>
                        <a:buNone/>
                      </a:pPr>
                      <a:r>
                        <a:rPr lang="en">
                          <a:solidFill>
                            <a:schemeClr val="dk1"/>
                          </a:solidFill>
                          <a:latin typeface="Inconsolata"/>
                          <a:ea typeface="Inconsolata"/>
                          <a:cs typeface="Inconsolata"/>
                          <a:sym typeface="Inconsolata"/>
                        </a:rPr>
                        <a:t>  &lt;li&gt;Monday&lt;/li&gt;</a:t>
                      </a:r>
                      <a:endParaRPr>
                        <a:solidFill>
                          <a:schemeClr val="dk1"/>
                        </a:solidFill>
                        <a:latin typeface="Inconsolata"/>
                        <a:ea typeface="Inconsolata"/>
                        <a:cs typeface="Inconsolata"/>
                        <a:sym typeface="Inconsolata"/>
                      </a:endParaRPr>
                    </a:p>
                    <a:p>
                      <a:pPr indent="0" lvl="0" marL="0" rtl="0" algn="l">
                        <a:spcBef>
                          <a:spcPts val="0"/>
                        </a:spcBef>
                        <a:spcAft>
                          <a:spcPts val="0"/>
                        </a:spcAft>
                        <a:buNone/>
                      </a:pPr>
                      <a:r>
                        <a:rPr lang="en">
                          <a:solidFill>
                            <a:schemeClr val="dk1"/>
                          </a:solidFill>
                          <a:latin typeface="Inconsolata"/>
                          <a:ea typeface="Inconsolata"/>
                          <a:cs typeface="Inconsolata"/>
                          <a:sym typeface="Inconsolata"/>
                        </a:rPr>
                        <a:t>  &lt;li&gt;Tuesday&lt;/li&gt;</a:t>
                      </a:r>
                      <a:endParaRPr>
                        <a:solidFill>
                          <a:schemeClr val="dk1"/>
                        </a:solidFill>
                        <a:latin typeface="Inconsolata"/>
                        <a:ea typeface="Inconsolata"/>
                        <a:cs typeface="Inconsolata"/>
                        <a:sym typeface="Inconsolata"/>
                      </a:endParaRPr>
                    </a:p>
                    <a:p>
                      <a:pPr indent="0" lvl="0" marL="0" rtl="0" algn="l">
                        <a:spcBef>
                          <a:spcPts val="0"/>
                        </a:spcBef>
                        <a:spcAft>
                          <a:spcPts val="0"/>
                        </a:spcAft>
                        <a:buNone/>
                      </a:pPr>
                      <a:r>
                        <a:rPr lang="en">
                          <a:solidFill>
                            <a:schemeClr val="dk1"/>
                          </a:solidFill>
                          <a:latin typeface="Inconsolata"/>
                          <a:ea typeface="Inconsolata"/>
                          <a:cs typeface="Inconsolata"/>
                          <a:sym typeface="Inconsolata"/>
                        </a:rPr>
                        <a:t>  &lt;li&gt;Wednesday&lt;/li&gt;</a:t>
                      </a:r>
                      <a:endParaRPr>
                        <a:latin typeface="Inconsolata"/>
                        <a:ea typeface="Inconsolata"/>
                        <a:cs typeface="Inconsolata"/>
                        <a:sym typeface="Inconsolata"/>
                      </a:endParaRPr>
                    </a:p>
                    <a:p>
                      <a:pPr indent="0" lvl="0" marL="0" rtl="0" algn="l">
                        <a:spcBef>
                          <a:spcPts val="0"/>
                        </a:spcBef>
                        <a:spcAft>
                          <a:spcPts val="0"/>
                        </a:spcAft>
                        <a:buNone/>
                      </a:pPr>
                      <a:r>
                        <a:rPr lang="en">
                          <a:solidFill>
                            <a:schemeClr val="dk1"/>
                          </a:solidFill>
                          <a:latin typeface="Inconsolata"/>
                          <a:ea typeface="Inconsolata"/>
                          <a:cs typeface="Inconsolata"/>
                          <a:sym typeface="Inconsolata"/>
                        </a:rPr>
                        <a:t>&lt;/ul&gt;</a:t>
                      </a:r>
                      <a:endParaRPr>
                        <a:latin typeface="Inconsolata"/>
                        <a:ea typeface="Inconsolata"/>
                        <a:cs typeface="Inconsolata"/>
                        <a:sym typeface="Inconsolat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r>
              <a:tr h="656025">
                <a:tc>
                  <a:txBody>
                    <a:bodyPr/>
                    <a:lstStyle/>
                    <a:p>
                      <a:pPr indent="0" lvl="0" marL="0" rtl="0" algn="l">
                        <a:spcBef>
                          <a:spcPts val="0"/>
                        </a:spcBef>
                        <a:spcAft>
                          <a:spcPts val="0"/>
                        </a:spcAft>
                        <a:buNone/>
                      </a:pPr>
                      <a:r>
                        <a:rPr b="1" lang="en" sz="1800">
                          <a:latin typeface="Inconsolata"/>
                          <a:ea typeface="Inconsolata"/>
                          <a:cs typeface="Inconsolata"/>
                          <a:sym typeface="Inconsolata"/>
                        </a:rPr>
                        <a:t>ul</a:t>
                      </a:r>
                      <a:endParaRPr b="1" sz="1800">
                        <a:latin typeface="Inconsolata"/>
                        <a:ea typeface="Inconsolata"/>
                        <a:cs typeface="Inconsolata"/>
                        <a:sym typeface="Inconsolata"/>
                      </a:endParaRPr>
                    </a:p>
                  </a:txBody>
                  <a:tcPr marT="91425" marB="91425" marR="91425" marL="91425">
                    <a:lnR cap="flat" cmpd="sng" w="9525">
                      <a:solidFill>
                        <a:srgbClr val="9E9E9E"/>
                      </a:solidFill>
                      <a:prstDash val="solid"/>
                      <a:round/>
                      <a:headEnd len="sm" w="sm" type="none"/>
                      <a:tailEnd len="sm" w="sm" type="none"/>
                    </a:lnR>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Unordered list</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c vMerge="1"/>
              </a:tr>
              <a:tr h="804675">
                <a:tc>
                  <a:txBody>
                    <a:bodyPr/>
                    <a:lstStyle/>
                    <a:p>
                      <a:pPr indent="0" lvl="0" marL="0" rtl="0" algn="l">
                        <a:spcBef>
                          <a:spcPts val="0"/>
                        </a:spcBef>
                        <a:spcAft>
                          <a:spcPts val="0"/>
                        </a:spcAft>
                        <a:buNone/>
                      </a:pPr>
                      <a:r>
                        <a:rPr b="1" lang="en" sz="1800">
                          <a:latin typeface="Inconsolata"/>
                          <a:ea typeface="Inconsolata"/>
                          <a:cs typeface="Inconsolata"/>
                          <a:sym typeface="Inconsolata"/>
                        </a:rPr>
                        <a:t>ol</a:t>
                      </a:r>
                      <a:endParaRPr b="1" sz="1800">
                        <a:latin typeface="Inconsolata"/>
                        <a:ea typeface="Inconsolata"/>
                        <a:cs typeface="Inconsolata"/>
                        <a:sym typeface="Inconsolata"/>
                      </a:endParaRPr>
                    </a:p>
                  </a:txBody>
                  <a:tcPr marT="91425" marB="91425" marR="91425" marL="91425">
                    <a:lnR cap="flat" cmpd="sng" w="9525">
                      <a:solidFill>
                        <a:srgbClr val="9E9E9E"/>
                      </a:solidFill>
                      <a:prstDash val="solid"/>
                      <a:round/>
                      <a:headEnd len="sm" w="sm" type="none"/>
                      <a:tailEnd len="sm" w="sm" type="none"/>
                    </a:lnR>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Ordered list</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&lt;ol&gt;</a:t>
                      </a:r>
                      <a:endParaRPr>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a:solidFill>
                            <a:schemeClr val="dk1"/>
                          </a:solidFill>
                          <a:latin typeface="Inconsolata"/>
                          <a:ea typeface="Inconsolata"/>
                          <a:cs typeface="Inconsolata"/>
                          <a:sym typeface="Inconsolata"/>
                        </a:rPr>
                        <a:t>  &lt;li&gt;Monday&lt;/li&gt;</a:t>
                      </a:r>
                      <a:endParaRPr>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a:solidFill>
                            <a:schemeClr val="dk1"/>
                          </a:solidFill>
                          <a:latin typeface="Inconsolata"/>
                          <a:ea typeface="Inconsolata"/>
                          <a:cs typeface="Inconsolata"/>
                          <a:sym typeface="Inconsolata"/>
                        </a:rPr>
                        <a:t>  &lt;li&gt;Tuesday&lt;/li&gt;</a:t>
                      </a:r>
                      <a:endParaRPr>
                        <a:solidFill>
                          <a:schemeClr val="dk1"/>
                        </a:solidFill>
                        <a:latin typeface="Inconsolata"/>
                        <a:ea typeface="Inconsolata"/>
                        <a:cs typeface="Inconsolata"/>
                        <a:sym typeface="Inconsolata"/>
                      </a:endParaRPr>
                    </a:p>
                    <a:p>
                      <a:pPr indent="0" lvl="0" marL="0" rtl="0" algn="l">
                        <a:spcBef>
                          <a:spcPts val="0"/>
                        </a:spcBef>
                        <a:spcAft>
                          <a:spcPts val="0"/>
                        </a:spcAft>
                        <a:buNone/>
                      </a:pPr>
                      <a:r>
                        <a:rPr lang="en">
                          <a:solidFill>
                            <a:schemeClr val="dk1"/>
                          </a:solidFill>
                          <a:latin typeface="Inconsolata"/>
                          <a:ea typeface="Inconsolata"/>
                          <a:cs typeface="Inconsolata"/>
                          <a:sym typeface="Inconsolata"/>
                        </a:rPr>
                        <a:t>  &lt;li&gt;Wednesday&lt;/li&gt;</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&lt;/ol&gt;</a:t>
                      </a:r>
                      <a:endParaRPr>
                        <a:latin typeface="Inconsolata"/>
                        <a:ea typeface="Inconsolata"/>
                        <a:cs typeface="Inconsolata"/>
                        <a:sym typeface="Inconsolat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Rendering Templates</a:t>
            </a:r>
            <a:endParaRPr/>
          </a:p>
        </p:txBody>
      </p:sp>
      <p:sp>
        <p:nvSpPr>
          <p:cNvPr id="376" name="Google Shape;376;p4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Flask Templates and CRUD Apps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Templates in Flask</a:t>
            </a:r>
            <a:endParaRPr/>
          </a:p>
        </p:txBody>
      </p:sp>
      <p:sp>
        <p:nvSpPr>
          <p:cNvPr id="382" name="Google Shape;382;p46"/>
          <p:cNvSpPr txBox="1"/>
          <p:nvPr>
            <p:ph idx="1"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though Python is not a front-end technology, we can still use a Flask app to collect and send HTML files to user's browsers in a web application.</a:t>
            </a:r>
            <a:endParaRPr/>
          </a:p>
          <a:p>
            <a:pPr indent="0" lvl="0" marL="0" rtl="0" algn="l">
              <a:spcBef>
                <a:spcPts val="1600"/>
              </a:spcBef>
              <a:spcAft>
                <a:spcPts val="1600"/>
              </a:spcAft>
              <a:buNone/>
            </a:pPr>
            <a:r>
              <a:rPr lang="en"/>
              <a:t>Wherever your Flask application file lives, we'll need a folder named </a:t>
            </a:r>
            <a:r>
              <a:rPr b="1" lang="en"/>
              <a:t>templates</a:t>
            </a:r>
            <a:r>
              <a:rPr lang="en"/>
              <a:t> that's accessible at the same level as the main server file.</a:t>
            </a:r>
            <a:endParaRPr/>
          </a:p>
        </p:txBody>
      </p:sp>
      <p:sp>
        <p:nvSpPr>
          <p:cNvPr id="383" name="Google Shape;383;p4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84" name="Google Shape;384;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85" name="Google Shape;385;p46"/>
          <p:cNvPicPr preferRelativeResize="0"/>
          <p:nvPr/>
        </p:nvPicPr>
        <p:blipFill>
          <a:blip r:embed="rId3">
            <a:alphaModFix/>
          </a:blip>
          <a:stretch>
            <a:fillRect/>
          </a:stretch>
        </p:blipFill>
        <p:spPr>
          <a:xfrm>
            <a:off x="4572000" y="1157513"/>
            <a:ext cx="4267200" cy="29088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Template Syntax</a:t>
            </a:r>
            <a:endParaRPr/>
          </a:p>
        </p:txBody>
      </p:sp>
      <p:sp>
        <p:nvSpPr>
          <p:cNvPr id="391" name="Google Shape;391;p4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Templates are HTML documents that take advantage of a templating library to use fill-in-the-blank variables. Jinja, the templating library provided by Flask as a default, uses double curly braces to set apart template variables.</a:t>
            </a:r>
            <a:endParaRPr/>
          </a:p>
          <a:p>
            <a:pPr indent="0" lvl="0" marL="0" rtl="0" algn="l">
              <a:spcBef>
                <a:spcPts val="1600"/>
              </a:spcBef>
              <a:spcAft>
                <a:spcPts val="1600"/>
              </a:spcAft>
              <a:buNone/>
            </a:pPr>
            <a:r>
              <a:rPr b="1" lang="en">
                <a:latin typeface="Inconsolata"/>
                <a:ea typeface="Inconsolata"/>
                <a:cs typeface="Inconsolata"/>
                <a:sym typeface="Inconsolata"/>
              </a:rPr>
              <a:t>&lt;p&gt;Welcome to the </a:t>
            </a:r>
            <a:r>
              <a:rPr b="1" lang="en">
                <a:latin typeface="Inconsolata"/>
                <a:ea typeface="Inconsolata"/>
                <a:cs typeface="Inconsolata"/>
                <a:sym typeface="Inconsolata"/>
              </a:rPr>
              <a:t>website</a:t>
            </a:r>
            <a:r>
              <a:rPr b="1" lang="en">
                <a:latin typeface="Inconsolata"/>
                <a:ea typeface="Inconsolata"/>
                <a:cs typeface="Inconsolata"/>
                <a:sym typeface="Inconsolata"/>
              </a:rPr>
              <a:t>, {{username}}&lt;/p&gt;</a:t>
            </a:r>
            <a:endParaRPr b="1">
              <a:latin typeface="Inconsolata"/>
              <a:ea typeface="Inconsolata"/>
              <a:cs typeface="Inconsolata"/>
              <a:sym typeface="Inconsolata"/>
            </a:endParaRPr>
          </a:p>
        </p:txBody>
      </p:sp>
      <p:sp>
        <p:nvSpPr>
          <p:cNvPr id="392" name="Google Shape;392;p4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93" name="Google Shape;393;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Rendering Templates</a:t>
            </a:r>
            <a:endParaRPr/>
          </a:p>
        </p:txBody>
      </p:sp>
      <p:sp>
        <p:nvSpPr>
          <p:cNvPr id="399" name="Google Shape;399;p4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 provides us with a render_template function to render templates. The first argument for this function is the html file we want to render. By default, Flask will start by looking in the folder named </a:t>
            </a:r>
            <a:r>
              <a:rPr b="1" lang="en"/>
              <a:t>templates</a:t>
            </a:r>
            <a:r>
              <a:rPr lang="en"/>
              <a:t>.</a:t>
            </a:r>
            <a:endParaRPr/>
          </a:p>
          <a:p>
            <a:pPr indent="0" lvl="0" marL="0" rtl="0" algn="l">
              <a:spcBef>
                <a:spcPts val="1600"/>
              </a:spcBef>
              <a:spcAft>
                <a:spcPts val="0"/>
              </a:spcAft>
              <a:buNone/>
            </a:pPr>
            <a:r>
              <a:rPr b="1" lang="en">
                <a:latin typeface="Inconsolata"/>
                <a:ea typeface="Inconsolata"/>
                <a:cs typeface="Inconsolata"/>
                <a:sym typeface="Inconsolata"/>
              </a:rPr>
              <a:t>render_template("example.html", username="professor_z")</a:t>
            </a:r>
            <a:endParaRPr b="1">
              <a:latin typeface="Inconsolata"/>
              <a:ea typeface="Inconsolata"/>
              <a:cs typeface="Inconsolata"/>
              <a:sym typeface="Inconsolata"/>
            </a:endParaRPr>
          </a:p>
          <a:p>
            <a:pPr indent="0" lvl="0" marL="0" rtl="0" algn="l">
              <a:spcBef>
                <a:spcPts val="1600"/>
              </a:spcBef>
              <a:spcAft>
                <a:spcPts val="0"/>
              </a:spcAft>
              <a:buNone/>
            </a:pPr>
            <a:r>
              <a:rPr lang="en"/>
              <a:t>We can also provide keyword arguments in order to inject variable values into the template for rendering. This is how the blanks get filled in!</a:t>
            </a:r>
            <a:endParaRPr/>
          </a:p>
          <a:p>
            <a:pPr indent="0" lvl="0" marL="0" rtl="0" algn="l">
              <a:spcBef>
                <a:spcPts val="1600"/>
              </a:spcBef>
              <a:spcAft>
                <a:spcPts val="0"/>
              </a:spcAft>
              <a:buNone/>
            </a:pPr>
            <a:r>
              <a:rPr b="1" lang="en">
                <a:latin typeface="Inconsolata"/>
                <a:ea typeface="Inconsolata"/>
                <a:cs typeface="Inconsolata"/>
                <a:sym typeface="Inconsolata"/>
              </a:rPr>
              <a:t>&lt;p&gt;Welcome to the site, {{username}}&lt;/p&gt;</a:t>
            </a:r>
            <a:endParaRPr b="1">
              <a:latin typeface="Inconsolata"/>
              <a:ea typeface="Inconsolata"/>
              <a:cs typeface="Inconsolata"/>
              <a:sym typeface="Inconsolata"/>
            </a:endParaRPr>
          </a:p>
          <a:p>
            <a:pPr indent="0" lvl="0" marL="0" rtl="0" algn="l">
              <a:spcBef>
                <a:spcPts val="1600"/>
              </a:spcBef>
              <a:spcAft>
                <a:spcPts val="1600"/>
              </a:spcAft>
              <a:buNone/>
            </a:pPr>
            <a:r>
              <a:rPr lang="en"/>
              <a:t>The user will see: "Welcome to the site, professor_z"</a:t>
            </a:r>
            <a:endParaRPr/>
          </a:p>
        </p:txBody>
      </p:sp>
      <p:sp>
        <p:nvSpPr>
          <p:cNvPr id="400" name="Google Shape;400;p4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01" name="Google Shape;401;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Template Rendering</a:t>
            </a:r>
            <a:endParaRPr/>
          </a:p>
        </p:txBody>
      </p:sp>
      <p:sp>
        <p:nvSpPr>
          <p:cNvPr id="407" name="Google Shape;407;p4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get up and running with templates, let's start up the example Flask server provided and visit localhost:5000/example to see the template rendering in action. </a:t>
            </a:r>
            <a:endParaRPr/>
          </a:p>
          <a:p>
            <a:pPr indent="0" lvl="0" marL="0" rtl="0" algn="l">
              <a:spcBef>
                <a:spcPts val="1600"/>
              </a:spcBef>
              <a:spcAft>
                <a:spcPts val="1600"/>
              </a:spcAft>
              <a:buNone/>
            </a:pPr>
            <a:r>
              <a:rPr lang="en"/>
              <a:t>We can also experiment with changing the value of the keyword arguments and adding more variables to the template.</a:t>
            </a:r>
            <a:endParaRPr/>
          </a:p>
        </p:txBody>
      </p:sp>
      <p:sp>
        <p:nvSpPr>
          <p:cNvPr id="408" name="Google Shape;408;p4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09" name="Google Shape;409;p49"/>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10" name="Google Shape;410;p49"/>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11" name="Google Shape;411;p49"/>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0" lang="en" sz="1200">
                <a:solidFill>
                  <a:schemeClr val="lt1"/>
                </a:solidFill>
              </a:rPr>
              <a:t>15 minutes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Materials and Preparation</a:t>
            </a:r>
            <a:endParaRPr/>
          </a:p>
        </p:txBody>
      </p:sp>
      <p:sp>
        <p:nvSpPr>
          <p:cNvPr id="265" name="Google Shape;265;p32"/>
          <p:cNvSpPr txBox="1"/>
          <p:nvPr>
            <p:ph idx="1" type="body"/>
          </p:nvPr>
        </p:nvSpPr>
        <p:spPr>
          <a:xfrm>
            <a:off x="924625" y="1094525"/>
            <a:ext cx="7762200" cy="370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dk1"/>
                </a:solidFill>
                <a:highlight>
                  <a:schemeClr val="accent2"/>
                </a:highlight>
              </a:rPr>
              <a:t>For remote classrooms</a:t>
            </a:r>
            <a:r>
              <a:rPr lang="en" sz="1600">
                <a:solidFill>
                  <a:schemeClr val="dk1"/>
                </a:solidFill>
              </a:rPr>
              <a:t>:</a:t>
            </a:r>
            <a:r>
              <a:rPr b="1" lang="en" sz="1600">
                <a:solidFill>
                  <a:schemeClr val="dk1"/>
                </a:solidFill>
              </a:rPr>
              <a:t> </a:t>
            </a:r>
            <a:r>
              <a:rPr lang="en" sz="1600">
                <a:solidFill>
                  <a:schemeClr val="dk1"/>
                </a:solidFill>
              </a:rPr>
              <a:t>Virtual breakout rooms and Slack may be needed to facilitate the partner exercise and discussions. As you plan for your lesson:</a:t>
            </a:r>
            <a:endParaRPr sz="1600">
              <a:solidFill>
                <a:schemeClr val="dk1"/>
              </a:solidFill>
            </a:endParaRPr>
          </a:p>
          <a:p>
            <a:pPr indent="-330200" lvl="0" marL="457200" rtl="0" algn="l">
              <a:lnSpc>
                <a:spcPct val="110000"/>
              </a:lnSpc>
              <a:spcBef>
                <a:spcPts val="1000"/>
              </a:spcBef>
              <a:spcAft>
                <a:spcPts val="0"/>
              </a:spcAft>
              <a:buClr>
                <a:schemeClr val="dk1"/>
              </a:buClr>
              <a:buSzPts val="1600"/>
              <a:buChar char="●"/>
            </a:pPr>
            <a:r>
              <a:rPr lang="en" sz="1600">
                <a:solidFill>
                  <a:schemeClr val="dk1"/>
                </a:solidFill>
              </a:rPr>
              <a:t>Consider how you’ll create pairs for the partner exercise (randomly, or with pre-assigned partners).</a:t>
            </a:r>
            <a:endParaRPr sz="1600">
              <a:solidFill>
                <a:schemeClr val="dk1"/>
              </a:solidFill>
            </a:endParaRPr>
          </a:p>
          <a:p>
            <a:pPr indent="-330200" lvl="0" marL="457200" rtl="0" algn="l">
              <a:lnSpc>
                <a:spcPct val="110000"/>
              </a:lnSpc>
              <a:spcBef>
                <a:spcPts val="0"/>
              </a:spcBef>
              <a:spcAft>
                <a:spcPts val="0"/>
              </a:spcAft>
              <a:buClr>
                <a:schemeClr val="dk1"/>
              </a:buClr>
              <a:buSzPts val="1600"/>
              <a:buChar char="●"/>
            </a:pPr>
            <a:r>
              <a:rPr lang="en" sz="1600">
                <a:solidFill>
                  <a:schemeClr val="dk1"/>
                </a:solidFill>
              </a:rPr>
              <a:t>Determine how (if at all) exercise timing may need to be adjusted. </a:t>
            </a:r>
            <a:endParaRPr sz="1600">
              <a:solidFill>
                <a:schemeClr val="dk1"/>
              </a:solidFill>
            </a:endParaRPr>
          </a:p>
          <a:p>
            <a:pPr indent="-330200" lvl="0" marL="457200" rtl="0" algn="l">
              <a:lnSpc>
                <a:spcPct val="110000"/>
              </a:lnSpc>
              <a:spcBef>
                <a:spcPts val="0"/>
              </a:spcBef>
              <a:spcAft>
                <a:spcPts val="0"/>
              </a:spcAft>
              <a:buClr>
                <a:schemeClr val="dk1"/>
              </a:buClr>
              <a:buSzPts val="1600"/>
              <a:buChar char="●"/>
            </a:pPr>
            <a:r>
              <a:rPr lang="en" sz="1600">
                <a:solidFill>
                  <a:schemeClr val="dk1"/>
                </a:solidFill>
              </a:rPr>
              <a:t>For helpful tips, keep an eye out for the </a:t>
            </a:r>
            <a:r>
              <a:rPr b="1" lang="en" sz="1600">
                <a:solidFill>
                  <a:schemeClr val="dk1"/>
                </a:solidFill>
                <a:highlight>
                  <a:schemeClr val="accent2"/>
                </a:highlight>
              </a:rPr>
              <a:t>For remote classrooms</a:t>
            </a:r>
            <a:r>
              <a:rPr lang="en" sz="1600">
                <a:solidFill>
                  <a:schemeClr val="dk1"/>
                </a:solidFill>
              </a:rPr>
              <a:t> tag</a:t>
            </a:r>
            <a:r>
              <a:rPr lang="en" sz="1600">
                <a:solidFill>
                  <a:schemeClr val="dk1"/>
                </a:solidFill>
              </a:rPr>
              <a:t> in the speaker notes.</a:t>
            </a:r>
            <a:endParaRPr sz="1600">
              <a:solidFill>
                <a:schemeClr val="dk1"/>
              </a:solidFill>
            </a:endParaRPr>
          </a:p>
          <a:p>
            <a:pPr indent="-330200" lvl="0" marL="457200" rtl="0" algn="l">
              <a:lnSpc>
                <a:spcPct val="110000"/>
              </a:lnSpc>
              <a:spcBef>
                <a:spcPts val="0"/>
              </a:spcBef>
              <a:spcAft>
                <a:spcPts val="0"/>
              </a:spcAft>
              <a:buClr>
                <a:srgbClr val="000000"/>
              </a:buClr>
              <a:buSzPts val="1600"/>
              <a:buChar char="●"/>
            </a:pPr>
            <a:r>
              <a:rPr lang="en" sz="1600">
                <a:highlight>
                  <a:srgbClr val="FFFFFF"/>
                </a:highlight>
              </a:rPr>
              <a:t>Prepare screenshots and answers to exercises in advance so that they can be easily shared in Slack during your lecture.</a:t>
            </a:r>
            <a:endParaRPr sz="1600">
              <a:highlight>
                <a:srgbClr val="FFFFFF"/>
              </a:highlight>
            </a:endParaRPr>
          </a:p>
          <a:p>
            <a:pPr indent="0" lvl="0" marL="0" rtl="0" algn="l">
              <a:lnSpc>
                <a:spcPct val="110000"/>
              </a:lnSpc>
              <a:spcBef>
                <a:spcPts val="300"/>
              </a:spcBef>
              <a:spcAft>
                <a:spcPts val="0"/>
              </a:spcAft>
              <a:buNone/>
            </a:pPr>
            <a:r>
              <a:t/>
            </a:r>
            <a:endParaRPr sz="1600">
              <a:highlight>
                <a:srgbClr val="FFFFFF"/>
              </a:highlight>
            </a:endParaRPr>
          </a:p>
          <a:p>
            <a:pPr indent="0" lvl="0" marL="0" rtl="0" algn="l">
              <a:lnSpc>
                <a:spcPct val="110000"/>
              </a:lnSpc>
              <a:spcBef>
                <a:spcPts val="300"/>
              </a:spcBef>
              <a:spcAft>
                <a:spcPts val="0"/>
              </a:spcAft>
              <a:buNone/>
            </a:pPr>
            <a:r>
              <a:rPr b="1" lang="en" sz="1600">
                <a:highlight>
                  <a:schemeClr val="accent2"/>
                </a:highlight>
              </a:rPr>
              <a:t>A note on timing</a:t>
            </a:r>
            <a:r>
              <a:rPr lang="en" sz="1600"/>
              <a:t>: </a:t>
            </a:r>
            <a:r>
              <a:rPr lang="en" sz="1600">
                <a:highlight>
                  <a:srgbClr val="FFFFFF"/>
                </a:highlight>
              </a:rPr>
              <a:t>This lesson allows for a particularly long practice time, so if students are still struggling with lists or dictionaries from Lesson 2, feel free to review those before beginning with the new material.</a:t>
            </a:r>
            <a:endParaRPr sz="1600">
              <a:highlight>
                <a:srgbClr val="FFFFFF"/>
              </a:highlight>
            </a:endParaRPr>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create the route for showing a specific review in our reviews app.</a:t>
            </a:r>
            <a:endParaRPr/>
          </a:p>
          <a:p>
            <a:pPr indent="0" lvl="0" marL="0" rtl="0" algn="l">
              <a:spcBef>
                <a:spcPts val="1600"/>
              </a:spcBef>
              <a:spcAft>
                <a:spcPts val="0"/>
              </a:spcAft>
              <a:buNone/>
            </a:pPr>
            <a:r>
              <a:rPr lang="en"/>
              <a:t>Since this route leads to a specific item, we'll need a route parameter to tell us which review the user wants. We'll need to include this parameter in how we define the route url </a:t>
            </a:r>
            <a:r>
              <a:rPr b="1" lang="en"/>
              <a:t>and</a:t>
            </a:r>
            <a:r>
              <a:rPr lang="en"/>
              <a:t> as an argument to the route handler function.</a:t>
            </a:r>
            <a:endParaRPr/>
          </a:p>
          <a:p>
            <a:pPr indent="0" lvl="0" marL="0" rtl="0" algn="l">
              <a:spcBef>
                <a:spcPts val="1600"/>
              </a:spcBef>
              <a:spcAft>
                <a:spcPts val="1600"/>
              </a:spcAft>
              <a:buNone/>
            </a:pPr>
            <a:r>
              <a:t/>
            </a:r>
            <a:endParaRPr/>
          </a:p>
        </p:txBody>
      </p:sp>
      <p:sp>
        <p:nvSpPr>
          <p:cNvPr id="417" name="Google Shape;417;p5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Route</a:t>
            </a:r>
            <a:endParaRPr/>
          </a:p>
        </p:txBody>
      </p:sp>
      <p:sp>
        <p:nvSpPr>
          <p:cNvPr id="418" name="Google Shape;418;p50"/>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19" name="Google Shape;419;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20" name="Google Shape;420;p50"/>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15 minutes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Besides injecting variables, templates are also useful for their ability to use programming logic, such as conditionals and loops, in an HTML page.</a:t>
            </a:r>
            <a:endParaRPr/>
          </a:p>
          <a:p>
            <a:pPr indent="0" lvl="0" marL="0" rtl="0" algn="l">
              <a:spcBef>
                <a:spcPts val="1600"/>
              </a:spcBef>
              <a:spcAft>
                <a:spcPts val="0"/>
              </a:spcAft>
              <a:buNone/>
            </a:pPr>
            <a:r>
              <a:rPr lang="en"/>
              <a:t>In </a:t>
            </a:r>
            <a:r>
              <a:rPr lang="en" u="sng">
                <a:solidFill>
                  <a:schemeClr val="hlink"/>
                </a:solidFill>
                <a:hlinkClick r:id="rId3"/>
              </a:rPr>
              <a:t>Jinja templates</a:t>
            </a:r>
            <a:r>
              <a:rPr lang="en"/>
              <a:t>, we can set programming lines apart from our actual HTML text with the following syntax:</a:t>
            </a:r>
            <a:endParaRPr/>
          </a:p>
          <a:p>
            <a:pPr indent="0" lvl="0" marL="0" rtl="0" algn="l">
              <a:spcBef>
                <a:spcPts val="1600"/>
              </a:spcBef>
              <a:spcAft>
                <a:spcPts val="0"/>
              </a:spcAft>
              <a:buNone/>
            </a:pPr>
            <a:r>
              <a:rPr b="1" lang="en">
                <a:latin typeface="Inconsolata"/>
                <a:ea typeface="Inconsolata"/>
                <a:cs typeface="Inconsolata"/>
                <a:sym typeface="Inconsolata"/>
              </a:rPr>
              <a:t>{% for number in [1,2,3] %}</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	&lt;p&gt;{{number}}&lt;/p&gt;</a:t>
            </a:r>
            <a:endParaRPr b="1">
              <a:latin typeface="Inconsolata"/>
              <a:ea typeface="Inconsolata"/>
              <a:cs typeface="Inconsolata"/>
              <a:sym typeface="Inconsolata"/>
            </a:endParaRPr>
          </a:p>
          <a:p>
            <a:pPr indent="0" lvl="0" marL="0" rtl="0" algn="l">
              <a:spcBef>
                <a:spcPts val="1600"/>
              </a:spcBef>
              <a:spcAft>
                <a:spcPts val="1600"/>
              </a:spcAft>
              <a:buNone/>
            </a:pPr>
            <a:r>
              <a:rPr b="1" lang="en">
                <a:latin typeface="Inconsolata"/>
                <a:ea typeface="Inconsolata"/>
                <a:cs typeface="Inconsolata"/>
                <a:sym typeface="Inconsolata"/>
              </a:rPr>
              <a:t>{% endfor %}</a:t>
            </a:r>
            <a:endParaRPr b="1">
              <a:latin typeface="Inconsolata"/>
              <a:ea typeface="Inconsolata"/>
              <a:cs typeface="Inconsolata"/>
              <a:sym typeface="Inconsolata"/>
            </a:endParaRPr>
          </a:p>
        </p:txBody>
      </p:sp>
      <p:sp>
        <p:nvSpPr>
          <p:cNvPr id="426" name="Google Shape;426;p5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Logic in Templates</a:t>
            </a:r>
            <a:endParaRPr/>
          </a:p>
        </p:txBody>
      </p:sp>
      <p:sp>
        <p:nvSpPr>
          <p:cNvPr id="427" name="Google Shape;427;p5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28" name="Google Shape;428;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 Route</a:t>
            </a:r>
            <a:endParaRPr/>
          </a:p>
        </p:txBody>
      </p:sp>
      <p:sp>
        <p:nvSpPr>
          <p:cNvPr id="434" name="Google Shape;434;p5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Now that we can loop within templates, let's fill in an index route that displays all the book reviews, including titles and text, in the template.</a:t>
            </a:r>
            <a:endParaRPr/>
          </a:p>
        </p:txBody>
      </p:sp>
      <p:sp>
        <p:nvSpPr>
          <p:cNvPr id="435" name="Google Shape;435;p52"/>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36" name="Google Shape;436;p52"/>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37" name="Google Shape;437;p52"/>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38" name="Google Shape;438;p52"/>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15 minutes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we've handled two GET requests that simply want to see information. However, we know that CRUD apps need more complex behavior to create, updated, and delete resources.  Enter the </a:t>
            </a:r>
            <a:r>
              <a:rPr lang="en" u="sng">
                <a:solidFill>
                  <a:schemeClr val="hlink"/>
                </a:solidFill>
                <a:hlinkClick r:id="rId3"/>
              </a:rPr>
              <a:t>request object</a:t>
            </a:r>
            <a:r>
              <a:rPr lang="en"/>
              <a:t> in Flask:</a:t>
            </a:r>
            <a:endParaRPr/>
          </a:p>
          <a:p>
            <a:pPr indent="0" lvl="0" marL="0" rtl="0" algn="l">
              <a:spcBef>
                <a:spcPts val="1600"/>
              </a:spcBef>
              <a:spcAft>
                <a:spcPts val="0"/>
              </a:spcAft>
              <a:buNone/>
            </a:pPr>
            <a:r>
              <a:rPr b="1" lang="en">
                <a:latin typeface="Inconsolata"/>
                <a:ea typeface="Inconsolata"/>
                <a:cs typeface="Inconsolata"/>
                <a:sym typeface="Inconsolata"/>
              </a:rPr>
              <a:t>import request from Flask # include request with your other imports</a:t>
            </a:r>
            <a:endParaRPr b="1">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@app.route("/accept_data", method="POST")</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def handle_data_submission():</a:t>
            </a:r>
            <a:endParaRPr b="1">
              <a:latin typeface="Inconsolata"/>
              <a:ea typeface="Inconsolata"/>
              <a:cs typeface="Inconsolata"/>
              <a:sym typeface="Inconsolata"/>
            </a:endParaRPr>
          </a:p>
          <a:p>
            <a:pPr indent="457200" lvl="0" marL="0" rtl="0" algn="l">
              <a:spcBef>
                <a:spcPts val="0"/>
              </a:spcBef>
              <a:spcAft>
                <a:spcPts val="0"/>
              </a:spcAft>
              <a:buNone/>
            </a:pPr>
            <a:r>
              <a:rPr b="1" lang="en">
                <a:latin typeface="Inconsolata"/>
                <a:ea typeface="Inconsolata"/>
                <a:cs typeface="Inconsolata"/>
                <a:sym typeface="Inconsolata"/>
              </a:rPr>
              <a:t>request.form["property"] # request.form contains the POST data</a:t>
            </a:r>
            <a:endParaRPr b="1">
              <a:latin typeface="Inconsolata"/>
              <a:ea typeface="Inconsolata"/>
              <a:cs typeface="Inconsolata"/>
              <a:sym typeface="Inconsolata"/>
            </a:endParaRPr>
          </a:p>
        </p:txBody>
      </p:sp>
      <p:sp>
        <p:nvSpPr>
          <p:cNvPr id="444" name="Google Shape;444;p5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 Complex Request Data</a:t>
            </a:r>
            <a:endParaRPr/>
          </a:p>
        </p:txBody>
      </p:sp>
      <p:sp>
        <p:nvSpPr>
          <p:cNvPr id="445" name="Google Shape;445;p53"/>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46" name="Google Shape;446;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4"/>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New Reviews</a:t>
            </a:r>
            <a:endParaRPr/>
          </a:p>
        </p:txBody>
      </p:sp>
      <p:sp>
        <p:nvSpPr>
          <p:cNvPr id="452" name="Google Shape;452;p5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route that accepts a POST request to "/reviews" and adds a new review to the reviews list. </a:t>
            </a:r>
            <a:endParaRPr/>
          </a:p>
          <a:p>
            <a:pPr indent="0" lvl="0" marL="0" rtl="0" algn="l">
              <a:spcBef>
                <a:spcPts val="1600"/>
              </a:spcBef>
              <a:spcAft>
                <a:spcPts val="1600"/>
              </a:spcAft>
              <a:buNone/>
            </a:pPr>
            <a:r>
              <a:rPr lang="en"/>
              <a:t>You can use the desktop app Postman, or use the requests library in a separate notebook file, </a:t>
            </a:r>
            <a:r>
              <a:rPr lang="en"/>
              <a:t>to help you test this route once it's set up.</a:t>
            </a:r>
            <a:endParaRPr/>
          </a:p>
        </p:txBody>
      </p:sp>
      <p:sp>
        <p:nvSpPr>
          <p:cNvPr id="453" name="Google Shape;453;p54"/>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54" name="Google Shape;454;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55" name="Google Shape;455;p54"/>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20 minutes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Wrapping Up</a:t>
            </a:r>
            <a:endParaRPr/>
          </a:p>
        </p:txBody>
      </p:sp>
      <p:sp>
        <p:nvSpPr>
          <p:cNvPr id="461" name="Google Shape;461;p5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Flask Templates and CRUD Apps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Clearly, we've just begun when it comes to developing full Flask applications. Here are just a few next steps to continue building out the reviews app:</a:t>
            </a:r>
            <a:endParaRPr/>
          </a:p>
          <a:p>
            <a:pPr indent="-342900" lvl="0" marL="457200" rtl="0" algn="l">
              <a:spcBef>
                <a:spcPts val="1600"/>
              </a:spcBef>
              <a:spcAft>
                <a:spcPts val="0"/>
              </a:spcAft>
              <a:buSzPts val="1800"/>
              <a:buChar char="●"/>
            </a:pPr>
            <a:r>
              <a:rPr lang="en"/>
              <a:t>Add anchor tags (a.k.a. links) to your templates to ease navigation</a:t>
            </a:r>
            <a:endParaRPr/>
          </a:p>
          <a:p>
            <a:pPr indent="-342900" lvl="0" marL="457200" rtl="0" algn="l">
              <a:spcBef>
                <a:spcPts val="0"/>
              </a:spcBef>
              <a:spcAft>
                <a:spcPts val="0"/>
              </a:spcAft>
              <a:buSzPts val="1800"/>
              <a:buChar char="●"/>
            </a:pPr>
            <a:r>
              <a:rPr lang="en"/>
              <a:t>Learn how HTML forms can be used to send HTTP requests</a:t>
            </a:r>
            <a:endParaRPr/>
          </a:p>
          <a:p>
            <a:pPr indent="-342900" lvl="0" marL="457200" rtl="0" algn="l">
              <a:spcBef>
                <a:spcPts val="0"/>
              </a:spcBef>
              <a:spcAft>
                <a:spcPts val="0"/>
              </a:spcAft>
              <a:buSzPts val="1800"/>
              <a:buChar char="●"/>
            </a:pPr>
            <a:r>
              <a:rPr lang="en"/>
              <a:t>Create a New Review form that sends the create request instead of curl</a:t>
            </a:r>
            <a:endParaRPr/>
          </a:p>
          <a:p>
            <a:pPr indent="-342900" lvl="0" marL="457200" rtl="0" algn="l">
              <a:spcBef>
                <a:spcPts val="0"/>
              </a:spcBef>
              <a:spcAft>
                <a:spcPts val="0"/>
              </a:spcAft>
              <a:buClr>
                <a:schemeClr val="dk1"/>
              </a:buClr>
              <a:buSzPts val="1800"/>
              <a:buChar char="●"/>
            </a:pPr>
            <a:r>
              <a:rPr lang="en">
                <a:solidFill>
                  <a:schemeClr val="dk1"/>
                </a:solidFill>
              </a:rPr>
              <a:t>Implement</a:t>
            </a:r>
            <a:r>
              <a:rPr lang="en">
                <a:solidFill>
                  <a:schemeClr val="dk1"/>
                </a:solidFill>
              </a:rPr>
              <a:t> the rest of the 7 RESTful routes</a:t>
            </a:r>
            <a:endParaRPr/>
          </a:p>
          <a:p>
            <a:pPr indent="-342900" lvl="0" marL="457200" rtl="0" algn="l">
              <a:spcBef>
                <a:spcPts val="0"/>
              </a:spcBef>
              <a:spcAft>
                <a:spcPts val="0"/>
              </a:spcAft>
              <a:buSzPts val="1800"/>
              <a:buChar char="●"/>
            </a:pPr>
            <a:r>
              <a:rPr lang="en"/>
              <a:t>Use </a:t>
            </a:r>
            <a:r>
              <a:rPr lang="en" u="sng">
                <a:solidFill>
                  <a:schemeClr val="hlink"/>
                </a:solidFill>
                <a:hlinkClick r:id="rId3"/>
              </a:rPr>
              <a:t>Flash messages</a:t>
            </a:r>
            <a:r>
              <a:rPr lang="en"/>
              <a:t> to send form response information to users</a:t>
            </a:r>
            <a:endParaRPr/>
          </a:p>
          <a:p>
            <a:pPr indent="-342900" lvl="0" marL="457200" rtl="0" algn="l">
              <a:spcBef>
                <a:spcPts val="0"/>
              </a:spcBef>
              <a:spcAft>
                <a:spcPts val="0"/>
              </a:spcAft>
              <a:buSzPts val="1800"/>
              <a:buChar char="●"/>
            </a:pPr>
            <a:r>
              <a:rPr lang="en"/>
              <a:t>Apply redirects to respond to users by sending them to a different route</a:t>
            </a:r>
            <a:endParaRPr/>
          </a:p>
          <a:p>
            <a:pPr indent="-342900" lvl="0" marL="457200" rtl="0" algn="l">
              <a:spcBef>
                <a:spcPts val="0"/>
              </a:spcBef>
              <a:spcAft>
                <a:spcPts val="0"/>
              </a:spcAft>
              <a:buSzPts val="1800"/>
              <a:buChar char="●"/>
            </a:pPr>
            <a:r>
              <a:rPr lang="en"/>
              <a:t>Implement error handling including redirects to an error page</a:t>
            </a:r>
            <a:endParaRPr/>
          </a:p>
          <a:p>
            <a:pPr indent="-342900" lvl="0" marL="457200" rtl="0" algn="l">
              <a:spcBef>
                <a:spcPts val="0"/>
              </a:spcBef>
              <a:spcAft>
                <a:spcPts val="0"/>
              </a:spcAft>
              <a:buSzPts val="1800"/>
              <a:buChar char="●"/>
            </a:pPr>
            <a:r>
              <a:rPr lang="en"/>
              <a:t>Use SQLAlchemy or PeeWee to connect with a SQL database</a:t>
            </a:r>
            <a:endParaRPr/>
          </a:p>
        </p:txBody>
      </p:sp>
      <p:sp>
        <p:nvSpPr>
          <p:cNvPr id="467" name="Google Shape;467;p5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Continuing Your Flask Journey</a:t>
            </a:r>
            <a:endParaRPr/>
          </a:p>
        </p:txBody>
      </p:sp>
      <p:sp>
        <p:nvSpPr>
          <p:cNvPr id="468" name="Google Shape;468;p5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69" name="Google Shape;469;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7"/>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a:t>
            </a:r>
            <a:endParaRPr/>
          </a:p>
        </p:txBody>
      </p:sp>
      <p:sp>
        <p:nvSpPr>
          <p:cNvPr id="475" name="Google Shape;475;p57"/>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Ahead</a:t>
            </a:r>
            <a:endParaRPr/>
          </a:p>
        </p:txBody>
      </p:sp>
      <p:sp>
        <p:nvSpPr>
          <p:cNvPr id="476" name="Google Shape;476;p57"/>
          <p:cNvSpPr txBox="1"/>
          <p:nvPr>
            <p:ph idx="3" type="body"/>
          </p:nvPr>
        </p:nvSpPr>
        <p:spPr>
          <a:xfrm>
            <a:off x="457200" y="1168975"/>
            <a:ext cx="3663000" cy="27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 today’s class, we…</a:t>
            </a:r>
            <a:endParaRPr b="1"/>
          </a:p>
          <a:p>
            <a:pPr indent="-342900" lvl="0" marL="457200" rtl="0" algn="l">
              <a:spcBef>
                <a:spcPts val="1600"/>
              </a:spcBef>
              <a:spcAft>
                <a:spcPts val="0"/>
              </a:spcAft>
              <a:buSzPts val="1800"/>
              <a:buChar char="●"/>
            </a:pPr>
            <a:r>
              <a:rPr lang="en" sz="1600"/>
              <a:t>Used Flask to render templates with local variables</a:t>
            </a:r>
            <a:endParaRPr sz="1600"/>
          </a:p>
          <a:p>
            <a:pPr indent="-330200" lvl="0" marL="457200" rtl="0" algn="l">
              <a:spcBef>
                <a:spcPts val="0"/>
              </a:spcBef>
              <a:spcAft>
                <a:spcPts val="0"/>
              </a:spcAft>
              <a:buSzPts val="1600"/>
              <a:buChar char="●"/>
            </a:pPr>
            <a:r>
              <a:rPr lang="en" sz="1600"/>
              <a:t>Used the request sub-package to parse complex HTTP POST requests</a:t>
            </a:r>
            <a:endParaRPr sz="1600"/>
          </a:p>
        </p:txBody>
      </p:sp>
      <p:sp>
        <p:nvSpPr>
          <p:cNvPr id="477" name="Google Shape;477;p57"/>
          <p:cNvSpPr txBox="1"/>
          <p:nvPr>
            <p:ph idx="5" type="body"/>
          </p:nvPr>
        </p:nvSpPr>
        <p:spPr>
          <a:xfrm>
            <a:off x="4958400" y="1168987"/>
            <a:ext cx="3728400" cy="372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Next Class: </a:t>
            </a:r>
            <a:endParaRPr b="1"/>
          </a:p>
          <a:p>
            <a:pPr indent="0" lvl="0" marL="0" rtl="0" algn="l">
              <a:lnSpc>
                <a:spcPct val="100000"/>
              </a:lnSpc>
              <a:spcBef>
                <a:spcPts val="1600"/>
              </a:spcBef>
              <a:spcAft>
                <a:spcPts val="1600"/>
              </a:spcAft>
              <a:buNone/>
            </a:pPr>
            <a:r>
              <a:rPr lang="en"/>
              <a:t>Web Development unit lab, creating a Flask application that will accept user requests managing a data collection.</a:t>
            </a:r>
            <a:endParaRPr/>
          </a:p>
        </p:txBody>
      </p:sp>
      <p:sp>
        <p:nvSpPr>
          <p:cNvPr id="478" name="Google Shape;478;p5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id="483" name="Google Shape;483;p58"/>
          <p:cNvPicPr preferRelativeResize="0"/>
          <p:nvPr/>
        </p:nvPicPr>
        <p:blipFill>
          <a:blip r:embed="rId3">
            <a:alphaModFix/>
          </a:blip>
          <a:stretch>
            <a:fillRect/>
          </a:stretch>
        </p:blipFill>
        <p:spPr>
          <a:xfrm>
            <a:off x="1727963" y="1005475"/>
            <a:ext cx="5688081" cy="3555051"/>
          </a:xfrm>
          <a:prstGeom prst="rect">
            <a:avLst/>
          </a:prstGeom>
          <a:noFill/>
          <a:ln>
            <a:noFill/>
          </a:ln>
        </p:spPr>
      </p:pic>
      <p:sp>
        <p:nvSpPr>
          <p:cNvPr id="484" name="Google Shape;484;p5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Forget: Exit Tickets!</a:t>
            </a:r>
            <a:endParaRPr/>
          </a:p>
        </p:txBody>
      </p:sp>
      <p:sp>
        <p:nvSpPr>
          <p:cNvPr id="485" name="Google Shape;485;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271" name="Google Shape;271;p33"/>
          <p:cNvGraphicFramePr/>
          <p:nvPr/>
        </p:nvGraphicFramePr>
        <p:xfrm>
          <a:off x="1116163" y="1054802"/>
          <a:ext cx="3000000" cy="3000000"/>
        </p:xfrm>
        <a:graphic>
          <a:graphicData uri="http://schemas.openxmlformats.org/drawingml/2006/table">
            <a:tbl>
              <a:tblPr>
                <a:noFill/>
                <a:tableStyleId>{5DD35551-6003-498F-AD54-3B5E65F74BEB}</a:tableStyleId>
              </a:tblPr>
              <a:tblGrid>
                <a:gridCol w="1479975"/>
                <a:gridCol w="5752550"/>
              </a:tblGrid>
              <a:tr h="486400">
                <a:tc>
                  <a:txBody>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Time</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a:solidFill>
                            <a:srgbClr val="FFFFFF"/>
                          </a:solidFill>
                          <a:latin typeface="Proxima Nova"/>
                          <a:ea typeface="Proxima Nova"/>
                          <a:cs typeface="Proxima Nova"/>
                          <a:sym typeface="Proxima Nova"/>
                        </a:rPr>
                        <a:t>Activity</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0:00</a:t>
                      </a:r>
                      <a:r>
                        <a:rPr lang="en">
                          <a:solidFill>
                            <a:schemeClr val="dk1"/>
                          </a:solidFill>
                          <a:latin typeface="Proxima Nova"/>
                          <a:ea typeface="Proxima Nova"/>
                          <a:cs typeface="Proxima Nova"/>
                          <a:sym typeface="Proxima Nova"/>
                        </a:rPr>
                        <a:t>–</a:t>
                      </a:r>
                      <a:r>
                        <a:rPr lang="en">
                          <a:solidFill>
                            <a:schemeClr val="dk1"/>
                          </a:solidFill>
                          <a:latin typeface="Proxima Nova"/>
                          <a:ea typeface="Proxima Nova"/>
                          <a:cs typeface="Proxima Nova"/>
                          <a:sym typeface="Proxima Nova"/>
                        </a:rPr>
                        <a:t>0:30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Flask Templates and CRUD Apps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0:30–0:45</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Example Template Walkthrough</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0:45–1:00</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Show Route</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1:00</a:t>
                      </a:r>
                      <a:r>
                        <a:rPr lang="en">
                          <a:latin typeface="Proxima Nova"/>
                          <a:ea typeface="Proxima Nova"/>
                          <a:cs typeface="Proxima Nova"/>
                          <a:sym typeface="Proxima Nova"/>
                        </a:rPr>
                        <a:t>–1:30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Index Route</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1:30–1:50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Create Route</a:t>
                      </a:r>
                      <a:endParaRPr b="1">
                        <a:solidFill>
                          <a:schemeClr val="dk1"/>
                        </a:solidFill>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1:50</a:t>
                      </a:r>
                      <a:r>
                        <a:rPr lang="en">
                          <a:solidFill>
                            <a:schemeClr val="dk1"/>
                          </a:solidFill>
                          <a:latin typeface="Proxima Nova"/>
                          <a:ea typeface="Proxima Nova"/>
                          <a:cs typeface="Proxima Nova"/>
                          <a:sym typeface="Proxima Nova"/>
                        </a:rPr>
                        <a:t>–</a:t>
                      </a:r>
                      <a:r>
                        <a:rPr lang="en">
                          <a:latin typeface="Proxima Nova"/>
                          <a:ea typeface="Proxima Nova"/>
                          <a:cs typeface="Proxima Nova"/>
                          <a:sym typeface="Proxima Nova"/>
                        </a:rPr>
                        <a:t>2:00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Wrapping Up, Q&amp;A, and Exit Ticket Completion</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Jupyter Notebook</a:t>
            </a:r>
            <a:endParaRPr/>
          </a:p>
        </p:txBody>
      </p:sp>
      <p:sp>
        <p:nvSpPr>
          <p:cNvPr id="277" name="Google Shape;277;p34"/>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solidFill>
                  <a:schemeClr val="dk1"/>
                </a:solidFill>
              </a:rPr>
              <a:t>The exercises referenced in this lesson can be found in the </a:t>
            </a:r>
            <a:r>
              <a:rPr lang="en" u="sng">
                <a:solidFill>
                  <a:schemeClr val="hlink"/>
                </a:solidFill>
                <a:hlinkClick r:id="rId3"/>
              </a:rPr>
              <a:t>Python Workbooks + Data</a:t>
            </a:r>
            <a:r>
              <a:rPr lang="en">
                <a:solidFill>
                  <a:schemeClr val="dk1"/>
                </a:solidFill>
              </a:rPr>
              <a:t> folder.</a:t>
            </a:r>
            <a:endParaRPr/>
          </a:p>
        </p:txBody>
      </p:sp>
      <p:sp>
        <p:nvSpPr>
          <p:cNvPr id="278" name="Google Shape;278;p3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 Templates and CRUD Apps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Learning Goals</a:t>
            </a:r>
            <a:endParaRPr/>
          </a:p>
        </p:txBody>
      </p:sp>
      <p:sp>
        <p:nvSpPr>
          <p:cNvPr id="289" name="Google Shape;289;p3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90" name="Google Shape;290;p36"/>
          <p:cNvPicPr preferRelativeResize="0"/>
          <p:nvPr/>
        </p:nvPicPr>
        <p:blipFill>
          <a:blip r:embed="rId3">
            <a:alphaModFix/>
          </a:blip>
          <a:stretch>
            <a:fillRect/>
          </a:stretch>
        </p:blipFill>
        <p:spPr>
          <a:xfrm>
            <a:off x="5873750" y="1248900"/>
            <a:ext cx="1880075" cy="2645700"/>
          </a:xfrm>
          <a:prstGeom prst="rect">
            <a:avLst/>
          </a:prstGeom>
          <a:noFill/>
          <a:ln>
            <a:noFill/>
          </a:ln>
        </p:spPr>
      </p:pic>
      <p:sp>
        <p:nvSpPr>
          <p:cNvPr id="291" name="Google Shape;291;p36"/>
          <p:cNvSpPr txBox="1"/>
          <p:nvPr>
            <p:ph idx="4294967295" type="body"/>
          </p:nvPr>
        </p:nvSpPr>
        <p:spPr>
          <a:xfrm>
            <a:off x="457200" y="1143000"/>
            <a:ext cx="4880100" cy="29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Use Flask to render templates with local variables and programming logic</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Understand the structure of a CRUD App in Flask</a:t>
            </a:r>
            <a:endParaRPr sz="2000">
              <a:solidFill>
                <a:schemeClr val="dk1"/>
              </a:solidFill>
            </a:endParaRPr>
          </a:p>
          <a:p>
            <a:pPr indent="0" lvl="0" marL="457200" rtl="0" algn="l">
              <a:spcBef>
                <a:spcPts val="700"/>
              </a:spcBef>
              <a:spcAft>
                <a:spcPts val="1000"/>
              </a:spcAft>
              <a:buNone/>
            </a:pPr>
            <a:r>
              <a:t/>
            </a:r>
            <a:endParaRPr sz="1400"/>
          </a:p>
        </p:txBody>
      </p:sp>
      <p:sp>
        <p:nvSpPr>
          <p:cNvPr id="292" name="Google Shape;292;p3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298" name="Google Shape;298;p3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Paths for Flask Applications</a:t>
            </a:r>
            <a:endParaRPr/>
          </a:p>
        </p:txBody>
      </p:sp>
      <p:sp>
        <p:nvSpPr>
          <p:cNvPr id="299" name="Google Shape;299;p37"/>
          <p:cNvSpPr txBox="1"/>
          <p:nvPr/>
        </p:nvSpPr>
        <p:spPr>
          <a:xfrm>
            <a:off x="4184550" y="2374950"/>
            <a:ext cx="7749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vs. </a:t>
            </a:r>
            <a:endParaRPr sz="1800">
              <a:latin typeface="Proxima Nova"/>
              <a:ea typeface="Proxima Nova"/>
              <a:cs typeface="Proxima Nova"/>
              <a:sym typeface="Proxima Nova"/>
            </a:endParaRPr>
          </a:p>
        </p:txBody>
      </p:sp>
      <p:sp>
        <p:nvSpPr>
          <p:cNvPr id="300" name="Google Shape;300;p37"/>
          <p:cNvSpPr txBox="1"/>
          <p:nvPr/>
        </p:nvSpPr>
        <p:spPr>
          <a:xfrm>
            <a:off x="784700" y="1282125"/>
            <a:ext cx="3000000" cy="4860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chemeClr val="lt1"/>
                </a:solidFill>
                <a:latin typeface="Proxima Nova"/>
                <a:ea typeface="Proxima Nova"/>
                <a:cs typeface="Proxima Nova"/>
                <a:sym typeface="Proxima Nova"/>
              </a:rPr>
              <a:t>Rendering Templates</a:t>
            </a:r>
            <a:endParaRPr sz="1800">
              <a:solidFill>
                <a:schemeClr val="lt1"/>
              </a:solidFill>
            </a:endParaRPr>
          </a:p>
        </p:txBody>
      </p:sp>
      <p:sp>
        <p:nvSpPr>
          <p:cNvPr id="301" name="Google Shape;301;p37"/>
          <p:cNvSpPr/>
          <p:nvPr/>
        </p:nvSpPr>
        <p:spPr>
          <a:xfrm>
            <a:off x="784700" y="1714300"/>
            <a:ext cx="3000000" cy="22833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Proxima Nova"/>
                <a:ea typeface="Proxima Nova"/>
                <a:cs typeface="Proxima Nova"/>
                <a:sym typeface="Proxima Nova"/>
              </a:rPr>
              <a:t>Flask can be used to power web applications that render dynamic HTML pages.</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600">
                <a:solidFill>
                  <a:schemeClr val="dk1"/>
                </a:solidFill>
                <a:latin typeface="Proxima Nova"/>
                <a:ea typeface="Proxima Nova"/>
                <a:cs typeface="Proxima Nova"/>
                <a:sym typeface="Proxima Nova"/>
              </a:rPr>
              <a:t>Using a templating library, such as jinja, we can use Flask to "fill in the blanks" on specific pages with data from our Flask app.</a:t>
            </a:r>
            <a:endParaRPr sz="1600">
              <a:solidFill>
                <a:schemeClr val="dk1"/>
              </a:solidFill>
              <a:latin typeface="Proxima Nova"/>
              <a:ea typeface="Proxima Nova"/>
              <a:cs typeface="Proxima Nova"/>
              <a:sym typeface="Proxima Nova"/>
            </a:endParaRPr>
          </a:p>
        </p:txBody>
      </p:sp>
      <p:sp>
        <p:nvSpPr>
          <p:cNvPr id="302" name="Google Shape;302;p37"/>
          <p:cNvSpPr txBox="1"/>
          <p:nvPr/>
        </p:nvSpPr>
        <p:spPr>
          <a:xfrm>
            <a:off x="5359300" y="1282125"/>
            <a:ext cx="3000000" cy="486000"/>
          </a:xfrm>
          <a:prstGeom prst="rect">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chemeClr val="lt1"/>
                </a:solidFill>
                <a:latin typeface="Proxima Nova"/>
                <a:ea typeface="Proxima Nova"/>
                <a:cs typeface="Proxima Nova"/>
                <a:sym typeface="Proxima Nova"/>
              </a:rPr>
              <a:t>Database Backed Apps</a:t>
            </a:r>
            <a:endParaRPr sz="1800">
              <a:solidFill>
                <a:schemeClr val="lt1"/>
              </a:solidFill>
            </a:endParaRPr>
          </a:p>
        </p:txBody>
      </p:sp>
      <p:sp>
        <p:nvSpPr>
          <p:cNvPr id="303" name="Google Shape;303;p37"/>
          <p:cNvSpPr/>
          <p:nvPr/>
        </p:nvSpPr>
        <p:spPr>
          <a:xfrm>
            <a:off x="5359300" y="1714300"/>
            <a:ext cx="3000000" cy="22833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Proxima Nova"/>
                <a:ea typeface="Proxima Nova"/>
                <a:cs typeface="Proxima Nova"/>
                <a:sym typeface="Proxima Nova"/>
              </a:rPr>
              <a:t>Flask can use Python libraries to connect with databases, such as SQL. </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600">
                <a:solidFill>
                  <a:schemeClr val="dk1"/>
                </a:solidFill>
                <a:latin typeface="Proxima Nova"/>
                <a:ea typeface="Proxima Nova"/>
                <a:cs typeface="Proxima Nova"/>
                <a:sym typeface="Proxima Nova"/>
              </a:rPr>
              <a:t>By attaching a database to a Flask app, we can create APIs that allow users to manage persistent resources.</a:t>
            </a:r>
            <a:endParaRPr sz="1600">
              <a:solidFill>
                <a:schemeClr val="dk1"/>
              </a:solidFill>
              <a:latin typeface="Proxima Nova"/>
              <a:ea typeface="Proxima Nova"/>
              <a:cs typeface="Proxima Nova"/>
              <a:sym typeface="Proxima Nova"/>
            </a:endParaRPr>
          </a:p>
        </p:txBody>
      </p:sp>
      <p:sp>
        <p:nvSpPr>
          <p:cNvPr id="304" name="Google Shape;304;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t>
            </a:r>
            <a:r>
              <a:rPr lang="en"/>
              <a:t>The Seven RESTful Routes</a:t>
            </a:r>
            <a:endParaRPr/>
          </a:p>
        </p:txBody>
      </p:sp>
      <p:sp>
        <p:nvSpPr>
          <p:cNvPr id="310" name="Google Shape;310;p3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11" name="Google Shape;311;p3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graphicFrame>
        <p:nvGraphicFramePr>
          <p:cNvPr id="312" name="Google Shape;312;p38"/>
          <p:cNvGraphicFramePr/>
          <p:nvPr/>
        </p:nvGraphicFramePr>
        <p:xfrm>
          <a:off x="952500" y="1238250"/>
          <a:ext cx="3000000" cy="3000000"/>
        </p:xfrm>
        <a:graphic>
          <a:graphicData uri="http://schemas.openxmlformats.org/drawingml/2006/table">
            <a:tbl>
              <a:tblPr>
                <a:noFill/>
                <a:tableStyleId>{5DD35551-6003-498F-AD54-3B5E65F74BEB}</a:tableStyleId>
              </a:tblPr>
              <a:tblGrid>
                <a:gridCol w="1785200"/>
                <a:gridCol w="913625"/>
                <a:gridCol w="839975"/>
                <a:gridCol w="3700200"/>
              </a:tblGrid>
              <a:tr h="381000">
                <a:tc>
                  <a:txBody>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URL Path</a:t>
                      </a:r>
                      <a:endParaRPr b="1">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Method</a:t>
                      </a:r>
                      <a:endParaRPr b="1">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Name</a:t>
                      </a:r>
                      <a:endParaRPr b="1">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Purpose</a:t>
                      </a:r>
                      <a:endParaRPr b="1">
                        <a:solidFill>
                          <a:srgbClr val="FFFFFF"/>
                        </a:solidFill>
                        <a:latin typeface="Proxima Nova"/>
                        <a:ea typeface="Proxima Nova"/>
                        <a:cs typeface="Proxima Nova"/>
                        <a:sym typeface="Proxima Nova"/>
                      </a:endParaRPr>
                    </a:p>
                  </a:txBody>
                  <a:tcPr marT="91425" marB="91425" marR="91425" marL="91425">
                    <a:solidFill>
                      <a:schemeClr val="lt2"/>
                    </a:solidFill>
                  </a:tcPr>
                </a:tc>
              </a:tr>
              <a:tr h="381000">
                <a:tc>
                  <a:txBody>
                    <a:bodyPr/>
                    <a:lstStyle/>
                    <a:p>
                      <a:pPr indent="0" lvl="0" marL="0" rtl="0" algn="l">
                        <a:spcBef>
                          <a:spcPts val="0"/>
                        </a:spcBef>
                        <a:spcAft>
                          <a:spcPts val="0"/>
                        </a:spcAft>
                        <a:buNone/>
                      </a:pPr>
                      <a:r>
                        <a:rPr b="1" lang="en">
                          <a:latin typeface="Proxima Nova"/>
                          <a:ea typeface="Proxima Nova"/>
                          <a:cs typeface="Proxima Nova"/>
                          <a:sym typeface="Proxima Nova"/>
                        </a:rPr>
                        <a:t>"/</a:t>
                      </a:r>
                      <a:r>
                        <a:rPr b="1" lang="en">
                          <a:latin typeface="Proxima Nova"/>
                          <a:ea typeface="Proxima Nova"/>
                          <a:cs typeface="Proxima Nova"/>
                          <a:sym typeface="Proxima Nova"/>
                        </a:rPr>
                        <a:t>reviews</a:t>
                      </a:r>
                      <a:r>
                        <a:rPr b="1" lang="en">
                          <a:latin typeface="Proxima Nova"/>
                          <a:ea typeface="Proxima Nova"/>
                          <a:cs typeface="Proxima Nova"/>
                          <a:sym typeface="Proxima Nova"/>
                        </a:rPr>
                        <a:t>"</a:t>
                      </a:r>
                      <a:endParaRPr b="1">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GET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index</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Show the home page for this collection</a:t>
                      </a:r>
                      <a:endParaRPr>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b="1" lang="en">
                          <a:latin typeface="Proxima Nova"/>
                          <a:ea typeface="Proxima Nova"/>
                          <a:cs typeface="Proxima Nova"/>
                          <a:sym typeface="Proxima Nova"/>
                        </a:rPr>
                        <a:t>"/</a:t>
                      </a:r>
                      <a:r>
                        <a:rPr b="1" lang="en">
                          <a:latin typeface="Proxima Nova"/>
                          <a:ea typeface="Proxima Nova"/>
                          <a:cs typeface="Proxima Nova"/>
                          <a:sym typeface="Proxima Nova"/>
                        </a:rPr>
                        <a:t>reviews</a:t>
                      </a:r>
                      <a:r>
                        <a:rPr b="1" lang="en">
                          <a:latin typeface="Proxima Nova"/>
                          <a:ea typeface="Proxima Nova"/>
                          <a:cs typeface="Proxima Nova"/>
                          <a:sym typeface="Proxima Nova"/>
                        </a:rPr>
                        <a:t>"</a:t>
                      </a:r>
                      <a:endParaRPr b="1">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POST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create</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Add a new item to a collection</a:t>
                      </a:r>
                      <a:endParaRPr>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b="1" lang="en">
                          <a:latin typeface="Proxima Nova"/>
                          <a:ea typeface="Proxima Nova"/>
                          <a:cs typeface="Proxima Nova"/>
                          <a:sym typeface="Proxima Nova"/>
                        </a:rPr>
                        <a:t>"/</a:t>
                      </a:r>
                      <a:r>
                        <a:rPr b="1" lang="en">
                          <a:latin typeface="Proxima Nova"/>
                          <a:ea typeface="Proxima Nova"/>
                          <a:cs typeface="Proxima Nova"/>
                          <a:sym typeface="Proxima Nova"/>
                        </a:rPr>
                        <a:t>reviews</a:t>
                      </a:r>
                      <a:r>
                        <a:rPr b="1" lang="en">
                          <a:latin typeface="Proxima Nova"/>
                          <a:ea typeface="Proxima Nova"/>
                          <a:cs typeface="Proxima Nova"/>
                          <a:sym typeface="Proxima Nova"/>
                        </a:rPr>
                        <a:t>/&lt;id&gt;"</a:t>
                      </a:r>
                      <a:endParaRPr b="1">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GET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show</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Show details of a specific item</a:t>
                      </a:r>
                      <a:endParaRPr>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b="1" lang="en">
                          <a:latin typeface="Proxima Nova"/>
                          <a:ea typeface="Proxima Nova"/>
                          <a:cs typeface="Proxima Nova"/>
                          <a:sym typeface="Proxima Nova"/>
                        </a:rPr>
                        <a:t>"/</a:t>
                      </a:r>
                      <a:r>
                        <a:rPr b="1" lang="en">
                          <a:latin typeface="Proxima Nova"/>
                          <a:ea typeface="Proxima Nova"/>
                          <a:cs typeface="Proxima Nova"/>
                          <a:sym typeface="Proxima Nova"/>
                        </a:rPr>
                        <a:t>reviews</a:t>
                      </a:r>
                      <a:r>
                        <a:rPr b="1" lang="en">
                          <a:latin typeface="Proxima Nova"/>
                          <a:ea typeface="Proxima Nova"/>
                          <a:cs typeface="Proxima Nova"/>
                          <a:sym typeface="Proxima Nova"/>
                        </a:rPr>
                        <a:t>/&lt;id&gt;"</a:t>
                      </a:r>
                      <a:endParaRPr b="1">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PUT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update</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Update details of a specific item</a:t>
                      </a:r>
                      <a:endParaRPr>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a:t>
                      </a:r>
                      <a:r>
                        <a:rPr b="1" lang="en">
                          <a:solidFill>
                            <a:schemeClr val="dk1"/>
                          </a:solidFill>
                          <a:latin typeface="Proxima Nova"/>
                          <a:ea typeface="Proxima Nova"/>
                          <a:cs typeface="Proxima Nova"/>
                          <a:sym typeface="Proxima Nova"/>
                        </a:rPr>
                        <a:t>reviews</a:t>
                      </a:r>
                      <a:r>
                        <a:rPr b="1" lang="en">
                          <a:solidFill>
                            <a:schemeClr val="dk1"/>
                          </a:solidFill>
                          <a:latin typeface="Proxima Nova"/>
                          <a:ea typeface="Proxima Nova"/>
                          <a:cs typeface="Proxima Nova"/>
                          <a:sym typeface="Proxima Nova"/>
                        </a:rPr>
                        <a:t>/&lt;id&gt;"</a:t>
                      </a:r>
                      <a:endParaRPr b="1">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DELETE</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delete</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Delete an item</a:t>
                      </a:r>
                      <a:endParaRPr>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a:t>
                      </a:r>
                      <a:r>
                        <a:rPr b="1" lang="en">
                          <a:solidFill>
                            <a:schemeClr val="dk1"/>
                          </a:solidFill>
                          <a:latin typeface="Proxima Nova"/>
                          <a:ea typeface="Proxima Nova"/>
                          <a:cs typeface="Proxima Nova"/>
                          <a:sym typeface="Proxima Nova"/>
                        </a:rPr>
                        <a:t>reviews</a:t>
                      </a:r>
                      <a:r>
                        <a:rPr b="1" lang="en">
                          <a:solidFill>
                            <a:schemeClr val="dk1"/>
                          </a:solidFill>
                          <a:latin typeface="Proxima Nova"/>
                          <a:ea typeface="Proxima Nova"/>
                          <a:cs typeface="Proxima Nova"/>
                          <a:sym typeface="Proxima Nova"/>
                        </a:rPr>
                        <a:t>/new"</a:t>
                      </a:r>
                      <a:endParaRPr b="1">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GET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new</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Show the form to create a new item</a:t>
                      </a:r>
                      <a:endParaRPr>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a:t>
                      </a:r>
                      <a:r>
                        <a:rPr b="1" lang="en">
                          <a:solidFill>
                            <a:schemeClr val="dk1"/>
                          </a:solidFill>
                          <a:latin typeface="Proxima Nova"/>
                          <a:ea typeface="Proxima Nova"/>
                          <a:cs typeface="Proxima Nova"/>
                          <a:sym typeface="Proxima Nova"/>
                        </a:rPr>
                        <a:t>reviews</a:t>
                      </a:r>
                      <a:r>
                        <a:rPr b="1" lang="en">
                          <a:solidFill>
                            <a:schemeClr val="dk1"/>
                          </a:solidFill>
                          <a:latin typeface="Proxima Nova"/>
                          <a:ea typeface="Proxima Nova"/>
                          <a:cs typeface="Proxima Nova"/>
                          <a:sym typeface="Proxima Nova"/>
                        </a:rPr>
                        <a:t>/&lt;id&gt;/edit"</a:t>
                      </a:r>
                      <a:endParaRPr b="1">
                        <a:solidFill>
                          <a:schemeClr val="dk1"/>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GET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edit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Show the form to update a specific item</a:t>
                      </a:r>
                      <a:endParaRPr>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CRUD Applications</a:t>
            </a:r>
            <a:endParaRPr/>
          </a:p>
        </p:txBody>
      </p:sp>
      <p:sp>
        <p:nvSpPr>
          <p:cNvPr id="318" name="Google Shape;318;p3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19" name="Google Shape;319;p3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20" name="Google Shape;320;p39"/>
          <p:cNvSpPr txBox="1"/>
          <p:nvPr>
            <p:ph idx="1" type="body"/>
          </p:nvPr>
        </p:nvSpPr>
        <p:spPr>
          <a:xfrm>
            <a:off x="457200" y="1143000"/>
            <a:ext cx="8229600" cy="32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cover all our bases, applications typically ensure that users can perform a full range of actions on specific collections of data:</a:t>
            </a:r>
            <a:endParaRPr/>
          </a:p>
          <a:p>
            <a:pPr indent="0" lvl="0" marL="0" rtl="0" algn="l">
              <a:lnSpc>
                <a:spcPct val="115000"/>
              </a:lnSpc>
              <a:spcBef>
                <a:spcPts val="1600"/>
              </a:spcBef>
              <a:spcAft>
                <a:spcPts val="0"/>
              </a:spcAft>
              <a:buNone/>
            </a:pPr>
            <a:r>
              <a:rPr b="1" lang="en"/>
              <a:t>C</a:t>
            </a:r>
            <a:r>
              <a:rPr lang="en"/>
              <a:t>reate resources</a:t>
            </a:r>
            <a:endParaRPr/>
          </a:p>
          <a:p>
            <a:pPr indent="0" lvl="0" marL="0" rtl="0" algn="l">
              <a:lnSpc>
                <a:spcPct val="115000"/>
              </a:lnSpc>
              <a:spcBef>
                <a:spcPts val="0"/>
              </a:spcBef>
              <a:spcAft>
                <a:spcPts val="0"/>
              </a:spcAft>
              <a:buNone/>
            </a:pPr>
            <a:r>
              <a:rPr b="1" lang="en"/>
              <a:t>R</a:t>
            </a:r>
            <a:r>
              <a:rPr lang="en"/>
              <a:t>ead information from the collection</a:t>
            </a:r>
            <a:endParaRPr/>
          </a:p>
          <a:p>
            <a:pPr indent="0" lvl="0" marL="0" rtl="0" algn="l">
              <a:lnSpc>
                <a:spcPct val="115000"/>
              </a:lnSpc>
              <a:spcBef>
                <a:spcPts val="0"/>
              </a:spcBef>
              <a:spcAft>
                <a:spcPts val="0"/>
              </a:spcAft>
              <a:buNone/>
            </a:pPr>
            <a:r>
              <a:rPr b="1" lang="en"/>
              <a:t>U</a:t>
            </a:r>
            <a:r>
              <a:rPr lang="en"/>
              <a:t>pdate resources</a:t>
            </a:r>
            <a:endParaRPr/>
          </a:p>
          <a:p>
            <a:pPr indent="0" lvl="0" marL="0" rtl="0" algn="l">
              <a:lnSpc>
                <a:spcPct val="115000"/>
              </a:lnSpc>
              <a:spcBef>
                <a:spcPts val="0"/>
              </a:spcBef>
              <a:spcAft>
                <a:spcPts val="0"/>
              </a:spcAft>
              <a:buNone/>
            </a:pPr>
            <a:r>
              <a:rPr b="1" lang="en"/>
              <a:t>D</a:t>
            </a:r>
            <a:r>
              <a:rPr lang="en"/>
              <a:t>elete resources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In this lesson, we'll learn to set up Flask routes that enable CRUD functionality in our web applications by starting an application for book reviews.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