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9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8" r:id="rId20"/>
    <p:sldId id="275" r:id="rId21"/>
    <p:sldId id="282" r:id="rId22"/>
    <p:sldId id="276" r:id="rId23"/>
    <p:sldId id="277" r:id="rId24"/>
    <p:sldId id="284" r:id="rId25"/>
    <p:sldId id="281" r:id="rId26"/>
    <p:sldId id="279" r:id="rId27"/>
    <p:sldId id="280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8"/>
  </p:normalViewPr>
  <p:slideViewPr>
    <p:cSldViewPr snapToGrid="0" snapToObjects="1">
      <p:cViewPr varScale="1">
        <p:scale>
          <a:sx n="87" d="100"/>
          <a:sy n="87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1/19/22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187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1/19/22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91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51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1/19/22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392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1/19/22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302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1/19/22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45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1/19/22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511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1/19/22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38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1/19/22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243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1/19/22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42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1/19/22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66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25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C5FB4233-CFB3-4C5D-A61C-1939CF812A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10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F91E1-0833-D14F-B22C-EEB7866B8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3125338"/>
          </a:xfrm>
        </p:spPr>
        <p:txBody>
          <a:bodyPr anchor="b">
            <a:normAutofit/>
          </a:bodyPr>
          <a:lstStyle/>
          <a:p>
            <a:pPr algn="ctr"/>
            <a:r>
              <a:rPr lang="en-US" b="0" dirty="0"/>
              <a:t>Data Scientist </a:t>
            </a:r>
            <a:r>
              <a:rPr lang="en-US" b="0" dirty="0" err="1"/>
              <a:t>til</a:t>
            </a:r>
            <a:r>
              <a:rPr lang="en-US" b="0" dirty="0"/>
              <a:t> </a:t>
            </a:r>
            <a:r>
              <a:rPr lang="en-US" b="0" dirty="0" err="1"/>
              <a:t>forretningsudvikling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064B7-92E0-E741-A179-7EE002DAC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4471607"/>
            <a:ext cx="6953250" cy="862394"/>
          </a:xfrm>
        </p:spPr>
        <p:txBody>
          <a:bodyPr anchor="t">
            <a:normAutofit fontScale="62500" lnSpcReduction="20000"/>
          </a:bodyPr>
          <a:lstStyle/>
          <a:p>
            <a:pPr algn="ctr"/>
            <a:r>
              <a:rPr lang="en-US" dirty="0"/>
              <a:t>Interview 2</a:t>
            </a:r>
          </a:p>
          <a:p>
            <a:pPr algn="ctr"/>
            <a:r>
              <a:rPr lang="en-US" dirty="0"/>
              <a:t>Hossain Morshed</a:t>
            </a:r>
          </a:p>
        </p:txBody>
      </p:sp>
    </p:spTree>
    <p:extLst>
      <p:ext uri="{BB962C8B-B14F-4D97-AF65-F5344CB8AC3E}">
        <p14:creationId xmlns:p14="http://schemas.microsoft.com/office/powerpoint/2010/main" val="3875839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52A3E9-631F-4E48-9483-2EC9A852F92B}"/>
              </a:ext>
            </a:extLst>
          </p:cNvPr>
          <p:cNvSpPr txBox="1"/>
          <p:nvPr/>
        </p:nvSpPr>
        <p:spPr>
          <a:xfrm>
            <a:off x="1371600" y="474133"/>
            <a:ext cx="10042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case office and total amount of money to collect</a:t>
            </a:r>
          </a:p>
          <a:p>
            <a:r>
              <a:rPr lang="en-US" dirty="0"/>
              <a:t>Total amount of money each case officer must collect, refund and finally total revenue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4C8AB2F9-E283-DB49-97E8-D025AFB36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232" y="1391398"/>
            <a:ext cx="8043745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590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0446C1B-930E-874E-BE20-F527E80AE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09" y="3098799"/>
            <a:ext cx="10978491" cy="24892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4196DA-EE91-2349-BCED-F6194916E13D}"/>
              </a:ext>
            </a:extLst>
          </p:cNvPr>
          <p:cNvSpPr txBox="1"/>
          <p:nvPr/>
        </p:nvSpPr>
        <p:spPr>
          <a:xfrm>
            <a:off x="626533" y="286140"/>
            <a:ext cx="106510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who must collect most of the money</a:t>
            </a:r>
          </a:p>
          <a:p>
            <a:endParaRPr lang="en-US" dirty="0"/>
          </a:p>
          <a:p>
            <a:r>
              <a:rPr lang="en-US" dirty="0"/>
              <a:t>we categories top case worker based on mean and median value</a:t>
            </a:r>
          </a:p>
          <a:p>
            <a:endParaRPr lang="en-US" dirty="0"/>
          </a:p>
          <a:p>
            <a:r>
              <a:rPr lang="en-US" dirty="0"/>
              <a:t>Mean of total amount a case worker must collect is 8687057</a:t>
            </a:r>
          </a:p>
          <a:p>
            <a:r>
              <a:rPr lang="en-US" dirty="0"/>
              <a:t>Median of total amount a case worker must collect is 2213586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205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4D96C2-A7E3-C84D-AD0B-B101DFEA9C89}"/>
              </a:ext>
            </a:extLst>
          </p:cNvPr>
          <p:cNvSpPr txBox="1"/>
          <p:nvPr/>
        </p:nvSpPr>
        <p:spPr>
          <a:xfrm>
            <a:off x="702732" y="524933"/>
            <a:ext cx="107865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case worker who falls above mean value.</a:t>
            </a:r>
          </a:p>
          <a:p>
            <a:r>
              <a:rPr lang="en-US" dirty="0"/>
              <a:t>we can see that total 6 case worker fall above the mean line. and they must collect total 145713469 out of 173741135 which is 83.86815 %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3D527F-E42F-5341-AECA-759C9B66B1B9}"/>
              </a:ext>
            </a:extLst>
          </p:cNvPr>
          <p:cNvSpPr txBox="1"/>
          <p:nvPr/>
        </p:nvSpPr>
        <p:spPr>
          <a:xfrm>
            <a:off x="414866" y="5029200"/>
            <a:ext cx="116537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Question: What makes 6 caseworkers are responsible to collect 84% of the total revenue?</a:t>
            </a:r>
          </a:p>
          <a:p>
            <a:endParaRPr lang="en-US" dirty="0"/>
          </a:p>
          <a:p>
            <a:r>
              <a:rPr lang="en-US" dirty="0"/>
              <a:t>We will try to see what is the reasoned this 6-case worker is responsible for 84% of the total revenue.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F1F1BE0-DCDE-A544-B7A4-EE65E8558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765045"/>
            <a:ext cx="9736667" cy="272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09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84646D-D80A-2B49-94E4-DF09379E0ED5}"/>
              </a:ext>
            </a:extLst>
          </p:cNvPr>
          <p:cNvSpPr txBox="1"/>
          <p:nvPr/>
        </p:nvSpPr>
        <p:spPr>
          <a:xfrm>
            <a:off x="1032932" y="389467"/>
            <a:ext cx="9482668" cy="948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see that total 10 case worker fall above the median line. and they must collect total 167262849 out of 173741135 which is 96.2713 %</a:t>
            </a:r>
          </a:p>
          <a:p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35485ACA-DFFA-5341-8A67-6398D23D8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32" y="1472822"/>
            <a:ext cx="9482668" cy="385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520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481D0E-73AD-454D-9EE9-ABC3C2BBD9E2}"/>
              </a:ext>
            </a:extLst>
          </p:cNvPr>
          <p:cNvSpPr txBox="1"/>
          <p:nvPr/>
        </p:nvSpPr>
        <p:spPr>
          <a:xfrm>
            <a:off x="863600" y="880533"/>
            <a:ext cx="907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Employee timetable we separate Top 6 employee timetable:</a:t>
            </a:r>
          </a:p>
        </p:txBody>
      </p: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4107EDB8-D8EE-364E-B655-41EA89D3D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1924048"/>
            <a:ext cx="10263583" cy="227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226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3DF834-3735-D145-A59B-63E8E2551321}"/>
              </a:ext>
            </a:extLst>
          </p:cNvPr>
          <p:cNvSpPr txBox="1"/>
          <p:nvPr/>
        </p:nvSpPr>
        <p:spPr>
          <a:xfrm>
            <a:off x="1219200" y="778933"/>
            <a:ext cx="9330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control type and total amount of money </a:t>
            </a:r>
          </a:p>
          <a:p>
            <a:r>
              <a:rPr lang="en-US" dirty="0"/>
              <a:t>- below table show each control type and total amount of money need to collect.</a:t>
            </a:r>
          </a:p>
          <a:p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AEC2067-A3A8-9247-BB1B-E1A4E9CA2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066" y="1702263"/>
            <a:ext cx="4301067" cy="474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8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148650-EA44-E240-8663-D3A90920B8DB}"/>
              </a:ext>
            </a:extLst>
          </p:cNvPr>
          <p:cNvSpPr txBox="1"/>
          <p:nvPr/>
        </p:nvSpPr>
        <p:spPr>
          <a:xfrm>
            <a:off x="1083734" y="338666"/>
            <a:ext cx="9548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comparision</a:t>
            </a:r>
            <a:r>
              <a:rPr lang="en-US" dirty="0"/>
              <a:t> total amount and each type of control</a:t>
            </a:r>
          </a:p>
          <a:p>
            <a:r>
              <a:rPr lang="en-US" dirty="0"/>
              <a:t>- we can see that most amount of money we need to collect is k04 type of control.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7D2D6EAB-FF90-8C41-A253-5407AF925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755" y="984997"/>
            <a:ext cx="8255978" cy="588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13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E6AE07-77DC-C143-9806-8EC4EE82E23A}"/>
              </a:ext>
            </a:extLst>
          </p:cNvPr>
          <p:cNvSpPr txBox="1"/>
          <p:nvPr/>
        </p:nvSpPr>
        <p:spPr>
          <a:xfrm>
            <a:off x="1841455" y="710453"/>
            <a:ext cx="7406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top employee who falls above the mean line of k04 control.</a:t>
            </a:r>
          </a:p>
          <a:p>
            <a:endParaRPr lang="en-US" dirty="0"/>
          </a:p>
        </p:txBody>
      </p:sp>
      <p:pic>
        <p:nvPicPr>
          <p:cNvPr id="4" name="Picture 3" descr="Table&#10;&#10;Description automatically generated with medium confidence">
            <a:extLst>
              <a:ext uri="{FF2B5EF4-FFF2-40B4-BE49-F238E27FC236}">
                <a16:creationId xmlns:a16="http://schemas.microsoft.com/office/drawing/2014/main" id="{06FF87F8-932B-3B4F-8056-1ACE20CD5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267" y="1356784"/>
            <a:ext cx="5666317" cy="35534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95ECCD-FD6A-8240-9248-1DC6526978A3}"/>
              </a:ext>
            </a:extLst>
          </p:cNvPr>
          <p:cNvSpPr txBox="1"/>
          <p:nvPr/>
        </p:nvSpPr>
        <p:spPr>
          <a:xfrm>
            <a:off x="1811867" y="5350933"/>
            <a:ext cx="977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see that these are same employee who also responsible for 84% or revenue. </a:t>
            </a:r>
          </a:p>
        </p:txBody>
      </p:sp>
    </p:spTree>
    <p:extLst>
      <p:ext uri="{BB962C8B-B14F-4D97-AF65-F5344CB8AC3E}">
        <p14:creationId xmlns:p14="http://schemas.microsoft.com/office/powerpoint/2010/main" val="3209563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1EEC37F-4E38-7145-98D3-B070DDC2C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715" y="2000679"/>
            <a:ext cx="9696081" cy="26390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C1E025-1FED-C142-9A97-F4A42A0EED32}"/>
              </a:ext>
            </a:extLst>
          </p:cNvPr>
          <p:cNvSpPr txBox="1"/>
          <p:nvPr/>
        </p:nvSpPr>
        <p:spPr>
          <a:xfrm>
            <a:off x="1446927" y="1151466"/>
            <a:ext cx="9725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worker k04 control total amount compared to total amount the must collect </a:t>
            </a:r>
          </a:p>
        </p:txBody>
      </p:sp>
    </p:spTree>
    <p:extLst>
      <p:ext uri="{BB962C8B-B14F-4D97-AF65-F5344CB8AC3E}">
        <p14:creationId xmlns:p14="http://schemas.microsoft.com/office/powerpoint/2010/main" val="3618437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59C52DC1-E074-1942-9731-250D9EFEF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13" y="1258331"/>
            <a:ext cx="10932160" cy="49194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01BAD0-8389-044D-B140-197A5D4E1D14}"/>
              </a:ext>
            </a:extLst>
          </p:cNvPr>
          <p:cNvSpPr txBox="1"/>
          <p:nvPr/>
        </p:nvSpPr>
        <p:spPr>
          <a:xfrm>
            <a:off x="1490133" y="677333"/>
            <a:ext cx="470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worker different activity timetable</a:t>
            </a:r>
          </a:p>
        </p:txBody>
      </p:sp>
    </p:spTree>
    <p:extLst>
      <p:ext uri="{BB962C8B-B14F-4D97-AF65-F5344CB8AC3E}">
        <p14:creationId xmlns:p14="http://schemas.microsoft.com/office/powerpoint/2010/main" val="1871535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D77A60-1AA7-8F4C-B340-020CC75382AC}"/>
              </a:ext>
            </a:extLst>
          </p:cNvPr>
          <p:cNvSpPr txBox="1"/>
          <p:nvPr/>
        </p:nvSpPr>
        <p:spPr>
          <a:xfrm>
            <a:off x="1740310" y="1076632"/>
            <a:ext cx="824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two data table. Goal is to find insight from the existence data.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7681F8-DF78-8D4E-B12A-B7EF155D8AED}"/>
              </a:ext>
            </a:extLst>
          </p:cNvPr>
          <p:cNvSpPr txBox="1"/>
          <p:nvPr/>
        </p:nvSpPr>
        <p:spPr>
          <a:xfrm>
            <a:off x="1887793" y="1696065"/>
            <a:ext cx="867860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table are :</a:t>
            </a:r>
          </a:p>
          <a:p>
            <a:endParaRPr lang="en-US" dirty="0"/>
          </a:p>
          <a:p>
            <a:r>
              <a:rPr lang="en-US" dirty="0"/>
              <a:t>		1) </a:t>
            </a:r>
            <a:r>
              <a:rPr lang="en-US" dirty="0" err="1"/>
              <a:t>Sagsbehandlings</a:t>
            </a:r>
            <a:r>
              <a:rPr lang="en-US" dirty="0"/>
              <a:t> data table</a:t>
            </a:r>
          </a:p>
          <a:p>
            <a:r>
              <a:rPr lang="en-US" dirty="0"/>
              <a:t>		2) </a:t>
            </a:r>
            <a:r>
              <a:rPr lang="en-US" dirty="0" err="1"/>
              <a:t>Tidsregisterings</a:t>
            </a:r>
            <a:r>
              <a:rPr lang="en-US" dirty="0"/>
              <a:t> data</a:t>
            </a:r>
          </a:p>
          <a:p>
            <a:endParaRPr lang="en-US" dirty="0"/>
          </a:p>
          <a:p>
            <a:r>
              <a:rPr lang="en-US" dirty="0"/>
              <a:t>We try to find the Answer of the following 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much money do we need to collect in total?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many cases do we need to work 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many cases we did?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much money did we collect?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much money that we need to refund?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Who is responsible to collect most of the money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kind of control mostly need to be done.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Etc</a:t>
            </a:r>
            <a:r>
              <a:rPr lang="en-US" dirty="0"/>
              <a:t>………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79326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E2FEF0-4DBF-C44E-B2B2-731E7ACD7BF3}"/>
              </a:ext>
            </a:extLst>
          </p:cNvPr>
          <p:cNvSpPr txBox="1"/>
          <p:nvPr/>
        </p:nvSpPr>
        <p:spPr>
          <a:xfrm>
            <a:off x="1981200" y="778933"/>
            <a:ext cx="594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time spend by employee in different activities</a:t>
            </a:r>
          </a:p>
        </p:txBody>
      </p:sp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965F784-26ED-894C-9F97-ACC07C908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49577"/>
            <a:ext cx="6292850" cy="3027173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B0B76D18-A9D0-0D46-882F-8B0E6D3B7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4778062"/>
            <a:ext cx="79629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71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alendar&#10;&#10;Description automatically generated">
            <a:extLst>
              <a:ext uri="{FF2B5EF4-FFF2-40B4-BE49-F238E27FC236}">
                <a16:creationId xmlns:a16="http://schemas.microsoft.com/office/drawing/2014/main" id="{182C2EF3-3887-BD46-BDE6-C7BA378F4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219" y="8572"/>
            <a:ext cx="7264536" cy="46978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5496C5-AF65-4842-9EDD-C1D581221208}"/>
              </a:ext>
            </a:extLst>
          </p:cNvPr>
          <p:cNvSpPr txBox="1"/>
          <p:nvPr/>
        </p:nvSpPr>
        <p:spPr>
          <a:xfrm>
            <a:off x="677333" y="4855907"/>
            <a:ext cx="110918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see that actual work time has a negative correlation with course and meetings which is </a:t>
            </a:r>
          </a:p>
          <a:p>
            <a:r>
              <a:rPr lang="en-US" dirty="0"/>
              <a:t>-.29 and -.64. work time and holiday has positive correlation which means if holiday increase work time also increase. The more you participate in the meeting the less employee can work.</a:t>
            </a:r>
          </a:p>
          <a:p>
            <a:r>
              <a:rPr lang="en-US" dirty="0"/>
              <a:t>Holiday and Course has negative correlation which is -.61 which means if one increase the other one decrease.</a:t>
            </a:r>
          </a:p>
          <a:p>
            <a:r>
              <a:rPr lang="en-US" dirty="0"/>
              <a:t>Seek and Meeting has negative correlation which is -.35</a:t>
            </a:r>
          </a:p>
        </p:txBody>
      </p:sp>
    </p:spTree>
    <p:extLst>
      <p:ext uri="{BB962C8B-B14F-4D97-AF65-F5344CB8AC3E}">
        <p14:creationId xmlns:p14="http://schemas.microsoft.com/office/powerpoint/2010/main" val="962713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8F71F5-14E6-764F-A50A-73081B5B8106}"/>
              </a:ext>
            </a:extLst>
          </p:cNvPr>
          <p:cNvSpPr txBox="1"/>
          <p:nvPr/>
        </p:nvSpPr>
        <p:spPr>
          <a:xfrm>
            <a:off x="1405467" y="660400"/>
            <a:ext cx="538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work time spend by different employee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2360E8AA-A59B-2949-A176-9990BCE97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0" y="1273644"/>
            <a:ext cx="7528983" cy="557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94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table&#10;&#10;Description automatically generated with medium confidence">
            <a:extLst>
              <a:ext uri="{FF2B5EF4-FFF2-40B4-BE49-F238E27FC236}">
                <a16:creationId xmlns:a16="http://schemas.microsoft.com/office/drawing/2014/main" id="{2A7B83C5-EC0B-3F42-844D-94E64EA1E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34" y="2015066"/>
            <a:ext cx="11343931" cy="23537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E0E32F-6BC2-6445-8E17-8571D6BC0089}"/>
              </a:ext>
            </a:extLst>
          </p:cNvPr>
          <p:cNvSpPr txBox="1"/>
          <p:nvPr/>
        </p:nvSpPr>
        <p:spPr>
          <a:xfrm>
            <a:off x="1411479" y="948267"/>
            <a:ext cx="10324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6 case worker activity like holiday, meeting, course, work hour, sickness, all activities </a:t>
            </a:r>
          </a:p>
          <a:p>
            <a:r>
              <a:rPr lang="en-US" dirty="0"/>
              <a:t>are in hour.</a:t>
            </a:r>
          </a:p>
        </p:txBody>
      </p:sp>
    </p:spTree>
    <p:extLst>
      <p:ext uri="{BB962C8B-B14F-4D97-AF65-F5344CB8AC3E}">
        <p14:creationId xmlns:p14="http://schemas.microsoft.com/office/powerpoint/2010/main" val="2180216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484278BD-3E99-FF4B-866E-17FAE1353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776" y="104673"/>
            <a:ext cx="8790448" cy="52001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D92B7D-9D03-E448-BAF3-9356914FB97A}"/>
              </a:ext>
            </a:extLst>
          </p:cNvPr>
          <p:cNvSpPr txBox="1"/>
          <p:nvPr/>
        </p:nvSpPr>
        <p:spPr>
          <a:xfrm>
            <a:off x="1076632" y="5648632"/>
            <a:ext cx="10701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see that our top 6 employees work more then average work time. They also did less </a:t>
            </a:r>
          </a:p>
          <a:p>
            <a:r>
              <a:rPr lang="en-US" dirty="0"/>
              <a:t>course time then average and spend less meeting time then average</a:t>
            </a:r>
          </a:p>
        </p:txBody>
      </p:sp>
    </p:spTree>
    <p:extLst>
      <p:ext uri="{BB962C8B-B14F-4D97-AF65-F5344CB8AC3E}">
        <p14:creationId xmlns:p14="http://schemas.microsoft.com/office/powerpoint/2010/main" val="815471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C3260308-341C-AB4E-A732-362C449BF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850" y="160867"/>
            <a:ext cx="7480300" cy="4978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2A3453-ABC0-A448-9E23-9F5ACFD1F29C}"/>
              </a:ext>
            </a:extLst>
          </p:cNvPr>
          <p:cNvSpPr txBox="1"/>
          <p:nvPr/>
        </p:nvSpPr>
        <p:spPr>
          <a:xfrm>
            <a:off x="1253067" y="5452533"/>
            <a:ext cx="107620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6 employee correlation matrix. We can see that work time and the meeting has negative </a:t>
            </a:r>
          </a:p>
          <a:p>
            <a:r>
              <a:rPr lang="en-US" dirty="0"/>
              <a:t>correlation which is -.74 which means the more they do the meeting the less the work. </a:t>
            </a:r>
          </a:p>
          <a:p>
            <a:r>
              <a:rPr lang="en-US" dirty="0"/>
              <a:t>Same as taking Courses the more they take courses the less they can work.</a:t>
            </a:r>
          </a:p>
        </p:txBody>
      </p:sp>
    </p:spTree>
    <p:extLst>
      <p:ext uri="{BB962C8B-B14F-4D97-AF65-F5344CB8AC3E}">
        <p14:creationId xmlns:p14="http://schemas.microsoft.com/office/powerpoint/2010/main" val="2427232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2D1C5B-4892-544E-8A45-038B552A3241}"/>
              </a:ext>
            </a:extLst>
          </p:cNvPr>
          <p:cNvSpPr txBox="1"/>
          <p:nvPr/>
        </p:nvSpPr>
        <p:spPr>
          <a:xfrm>
            <a:off x="880533" y="186267"/>
            <a:ext cx="83799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employee overview of control</a:t>
            </a:r>
          </a:p>
          <a:p>
            <a:r>
              <a:rPr lang="en-US" dirty="0"/>
              <a:t>Assigned control: Different type of control each employ capable to work.</a:t>
            </a:r>
          </a:p>
          <a:p>
            <a:r>
              <a:rPr lang="en-US" dirty="0"/>
              <a:t>Assigned work: Total amount of work assigned for each case worker.</a:t>
            </a:r>
          </a:p>
        </p:txBody>
      </p:sp>
      <p:pic>
        <p:nvPicPr>
          <p:cNvPr id="4" name="Picture 3" descr="Table&#10;&#10;Description automatically generated with low confidence">
            <a:extLst>
              <a:ext uri="{FF2B5EF4-FFF2-40B4-BE49-F238E27FC236}">
                <a16:creationId xmlns:a16="http://schemas.microsoft.com/office/drawing/2014/main" id="{60FAF6EC-477E-9E44-819B-828D1FAA3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506" y="1491326"/>
            <a:ext cx="8849162" cy="530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69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 with medium confidence">
            <a:extLst>
              <a:ext uri="{FF2B5EF4-FFF2-40B4-BE49-F238E27FC236}">
                <a16:creationId xmlns:a16="http://schemas.microsoft.com/office/drawing/2014/main" id="{FDA5A68A-E06D-744D-B60C-582A5C180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57" y="1896533"/>
            <a:ext cx="10218109" cy="2432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8D5AB8-1090-C743-9C9B-18D11D8BF80F}"/>
              </a:ext>
            </a:extLst>
          </p:cNvPr>
          <p:cNvSpPr txBox="1"/>
          <p:nvPr/>
        </p:nvSpPr>
        <p:spPr>
          <a:xfrm>
            <a:off x="1066800" y="626533"/>
            <a:ext cx="923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 assigned control shows Top 6 Employee ability of different type of control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2A17F0-0BC8-214F-93E1-BD3D03157B31}"/>
              </a:ext>
            </a:extLst>
          </p:cNvPr>
          <p:cNvSpPr txBox="1"/>
          <p:nvPr/>
        </p:nvSpPr>
        <p:spPr>
          <a:xfrm>
            <a:off x="996040" y="4724400"/>
            <a:ext cx="10010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see that top 6 case worker who are responsible to collect 84% of total revenue</a:t>
            </a:r>
          </a:p>
          <a:p>
            <a:r>
              <a:rPr lang="en-US" dirty="0"/>
              <a:t>are able to work almost 10 type of control out of 10 control.</a:t>
            </a:r>
          </a:p>
        </p:txBody>
      </p:sp>
    </p:spTree>
    <p:extLst>
      <p:ext uri="{BB962C8B-B14F-4D97-AF65-F5344CB8AC3E}">
        <p14:creationId xmlns:p14="http://schemas.microsoft.com/office/powerpoint/2010/main" val="1367527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07F622-178A-0040-98A8-366EDA30357E}"/>
              </a:ext>
            </a:extLst>
          </p:cNvPr>
          <p:cNvSpPr txBox="1"/>
          <p:nvPr/>
        </p:nvSpPr>
        <p:spPr>
          <a:xfrm>
            <a:off x="722671" y="2094272"/>
            <a:ext cx="106296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see from our small analysis that these 6 employees are the most skilled employees, </a:t>
            </a:r>
          </a:p>
          <a:p>
            <a:r>
              <a:rPr lang="en-US" dirty="0"/>
              <a:t>can work All types of control, that’s why they are responsible to collect most of the revenue.</a:t>
            </a:r>
          </a:p>
          <a:p>
            <a:r>
              <a:rPr lang="en-US" dirty="0"/>
              <a:t>Through proper training and course work, we can increase the rest of the employee's skills </a:t>
            </a:r>
          </a:p>
          <a:p>
            <a:r>
              <a:rPr lang="en-US" dirty="0"/>
              <a:t>so the task can be distributed to the rest of the employees as well.</a:t>
            </a:r>
          </a:p>
          <a:p>
            <a:endParaRPr lang="en-US" dirty="0"/>
          </a:p>
          <a:p>
            <a:r>
              <a:rPr lang="en-US" dirty="0"/>
              <a:t>To find more insight from the dataset we need to do more analysis.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313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71A038-04D5-B14A-B2D5-56F1246A541F}"/>
              </a:ext>
            </a:extLst>
          </p:cNvPr>
          <p:cNvSpPr txBox="1"/>
          <p:nvPr/>
        </p:nvSpPr>
        <p:spPr>
          <a:xfrm>
            <a:off x="2099733" y="846667"/>
            <a:ext cx="775263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go through Different stage of data analysis for this purpose</a:t>
            </a:r>
          </a:p>
          <a:p>
            <a:r>
              <a:rPr lang="en-US" dirty="0"/>
              <a:t>For example: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this purpose, we use Data analysis Package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Loading the data into R and Clean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 exploratory data analysis (EDA).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Select, build, and test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Monitor and validate against stated objectives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865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0616E3E2-1603-4E41-BA57-FF909200C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606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ucida Sans" panose="020B0602030504020204" pitchFamily="34" charset="77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3409A7-31F0-2741-A9BA-C82F43C4122F}"/>
              </a:ext>
            </a:extLst>
          </p:cNvPr>
          <p:cNvSpPr txBox="1"/>
          <p:nvPr/>
        </p:nvSpPr>
        <p:spPr>
          <a:xfrm>
            <a:off x="4370130" y="215545"/>
            <a:ext cx="264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Sagsbehandlings</a:t>
            </a:r>
            <a:r>
              <a:rPr lang="en-US" dirty="0"/>
              <a:t>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EA2C33-6929-E149-A635-74D09B959D56}"/>
              </a:ext>
            </a:extLst>
          </p:cNvPr>
          <p:cNvSpPr txBox="1"/>
          <p:nvPr/>
        </p:nvSpPr>
        <p:spPr>
          <a:xfrm>
            <a:off x="4370130" y="3210782"/>
            <a:ext cx="253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Tidsregisterings</a:t>
            </a:r>
            <a:r>
              <a:rPr lang="en-US" dirty="0"/>
              <a:t> data</a:t>
            </a:r>
          </a:p>
        </p:txBody>
      </p:sp>
      <p:pic>
        <p:nvPicPr>
          <p:cNvPr id="6" name="Picture 5" descr="Table&#10;&#10;Description automatically generated with low confidence">
            <a:extLst>
              <a:ext uri="{FF2B5EF4-FFF2-40B4-BE49-F238E27FC236}">
                <a16:creationId xmlns:a16="http://schemas.microsoft.com/office/drawing/2014/main" id="{4155F3CD-5440-D943-8BE7-D3B814BC6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219" y="758498"/>
            <a:ext cx="8115300" cy="2070100"/>
          </a:xfrm>
          <a:prstGeom prst="rect">
            <a:avLst/>
          </a:prstGeom>
        </p:spPr>
      </p:pic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BD562F1-4701-5B42-8469-ACF21E722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837" y="3656330"/>
            <a:ext cx="5976064" cy="21488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EBA2F1-AB1C-FC4C-89BD-B9613EBA444D}"/>
              </a:ext>
            </a:extLst>
          </p:cNvPr>
          <p:cNvSpPr txBox="1"/>
          <p:nvPr/>
        </p:nvSpPr>
        <p:spPr>
          <a:xfrm>
            <a:off x="2844800" y="6099502"/>
            <a:ext cx="6024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don’t have any missing value in any of the table</a:t>
            </a:r>
          </a:p>
        </p:txBody>
      </p:sp>
    </p:spTree>
    <p:extLst>
      <p:ext uri="{BB962C8B-B14F-4D97-AF65-F5344CB8AC3E}">
        <p14:creationId xmlns:p14="http://schemas.microsoft.com/office/powerpoint/2010/main" val="159412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0A11E6-2715-3E4F-B546-4823E897446C}"/>
              </a:ext>
            </a:extLst>
          </p:cNvPr>
          <p:cNvSpPr txBox="1"/>
          <p:nvPr/>
        </p:nvSpPr>
        <p:spPr>
          <a:xfrm>
            <a:off x="2620433" y="745066"/>
            <a:ext cx="6163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number of control is 10000</a:t>
            </a:r>
          </a:p>
          <a:p>
            <a:r>
              <a:rPr lang="en-US" dirty="0"/>
              <a:t>Total number of control which is completed 4452</a:t>
            </a:r>
          </a:p>
          <a:p>
            <a:r>
              <a:rPr lang="en-US" dirty="0"/>
              <a:t>Total number of control which is not completed 5548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60C07A-38BD-A64B-A082-889F9DE464BA}"/>
              </a:ext>
            </a:extLst>
          </p:cNvPr>
          <p:cNvSpPr txBox="1"/>
          <p:nvPr/>
        </p:nvSpPr>
        <p:spPr>
          <a:xfrm>
            <a:off x="4301067" y="3352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183E55E2-1739-2348-BC6B-6EACE2218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083" y="1811866"/>
            <a:ext cx="5403562" cy="163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4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EA46E8F1-8206-E043-9B7F-A90A67E52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883" y="2260599"/>
            <a:ext cx="4184650" cy="42654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1859D9-8596-CC43-B015-940366490467}"/>
              </a:ext>
            </a:extLst>
          </p:cNvPr>
          <p:cNvSpPr txBox="1"/>
          <p:nvPr/>
        </p:nvSpPr>
        <p:spPr>
          <a:xfrm>
            <a:off x="2196910" y="578935"/>
            <a:ext cx="65252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number of each control </a:t>
            </a:r>
          </a:p>
          <a:p>
            <a:r>
              <a:rPr lang="en-US" dirty="0"/>
              <a:t>- we have 10 different type of control</a:t>
            </a:r>
          </a:p>
          <a:p>
            <a:r>
              <a:rPr lang="en-US" dirty="0"/>
              <a:t>- k04 type of control repeated most which is 4025 times</a:t>
            </a:r>
          </a:p>
          <a:p>
            <a:r>
              <a:rPr lang="en-US" dirty="0"/>
              <a:t>- k02 type of control repeated less which is only 5 times</a:t>
            </a:r>
          </a:p>
          <a:p>
            <a:endParaRPr lang="en-US" dirty="0"/>
          </a:p>
        </p:txBody>
      </p:sp>
      <p:pic>
        <p:nvPicPr>
          <p:cNvPr id="9" name="Picture 8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0D8A82AE-8FE3-DB43-894B-77B56BF8F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217" y="2319866"/>
            <a:ext cx="27813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49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684B29-1DE0-204A-8013-5D015FE082C3}"/>
              </a:ext>
            </a:extLst>
          </p:cNvPr>
          <p:cNvSpPr txBox="1"/>
          <p:nvPr/>
        </p:nvSpPr>
        <p:spPr>
          <a:xfrm>
            <a:off x="1388533" y="762000"/>
            <a:ext cx="8648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below chart show total number of control and how many of them are done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CC0AD61-8F2A-7B4C-82B1-654FFB7F6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400" y="1444721"/>
            <a:ext cx="6369050" cy="366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86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578B67E-BAFD-3E42-A5F9-89BBBC70A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97" y="0"/>
            <a:ext cx="108178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472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0DE44C-9DB8-184C-8C10-53DE50F75134}"/>
              </a:ext>
            </a:extLst>
          </p:cNvPr>
          <p:cNvSpPr txBox="1"/>
          <p:nvPr/>
        </p:nvSpPr>
        <p:spPr>
          <a:xfrm>
            <a:off x="1879600" y="1286933"/>
            <a:ext cx="53408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Revenue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money need to collect is 173741135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money need to refund is 7697249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Revenue is 166043886</a:t>
            </a:r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792B007-40A9-6B43-AC06-D310043CE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2984500"/>
            <a:ext cx="7305138" cy="110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55393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919</Words>
  <Application>Microsoft Macintosh PowerPoint</Application>
  <PresentationFormat>Widescreen</PresentationFormat>
  <Paragraphs>97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Meiryo</vt:lpstr>
      <vt:lpstr>Arial</vt:lpstr>
      <vt:lpstr>Corbel</vt:lpstr>
      <vt:lpstr>SketchLinesVTI</vt:lpstr>
      <vt:lpstr>Data Scientist til forretningsudvikling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apple_morshed apple_morshed</dc:creator>
  <cp:lastModifiedBy>apple_morshed apple_morshed</cp:lastModifiedBy>
  <cp:revision>20</cp:revision>
  <dcterms:created xsi:type="dcterms:W3CDTF">2022-01-16T22:26:10Z</dcterms:created>
  <dcterms:modified xsi:type="dcterms:W3CDTF">2022-01-19T11:44:49Z</dcterms:modified>
</cp:coreProperties>
</file>