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60"/>
    <p:restoredTop sz="94710"/>
  </p:normalViewPr>
  <p:slideViewPr>
    <p:cSldViewPr snapToGrid="0" snapToObjects="1">
      <p:cViewPr varScale="1">
        <p:scale>
          <a:sx n="144" d="100"/>
          <a:sy n="144" d="100"/>
        </p:scale>
        <p:origin x="216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D052-33C7-3944-9E93-AD462BC0F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ACCDC-BCB5-B949-9538-FF96F1990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A89F6-A243-6E4A-B948-2946D02F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96E7-358E-E34F-8C0B-29EA2B9FC4AC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F8690-8384-714A-B913-0EE97BAB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733A1-A808-9241-8B1C-30D8028B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B35-0453-474E-A0AD-F9FDD3C2A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2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ACAD7-FBBD-294E-B167-DB253EA4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EE33C-6368-D84B-8716-B9E90E366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D1CA1-2F23-2A42-B72C-F412C972A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96E7-358E-E34F-8C0B-29EA2B9FC4AC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DCF06-39FB-C540-B632-8C20C723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AD509-6FAB-534F-8423-CA360B2C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B35-0453-474E-A0AD-F9FDD3C2A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4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3AA5C-5C27-3A4E-BC7F-A3419314F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AC157-E663-EF4D-B831-39547D87A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A9F16-4319-9E45-ABA5-A6049208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96E7-358E-E34F-8C0B-29EA2B9FC4AC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73C56-01F6-F348-8BAA-490F397E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30826-51F0-584E-A324-10B556E9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B35-0453-474E-A0AD-F9FDD3C2A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6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3BC1-AEEE-0746-B9B4-DFFE661E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4B02A-ED17-AA42-AAC4-551EF2EF5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CEFDD-96B7-4740-B3BE-E0A5C4FA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96E7-358E-E34F-8C0B-29EA2B9FC4AC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AD500-C961-5147-A2E5-124B6E4B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16C4F-CDB8-8F40-AF89-FC5BF52E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B35-0453-474E-A0AD-F9FDD3C2A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1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5E3B-CD75-724C-870B-F364A4A5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21FDA-9252-D740-B277-644748D67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A06A5-38FB-DA48-94C0-6943DCDCD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96E7-358E-E34F-8C0B-29EA2B9FC4AC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0718C-7E11-3843-8F6A-489AC2877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CB95A-5E7A-1E4F-89E4-D1648C1F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B35-0453-474E-A0AD-F9FDD3C2A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5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A0D7-83DB-1D4D-AC52-CC77DC1FF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53632-A603-F944-9C74-6039F28B3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3DD8E-BA3C-B644-9C2E-FC6A46674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D0C5F-D704-AA4E-ACFA-D5ACFD17D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96E7-358E-E34F-8C0B-29EA2B9FC4AC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BE73E-238F-6842-87D7-701B9230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7BA96-5384-BD4E-AF4A-B5A247CA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B35-0453-474E-A0AD-F9FDD3C2A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7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1BBA7-521D-8545-9FE5-F57A4789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62E2A-1FA9-B047-A326-48DC28A48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36BEA-1FF0-C24D-A26D-2B9B69E6F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B9E41-8304-434D-AFDB-11DECBFA3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E3E8F5-E5E4-684A-B565-6E5BBF4E3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7F6D2B-AAA1-1E4A-A904-77AAFEE7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96E7-358E-E34F-8C0B-29EA2B9FC4AC}" type="datetimeFigureOut">
              <a:rPr lang="en-US" smtClean="0"/>
              <a:t>10/7/20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E968DD-7438-8749-A29F-810A14BE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35D86D-89E8-D040-8E49-D84160CBC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B35-0453-474E-A0AD-F9FDD3C2A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4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09CE9-8B69-024B-9EEC-16680342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063D56-F4EE-7441-83D5-77A6C0D5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96E7-358E-E34F-8C0B-29EA2B9FC4AC}" type="datetimeFigureOut">
              <a:rPr lang="en-US" smtClean="0"/>
              <a:t>10/7/20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03810-9AD3-1B4B-AA32-D183F062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D8964-0452-9948-84CF-DC5D6D0A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B35-0453-474E-A0AD-F9FDD3C2A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7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560F4-F491-4B45-9975-2A96FE47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96E7-358E-E34F-8C0B-29EA2B9FC4AC}" type="datetimeFigureOut">
              <a:rPr lang="en-US" smtClean="0"/>
              <a:t>10/7/20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574013-3887-5C4F-9FA0-1C699444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55E65-C53F-AF49-BB5A-13B871B8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B35-0453-474E-A0AD-F9FDD3C2A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6FED-3207-DE48-BA56-B1EE168B2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19735-3607-0B48-B6DD-6DF190A41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61167-4611-694D-872A-6756E141E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46867-A9F9-6D4C-8EB3-E3111324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96E7-358E-E34F-8C0B-29EA2B9FC4AC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D95BF-0C8E-C543-B0E0-BCE0C6E4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417A5-AC14-4649-9147-FA4171ABD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B35-0453-474E-A0AD-F9FDD3C2A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C236-536C-A940-AF88-F2BC0B27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79F66-1185-184B-ABE9-DAC2B1660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1114D-27A5-5249-86CB-7E2854FFF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5EB88-3733-9745-9138-B62FA2EA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96E7-358E-E34F-8C0B-29EA2B9FC4AC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6E454-F727-7A41-B877-3D44EF14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E314B-A9DE-C343-BA39-3084CE88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B35-0453-474E-A0AD-F9FDD3C2A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7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1D6A89-CC2F-3B4E-AFE0-3133E827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F0764-98B2-1C45-B232-53D17D724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6D225-BF58-A444-B737-4A61ED99F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F96E7-358E-E34F-8C0B-29EA2B9FC4AC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C5B08-E792-AE4A-AD30-80AD4ACF8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FAD52-0966-2E4F-A7AC-495B77779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1B35-0453-474E-A0AD-F9FDD3C2A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6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ppleofreak/DataAnalysis/blob/main/chredlin_case.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06E2-40B3-4343-95F8-2F186646E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5415"/>
            <a:ext cx="9144000" cy="927401"/>
          </a:xfrm>
        </p:spPr>
        <p:txBody>
          <a:bodyPr/>
          <a:lstStyle/>
          <a:p>
            <a:r>
              <a:rPr lang="en-US" dirty="0"/>
              <a:t>Insurance Redlining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72D6B-7A76-0441-8ABA-84B9F9910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40909"/>
            <a:ext cx="9144000" cy="2446594"/>
          </a:xfrm>
        </p:spPr>
        <p:txBody>
          <a:bodyPr>
            <a:noAutofit/>
          </a:bodyPr>
          <a:lstStyle/>
          <a:p>
            <a:r>
              <a:rPr lang="en-US" sz="3200" dirty="0" err="1"/>
              <a:t>Aaklit</a:t>
            </a:r>
            <a:r>
              <a:rPr lang="en-US" sz="3200" dirty="0"/>
              <a:t> Taneja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13915-9C66-9A4D-9406-72E5A12A5529}"/>
              </a:ext>
            </a:extLst>
          </p:cNvPr>
          <p:cNvSpPr txBox="1"/>
          <p:nvPr/>
        </p:nvSpPr>
        <p:spPr>
          <a:xfrm>
            <a:off x="457476" y="4538190"/>
            <a:ext cx="89405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 our code at: </a:t>
            </a:r>
            <a:r>
              <a:rPr lang="en-US" dirty="0">
                <a:hlinkClick r:id="rId2"/>
              </a:rPr>
              <a:t>https://github.com/appleofreak/DataAnalysis/blob/main/chredlin_case.R</a:t>
            </a:r>
            <a:endParaRPr lang="en-US" dirty="0"/>
          </a:p>
          <a:p>
            <a:endParaRPr lang="en-US" dirty="0"/>
          </a:p>
          <a:p>
            <a:r>
              <a:rPr lang="en-US" dirty="0"/>
              <a:t>Or, scan the QR; </a:t>
            </a:r>
          </a:p>
          <a:p>
            <a:endParaRPr lang="en-US" dirty="0"/>
          </a:p>
          <a:p>
            <a:r>
              <a:rPr lang="en-US" dirty="0"/>
              <a:t>The code has been commented for ease of understanding of every model and statistic used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B7F551-5B7C-D541-A77A-5AEF4CC69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0" y="4318000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95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90601-836B-9A49-BF24-88545D51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 Analysis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E7BB-8782-B347-A05F-9ED814BC0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Summary of data: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Inferences from summary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Wide range in race variable between minimum and maximum value</a:t>
            </a:r>
          </a:p>
          <a:p>
            <a:pPr marL="0" indent="0">
              <a:buNone/>
            </a:pPr>
            <a:r>
              <a:rPr lang="en-US" dirty="0"/>
              <a:t>2. Assuming all zip codes are not homogenous </a:t>
            </a:r>
            <a:r>
              <a:rPr lang="en-US" dirty="0" err="1"/>
              <a:t>ie</a:t>
            </a:r>
            <a:r>
              <a:rPr lang="en-US" dirty="0"/>
              <a:t> it is not impossible to derive meaning from this data</a:t>
            </a:r>
          </a:p>
          <a:p>
            <a:pPr marL="0" indent="0">
              <a:buNone/>
            </a:pPr>
            <a:r>
              <a:rPr lang="en-US" dirty="0"/>
              <a:t>3. Skewness in theft and income</a:t>
            </a:r>
          </a:p>
          <a:p>
            <a:pPr marL="0" indent="0">
              <a:buNone/>
            </a:pPr>
            <a:r>
              <a:rPr lang="en-US" dirty="0"/>
              <a:t>4. Weird behavior of </a:t>
            </a:r>
            <a:r>
              <a:rPr lang="en-US" dirty="0" err="1"/>
              <a:t>involact</a:t>
            </a:r>
            <a:r>
              <a:rPr lang="en-US" dirty="0"/>
              <a:t>, high number of zeroes, hard to draw any standalone inference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546B9F61-FD5B-8B44-B15B-7C044C9F7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133" y="1690688"/>
            <a:ext cx="7962900" cy="155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0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DDD7-7A19-A14B-8AE5-0DC491401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357"/>
            <a:ext cx="10515600" cy="1325563"/>
          </a:xfrm>
        </p:spPr>
        <p:txBody>
          <a:bodyPr/>
          <a:lstStyle/>
          <a:p>
            <a:r>
              <a:rPr lang="en-US" dirty="0"/>
              <a:t>Insurance data Jitter Plots (To prevent overplotting)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CC584AF-6500-1F48-9B25-EE880A2E7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51153"/>
            <a:ext cx="5080522" cy="39989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A5748-1CEC-5041-8377-2A5E5A538FCD}"/>
              </a:ext>
            </a:extLst>
          </p:cNvPr>
          <p:cNvSpPr txBox="1"/>
          <p:nvPr/>
        </p:nvSpPr>
        <p:spPr>
          <a:xfrm>
            <a:off x="5264664" y="975574"/>
            <a:ext cx="68501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to draw conclusions mainly from </a:t>
            </a:r>
            <a:r>
              <a:rPr lang="en-US" dirty="0" err="1"/>
              <a:t>involact</a:t>
            </a:r>
            <a:r>
              <a:rPr lang="en-US" dirty="0"/>
              <a:t> and race</a:t>
            </a:r>
          </a:p>
          <a:p>
            <a:endParaRPr lang="en-US" dirty="0"/>
          </a:p>
          <a:p>
            <a:r>
              <a:rPr lang="en-US" dirty="0"/>
              <a:t>We call fire and theft to be risk factors </a:t>
            </a:r>
            <a:r>
              <a:rPr lang="en-US" dirty="0" err="1"/>
              <a:t>ie</a:t>
            </a:r>
            <a:r>
              <a:rPr lang="en-US" dirty="0"/>
              <a:t> something the insurance companies could use as a cover up to hide the fact that they are racist</a:t>
            </a:r>
          </a:p>
          <a:p>
            <a:endParaRPr lang="en-US" dirty="0"/>
          </a:p>
          <a:p>
            <a:r>
              <a:rPr lang="en-US" dirty="0"/>
              <a:t>So then we find the relationship between fire, theft race and </a:t>
            </a:r>
            <a:r>
              <a:rPr lang="en-US" dirty="0" err="1"/>
              <a:t>involact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5876D41F-BA66-2E4E-B3C2-35A50D9B2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759" y="2636999"/>
            <a:ext cx="2996924" cy="2308324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B7B9C5B4-3E20-7A41-A216-2D0653A12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767" y="4883754"/>
            <a:ext cx="2562077" cy="1973391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145E242A-B63F-6A4F-8763-E6D83F1B7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1727" y="2698567"/>
            <a:ext cx="2996925" cy="21851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E91F80-908B-1448-8691-6DD974185500}"/>
              </a:ext>
            </a:extLst>
          </p:cNvPr>
          <p:cNvSpPr txBox="1"/>
          <p:nvPr/>
        </p:nvSpPr>
        <p:spPr>
          <a:xfrm>
            <a:off x="8689759" y="5143762"/>
            <a:ext cx="34250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Homeowners in Zip codes with high percentage of minorities are taking the default FAIR plan insurance at a higher rate compared to the others.</a:t>
            </a:r>
          </a:p>
        </p:txBody>
      </p:sp>
    </p:spTree>
    <p:extLst>
      <p:ext uri="{BB962C8B-B14F-4D97-AF65-F5344CB8AC3E}">
        <p14:creationId xmlns:p14="http://schemas.microsoft.com/office/powerpoint/2010/main" val="244756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1C2C5-94C3-DF40-8183-8BF14BBB2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964"/>
            <a:ext cx="7119891" cy="982877"/>
          </a:xfrm>
        </p:spPr>
        <p:txBody>
          <a:bodyPr>
            <a:normAutofit/>
          </a:bodyPr>
          <a:lstStyle/>
          <a:p>
            <a:r>
              <a:rPr lang="en-US" sz="2400" dirty="0"/>
              <a:t>Full model to work backwards to the important variables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B3B3763A-A54F-D744-9553-D8E1F48DB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6478" y="920566"/>
            <a:ext cx="2996923" cy="230832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3B47B4-AC0D-CE4E-82CA-F8ECCDE92596}"/>
              </a:ext>
            </a:extLst>
          </p:cNvPr>
          <p:cNvSpPr txBox="1"/>
          <p:nvPr/>
        </p:nvSpPr>
        <p:spPr>
          <a:xfrm>
            <a:off x="3588240" y="3629111"/>
            <a:ext cx="31693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Then, we remove the high theft and fire risk </a:t>
            </a:r>
            <a:r>
              <a:rPr lang="en-US" dirty="0" err="1"/>
              <a:t>pincodes</a:t>
            </a:r>
            <a:r>
              <a:rPr lang="en-US" dirty="0"/>
              <a:t> to see if they still remain significant </a:t>
            </a:r>
          </a:p>
          <a:p>
            <a:r>
              <a:rPr lang="en-US" dirty="0"/>
              <a:t>Check code line 62</a:t>
            </a:r>
          </a:p>
          <a:p>
            <a:endParaRPr lang="en-US" dirty="0"/>
          </a:p>
          <a:p>
            <a:r>
              <a:rPr lang="en-US" dirty="0"/>
              <a:t>This gives us an updated result and a drop in the significance of theft and age to a level where they are now insignificant for the model.</a:t>
            </a:r>
          </a:p>
          <a:p>
            <a:endParaRPr lang="en-US" dirty="0"/>
          </a:p>
        </p:txBody>
      </p:sp>
      <p:pic>
        <p:nvPicPr>
          <p:cNvPr id="14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31562E2-FCC4-A24F-8057-62E6CBADA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56078"/>
            <a:ext cx="3409244" cy="6201922"/>
          </a:xfrm>
          <a:prstGeom prst="rect">
            <a:avLst/>
          </a:prstGeom>
        </p:spPr>
      </p:pic>
      <p:pic>
        <p:nvPicPr>
          <p:cNvPr id="16" name="Picture 15" descr="Text, letter&#10;&#10;Description automatically generated">
            <a:extLst>
              <a:ext uri="{FF2B5EF4-FFF2-40B4-BE49-F238E27FC236}">
                <a16:creationId xmlns:a16="http://schemas.microsoft.com/office/drawing/2014/main" id="{0134C0E5-1441-784B-B54E-6759F022B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886" y="1072444"/>
            <a:ext cx="4514611" cy="55661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F3DDC9E-1116-DB45-BB70-D015107DD59B}"/>
              </a:ext>
            </a:extLst>
          </p:cNvPr>
          <p:cNvSpPr txBox="1"/>
          <p:nvPr/>
        </p:nvSpPr>
        <p:spPr>
          <a:xfrm>
            <a:off x="7298886" y="383822"/>
            <a:ext cx="4514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we see the effect of race is more significant when we remove income.</a:t>
            </a:r>
          </a:p>
        </p:txBody>
      </p:sp>
    </p:spTree>
    <p:extLst>
      <p:ext uri="{BB962C8B-B14F-4D97-AF65-F5344CB8AC3E}">
        <p14:creationId xmlns:p14="http://schemas.microsoft.com/office/powerpoint/2010/main" val="75546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1B5CF-ABD5-8348-BE28-2DF7FCE7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33800" cy="1325563"/>
          </a:xfrm>
        </p:spPr>
        <p:txBody>
          <a:bodyPr/>
          <a:lstStyle/>
          <a:p>
            <a:r>
              <a:rPr lang="en-US" dirty="0"/>
              <a:t>Our best model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F513EBF-6EEF-6D45-9CB2-399868D3C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439" y="1545961"/>
            <a:ext cx="6388100" cy="2946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BAEB76-9BEA-8B4B-86D3-2DE820F2ACE2}"/>
              </a:ext>
            </a:extLst>
          </p:cNvPr>
          <p:cNvSpPr txBox="1"/>
          <p:nvPr/>
        </p:nvSpPr>
        <p:spPr>
          <a:xfrm>
            <a:off x="576440" y="4809066"/>
            <a:ext cx="5519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we have established a positive relationship between </a:t>
            </a:r>
            <a:r>
              <a:rPr lang="en-US" dirty="0" err="1"/>
              <a:t>involact</a:t>
            </a:r>
            <a:r>
              <a:rPr lang="en-US" dirty="0"/>
              <a:t> and race while controlling other variables.</a:t>
            </a:r>
          </a:p>
          <a:p>
            <a:r>
              <a:rPr lang="en-US" dirty="0"/>
              <a:t>We also find race to be more significant when income (or log(income) in the model) is dropped.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41B504-B02B-7C40-9832-BF66FE74B211}"/>
              </a:ext>
            </a:extLst>
          </p:cNvPr>
          <p:cNvSpPr txBox="1"/>
          <p:nvPr/>
        </p:nvSpPr>
        <p:spPr>
          <a:xfrm>
            <a:off x="6637867" y="592667"/>
            <a:ext cx="518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we also found the issue to more prevalent in the North than the South, which is shown as:</a:t>
            </a:r>
          </a:p>
          <a:p>
            <a:r>
              <a:rPr lang="en-US" dirty="0"/>
              <a:t>Code lines (83-88)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AAAB0E7-6D6B-C647-878D-15622EAB0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399" y="1545961"/>
            <a:ext cx="4088161" cy="507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1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16A7-0A01-B549-B5FB-4DC9A2E3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3B06-0692-9F47-9A14-DA72F3B9E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Although there is some relationship between the fire scare and </a:t>
            </a:r>
            <a:r>
              <a:rPr lang="en-US" dirty="0" err="1"/>
              <a:t>involact</a:t>
            </a:r>
            <a:r>
              <a:rPr lang="en-US" dirty="0"/>
              <a:t>, there still seems to be a strong evidence of race for redlining.</a:t>
            </a:r>
          </a:p>
          <a:p>
            <a:endParaRPr lang="en-US" dirty="0"/>
          </a:p>
          <a:p>
            <a:r>
              <a:rPr lang="en-US" dirty="0"/>
              <a:t>Considerations:</a:t>
            </a:r>
          </a:p>
          <a:p>
            <a:pPr marL="514350" indent="-514350">
              <a:buAutoNum type="arabicPeriod"/>
            </a:pPr>
            <a:r>
              <a:rPr lang="en-US" dirty="0"/>
              <a:t>Number of people affected is small to be generalized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Missing variable, say people having performed poorly during their insurance interviews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We saw the division between north and south, what if it is further divided into even smaller segments and we see this is prevalent in a very small part in the north and not widespread at all?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07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443</Words>
  <Application>Microsoft Macintosh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Insurance Redlining</vt:lpstr>
      <vt:lpstr>Initial Data Analysis Results</vt:lpstr>
      <vt:lpstr>Insurance data Jitter Plots (To prevent overplotting)</vt:lpstr>
      <vt:lpstr>Full model to work backwards to the important variables</vt:lpstr>
      <vt:lpstr>Our best model</vt:lpstr>
      <vt:lpstr>Conclusions and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Redlining</dc:title>
  <dc:creator>TANEJA Aaklit</dc:creator>
  <cp:lastModifiedBy>TANEJA Aaklit</cp:lastModifiedBy>
  <cp:revision>7</cp:revision>
  <dcterms:created xsi:type="dcterms:W3CDTF">2020-10-07T11:29:41Z</dcterms:created>
  <dcterms:modified xsi:type="dcterms:W3CDTF">2020-10-07T14:30:21Z</dcterms:modified>
</cp:coreProperties>
</file>