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58" r:id="rId6"/>
    <p:sldId id="262" r:id="rId7"/>
    <p:sldId id="263" r:id="rId8"/>
    <p:sldId id="264" r:id="rId9"/>
    <p:sldId id="265" r:id="rId10"/>
    <p:sldId id="259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14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11/16/2010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11/16/2010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11/16/2010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11/16/2010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11/16/2010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11/16/2010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ASP.NET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73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and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ADO.NET</a:t>
            </a:r>
          </a:p>
          <a:p>
            <a:pPr lvl="1"/>
            <a:r>
              <a:rPr lang="en-US" dirty="0" smtClean="0"/>
              <a:t>File System</a:t>
            </a:r>
          </a:p>
          <a:p>
            <a:pPr lvl="1"/>
            <a:r>
              <a:rPr lang="en-US" dirty="0" smtClean="0"/>
              <a:t>Any data layer</a:t>
            </a:r>
          </a:p>
          <a:p>
            <a:r>
              <a:rPr lang="en-US" dirty="0" smtClean="0"/>
              <a:t>View</a:t>
            </a:r>
          </a:p>
          <a:p>
            <a:pPr lvl="1"/>
            <a:r>
              <a:rPr lang="en-US" dirty="0" smtClean="0"/>
              <a:t>Web pages with ‘hooks’ to C# (or any .NET language) code</a:t>
            </a:r>
          </a:p>
          <a:p>
            <a:r>
              <a:rPr lang="en-US" dirty="0" smtClean="0"/>
              <a:t>Control</a:t>
            </a:r>
          </a:p>
          <a:p>
            <a:pPr lvl="1"/>
            <a:r>
              <a:rPr lang="en-US" dirty="0" smtClean="0"/>
              <a:t>.NET code that manage runtime events and interact with the Model (or data) layer</a:t>
            </a:r>
          </a:p>
          <a:p>
            <a:pPr lvl="1"/>
            <a:r>
              <a:rPr lang="en-US" dirty="0" smtClean="0"/>
              <a:t>(Can also be used to manually draw the view, not done terribly often)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25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and </a:t>
            </a:r>
            <a:r>
              <a:rPr lang="en-US" dirty="0" smtClean="0"/>
              <a:t>MVC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Typical case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View - Default.aspx</a:t>
            </a:r>
          </a:p>
          <a:p>
            <a:pPr marL="0" indent="0">
              <a:buNone/>
            </a:pPr>
            <a:r>
              <a:rPr lang="en-US" dirty="0" smtClean="0"/>
              <a:t>-- HTML and ASP code representing the visuals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Control - </a:t>
            </a:r>
            <a:r>
              <a:rPr lang="en-US" dirty="0" err="1" smtClean="0"/>
              <a:t>Default.cs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-- The C# code that runs in the back end to manage interactions with the user and data layer.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39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Each application begins as an empty directory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/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To that we need at bare min 2 files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/</a:t>
            </a:r>
            <a:r>
              <a:rPr lang="en-US" dirty="0" err="1" smtClean="0"/>
              <a:t>web.config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/Default.aspx (or ANY other page or form)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</a:t>
            </a:r>
            <a:r>
              <a:rPr lang="en-US" dirty="0" err="1" smtClean="0"/>
              <a:t>Default.cs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 smtClean="0"/>
              <a:t>web.config</a:t>
            </a:r>
            <a:endParaRPr lang="en-US" dirty="0" smtClean="0"/>
          </a:p>
          <a:p>
            <a:pPr lvl="1"/>
            <a:r>
              <a:rPr lang="en-US" dirty="0" smtClean="0"/>
              <a:t>Contains instructions about what language is used in the app (usually C# or VB), globalization information, visual theme information, ‘using’ statements to import various .NET libraries (as needed), application configuration settings (like web site admin info, or anything else), connection strings.</a:t>
            </a:r>
          </a:p>
          <a:p>
            <a:pPr lvl="1"/>
            <a:r>
              <a:rPr lang="en-US" dirty="0" smtClean="0"/>
              <a:t>Basically anything a website could need.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Default.aspx</a:t>
            </a:r>
          </a:p>
          <a:p>
            <a:pPr lvl="1"/>
            <a:r>
              <a:rPr lang="en-US" dirty="0" smtClean="0"/>
              <a:t>Essentially the replacement of your typical ‘index.html’ landing page. </a:t>
            </a:r>
            <a:r>
              <a:rPr lang="en-US" dirty="0" err="1" smtClean="0"/>
              <a:t>Default.cs</a:t>
            </a:r>
            <a:r>
              <a:rPr lang="en-US" dirty="0" smtClean="0"/>
              <a:t> is the ‘Code Behind’ file that runs the form</a:t>
            </a:r>
          </a:p>
        </p:txBody>
      </p:sp>
    </p:spTree>
    <p:extLst>
      <p:ext uri="{BB962C8B-B14F-4D97-AF65-F5344CB8AC3E}">
        <p14:creationId xmlns:p14="http://schemas.microsoft.com/office/powerpoint/2010/main" val="146940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</a:t>
            </a:r>
            <a:r>
              <a:rPr lang="en-US" dirty="0" smtClean="0"/>
              <a:t>Structure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Everything else is optional and used as things get more complicated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Folders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App_Code</a:t>
            </a:r>
            <a:endParaRPr lang="en-US" dirty="0"/>
          </a:p>
          <a:p>
            <a:pPr lvl="1"/>
            <a:r>
              <a:rPr lang="en-US" dirty="0" smtClean="0"/>
              <a:t>Custom classes/object code files go in here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App_Themes</a:t>
            </a:r>
            <a:r>
              <a:rPr lang="en-US" dirty="0" smtClean="0"/>
              <a:t>/{theme name here}</a:t>
            </a:r>
            <a:endParaRPr lang="en-US" dirty="0"/>
          </a:p>
          <a:p>
            <a:pPr lvl="1"/>
            <a:r>
              <a:rPr lang="en-US" dirty="0" smtClean="0"/>
              <a:t>CSS images, visual, </a:t>
            </a:r>
            <a:r>
              <a:rPr lang="en-US" dirty="0" err="1" smtClean="0"/>
              <a:t>javascript</a:t>
            </a:r>
            <a:r>
              <a:rPr lang="en-US" dirty="0" smtClean="0"/>
              <a:t> go in here</a:t>
            </a:r>
            <a:endParaRPr lang="en-US" dirty="0"/>
          </a:p>
          <a:p>
            <a:r>
              <a:rPr lang="en-US" dirty="0" smtClean="0"/>
              <a:t>/Bin</a:t>
            </a:r>
          </a:p>
          <a:p>
            <a:pPr lvl="1"/>
            <a:r>
              <a:rPr lang="en-US" dirty="0" smtClean="0"/>
              <a:t>external class libraries (DLLs)</a:t>
            </a:r>
            <a:endParaRPr lang="en-US" dirty="0"/>
          </a:p>
          <a:p>
            <a:r>
              <a:rPr lang="en-US" dirty="0" smtClean="0"/>
              <a:t>/</a:t>
            </a:r>
            <a:r>
              <a:rPr lang="en-US" dirty="0" err="1" smtClean="0"/>
              <a:t>App_Data</a:t>
            </a:r>
            <a:endParaRPr lang="en-US" dirty="0"/>
          </a:p>
          <a:p>
            <a:pPr lvl="1"/>
            <a:r>
              <a:rPr lang="en-US" dirty="0" smtClean="0"/>
              <a:t>data store for XML, files, storage, data base files</a:t>
            </a:r>
          </a:p>
          <a:p>
            <a:pPr marL="41148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Files</a:t>
            </a:r>
            <a:endParaRPr lang="en-US" dirty="0"/>
          </a:p>
          <a:p>
            <a:r>
              <a:rPr lang="en-US" dirty="0" err="1" smtClean="0"/>
              <a:t>web.sitemap</a:t>
            </a:r>
            <a:endParaRPr lang="en-US" dirty="0" smtClean="0"/>
          </a:p>
          <a:p>
            <a:pPr lvl="1"/>
            <a:r>
              <a:rPr lang="en-US" dirty="0" smtClean="0"/>
              <a:t>an xml based file used for menu navigation</a:t>
            </a:r>
          </a:p>
          <a:p>
            <a:r>
              <a:rPr lang="en-US" dirty="0" smtClean="0"/>
              <a:t>{Description of page like ‘Menu’}.Master</a:t>
            </a:r>
            <a:endParaRPr lang="en-US" dirty="0"/>
          </a:p>
          <a:p>
            <a:pPr lvl="1"/>
            <a:r>
              <a:rPr lang="en-US" dirty="0" smtClean="0"/>
              <a:t>A template page specifies content areas to be implemented in other pages. The other pages inherit from the *.Master page and implement the content areas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23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Forms and Code </a:t>
            </a:r>
            <a:r>
              <a:rPr lang="en-US" dirty="0" smtClean="0"/>
              <a:t>Behind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Lets go back to Default.aspx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500" dirty="0"/>
              <a:t>&lt;%@ </a:t>
            </a:r>
            <a:r>
              <a:rPr lang="en-US" sz="1500" dirty="0" smtClean="0"/>
              <a:t>Language</a:t>
            </a:r>
            <a:r>
              <a:rPr lang="en-US" sz="1500" dirty="0"/>
              <a:t>="C#" </a:t>
            </a:r>
            <a:r>
              <a:rPr lang="en-US" sz="1500" dirty="0" err="1" smtClean="0"/>
              <a:t>AutoEventWireup</a:t>
            </a:r>
            <a:r>
              <a:rPr lang="en-US" sz="1500" dirty="0"/>
              <a:t>="true" </a:t>
            </a:r>
            <a:r>
              <a:rPr lang="en-US" sz="1500" dirty="0" err="1"/>
              <a:t>CodeFile</a:t>
            </a:r>
            <a:r>
              <a:rPr lang="en-US" sz="1500" dirty="0"/>
              <a:t>="</a:t>
            </a:r>
            <a:r>
              <a:rPr lang="en-US" sz="1500" dirty="0" err="1"/>
              <a:t>Default.aspx.cs</a:t>
            </a:r>
            <a:r>
              <a:rPr lang="en-US" sz="1500" dirty="0"/>
              <a:t>" Inherits="_Default" %&gt;</a:t>
            </a:r>
          </a:p>
          <a:p>
            <a:endParaRPr lang="en-US" sz="1500" dirty="0"/>
          </a:p>
          <a:p>
            <a:pPr marL="0" indent="0">
              <a:buNone/>
            </a:pPr>
            <a:r>
              <a:rPr lang="en-US" sz="1500" dirty="0"/>
              <a:t>&lt;html </a:t>
            </a:r>
            <a:r>
              <a:rPr lang="en-US" sz="1500" dirty="0" err="1"/>
              <a:t>xmlns</a:t>
            </a:r>
            <a:r>
              <a:rPr lang="en-US" sz="1500" dirty="0"/>
              <a:t>="http://www.w3.org/1999/xhtml"&gt;</a:t>
            </a:r>
          </a:p>
          <a:p>
            <a:pPr marL="0" indent="0">
              <a:buNone/>
            </a:pPr>
            <a:r>
              <a:rPr lang="en-US" sz="1500" dirty="0"/>
              <a:t>	</a:t>
            </a:r>
            <a:r>
              <a:rPr lang="en-US" sz="1500" dirty="0" smtClean="0"/>
              <a:t>&lt;</a:t>
            </a:r>
            <a:r>
              <a:rPr lang="en-US" sz="1500" dirty="0"/>
              <a:t>head </a:t>
            </a:r>
            <a:r>
              <a:rPr lang="en-US" sz="1500" dirty="0" err="1"/>
              <a:t>runat</a:t>
            </a:r>
            <a:r>
              <a:rPr lang="en-US" sz="1500" dirty="0"/>
              <a:t>="server</a:t>
            </a:r>
            <a:r>
              <a:rPr lang="en-US" sz="1500" dirty="0" smtClean="0"/>
              <a:t>"&gt;</a:t>
            </a:r>
            <a:endParaRPr lang="en-US" sz="1500" dirty="0"/>
          </a:p>
          <a:p>
            <a:pPr marL="0" indent="0">
              <a:buNone/>
            </a:pPr>
            <a:r>
              <a:rPr lang="en-US" sz="1500" dirty="0" smtClean="0"/>
              <a:t>		&lt;</a:t>
            </a:r>
            <a:r>
              <a:rPr lang="en-US" sz="1500" dirty="0"/>
              <a:t>title&gt;&lt;/title</a:t>
            </a:r>
            <a:r>
              <a:rPr lang="en-US" sz="1500" dirty="0" smtClean="0"/>
              <a:t>&gt;</a:t>
            </a:r>
            <a:endParaRPr lang="en-US" sz="1500" dirty="0"/>
          </a:p>
          <a:p>
            <a:pPr marL="0" indent="0">
              <a:buNone/>
            </a:pPr>
            <a:r>
              <a:rPr lang="en-US" sz="1500" dirty="0" smtClean="0"/>
              <a:t>	&lt;/</a:t>
            </a:r>
            <a:r>
              <a:rPr lang="en-US" sz="1500" dirty="0"/>
              <a:t>head&gt;</a:t>
            </a:r>
          </a:p>
          <a:p>
            <a:pPr marL="0" indent="0">
              <a:buNone/>
            </a:pPr>
            <a:r>
              <a:rPr lang="en-US" sz="1500" dirty="0" smtClean="0"/>
              <a:t>	&lt;</a:t>
            </a:r>
            <a:r>
              <a:rPr lang="en-US" sz="1500" dirty="0"/>
              <a:t>body&gt;</a:t>
            </a:r>
          </a:p>
          <a:p>
            <a:pPr marL="0" indent="0">
              <a:buNone/>
            </a:pPr>
            <a:r>
              <a:rPr lang="en-US" sz="1500" dirty="0" smtClean="0"/>
              <a:t>		&lt;</a:t>
            </a:r>
            <a:r>
              <a:rPr lang="en-US" sz="1500" dirty="0"/>
              <a:t>form id="form1" </a:t>
            </a:r>
            <a:r>
              <a:rPr lang="en-US" sz="1500" dirty="0" err="1"/>
              <a:t>runat</a:t>
            </a:r>
            <a:r>
              <a:rPr lang="en-US" sz="1500" dirty="0"/>
              <a:t>="server"&gt;</a:t>
            </a:r>
          </a:p>
          <a:p>
            <a:pPr marL="0" indent="0">
              <a:buNone/>
            </a:pPr>
            <a:r>
              <a:rPr lang="en-US" sz="1500" dirty="0" smtClean="0"/>
              <a:t>		&lt;/</a:t>
            </a:r>
            <a:r>
              <a:rPr lang="en-US" sz="1500" dirty="0"/>
              <a:t>form&gt;</a:t>
            </a:r>
          </a:p>
          <a:p>
            <a:pPr marL="0" indent="0">
              <a:buNone/>
            </a:pPr>
            <a:r>
              <a:rPr lang="en-US" sz="1500" dirty="0" smtClean="0"/>
              <a:t>	&lt;/</a:t>
            </a:r>
            <a:r>
              <a:rPr lang="en-US" sz="1500" dirty="0"/>
              <a:t>body&gt;</a:t>
            </a:r>
          </a:p>
          <a:p>
            <a:pPr marL="0" indent="0">
              <a:buNone/>
            </a:pPr>
            <a:r>
              <a:rPr lang="en-US" sz="1500" dirty="0"/>
              <a:t>&lt;/html&gt;</a:t>
            </a:r>
          </a:p>
          <a:p>
            <a:endParaRPr lang="en-US" dirty="0" smtClean="0"/>
          </a:p>
          <a:p>
            <a:r>
              <a:rPr lang="en-US" dirty="0" smtClean="0"/>
              <a:t>Line 1 – A directive to the web server telling it where to find the ‘code behind’ file and which class it inherits from</a:t>
            </a:r>
          </a:p>
          <a:p>
            <a:endParaRPr lang="en-US" dirty="0" smtClean="0"/>
          </a:p>
          <a:p>
            <a:r>
              <a:rPr lang="en-US" dirty="0" smtClean="0"/>
              <a:t>The rest of the code is simply HTML with small differences</a:t>
            </a:r>
          </a:p>
          <a:p>
            <a:pPr lvl="1"/>
            <a:r>
              <a:rPr lang="en-US" dirty="0" smtClean="0"/>
              <a:t>HTML tags that will be run on the server require ‘</a:t>
            </a:r>
            <a:r>
              <a:rPr lang="en-US" dirty="0" err="1" smtClean="0"/>
              <a:t>runat</a:t>
            </a:r>
            <a:r>
              <a:rPr lang="en-US" dirty="0" smtClean="0"/>
              <a:t>=“server”’</a:t>
            </a:r>
          </a:p>
          <a:p>
            <a:pPr lvl="1"/>
            <a:r>
              <a:rPr lang="en-US" dirty="0" smtClean="0"/>
              <a:t>The only two mandatory server tags are Head and Form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97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Web Forms and Code Behind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399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Now lets look at </a:t>
            </a:r>
            <a:r>
              <a:rPr lang="en-US" dirty="0" err="1" smtClean="0"/>
              <a:t>Default.cs</a:t>
            </a:r>
            <a:r>
              <a:rPr lang="en-US" dirty="0" smtClean="0"/>
              <a:t> or the ‘Code Behind’ file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using System;</a:t>
            </a:r>
          </a:p>
          <a:p>
            <a:pPr marL="0" indent="0">
              <a:buNone/>
            </a:pPr>
            <a:r>
              <a:rPr lang="en-US" dirty="0"/>
              <a:t>using </a:t>
            </a:r>
            <a:r>
              <a:rPr lang="en-US" dirty="0" err="1"/>
              <a:t>System.Collections.Generic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using </a:t>
            </a:r>
            <a:r>
              <a:rPr lang="en-US" dirty="0" err="1"/>
              <a:t>System.Linq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using </a:t>
            </a:r>
            <a:r>
              <a:rPr lang="en-US" dirty="0" err="1"/>
              <a:t>System.Web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using </a:t>
            </a:r>
            <a:r>
              <a:rPr lang="en-US" dirty="0" err="1"/>
              <a:t>System.Web.UI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using </a:t>
            </a:r>
            <a:r>
              <a:rPr lang="en-US" dirty="0" err="1"/>
              <a:t>System.Web.UI.WebControls</a:t>
            </a:r>
            <a:r>
              <a:rPr lang="en-US" dirty="0"/>
              <a:t>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public partial class </a:t>
            </a:r>
            <a:r>
              <a:rPr lang="en-US" dirty="0" smtClean="0"/>
              <a:t>_Default : </a:t>
            </a:r>
            <a:r>
              <a:rPr lang="en-US" dirty="0" err="1" smtClean="0"/>
              <a:t>System.Web.UI.Page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protected </a:t>
            </a:r>
            <a:r>
              <a:rPr lang="en-US" dirty="0"/>
              <a:t>void </a:t>
            </a:r>
            <a:r>
              <a:rPr lang="en-US" dirty="0" err="1"/>
              <a:t>Page_Load</a:t>
            </a:r>
            <a:r>
              <a:rPr lang="en-US" dirty="0"/>
              <a:t>(object sender, </a:t>
            </a:r>
            <a:r>
              <a:rPr lang="en-US" dirty="0" err="1"/>
              <a:t>EventArgs</a:t>
            </a:r>
            <a:r>
              <a:rPr lang="en-US" dirty="0"/>
              <a:t> e)</a:t>
            </a:r>
          </a:p>
          <a:p>
            <a:pPr marL="0" indent="0">
              <a:buNone/>
            </a:pPr>
            <a:r>
              <a:rPr lang="en-US" dirty="0" smtClean="0"/>
              <a:t>	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 simple class definition with a new keyword ‘partial’</a:t>
            </a:r>
          </a:p>
          <a:p>
            <a:pPr lvl="1"/>
            <a:r>
              <a:rPr lang="en-US" sz="2900" dirty="0" smtClean="0"/>
              <a:t>Partial is a compiler directive that allows a class definition to span multiple files.</a:t>
            </a:r>
          </a:p>
          <a:p>
            <a:pPr lvl="1"/>
            <a:r>
              <a:rPr lang="en-US" sz="2900" dirty="0" smtClean="0"/>
              <a:t>The C# logic code resides in the .CS file and the view resides in the .ASPX file – together, they make a single class called _Default</a:t>
            </a:r>
          </a:p>
          <a:p>
            <a:pPr lvl="1"/>
            <a:r>
              <a:rPr lang="en-US" sz="2900" dirty="0" smtClean="0"/>
              <a:t>Like any class the .CS file can be expanded on to include whatever logic the program needs</a:t>
            </a:r>
          </a:p>
          <a:p>
            <a:pPr lvl="1"/>
            <a:endParaRPr lang="en-US" sz="2900" dirty="0" smtClean="0"/>
          </a:p>
          <a:p>
            <a:r>
              <a:rPr lang="en-US" sz="3500" dirty="0" smtClean="0"/>
              <a:t>On the previous slide we defined ‘form1’ as </a:t>
            </a:r>
            <a:r>
              <a:rPr lang="en-US" sz="3500" dirty="0" err="1" smtClean="0"/>
              <a:t>runat</a:t>
            </a:r>
            <a:r>
              <a:rPr lang="en-US" sz="3500" dirty="0" smtClean="0"/>
              <a:t>=‘server’</a:t>
            </a:r>
          </a:p>
          <a:p>
            <a:pPr lvl="1"/>
            <a:r>
              <a:rPr lang="en-US" sz="3000" dirty="0"/>
              <a:t>f</a:t>
            </a:r>
            <a:r>
              <a:rPr lang="en-US" sz="3000" dirty="0" smtClean="0"/>
              <a:t>orm1 can now be accessed in code as a Property of the page.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9095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Driven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paradigm in programming that allows program logic and flow to be determined by Events</a:t>
            </a:r>
          </a:p>
          <a:p>
            <a:pPr lvl="1"/>
            <a:r>
              <a:rPr lang="en-US" dirty="0" smtClean="0"/>
              <a:t>Events – Button Presses, Key Presses, Mouse Clicks, any way a user can interact with a program</a:t>
            </a:r>
          </a:p>
          <a:p>
            <a:r>
              <a:rPr lang="en-US" dirty="0" smtClean="0"/>
              <a:t>When a user event happens (or is ‘fired’) the application responds to the event via an ‘Event Handler’</a:t>
            </a:r>
          </a:p>
        </p:txBody>
      </p:sp>
    </p:spTree>
    <p:extLst>
      <p:ext uri="{BB962C8B-B14F-4D97-AF65-F5344CB8AC3E}">
        <p14:creationId xmlns:p14="http://schemas.microsoft.com/office/powerpoint/2010/main" val="96045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Event Driven Programming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Simplest ASP.NET Event – Page Load</a:t>
            </a:r>
          </a:p>
          <a:p>
            <a:endParaRPr lang="en-US" dirty="0"/>
          </a:p>
          <a:p>
            <a:r>
              <a:rPr lang="en-US" dirty="0" smtClean="0"/>
              <a:t>Every time an ASPX page is navigated to the Page Load event is fired.</a:t>
            </a:r>
          </a:p>
          <a:p>
            <a:pPr lvl="1"/>
            <a:r>
              <a:rPr lang="en-US" dirty="0" smtClean="0"/>
              <a:t>The user clicks a link or types in a URL and goes to the web page the Page Load event is fired.</a:t>
            </a:r>
          </a:p>
          <a:p>
            <a:pPr lvl="1"/>
            <a:r>
              <a:rPr lang="en-US" dirty="0" smtClean="0"/>
              <a:t>The user clicks a button and the button modifies something on the page the Page Load event is fired.</a:t>
            </a:r>
          </a:p>
          <a:p>
            <a:pPr lvl="1"/>
            <a:r>
              <a:rPr lang="en-US" dirty="0" smtClean="0"/>
              <a:t>Page Load does not continuously loop and preform work – it simply responds to the Load event</a:t>
            </a:r>
          </a:p>
        </p:txBody>
      </p:sp>
    </p:spTree>
    <p:extLst>
      <p:ext uri="{BB962C8B-B14F-4D97-AF65-F5344CB8AC3E}">
        <p14:creationId xmlns:p14="http://schemas.microsoft.com/office/powerpoint/2010/main" val="262360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Event Driven Programming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user interaction devices (form controls such as buttons or dropdown lists(EVERYTHING)) have certain events.</a:t>
            </a:r>
          </a:p>
          <a:p>
            <a:endParaRPr lang="en-US" dirty="0"/>
          </a:p>
          <a:p>
            <a:pPr lvl="1"/>
            <a:r>
              <a:rPr lang="en-US" dirty="0" smtClean="0"/>
              <a:t>The ASP Button control has a number of built in events that can be implemented by the programmer: </a:t>
            </a:r>
          </a:p>
          <a:p>
            <a:pPr marL="411480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OnClick</a:t>
            </a:r>
            <a:r>
              <a:rPr lang="en-US" dirty="0" smtClean="0"/>
              <a:t>, </a:t>
            </a:r>
            <a:r>
              <a:rPr lang="en-US" dirty="0" err="1" smtClean="0"/>
              <a:t>OnPreRender</a:t>
            </a:r>
            <a:r>
              <a:rPr lang="en-US" dirty="0" smtClean="0"/>
              <a:t>, </a:t>
            </a:r>
            <a:r>
              <a:rPr lang="en-US" dirty="0" err="1" smtClean="0"/>
              <a:t>OnClientClick</a:t>
            </a:r>
            <a:r>
              <a:rPr lang="en-US" dirty="0" smtClean="0"/>
              <a:t>, </a:t>
            </a:r>
            <a:r>
              <a:rPr lang="en-US" dirty="0" err="1" smtClean="0"/>
              <a:t>OnCommand</a:t>
            </a:r>
            <a:r>
              <a:rPr lang="en-US" dirty="0" smtClean="0"/>
              <a:t>, </a:t>
            </a:r>
            <a:r>
              <a:rPr lang="en-US" dirty="0" err="1" smtClean="0"/>
              <a:t>OnDataBind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41148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23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.NET is a framework that allows quick application development for the masses. It should be no surprise that there are dozens of built in controls for various uses.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To add a control the page simply include the tag, for example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900" dirty="0" smtClean="0"/>
              <a:t>	</a:t>
            </a:r>
            <a:r>
              <a:rPr lang="en-US" sz="2300" dirty="0" smtClean="0"/>
              <a:t>&lt;</a:t>
            </a:r>
            <a:r>
              <a:rPr lang="en-US" sz="2300" dirty="0" err="1" smtClean="0"/>
              <a:t>asp:Button</a:t>
            </a:r>
            <a:r>
              <a:rPr lang="en-US" sz="2300" dirty="0" smtClean="0"/>
              <a:t> id=“button” </a:t>
            </a:r>
            <a:r>
              <a:rPr lang="en-US" sz="2300" dirty="0" err="1" smtClean="0"/>
              <a:t>runat</a:t>
            </a:r>
            <a:r>
              <a:rPr lang="en-US" sz="2300" dirty="0" smtClean="0"/>
              <a:t>=“server” Text=“Press Here” /&gt;</a:t>
            </a:r>
          </a:p>
          <a:p>
            <a:endParaRPr lang="en-US" dirty="0"/>
          </a:p>
          <a:p>
            <a:r>
              <a:rPr lang="en-US" dirty="0" smtClean="0"/>
              <a:t>Controls MUST be inside the form</a:t>
            </a:r>
            <a:br>
              <a:rPr lang="en-US" dirty="0" smtClean="0"/>
            </a:br>
            <a:r>
              <a:rPr lang="en-US" sz="2300" dirty="0" smtClean="0"/>
              <a:t>&lt;form </a:t>
            </a:r>
            <a:r>
              <a:rPr lang="en-US" sz="2300" dirty="0" err="1" smtClean="0"/>
              <a:t>runat</a:t>
            </a:r>
            <a:r>
              <a:rPr lang="en-US" sz="2300" dirty="0" smtClean="0"/>
              <a:t>=“server”&gt;</a:t>
            </a:r>
            <a:br>
              <a:rPr lang="en-US" sz="2300" dirty="0" smtClean="0"/>
            </a:br>
            <a:r>
              <a:rPr lang="en-US" sz="2300" dirty="0" smtClean="0"/>
              <a:t> 	</a:t>
            </a:r>
            <a:r>
              <a:rPr lang="en-US" sz="2300" dirty="0"/>
              <a:t> &lt;</a:t>
            </a:r>
            <a:r>
              <a:rPr lang="en-US" sz="2300" dirty="0" err="1"/>
              <a:t>asp:Button</a:t>
            </a:r>
            <a:r>
              <a:rPr lang="en-US" sz="2300" dirty="0"/>
              <a:t> id=“button” </a:t>
            </a:r>
            <a:r>
              <a:rPr lang="en-US" sz="2300" dirty="0" err="1"/>
              <a:t>runat</a:t>
            </a:r>
            <a:r>
              <a:rPr lang="en-US" sz="2300" dirty="0"/>
              <a:t>=“server” Text=“Press Here” /&gt;</a:t>
            </a:r>
            <a:r>
              <a:rPr lang="en-US" sz="2300" dirty="0" smtClean="0"/>
              <a:t/>
            </a:r>
            <a:br>
              <a:rPr lang="en-US" sz="2300" dirty="0" smtClean="0"/>
            </a:br>
            <a:r>
              <a:rPr lang="en-US" sz="2300" dirty="0" smtClean="0"/>
              <a:t>&lt;/form&gt;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266726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we going to do today?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History Lesson</a:t>
            </a:r>
          </a:p>
          <a:p>
            <a:r>
              <a:rPr lang="en-US" dirty="0" smtClean="0"/>
              <a:t>ASP vs. JSP vs. PHP</a:t>
            </a:r>
          </a:p>
          <a:p>
            <a:r>
              <a:rPr lang="en-US" dirty="0" smtClean="0"/>
              <a:t>ASP.NET and MVC</a:t>
            </a:r>
          </a:p>
          <a:p>
            <a:r>
              <a:rPr lang="en-US" dirty="0"/>
              <a:t>Application </a:t>
            </a:r>
            <a:r>
              <a:rPr lang="en-US" dirty="0" smtClean="0"/>
              <a:t>Structure</a:t>
            </a:r>
          </a:p>
          <a:p>
            <a:r>
              <a:rPr lang="en-US" dirty="0" smtClean="0"/>
              <a:t>Web Forms and Code Behind</a:t>
            </a:r>
          </a:p>
          <a:p>
            <a:r>
              <a:rPr lang="en-US" dirty="0" smtClean="0"/>
              <a:t>Event Driven Programming</a:t>
            </a:r>
          </a:p>
          <a:p>
            <a:r>
              <a:rPr lang="en-US" dirty="0" smtClean="0"/>
              <a:t>ASP.NET Controls</a:t>
            </a:r>
          </a:p>
        </p:txBody>
      </p:sp>
    </p:spTree>
    <p:extLst>
      <p:ext uri="{BB962C8B-B14F-4D97-AF65-F5344CB8AC3E}">
        <p14:creationId xmlns:p14="http://schemas.microsoft.com/office/powerpoint/2010/main" val="257872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Controls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Other controls (in no particular order)</a:t>
            </a:r>
          </a:p>
          <a:p>
            <a:pPr lvl="1"/>
            <a:r>
              <a:rPr lang="en-US" dirty="0" smtClean="0"/>
              <a:t>Label, </a:t>
            </a:r>
            <a:r>
              <a:rPr lang="en-US" dirty="0" err="1" smtClean="0"/>
              <a:t>DataGrid</a:t>
            </a:r>
            <a:r>
              <a:rPr lang="en-US" dirty="0" smtClean="0"/>
              <a:t>, Calendar, </a:t>
            </a:r>
            <a:r>
              <a:rPr lang="en-US" dirty="0" err="1" smtClean="0"/>
              <a:t>ListBox</a:t>
            </a:r>
            <a:r>
              <a:rPr lang="en-US" dirty="0" smtClean="0"/>
              <a:t>, </a:t>
            </a:r>
            <a:r>
              <a:rPr lang="en-US" dirty="0" err="1" smtClean="0"/>
              <a:t>DropDownList</a:t>
            </a:r>
            <a:r>
              <a:rPr lang="en-US" dirty="0" smtClean="0"/>
              <a:t>, Forms, Range Validator, </a:t>
            </a:r>
            <a:r>
              <a:rPr lang="en-US" dirty="0" err="1" smtClean="0"/>
              <a:t>AdRotators</a:t>
            </a:r>
            <a:r>
              <a:rPr lang="en-US" dirty="0" smtClean="0"/>
              <a:t>, Catalogs, </a:t>
            </a:r>
            <a:r>
              <a:rPr lang="en-US" dirty="0" err="1" smtClean="0"/>
              <a:t>CheckBox</a:t>
            </a:r>
            <a:r>
              <a:rPr lang="en-US" dirty="0" smtClean="0"/>
              <a:t>, </a:t>
            </a:r>
            <a:r>
              <a:rPr lang="en-US" dirty="0" err="1" smtClean="0"/>
              <a:t>CheckBoxList</a:t>
            </a:r>
            <a:r>
              <a:rPr lang="en-US" dirty="0" smtClean="0"/>
              <a:t>, Image, Panel, </a:t>
            </a:r>
            <a:r>
              <a:rPr lang="en-US" dirty="0" err="1" smtClean="0"/>
              <a:t>TreeView</a:t>
            </a:r>
            <a:r>
              <a:rPr lang="en-US" dirty="0" smtClean="0"/>
              <a:t>, Login, </a:t>
            </a:r>
            <a:r>
              <a:rPr lang="en-US" dirty="0" err="1" smtClean="0"/>
              <a:t>RadioButton</a:t>
            </a:r>
            <a:r>
              <a:rPr lang="en-US" dirty="0" smtClean="0"/>
              <a:t>, </a:t>
            </a:r>
            <a:r>
              <a:rPr lang="en-US" dirty="0" err="1" smtClean="0"/>
              <a:t>RadioButtonList</a:t>
            </a:r>
            <a:r>
              <a:rPr lang="en-US" dirty="0" smtClean="0"/>
              <a:t>, </a:t>
            </a:r>
            <a:r>
              <a:rPr lang="en-US" dirty="0" err="1" smtClean="0"/>
              <a:t>FileUpload</a:t>
            </a:r>
            <a:r>
              <a:rPr lang="en-US" dirty="0" smtClean="0"/>
              <a:t>, </a:t>
            </a:r>
            <a:r>
              <a:rPr lang="en-US" dirty="0" err="1" smtClean="0"/>
              <a:t>FormView</a:t>
            </a:r>
            <a:r>
              <a:rPr lang="en-US" dirty="0" smtClean="0"/>
              <a:t>, </a:t>
            </a:r>
            <a:r>
              <a:rPr lang="en-US" dirty="0" err="1" smtClean="0"/>
              <a:t>HiddenField</a:t>
            </a:r>
            <a:r>
              <a:rPr lang="en-US" dirty="0" smtClean="0"/>
              <a:t>, Editor, </a:t>
            </a:r>
            <a:r>
              <a:rPr lang="en-US" dirty="0" err="1" smtClean="0"/>
              <a:t>LinkButton</a:t>
            </a:r>
            <a:r>
              <a:rPr lang="en-US" dirty="0" smtClean="0"/>
              <a:t>, Hyperlink, </a:t>
            </a:r>
            <a:r>
              <a:rPr lang="en-US" dirty="0" err="1" smtClean="0"/>
              <a:t>ImageButton</a:t>
            </a:r>
            <a:r>
              <a:rPr lang="en-US" dirty="0" smtClean="0"/>
              <a:t>, Table, </a:t>
            </a:r>
            <a:r>
              <a:rPr lang="en-US" dirty="0" err="1" smtClean="0"/>
              <a:t>TextBox</a:t>
            </a:r>
            <a:r>
              <a:rPr lang="en-US" dirty="0" smtClean="0"/>
              <a:t>, Timer, </a:t>
            </a:r>
            <a:r>
              <a:rPr lang="en-US" dirty="0" err="1" smtClean="0"/>
              <a:t>UpdatePanel</a:t>
            </a:r>
            <a:r>
              <a:rPr lang="en-US" dirty="0" smtClean="0"/>
              <a:t>, Data sources, XML controls, Regular Expressions, SQL data sources, Pages, </a:t>
            </a:r>
            <a:r>
              <a:rPr lang="en-US" dirty="0" err="1" smtClean="0"/>
              <a:t>ContentPlaceHolder</a:t>
            </a:r>
            <a:r>
              <a:rPr lang="en-US" dirty="0" smtClean="0"/>
              <a:t>, Repeaters, </a:t>
            </a:r>
            <a:r>
              <a:rPr lang="en-US" dirty="0" err="1" smtClean="0"/>
              <a:t>etc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Hundreds – and it doesn’t stop there. Users can create “Custom Controls” and “User Controls” and there are 3</a:t>
            </a:r>
            <a:r>
              <a:rPr lang="en-US" baseline="30000" dirty="0" smtClean="0"/>
              <a:t>rd</a:t>
            </a:r>
            <a:r>
              <a:rPr lang="en-US" dirty="0" smtClean="0"/>
              <a:t> party Control Libraries and on top of that the Open Source AJAX Control Toolkit started by MS and now maintained by the members of the </a:t>
            </a:r>
            <a:r>
              <a:rPr lang="en-US" dirty="0" err="1" smtClean="0"/>
              <a:t>Codeplex</a:t>
            </a:r>
            <a:r>
              <a:rPr lang="en-US" dirty="0" smtClean="0"/>
              <a:t> community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3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Controls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control has their own set of Events, can be customized or extended, themed using CSS and ASP.NET ‘Themes’</a:t>
            </a:r>
          </a:p>
          <a:p>
            <a:endParaRPr lang="en-US" dirty="0"/>
          </a:p>
          <a:p>
            <a:r>
              <a:rPr lang="en-US" dirty="0" smtClean="0"/>
              <a:t>The framework is yours to discover. </a:t>
            </a:r>
          </a:p>
          <a:p>
            <a:endParaRPr lang="en-US" dirty="0"/>
          </a:p>
          <a:p>
            <a:r>
              <a:rPr lang="en-US" dirty="0" smtClean="0"/>
              <a:t>I’ve used this stuff every day for the last 7 years and I learn something new every day!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98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History 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Active Server Pages</a:t>
            </a:r>
          </a:p>
          <a:p>
            <a:pPr lvl="1"/>
            <a:r>
              <a:rPr lang="en-US" dirty="0" smtClean="0"/>
              <a:t>AKA Classic ASP or ASP Classic</a:t>
            </a:r>
          </a:p>
          <a:p>
            <a:pPr lvl="1"/>
            <a:r>
              <a:rPr lang="en-US" dirty="0" smtClean="0"/>
              <a:t>Microsoft’s server side scripting engine used to dynamically generate web pages</a:t>
            </a:r>
          </a:p>
          <a:p>
            <a:pPr lvl="1"/>
            <a:r>
              <a:rPr lang="en-US" dirty="0" smtClean="0"/>
              <a:t>Previously various technologies needed to be strung together in order to dynamically draw to the browser</a:t>
            </a:r>
          </a:p>
          <a:p>
            <a:pPr lvl="1"/>
            <a:r>
              <a:rPr lang="en-US" dirty="0" smtClean="0"/>
              <a:t>Still works today, but the last version came out in 2000 before .NET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28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Lesson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ASP.NET</a:t>
            </a:r>
          </a:p>
          <a:p>
            <a:pPr lvl="1"/>
            <a:r>
              <a:rPr lang="en-US" dirty="0" smtClean="0"/>
              <a:t>ASP evolved into an application framework</a:t>
            </a:r>
          </a:p>
          <a:p>
            <a:pPr lvl="1"/>
            <a:r>
              <a:rPr lang="en-US" dirty="0" smtClean="0"/>
              <a:t>Websites, Web Applications, Web Services, SOAP / JSON / HTTP Request objects</a:t>
            </a:r>
          </a:p>
          <a:p>
            <a:pPr lvl="1"/>
            <a:r>
              <a:rPr lang="en-US" dirty="0" smtClean="0"/>
              <a:t>Built on the CLR and supports all .NET languages</a:t>
            </a:r>
          </a:p>
          <a:p>
            <a:pPr lvl="1"/>
            <a:r>
              <a:rPr lang="en-US" dirty="0" smtClean="0"/>
              <a:t>N-tier platform, can be scaled to any size</a:t>
            </a:r>
          </a:p>
          <a:p>
            <a:pPr lvl="1"/>
            <a:r>
              <a:rPr lang="en-US" dirty="0" smtClean="0"/>
              <a:t>Development model changed to match the Windows application programming model</a:t>
            </a:r>
          </a:p>
          <a:p>
            <a:pPr lvl="2"/>
            <a:r>
              <a:rPr lang="en-US" dirty="0" smtClean="0"/>
              <a:t>Server and User (Custom) controls</a:t>
            </a:r>
          </a:p>
          <a:p>
            <a:pPr lvl="2"/>
            <a:r>
              <a:rPr lang="en-US" dirty="0" smtClean="0"/>
              <a:t>Stateless and Event driven</a:t>
            </a:r>
          </a:p>
          <a:p>
            <a:pPr lvl="1"/>
            <a:r>
              <a:rPr lang="en-US" dirty="0" smtClean="0"/>
              <a:t>Compiled code, runtime error handling, extensive built in control library to support RAD,</a:t>
            </a:r>
          </a:p>
          <a:p>
            <a:pPr lvl="1"/>
            <a:r>
              <a:rPr lang="en-US" dirty="0" smtClean="0"/>
              <a:t>As of v2.0 standards compliant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64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 vs. JSP vs. 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Programming</a:t>
            </a:r>
          </a:p>
          <a:p>
            <a:pPr lvl="1"/>
            <a:r>
              <a:rPr lang="en-US" dirty="0" smtClean="0"/>
              <a:t>ASP – Great for large applications, tedious for one-off forms or single page websites. Completely object oriented</a:t>
            </a:r>
          </a:p>
          <a:p>
            <a:pPr lvl="1"/>
            <a:r>
              <a:rPr lang="en-US" dirty="0" smtClean="0"/>
              <a:t>JSP – see ASP above</a:t>
            </a:r>
          </a:p>
          <a:p>
            <a:pPr lvl="1"/>
            <a:r>
              <a:rPr lang="en-US" dirty="0" smtClean="0"/>
              <a:t>PHP – ‘functional’ style programming with objects, great for small apps, but the amount of code you have to write for large sites is incredible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0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 vs. JSP vs. </a:t>
            </a:r>
            <a:r>
              <a:rPr lang="en-US" dirty="0" smtClean="0"/>
              <a:t>PHP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Built in services</a:t>
            </a:r>
          </a:p>
          <a:p>
            <a:pPr lvl="1"/>
            <a:r>
              <a:rPr lang="en-US" dirty="0" smtClean="0"/>
              <a:t>ASP -  .NET Framework (</a:t>
            </a:r>
            <a:r>
              <a:rPr lang="en-US" dirty="0" err="1" smtClean="0"/>
              <a:t>nuff</a:t>
            </a:r>
            <a:r>
              <a:rPr lang="en-US" dirty="0" smtClean="0"/>
              <a:t> said!). Its literal to say that anything you can do in .NET you can do in ASP</a:t>
            </a:r>
          </a:p>
          <a:p>
            <a:pPr lvl="1"/>
            <a:r>
              <a:rPr lang="en-US" dirty="0" smtClean="0"/>
              <a:t>JSP – Includes, Mail, File uploads, Forms, Handling and Session</a:t>
            </a:r>
          </a:p>
          <a:p>
            <a:pPr lvl="1"/>
            <a:r>
              <a:rPr lang="en-US" dirty="0" smtClean="0"/>
              <a:t>PHP – many libraries of code that are still growing in size and functionality</a:t>
            </a:r>
          </a:p>
        </p:txBody>
      </p:sp>
    </p:spTree>
    <p:extLst>
      <p:ext uri="{BB962C8B-B14F-4D97-AF65-F5344CB8AC3E}">
        <p14:creationId xmlns:p14="http://schemas.microsoft.com/office/powerpoint/2010/main" val="372506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 vs. JSP vs. PHP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access</a:t>
            </a:r>
          </a:p>
          <a:p>
            <a:pPr lvl="1"/>
            <a:r>
              <a:rPr lang="en-US" dirty="0" smtClean="0"/>
              <a:t>ASP – ADO.NET (</a:t>
            </a:r>
            <a:r>
              <a:rPr lang="en-US" dirty="0" err="1" smtClean="0"/>
              <a:t>nuff</a:t>
            </a:r>
            <a:r>
              <a:rPr lang="en-US" dirty="0" smtClean="0"/>
              <a:t> said!). All major database vendors and standards supported. XML support classes included.</a:t>
            </a:r>
          </a:p>
          <a:p>
            <a:pPr lvl="1"/>
            <a:r>
              <a:rPr lang="en-US" dirty="0" smtClean="0"/>
              <a:t>JSP – JDBC is the only portion included with the Framework. Other databases need 3</a:t>
            </a:r>
            <a:r>
              <a:rPr lang="en-US" baseline="30000" dirty="0" smtClean="0"/>
              <a:t>rd</a:t>
            </a:r>
            <a:r>
              <a:rPr lang="en-US" dirty="0" smtClean="0"/>
              <a:t> party libraries/drivers. Best XML support of any language!!!</a:t>
            </a:r>
          </a:p>
          <a:p>
            <a:pPr lvl="1"/>
            <a:r>
              <a:rPr lang="en-US" dirty="0" smtClean="0"/>
              <a:t>PHP – Tight integration with MySQL and </a:t>
            </a:r>
            <a:r>
              <a:rPr lang="en-US" dirty="0" err="1" smtClean="0"/>
              <a:t>PostGRESQL</a:t>
            </a:r>
            <a:r>
              <a:rPr lang="en-US" dirty="0" smtClean="0"/>
              <a:t>. Other Databases need 3</a:t>
            </a:r>
            <a:r>
              <a:rPr lang="en-US" baseline="30000" dirty="0" smtClean="0"/>
              <a:t>rd</a:t>
            </a:r>
            <a:r>
              <a:rPr lang="en-US" dirty="0" smtClean="0"/>
              <a:t> party libraries/drives. XML support classes included.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65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 vs. JSP vs. PHP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Extensibility</a:t>
            </a:r>
          </a:p>
          <a:p>
            <a:pPr lvl="1"/>
            <a:r>
              <a:rPr lang="en-US" dirty="0" smtClean="0"/>
              <a:t>ASP - .NET Framework is entirely extensible, IIS (web server) can also be extended. IIS acts as a runtime that can be (manually!!) granted access to the file system and can do anything because of that.</a:t>
            </a:r>
          </a:p>
          <a:p>
            <a:pPr lvl="1"/>
            <a:r>
              <a:rPr lang="en-US" dirty="0" smtClean="0"/>
              <a:t>JSP – Java Classes and most Libraries and Java Native Interface allows customized code in the Virtual Machine to be called by native applications (tedious!)</a:t>
            </a:r>
          </a:p>
          <a:p>
            <a:pPr lvl="1"/>
            <a:r>
              <a:rPr lang="en-US" dirty="0" smtClean="0"/>
              <a:t>PHP – Much like ASP, anything can be run on the underlying OS platform.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40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 vs. JSP vs. PHP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Web Services / SOAP</a:t>
            </a:r>
          </a:p>
          <a:p>
            <a:pPr lvl="1"/>
            <a:r>
              <a:rPr lang="en-US" dirty="0" smtClean="0"/>
              <a:t>ASP – Built in</a:t>
            </a:r>
          </a:p>
          <a:p>
            <a:pPr lvl="1"/>
            <a:r>
              <a:rPr lang="en-US" dirty="0" smtClean="0"/>
              <a:t>JSP – Third party add-ons for support</a:t>
            </a:r>
          </a:p>
          <a:p>
            <a:pPr lvl="1"/>
            <a:r>
              <a:rPr lang="en-US" dirty="0" smtClean="0"/>
              <a:t>PHP – Built in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They are all awesome and terrible and have their places in different environments. I prefer ASP.NET and PHP to JSP. </a:t>
            </a:r>
          </a:p>
          <a:p>
            <a:endParaRPr lang="en-US" dirty="0"/>
          </a:p>
          <a:p>
            <a:r>
              <a:rPr lang="en-US" dirty="0" smtClean="0"/>
              <a:t>In the end it boils down to environment.</a:t>
            </a:r>
          </a:p>
          <a:p>
            <a:pPr lvl="1"/>
            <a:r>
              <a:rPr lang="en-US" dirty="0" smtClean="0"/>
              <a:t>Use JSP if you want to take your code anywhere</a:t>
            </a:r>
          </a:p>
          <a:p>
            <a:pPr lvl="1"/>
            <a:r>
              <a:rPr lang="en-US" dirty="0" smtClean="0"/>
              <a:t>Use ASP on Windows because of .NET</a:t>
            </a:r>
          </a:p>
          <a:p>
            <a:pPr lvl="1"/>
            <a:r>
              <a:rPr lang="en-US" dirty="0" smtClean="0"/>
              <a:t>Use PHP on small or quick </a:t>
            </a:r>
            <a:r>
              <a:rPr lang="en-US" smtClean="0"/>
              <a:t>or </a:t>
            </a:r>
            <a:r>
              <a:rPr lang="en-US" smtClean="0"/>
              <a:t>hobbyist </a:t>
            </a:r>
            <a:r>
              <a:rPr lang="en-US" dirty="0" smtClean="0"/>
              <a:t>projects (If you find yourself writing PHP websites by yourself, you’ll soon see why it because a pain in the butt)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15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162</TotalTime>
  <Words>1188</Words>
  <Application>Microsoft Office PowerPoint</Application>
  <PresentationFormat>On-screen Show (4:3)</PresentationFormat>
  <Paragraphs>183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Foundry</vt:lpstr>
      <vt:lpstr>Introduction to ASP.NET</vt:lpstr>
      <vt:lpstr>What are we going to do today?</vt:lpstr>
      <vt:lpstr>History Lesson</vt:lpstr>
      <vt:lpstr>History Lesson (Cont.)</vt:lpstr>
      <vt:lpstr>ASP vs. JSP vs. PHP</vt:lpstr>
      <vt:lpstr>ASP vs. JSP vs. PHP (Cont.)</vt:lpstr>
      <vt:lpstr>ASP vs. JSP vs. PHP (Cont.)</vt:lpstr>
      <vt:lpstr>ASP vs. JSP vs. PHP (Cont.)</vt:lpstr>
      <vt:lpstr>ASP vs. JSP vs. PHP (Cont.)</vt:lpstr>
      <vt:lpstr>ASP.NET and MVC</vt:lpstr>
      <vt:lpstr>ASP.NET and MVC (Cont.)</vt:lpstr>
      <vt:lpstr>Application Structure</vt:lpstr>
      <vt:lpstr>Application Structure (Cont.)</vt:lpstr>
      <vt:lpstr>Web Forms and Code Behind</vt:lpstr>
      <vt:lpstr>Web Forms and Code Behind (Cont.)</vt:lpstr>
      <vt:lpstr>Event Driven Programming</vt:lpstr>
      <vt:lpstr>Event Driven Programming (Cont.)</vt:lpstr>
      <vt:lpstr>Event Driven Programming (Cont.)</vt:lpstr>
      <vt:lpstr>ASP.NET Controls</vt:lpstr>
      <vt:lpstr>ASP.NET Controls (Cont.)</vt:lpstr>
      <vt:lpstr>ASP.NET Controls (Cont.)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ASP.NET</dc:title>
  <dc:creator>Justin Antoszek</dc:creator>
  <cp:lastModifiedBy>Justin Antoszek</cp:lastModifiedBy>
  <cp:revision>17</cp:revision>
  <dcterms:created xsi:type="dcterms:W3CDTF">2006-08-16T00:00:00Z</dcterms:created>
  <dcterms:modified xsi:type="dcterms:W3CDTF">2010-11-16T13:37:58Z</dcterms:modified>
</cp:coreProperties>
</file>