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07" d="100"/>
          <a:sy n="107" d="100"/>
        </p:scale>
        <p:origin x="-100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10/3/2010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10/3/2010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10/3/2010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10/3/2010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10/3/2010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10/3/2010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Cascading Style Sheets</a:t>
            </a:r>
            <a:endParaRPr lang="en-US" dirty="0"/>
          </a:p>
        </p:txBody>
      </p:sp>
      <p:sp>
        <p:nvSpPr>
          <p:cNvPr id="3" name="Subtitle 2"/>
          <p:cNvSpPr>
            <a:spLocks noGrp="1"/>
          </p:cNvSpPr>
          <p:nvPr>
            <p:ph type="subTitle" idx="1"/>
          </p:nvPr>
        </p:nvSpPr>
        <p:spPr/>
        <p:txBody>
          <a:bodyPr/>
          <a:lstStyle/>
          <a:p>
            <a:r>
              <a:rPr lang="en-US" dirty="0" smtClean="0"/>
              <a:t>CSS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Backgrounds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background can be changed of tags that hold content:</a:t>
            </a:r>
          </a:p>
          <a:p>
            <a:endParaRPr lang="en-US" dirty="0"/>
          </a:p>
          <a:p>
            <a:pPr lvl="1"/>
            <a:r>
              <a:rPr lang="en-US" dirty="0" smtClean="0"/>
              <a:t>Background Color</a:t>
            </a:r>
            <a:endParaRPr lang="en-US" dirty="0"/>
          </a:p>
          <a:p>
            <a:pPr marL="411480" lvl="1" indent="0">
              <a:buNone/>
            </a:pPr>
            <a:r>
              <a:rPr lang="en-US" dirty="0" smtClean="0"/>
              <a:t>	h1 { background-color</a:t>
            </a:r>
            <a:r>
              <a:rPr lang="en-US" dirty="0"/>
              <a:t>: White</a:t>
            </a:r>
            <a:r>
              <a:rPr lang="en-US" dirty="0" smtClean="0"/>
              <a:t>; }</a:t>
            </a:r>
            <a:r>
              <a:rPr lang="en-US" dirty="0"/>
              <a:t/>
            </a:r>
            <a:br>
              <a:rPr lang="en-US" dirty="0"/>
            </a:br>
            <a:r>
              <a:rPr lang="en-US" dirty="0" smtClean="0"/>
              <a:t>	p { background-color</a:t>
            </a:r>
            <a:r>
              <a:rPr lang="en-US" dirty="0"/>
              <a:t>: Orange</a:t>
            </a:r>
            <a:r>
              <a:rPr lang="en-US" dirty="0" smtClean="0"/>
              <a:t>; }</a:t>
            </a:r>
            <a:r>
              <a:rPr lang="en-US" dirty="0"/>
              <a:t/>
            </a:r>
            <a:br>
              <a:rPr lang="en-US" dirty="0"/>
            </a:br>
            <a:r>
              <a:rPr lang="en-US" dirty="0" smtClean="0"/>
              <a:t>	div { background-color</a:t>
            </a:r>
            <a:r>
              <a:rPr lang="en-US" dirty="0"/>
              <a:t>: </a:t>
            </a:r>
            <a:r>
              <a:rPr lang="en-US" dirty="0" err="1"/>
              <a:t>LightGreen</a:t>
            </a:r>
            <a:r>
              <a:rPr lang="en-US" dirty="0" smtClean="0"/>
              <a:t>; }</a:t>
            </a:r>
            <a:endParaRPr lang="en-US" dirty="0"/>
          </a:p>
          <a:p>
            <a:pPr marL="411480" lvl="1" indent="0">
              <a:buNone/>
            </a:pPr>
            <a:endParaRPr lang="en-US" dirty="0"/>
          </a:p>
          <a:p>
            <a:pPr lvl="1"/>
            <a:r>
              <a:rPr lang="en-US" dirty="0" smtClean="0"/>
              <a:t>Background Image</a:t>
            </a:r>
          </a:p>
          <a:p>
            <a:pPr marL="411480" lvl="1" indent="0">
              <a:buNone/>
            </a:pPr>
            <a:r>
              <a:rPr lang="en-US" dirty="0" smtClean="0"/>
              <a:t>	</a:t>
            </a:r>
            <a:r>
              <a:rPr lang="en-US" dirty="0"/>
              <a:t>body </a:t>
            </a:r>
            <a:r>
              <a:rPr lang="en-US" dirty="0" smtClean="0"/>
              <a:t>{ background-image: </a:t>
            </a:r>
            <a:r>
              <a:rPr lang="en-US" dirty="0" err="1" smtClean="0"/>
              <a:t>url</a:t>
            </a:r>
            <a:r>
              <a:rPr lang="en-US" dirty="0"/>
              <a:t>('paper.gif</a:t>
            </a:r>
            <a:r>
              <a:rPr lang="en-US" dirty="0" smtClean="0"/>
              <a:t>'); }</a:t>
            </a:r>
            <a:br>
              <a:rPr lang="en-US" dirty="0" smtClean="0"/>
            </a:br>
            <a:r>
              <a:rPr lang="en-US" dirty="0" smtClean="0"/>
              <a:t/>
            </a:r>
            <a:br>
              <a:rPr lang="en-US" dirty="0" smtClean="0"/>
            </a:br>
            <a:r>
              <a:rPr lang="en-US" dirty="0" smtClean="0"/>
              <a:t>	body</a:t>
            </a:r>
            <a:r>
              <a:rPr lang="en-US" dirty="0"/>
              <a:t/>
            </a:r>
            <a:br>
              <a:rPr lang="en-US" dirty="0"/>
            </a:br>
            <a:r>
              <a:rPr lang="en-US" dirty="0" smtClean="0"/>
              <a:t>	{</a:t>
            </a:r>
            <a:r>
              <a:rPr lang="en-US" dirty="0"/>
              <a:t/>
            </a:r>
            <a:br>
              <a:rPr lang="en-US" dirty="0"/>
            </a:br>
            <a:r>
              <a:rPr lang="en-US" dirty="0" smtClean="0"/>
              <a:t>		background-image: </a:t>
            </a:r>
            <a:r>
              <a:rPr lang="en-US" dirty="0" err="1" smtClean="0"/>
              <a:t>url</a:t>
            </a:r>
            <a:r>
              <a:rPr lang="en-US" dirty="0"/>
              <a:t>('gradient2.png');</a:t>
            </a:r>
            <a:br>
              <a:rPr lang="en-US" dirty="0"/>
            </a:br>
            <a:r>
              <a:rPr lang="en-US" dirty="0" smtClean="0"/>
              <a:t>		background-repeat: repeat-x; /* repeat-y, no-repeat, etc. */</a:t>
            </a:r>
          </a:p>
          <a:p>
            <a:pPr marL="411480" lvl="1" indent="0">
              <a:buNone/>
            </a:pPr>
            <a:r>
              <a:rPr lang="en-US" dirty="0" smtClean="0"/>
              <a:t>		</a:t>
            </a:r>
            <a:r>
              <a:rPr lang="en-US" dirty="0" err="1" smtClean="0"/>
              <a:t>background-position:right</a:t>
            </a:r>
            <a:r>
              <a:rPr lang="en-US" dirty="0" smtClean="0"/>
              <a:t> </a:t>
            </a:r>
            <a:r>
              <a:rPr lang="en-US" dirty="0"/>
              <a:t>top</a:t>
            </a:r>
            <a:r>
              <a:rPr lang="en-US" dirty="0" smtClean="0"/>
              <a:t>;</a:t>
            </a:r>
            <a:r>
              <a:rPr lang="en-US" dirty="0"/>
              <a:t/>
            </a:r>
            <a:br>
              <a:rPr lang="en-US" dirty="0"/>
            </a:br>
            <a:r>
              <a:rPr lang="en-US" dirty="0" smtClean="0"/>
              <a:t>	}</a:t>
            </a:r>
          </a:p>
          <a:p>
            <a:pPr marL="411480" lvl="1" indent="0">
              <a:buNone/>
            </a:pPr>
            <a:endParaRPr lang="en-US" dirty="0"/>
          </a:p>
          <a:p>
            <a:pPr marL="411480" lvl="1" indent="0">
              <a:buNone/>
            </a:pPr>
            <a:r>
              <a:rPr lang="en-US" dirty="0" smtClean="0"/>
              <a:t>URL() – A function implemented by the web browser to find a file. Works the same as relative anchor links</a:t>
            </a:r>
            <a:endParaRPr lang="en-US" dirty="0"/>
          </a:p>
        </p:txBody>
      </p:sp>
    </p:spTree>
    <p:extLst>
      <p:ext uri="{BB962C8B-B14F-4D97-AF65-F5344CB8AC3E}">
        <p14:creationId xmlns:p14="http://schemas.microsoft.com/office/powerpoint/2010/main" val="212117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834" y="1662480"/>
            <a:ext cx="7374766" cy="3976320"/>
          </a:xfrm>
        </p:spPr>
      </p:pic>
      <p:sp>
        <p:nvSpPr>
          <p:cNvPr id="7" name="TextBox 6"/>
          <p:cNvSpPr txBox="1"/>
          <p:nvPr/>
        </p:nvSpPr>
        <p:spPr>
          <a:xfrm>
            <a:off x="1143000" y="5638800"/>
            <a:ext cx="7162800" cy="646331"/>
          </a:xfrm>
          <a:prstGeom prst="rect">
            <a:avLst/>
          </a:prstGeom>
          <a:noFill/>
        </p:spPr>
        <p:txBody>
          <a:bodyPr wrap="square" rtlCol="0">
            <a:spAutoFit/>
          </a:bodyPr>
          <a:lstStyle/>
          <a:p>
            <a:r>
              <a:rPr lang="en-US" dirty="0" smtClean="0"/>
              <a:t>All objects that display content implement the ‘Box Model’; body, tables, p, td, etc</a:t>
            </a:r>
            <a:r>
              <a:rPr lang="en-US" dirty="0"/>
              <a:t>.</a:t>
            </a:r>
          </a:p>
        </p:txBody>
      </p:sp>
    </p:spTree>
    <p:extLst>
      <p:ext uri="{BB962C8B-B14F-4D97-AF65-F5344CB8AC3E}">
        <p14:creationId xmlns:p14="http://schemas.microsoft.com/office/powerpoint/2010/main" val="64464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Style the box:</a:t>
            </a:r>
          </a:p>
          <a:p>
            <a:pPr lvl="1"/>
            <a:r>
              <a:rPr lang="en-US" dirty="0" smtClean="0"/>
              <a:t>Border</a:t>
            </a:r>
          </a:p>
          <a:p>
            <a:pPr marL="630936" lvl="2" indent="0">
              <a:buNone/>
            </a:pPr>
            <a:r>
              <a:rPr lang="en-US" dirty="0"/>
              <a:t>border-style</a:t>
            </a:r>
            <a:r>
              <a:rPr lang="en-US" dirty="0" smtClean="0"/>
              <a:t>: solid;</a:t>
            </a:r>
            <a:r>
              <a:rPr lang="en-US" dirty="0"/>
              <a:t> </a:t>
            </a:r>
            <a:br>
              <a:rPr lang="en-US" dirty="0"/>
            </a:br>
            <a:r>
              <a:rPr lang="en-US" dirty="0"/>
              <a:t>border-color: #98bf21</a:t>
            </a:r>
            <a:r>
              <a:rPr lang="en-US" dirty="0" smtClean="0"/>
              <a:t>;</a:t>
            </a:r>
            <a:r>
              <a:rPr lang="en-US" dirty="0"/>
              <a:t/>
            </a:r>
            <a:br>
              <a:rPr lang="en-US" dirty="0"/>
            </a:br>
            <a:r>
              <a:rPr lang="en-US" dirty="0" smtClean="0"/>
              <a:t>border-width: 1px;</a:t>
            </a:r>
          </a:p>
          <a:p>
            <a:pPr marL="630936" lvl="2" indent="0">
              <a:buNone/>
            </a:pPr>
            <a:endParaRPr lang="en-US" dirty="0"/>
          </a:p>
          <a:p>
            <a:pPr lvl="1"/>
            <a:r>
              <a:rPr lang="en-US" dirty="0" smtClean="0"/>
              <a:t>Outline</a:t>
            </a:r>
          </a:p>
          <a:p>
            <a:pPr marL="630936" lvl="2" indent="0">
              <a:buNone/>
            </a:pPr>
            <a:r>
              <a:rPr lang="en-US" dirty="0"/>
              <a:t>border-style: solid; </a:t>
            </a:r>
            <a:br>
              <a:rPr lang="en-US" dirty="0"/>
            </a:br>
            <a:r>
              <a:rPr lang="en-US" dirty="0"/>
              <a:t>border-color: #98bf21;</a:t>
            </a:r>
            <a:br>
              <a:rPr lang="en-US" dirty="0"/>
            </a:br>
            <a:r>
              <a:rPr lang="en-US" dirty="0"/>
              <a:t>border-width: 1px</a:t>
            </a:r>
            <a:r>
              <a:rPr lang="en-US" dirty="0" smtClean="0"/>
              <a:t>;</a:t>
            </a:r>
          </a:p>
          <a:p>
            <a:pPr marL="411480" lvl="1" indent="0">
              <a:buNone/>
            </a:pPr>
            <a:r>
              <a:rPr lang="en-US" dirty="0"/>
              <a:t/>
            </a:r>
            <a:br>
              <a:rPr lang="en-US" dirty="0"/>
            </a:br>
            <a:endParaRPr lang="en-US" dirty="0"/>
          </a:p>
        </p:txBody>
      </p:sp>
    </p:spTree>
    <p:extLst>
      <p:ext uri="{BB962C8B-B14F-4D97-AF65-F5344CB8AC3E}">
        <p14:creationId xmlns:p14="http://schemas.microsoft.com/office/powerpoint/2010/main" val="21821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Style the box (Cont.)</a:t>
            </a:r>
            <a:endParaRPr lang="en-US" dirty="0"/>
          </a:p>
          <a:p>
            <a:pPr lvl="1"/>
            <a:r>
              <a:rPr lang="en-US" dirty="0"/>
              <a:t>Margin</a:t>
            </a:r>
          </a:p>
          <a:p>
            <a:pPr marL="630936" lvl="2" indent="0">
              <a:buNone/>
            </a:pPr>
            <a:r>
              <a:rPr lang="en-US" dirty="0"/>
              <a:t>margin-top</a:t>
            </a:r>
            <a:r>
              <a:rPr lang="en-US" dirty="0" smtClean="0"/>
              <a:t>: 100px</a:t>
            </a:r>
            <a:r>
              <a:rPr lang="en-US" dirty="0"/>
              <a:t>;</a:t>
            </a:r>
            <a:br>
              <a:rPr lang="en-US" dirty="0"/>
            </a:br>
            <a:r>
              <a:rPr lang="en-US" dirty="0"/>
              <a:t>margin-bottom</a:t>
            </a:r>
            <a:r>
              <a:rPr lang="en-US" dirty="0" smtClean="0"/>
              <a:t>: 75px</a:t>
            </a:r>
            <a:r>
              <a:rPr lang="en-US" dirty="0"/>
              <a:t>;</a:t>
            </a:r>
            <a:br>
              <a:rPr lang="en-US" dirty="0"/>
            </a:br>
            <a:r>
              <a:rPr lang="en-US" dirty="0" smtClean="0"/>
              <a:t>margin-right: 50px</a:t>
            </a:r>
            <a:r>
              <a:rPr lang="en-US" dirty="0"/>
              <a:t>;</a:t>
            </a:r>
            <a:br>
              <a:rPr lang="en-US" dirty="0"/>
            </a:br>
            <a:r>
              <a:rPr lang="en-US" dirty="0" smtClean="0"/>
              <a:t>margin-left: 25px</a:t>
            </a:r>
            <a:r>
              <a:rPr lang="en-US" dirty="0"/>
              <a:t>;</a:t>
            </a:r>
          </a:p>
          <a:p>
            <a:pPr lvl="2"/>
            <a:endParaRPr lang="en-US" dirty="0"/>
          </a:p>
          <a:p>
            <a:pPr marL="630936" lvl="2" indent="0">
              <a:buNone/>
            </a:pPr>
            <a:r>
              <a:rPr lang="en-US" dirty="0"/>
              <a:t>OR: </a:t>
            </a:r>
            <a:r>
              <a:rPr lang="en-US" dirty="0" smtClean="0"/>
              <a:t>  margin</a:t>
            </a:r>
            <a:r>
              <a:rPr lang="en-US" dirty="0"/>
              <a:t>: </a:t>
            </a:r>
            <a:r>
              <a:rPr lang="en-US" dirty="0" smtClean="0"/>
              <a:t>100px 50px 75px 25px;</a:t>
            </a:r>
          </a:p>
          <a:p>
            <a:pPr lvl="2"/>
            <a:endParaRPr lang="en-US" dirty="0"/>
          </a:p>
          <a:p>
            <a:pPr lvl="1"/>
            <a:r>
              <a:rPr lang="en-US" dirty="0" smtClean="0"/>
              <a:t>Padding</a:t>
            </a:r>
          </a:p>
          <a:p>
            <a:pPr marL="630936" lvl="2" indent="0">
              <a:buNone/>
            </a:pPr>
            <a:r>
              <a:rPr lang="en-US" dirty="0" smtClean="0"/>
              <a:t>padding-top: </a:t>
            </a:r>
            <a:r>
              <a:rPr lang="en-US" dirty="0"/>
              <a:t>100px</a:t>
            </a:r>
            <a:r>
              <a:rPr lang="en-US" dirty="0" smtClean="0"/>
              <a:t>;</a:t>
            </a:r>
            <a:r>
              <a:rPr lang="en-US" dirty="0"/>
              <a:t/>
            </a:r>
            <a:br>
              <a:rPr lang="en-US" dirty="0"/>
            </a:br>
            <a:r>
              <a:rPr lang="en-US" dirty="0"/>
              <a:t>padding-bottom</a:t>
            </a:r>
            <a:r>
              <a:rPr lang="en-US" dirty="0" smtClean="0"/>
              <a:t>: </a:t>
            </a:r>
            <a:r>
              <a:rPr lang="en-US" dirty="0"/>
              <a:t>75px</a:t>
            </a:r>
            <a:r>
              <a:rPr lang="en-US" dirty="0" smtClean="0"/>
              <a:t>;</a:t>
            </a:r>
            <a:r>
              <a:rPr lang="en-US" dirty="0"/>
              <a:t/>
            </a:r>
            <a:br>
              <a:rPr lang="en-US" dirty="0"/>
            </a:br>
            <a:r>
              <a:rPr lang="en-US" dirty="0"/>
              <a:t>padding-right</a:t>
            </a:r>
            <a:r>
              <a:rPr lang="en-US" dirty="0" smtClean="0"/>
              <a:t>: </a:t>
            </a:r>
            <a:r>
              <a:rPr lang="en-US" dirty="0"/>
              <a:t>50px</a:t>
            </a:r>
            <a:r>
              <a:rPr lang="en-US" dirty="0" smtClean="0"/>
              <a:t>;</a:t>
            </a:r>
            <a:r>
              <a:rPr lang="en-US" dirty="0"/>
              <a:t/>
            </a:r>
            <a:br>
              <a:rPr lang="en-US" dirty="0"/>
            </a:br>
            <a:r>
              <a:rPr lang="en-US" dirty="0"/>
              <a:t>padding-left</a:t>
            </a:r>
            <a:r>
              <a:rPr lang="en-US" dirty="0" smtClean="0"/>
              <a:t>: </a:t>
            </a:r>
            <a:r>
              <a:rPr lang="en-US" dirty="0"/>
              <a:t>25px</a:t>
            </a:r>
            <a:r>
              <a:rPr lang="en-US" dirty="0" smtClean="0"/>
              <a:t>;</a:t>
            </a:r>
          </a:p>
          <a:p>
            <a:pPr lvl="2"/>
            <a:endParaRPr lang="en-US" dirty="0"/>
          </a:p>
          <a:p>
            <a:pPr marL="630936" lvl="2" indent="0">
              <a:buNone/>
            </a:pPr>
            <a:r>
              <a:rPr lang="en-US" dirty="0"/>
              <a:t>OR</a:t>
            </a:r>
            <a:r>
              <a:rPr lang="en-US" dirty="0" smtClean="0"/>
              <a:t>:   padding: </a:t>
            </a:r>
            <a:r>
              <a:rPr lang="en-US" dirty="0"/>
              <a:t>100px 50px 75px 25px</a:t>
            </a:r>
            <a:r>
              <a:rPr lang="en-US" dirty="0" smtClean="0"/>
              <a:t>;</a:t>
            </a:r>
            <a:endParaRPr lang="en-US" dirty="0"/>
          </a:p>
          <a:p>
            <a:endParaRPr lang="en-US" dirty="0"/>
          </a:p>
        </p:txBody>
      </p:sp>
    </p:spTree>
    <p:extLst>
      <p:ext uri="{BB962C8B-B14F-4D97-AF65-F5344CB8AC3E}">
        <p14:creationId xmlns:p14="http://schemas.microsoft.com/office/powerpoint/2010/main" val="53019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 the dimensions of any HTML tag</a:t>
            </a:r>
          </a:p>
          <a:p>
            <a:pPr lvl="1"/>
            <a:r>
              <a:rPr lang="en-US" dirty="0" smtClean="0"/>
              <a:t>width</a:t>
            </a:r>
          </a:p>
          <a:p>
            <a:pPr lvl="1"/>
            <a:r>
              <a:rPr lang="en-US" dirty="0" smtClean="0"/>
              <a:t>max-width</a:t>
            </a:r>
          </a:p>
          <a:p>
            <a:pPr lvl="1"/>
            <a:r>
              <a:rPr lang="en-US" dirty="0" smtClean="0"/>
              <a:t>min-width</a:t>
            </a:r>
          </a:p>
          <a:p>
            <a:pPr lvl="1"/>
            <a:r>
              <a:rPr lang="en-US" dirty="0" smtClean="0"/>
              <a:t>height</a:t>
            </a:r>
            <a:endParaRPr lang="en-US" dirty="0"/>
          </a:p>
          <a:p>
            <a:pPr lvl="1"/>
            <a:r>
              <a:rPr lang="en-US" dirty="0" smtClean="0"/>
              <a:t>max-height</a:t>
            </a:r>
            <a:endParaRPr lang="en-US" dirty="0"/>
          </a:p>
          <a:p>
            <a:pPr lvl="1"/>
            <a:r>
              <a:rPr lang="en-US" dirty="0" smtClean="0"/>
              <a:t>min-height</a:t>
            </a:r>
          </a:p>
          <a:p>
            <a:pPr lvl="1"/>
            <a:endParaRPr lang="en-US" dirty="0"/>
          </a:p>
          <a:p>
            <a:pPr marL="411480" lvl="1" indent="0">
              <a:buNone/>
            </a:pPr>
            <a:r>
              <a:rPr lang="en-US" dirty="0" smtClean="0"/>
              <a:t>Value is in pixels or percentages:</a:t>
            </a:r>
          </a:p>
          <a:p>
            <a:pPr marL="411480" lvl="1" indent="0">
              <a:buNone/>
            </a:pPr>
            <a:r>
              <a:rPr lang="en-US" dirty="0"/>
              <a:t>	</a:t>
            </a:r>
            <a:r>
              <a:rPr lang="en-US" dirty="0" smtClean="0"/>
              <a:t>width: 10%;</a:t>
            </a:r>
          </a:p>
          <a:p>
            <a:pPr marL="411480" lvl="1" indent="0">
              <a:buNone/>
            </a:pPr>
            <a:r>
              <a:rPr lang="en-US" dirty="0"/>
              <a:t>	</a:t>
            </a:r>
            <a:r>
              <a:rPr lang="en-US" dirty="0" smtClean="0"/>
              <a:t>height: 100px;  </a:t>
            </a:r>
            <a:br>
              <a:rPr lang="en-US" dirty="0" smtClean="0"/>
            </a:br>
            <a:r>
              <a:rPr lang="en-US" dirty="0" smtClean="0"/>
              <a:t/>
            </a:r>
            <a:br>
              <a:rPr lang="en-US" dirty="0" smtClean="0"/>
            </a:br>
            <a:r>
              <a:rPr lang="en-US" dirty="0" smtClean="0"/>
              <a:t>/* note browsers are terrible at calculating height in percentages, try to avoid it */</a:t>
            </a:r>
          </a:p>
          <a:p>
            <a:pPr marL="411480" lvl="1" indent="0">
              <a:buNone/>
            </a:pPr>
            <a:endParaRPr lang="en-US" dirty="0" smtClean="0"/>
          </a:p>
          <a:p>
            <a:pPr marL="411480" lvl="1" indent="0">
              <a:buNone/>
            </a:pPr>
            <a:endParaRPr lang="en-US" dirty="0"/>
          </a:p>
          <a:p>
            <a:pPr lvl="1"/>
            <a:endParaRPr lang="en-US" dirty="0"/>
          </a:p>
        </p:txBody>
      </p:sp>
    </p:spTree>
    <p:extLst>
      <p:ext uri="{BB962C8B-B14F-4D97-AF65-F5344CB8AC3E}">
        <p14:creationId xmlns:p14="http://schemas.microsoft.com/office/powerpoint/2010/main" val="192935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center things on the page or in content presenters.</a:t>
            </a:r>
          </a:p>
          <a:p>
            <a:pPr marL="411480" lvl="1" indent="0">
              <a:buNone/>
            </a:pPr>
            <a:r>
              <a:rPr lang="en-US" dirty="0"/>
              <a:t/>
            </a:r>
            <a:br>
              <a:rPr lang="en-US" dirty="0"/>
            </a:br>
            <a:r>
              <a:rPr lang="en-US" dirty="0"/>
              <a:t>width: 200px</a:t>
            </a:r>
            <a:r>
              <a:rPr lang="en-US" dirty="0" smtClean="0"/>
              <a:t>;</a:t>
            </a:r>
          </a:p>
          <a:p>
            <a:pPr marL="411480" lvl="1" indent="0">
              <a:buNone/>
            </a:pPr>
            <a:r>
              <a:rPr lang="en-US" dirty="0"/>
              <a:t>margin-left</a:t>
            </a:r>
            <a:r>
              <a:rPr lang="en-US" dirty="0" smtClean="0"/>
              <a:t>: auto</a:t>
            </a:r>
            <a:r>
              <a:rPr lang="en-US" dirty="0"/>
              <a:t>;</a:t>
            </a:r>
            <a:br>
              <a:rPr lang="en-US" dirty="0"/>
            </a:br>
            <a:r>
              <a:rPr lang="en-US" dirty="0"/>
              <a:t>margin-right</a:t>
            </a:r>
            <a:r>
              <a:rPr lang="en-US" dirty="0" smtClean="0"/>
              <a:t>: auto;</a:t>
            </a:r>
          </a:p>
          <a:p>
            <a:pPr marL="411480" lvl="1" indent="0">
              <a:buNone/>
            </a:pPr>
            <a:endParaRPr lang="en-US" dirty="0"/>
          </a:p>
          <a:p>
            <a:pPr marL="411480" lvl="1" indent="0">
              <a:buNone/>
            </a:pPr>
            <a:r>
              <a:rPr lang="en-US" dirty="0" smtClean="0"/>
              <a:t>Set the size (width) of the content holder and set the margin left and margin right to auto. The browser will automatically size the outer left and outer right side of the content.</a:t>
            </a:r>
            <a:r>
              <a:rPr lang="en-US" dirty="0"/>
              <a:t/>
            </a:r>
            <a:br>
              <a:rPr lang="en-US" dirty="0"/>
            </a:br>
            <a:endParaRPr lang="en-US" dirty="0"/>
          </a:p>
        </p:txBody>
      </p:sp>
    </p:spTree>
    <p:extLst>
      <p:ext uri="{BB962C8B-B14F-4D97-AF65-F5344CB8AC3E}">
        <p14:creationId xmlns:p14="http://schemas.microsoft.com/office/powerpoint/2010/main" val="223980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‘position’ property allows you to manually set the position of a tag</a:t>
            </a:r>
          </a:p>
          <a:p>
            <a:endParaRPr lang="en-US" dirty="0"/>
          </a:p>
          <a:p>
            <a:r>
              <a:rPr lang="en-US" dirty="0" smtClean="0"/>
              <a:t>This property is generally used when setting up layouts using </a:t>
            </a:r>
            <a:r>
              <a:rPr lang="en-US" dirty="0" err="1" smtClean="0"/>
              <a:t>divs</a:t>
            </a:r>
            <a:endParaRPr lang="en-US" dirty="0" smtClean="0"/>
          </a:p>
          <a:p>
            <a:endParaRPr lang="en-US" dirty="0" smtClean="0"/>
          </a:p>
          <a:p>
            <a:r>
              <a:rPr lang="en-US" dirty="0" smtClean="0"/>
              <a:t>The position property must be set to the type of positioning desired.</a:t>
            </a:r>
            <a:br>
              <a:rPr lang="en-US" dirty="0" smtClean="0"/>
            </a:br>
            <a:endParaRPr lang="en-US" dirty="0" smtClean="0"/>
          </a:p>
          <a:p>
            <a:r>
              <a:rPr lang="en-US" dirty="0" smtClean="0"/>
              <a:t>Types</a:t>
            </a:r>
          </a:p>
          <a:p>
            <a:pPr lvl="1"/>
            <a:r>
              <a:rPr lang="en-US" dirty="0" smtClean="0"/>
              <a:t>Static (Enabled by default)</a:t>
            </a:r>
          </a:p>
          <a:p>
            <a:pPr lvl="1"/>
            <a:r>
              <a:rPr lang="en-US" dirty="0" smtClean="0"/>
              <a:t>Fixed</a:t>
            </a:r>
          </a:p>
          <a:p>
            <a:pPr lvl="1"/>
            <a:r>
              <a:rPr lang="en-US" dirty="0" smtClean="0"/>
              <a:t>Relative</a:t>
            </a:r>
          </a:p>
          <a:p>
            <a:pPr lvl="1"/>
            <a:r>
              <a:rPr lang="en-US" dirty="0" smtClean="0"/>
              <a:t>Absolute</a:t>
            </a:r>
          </a:p>
          <a:p>
            <a:pPr lvl="1"/>
            <a:endParaRPr lang="en-US" dirty="0"/>
          </a:p>
          <a:p>
            <a:r>
              <a:rPr lang="en-US" dirty="0" smtClean="0"/>
              <a:t>Once the type is set the programmer then sets the position of the element using: left, right, top, bottom</a:t>
            </a:r>
            <a:endParaRPr lang="en-US" dirty="0"/>
          </a:p>
        </p:txBody>
      </p:sp>
    </p:spTree>
    <p:extLst>
      <p:ext uri="{BB962C8B-B14F-4D97-AF65-F5344CB8AC3E}">
        <p14:creationId xmlns:p14="http://schemas.microsoft.com/office/powerpoint/2010/main" val="377966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(Cont.)</a:t>
            </a:r>
            <a:endParaRPr lang="en-US" dirty="0"/>
          </a:p>
        </p:txBody>
      </p:sp>
      <p:sp>
        <p:nvSpPr>
          <p:cNvPr id="3" name="Content Placeholder 2"/>
          <p:cNvSpPr>
            <a:spLocks noGrp="1"/>
          </p:cNvSpPr>
          <p:nvPr>
            <p:ph idx="1"/>
          </p:nvPr>
        </p:nvSpPr>
        <p:spPr/>
        <p:txBody>
          <a:bodyPr/>
          <a:lstStyle/>
          <a:p>
            <a:r>
              <a:rPr lang="en-US" dirty="0" smtClean="0"/>
              <a:t>Static Positioning</a:t>
            </a:r>
          </a:p>
          <a:p>
            <a:pPr lvl="1"/>
            <a:r>
              <a:rPr lang="en-US" dirty="0" smtClean="0"/>
              <a:t>Enabled by default</a:t>
            </a:r>
          </a:p>
          <a:p>
            <a:pPr marL="411480" lvl="1" indent="0">
              <a:buNone/>
            </a:pPr>
            <a:endParaRPr lang="en-US" dirty="0" smtClean="0"/>
          </a:p>
          <a:p>
            <a:pPr lvl="1"/>
            <a:r>
              <a:rPr lang="en-US" dirty="0" smtClean="0"/>
              <a:t>Elements on the page are automatically positioned on the page</a:t>
            </a:r>
          </a:p>
          <a:p>
            <a:pPr marL="411480" lvl="1" indent="0">
              <a:buNone/>
            </a:pPr>
            <a:endParaRPr lang="en-US" dirty="0" smtClean="0"/>
          </a:p>
          <a:p>
            <a:pPr lvl="1"/>
            <a:r>
              <a:rPr lang="en-US" dirty="0"/>
              <a:t>l</a:t>
            </a:r>
            <a:r>
              <a:rPr lang="en-US" dirty="0" smtClean="0"/>
              <a:t>eft, right, top, bottom will not work.</a:t>
            </a:r>
            <a:endParaRPr lang="en-US" dirty="0"/>
          </a:p>
        </p:txBody>
      </p:sp>
    </p:spTree>
    <p:extLst>
      <p:ext uri="{BB962C8B-B14F-4D97-AF65-F5344CB8AC3E}">
        <p14:creationId xmlns:p14="http://schemas.microsoft.com/office/powerpoint/2010/main" val="1855121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Fixed Positioning</a:t>
            </a:r>
          </a:p>
          <a:p>
            <a:pPr lvl="1"/>
            <a:r>
              <a:rPr lang="en-US" dirty="0" smtClean="0"/>
              <a:t>The element is in a fixed position relative to the browser window (will not move even when the window is scrolled).</a:t>
            </a:r>
          </a:p>
          <a:p>
            <a:pPr lvl="1"/>
            <a:endParaRPr lang="en-US" dirty="0"/>
          </a:p>
          <a:p>
            <a:pPr marL="411480" lvl="1" indent="0">
              <a:buNone/>
            </a:pPr>
            <a:r>
              <a:rPr lang="en-US" dirty="0" smtClean="0"/>
              <a:t>	div</a:t>
            </a:r>
            <a:r>
              <a:rPr lang="en-US" dirty="0"/>
              <a:t/>
            </a:r>
            <a:br>
              <a:rPr lang="en-US" dirty="0"/>
            </a:br>
            <a:r>
              <a:rPr lang="en-US" dirty="0" smtClean="0"/>
              <a:t>	{</a:t>
            </a:r>
            <a:r>
              <a:rPr lang="en-US" dirty="0"/>
              <a:t/>
            </a:r>
            <a:br>
              <a:rPr lang="en-US" dirty="0"/>
            </a:br>
            <a:r>
              <a:rPr lang="en-US" dirty="0" smtClean="0"/>
              <a:t>		position: fixed</a:t>
            </a:r>
            <a:r>
              <a:rPr lang="en-US" dirty="0"/>
              <a:t>;</a:t>
            </a:r>
            <a:br>
              <a:rPr lang="en-US" dirty="0"/>
            </a:br>
            <a:r>
              <a:rPr lang="en-US" dirty="0" smtClean="0"/>
              <a:t>		top: 30px;  /* down 30 from the top */</a:t>
            </a:r>
            <a:r>
              <a:rPr lang="en-US" dirty="0"/>
              <a:t/>
            </a:r>
            <a:br>
              <a:rPr lang="en-US" dirty="0"/>
            </a:br>
            <a:r>
              <a:rPr lang="en-US" dirty="0" smtClean="0"/>
              <a:t>		right: 5px;  /* shifted to the right 5 */</a:t>
            </a:r>
            <a:r>
              <a:rPr lang="en-US" dirty="0"/>
              <a:t/>
            </a:r>
            <a:br>
              <a:rPr lang="en-US" dirty="0"/>
            </a:br>
            <a:r>
              <a:rPr lang="en-US" dirty="0" smtClean="0"/>
              <a:t>	}</a:t>
            </a:r>
          </a:p>
        </p:txBody>
      </p:sp>
    </p:spTree>
    <p:extLst>
      <p:ext uri="{BB962C8B-B14F-4D97-AF65-F5344CB8AC3E}">
        <p14:creationId xmlns:p14="http://schemas.microsoft.com/office/powerpoint/2010/main" val="428141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Relative Positioning</a:t>
            </a:r>
          </a:p>
          <a:p>
            <a:pPr lvl="1"/>
            <a:r>
              <a:rPr lang="en-US" dirty="0" smtClean="0"/>
              <a:t>The element is set to its normal position in the document (just as if position was static)</a:t>
            </a:r>
          </a:p>
          <a:p>
            <a:pPr lvl="1"/>
            <a:endParaRPr lang="en-US" dirty="0" smtClean="0"/>
          </a:p>
          <a:p>
            <a:pPr lvl="1"/>
            <a:r>
              <a:rPr lang="en-US" dirty="0" smtClean="0"/>
              <a:t>The difference between Relative Positioning and Static Positioning is that top, bottom, left and right are enabled.</a:t>
            </a:r>
          </a:p>
          <a:p>
            <a:pPr lvl="1"/>
            <a:endParaRPr lang="en-US" dirty="0" smtClean="0"/>
          </a:p>
          <a:p>
            <a:pPr marL="411480" lvl="1" indent="0">
              <a:buNone/>
            </a:pPr>
            <a:r>
              <a:rPr lang="en-US" dirty="0" smtClean="0"/>
              <a:t>div</a:t>
            </a:r>
          </a:p>
          <a:p>
            <a:pPr marL="411480" lvl="1" indent="0">
              <a:buNone/>
            </a:pPr>
            <a:r>
              <a:rPr lang="en-US" dirty="0" smtClean="0"/>
              <a:t>{ </a:t>
            </a:r>
          </a:p>
          <a:p>
            <a:pPr marL="411480" lvl="1" indent="0">
              <a:buNone/>
            </a:pPr>
            <a:r>
              <a:rPr lang="en-US" dirty="0"/>
              <a:t>	</a:t>
            </a:r>
            <a:r>
              <a:rPr lang="en-US" dirty="0" smtClean="0"/>
              <a:t>position: relative</a:t>
            </a:r>
            <a:r>
              <a:rPr lang="en-US" dirty="0"/>
              <a:t>; </a:t>
            </a:r>
            <a:endParaRPr lang="en-US" dirty="0" smtClean="0"/>
          </a:p>
          <a:p>
            <a:pPr marL="411480" lvl="1" indent="0">
              <a:buNone/>
            </a:pPr>
            <a:r>
              <a:rPr lang="en-US" dirty="0"/>
              <a:t>	</a:t>
            </a:r>
            <a:r>
              <a:rPr lang="en-US" dirty="0" smtClean="0"/>
              <a:t>top: 20px</a:t>
            </a:r>
            <a:r>
              <a:rPr lang="en-US" dirty="0"/>
              <a:t>; </a:t>
            </a:r>
            <a:r>
              <a:rPr lang="en-US" dirty="0" smtClean="0"/>
              <a:t> /* down 20px */</a:t>
            </a:r>
          </a:p>
          <a:p>
            <a:pPr marL="411480" lvl="1" indent="0">
              <a:buNone/>
            </a:pPr>
            <a:r>
              <a:rPr lang="en-US" dirty="0"/>
              <a:t>	</a:t>
            </a:r>
            <a:r>
              <a:rPr lang="en-US" dirty="0" smtClean="0"/>
              <a:t>left: -</a:t>
            </a:r>
            <a:r>
              <a:rPr lang="en-US" dirty="0"/>
              <a:t>40px</a:t>
            </a:r>
            <a:r>
              <a:rPr lang="en-US" dirty="0" smtClean="0"/>
              <a:t>;  /* left 40px */</a:t>
            </a:r>
          </a:p>
          <a:p>
            <a:pPr marL="411480" lvl="1" indent="0">
              <a:buNone/>
            </a:pPr>
            <a:r>
              <a:rPr lang="en-US" dirty="0" smtClean="0"/>
              <a:t>}</a:t>
            </a:r>
            <a:endParaRPr lang="en-US" dirty="0"/>
          </a:p>
        </p:txBody>
      </p:sp>
    </p:spTree>
    <p:extLst>
      <p:ext uri="{BB962C8B-B14F-4D97-AF65-F5344CB8AC3E}">
        <p14:creationId xmlns:p14="http://schemas.microsoft.com/office/powerpoint/2010/main" val="222288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are Cascading Style Sheets?</a:t>
            </a:r>
          </a:p>
          <a:p>
            <a:r>
              <a:rPr lang="en-US" dirty="0" smtClean="0"/>
              <a:t>How CSS helps</a:t>
            </a:r>
          </a:p>
          <a:p>
            <a:r>
              <a:rPr lang="en-US" dirty="0" smtClean="0"/>
              <a:t>Basic Syntax</a:t>
            </a:r>
          </a:p>
          <a:p>
            <a:r>
              <a:rPr lang="en-US" dirty="0" smtClean="0"/>
              <a:t>Inline, Internal, External styles</a:t>
            </a:r>
          </a:p>
          <a:p>
            <a:r>
              <a:rPr lang="en-US" dirty="0" smtClean="0"/>
              <a:t>Style Text</a:t>
            </a:r>
          </a:p>
          <a:p>
            <a:r>
              <a:rPr lang="en-US" dirty="0" smtClean="0"/>
              <a:t>Style Backgrounds</a:t>
            </a:r>
          </a:p>
          <a:p>
            <a:r>
              <a:rPr lang="en-US" dirty="0" smtClean="0"/>
              <a:t>The ‘Box Model’</a:t>
            </a:r>
          </a:p>
          <a:p>
            <a:pPr lvl="1"/>
            <a:r>
              <a:rPr lang="en-US" dirty="0" smtClean="0"/>
              <a:t>Style ‘The Box’</a:t>
            </a:r>
          </a:p>
          <a:p>
            <a:r>
              <a:rPr lang="en-US" dirty="0" smtClean="0"/>
              <a:t>Dimensions</a:t>
            </a:r>
          </a:p>
          <a:p>
            <a:r>
              <a:rPr lang="en-US" dirty="0" smtClean="0"/>
              <a:t>Alignment</a:t>
            </a:r>
          </a:p>
          <a:p>
            <a:r>
              <a:rPr lang="en-US" dirty="0" smtClean="0"/>
              <a:t>Positioning</a:t>
            </a:r>
          </a:p>
          <a:p>
            <a:r>
              <a:rPr lang="en-US" dirty="0" smtClean="0"/>
              <a:t>Id’s and Classes</a:t>
            </a:r>
          </a:p>
          <a:p>
            <a:endParaRPr lang="en-US" dirty="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Absolute Positioning</a:t>
            </a:r>
          </a:p>
          <a:p>
            <a:pPr lvl="1"/>
            <a:r>
              <a:rPr lang="en-US" dirty="0" smtClean="0"/>
              <a:t>Sets the element to the exact position on the page. (Unlike Fixed, the element is placed on the page and not the window)</a:t>
            </a:r>
          </a:p>
          <a:p>
            <a:pPr lvl="1"/>
            <a:endParaRPr lang="en-US" dirty="0"/>
          </a:p>
          <a:p>
            <a:pPr marL="411480" lvl="1" indent="0">
              <a:buNone/>
            </a:pPr>
            <a:r>
              <a:rPr lang="en-US" dirty="0" smtClean="0"/>
              <a:t>div</a:t>
            </a:r>
          </a:p>
          <a:p>
            <a:pPr marL="411480" lvl="1" indent="0">
              <a:buNone/>
            </a:pPr>
            <a:r>
              <a:rPr lang="en-US" dirty="0" smtClean="0"/>
              <a:t>{ </a:t>
            </a:r>
          </a:p>
          <a:p>
            <a:pPr marL="411480" lvl="1" indent="0">
              <a:buNone/>
            </a:pPr>
            <a:r>
              <a:rPr lang="en-US" dirty="0"/>
              <a:t>	</a:t>
            </a:r>
            <a:r>
              <a:rPr lang="en-US" dirty="0" smtClean="0"/>
              <a:t>position: absolute</a:t>
            </a:r>
            <a:r>
              <a:rPr lang="en-US" dirty="0"/>
              <a:t>; </a:t>
            </a:r>
            <a:endParaRPr lang="en-US" dirty="0" smtClean="0"/>
          </a:p>
          <a:p>
            <a:pPr marL="411480" lvl="1" indent="0">
              <a:buNone/>
            </a:pPr>
            <a:r>
              <a:rPr lang="en-US" dirty="0"/>
              <a:t>	</a:t>
            </a:r>
            <a:r>
              <a:rPr lang="en-US" dirty="0" smtClean="0"/>
              <a:t>top: 0</a:t>
            </a:r>
            <a:r>
              <a:rPr lang="en-US" dirty="0"/>
              <a:t>; </a:t>
            </a:r>
            <a:endParaRPr lang="en-US" dirty="0" smtClean="0"/>
          </a:p>
          <a:p>
            <a:pPr marL="411480" lvl="1" indent="0">
              <a:buNone/>
            </a:pPr>
            <a:r>
              <a:rPr lang="en-US" dirty="0"/>
              <a:t>	</a:t>
            </a:r>
            <a:r>
              <a:rPr lang="en-US" dirty="0" smtClean="0"/>
              <a:t>right: 0</a:t>
            </a:r>
            <a:r>
              <a:rPr lang="en-US" dirty="0"/>
              <a:t>; </a:t>
            </a:r>
            <a:endParaRPr lang="en-US" dirty="0" smtClean="0"/>
          </a:p>
          <a:p>
            <a:pPr marL="411480" lvl="1" indent="0">
              <a:buNone/>
            </a:pPr>
            <a:r>
              <a:rPr lang="en-US" dirty="0"/>
              <a:t>	</a:t>
            </a:r>
            <a:r>
              <a:rPr lang="en-US" dirty="0" smtClean="0"/>
              <a:t>width: 200px</a:t>
            </a:r>
            <a:r>
              <a:rPr lang="en-US" dirty="0"/>
              <a:t>; </a:t>
            </a:r>
            <a:endParaRPr lang="en-US" dirty="0" smtClean="0"/>
          </a:p>
          <a:p>
            <a:pPr marL="411480" lvl="1" indent="0">
              <a:buNone/>
            </a:pPr>
            <a:r>
              <a:rPr lang="en-US" dirty="0" smtClean="0"/>
              <a:t>}</a:t>
            </a:r>
            <a:endParaRPr lang="en-US" dirty="0"/>
          </a:p>
        </p:txBody>
      </p:sp>
    </p:spTree>
    <p:extLst>
      <p:ext uri="{BB962C8B-B14F-4D97-AF65-F5344CB8AC3E}">
        <p14:creationId xmlns:p14="http://schemas.microsoft.com/office/powerpoint/2010/main" val="2923068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Classes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Ids</a:t>
            </a:r>
          </a:p>
          <a:p>
            <a:pPr lvl="1"/>
            <a:r>
              <a:rPr lang="en-US" dirty="0" smtClean="0"/>
              <a:t>All HTML tags have an ‘id’ attribute</a:t>
            </a:r>
          </a:p>
          <a:p>
            <a:pPr lvl="1"/>
            <a:r>
              <a:rPr lang="en-US" dirty="0" smtClean="0"/>
              <a:t>CSS can use the id attribute of an element to specify a style for that element (and that element alone)</a:t>
            </a:r>
          </a:p>
          <a:p>
            <a:pPr lvl="1"/>
            <a:endParaRPr lang="en-US" dirty="0"/>
          </a:p>
          <a:p>
            <a:pPr marL="411480" lvl="1" indent="0">
              <a:buNone/>
            </a:pPr>
            <a:r>
              <a:rPr lang="en-US" dirty="0" smtClean="0"/>
              <a:t>HTML:</a:t>
            </a:r>
          </a:p>
          <a:p>
            <a:pPr marL="411480" lvl="1" indent="0">
              <a:buNone/>
            </a:pPr>
            <a:r>
              <a:rPr lang="en-US" dirty="0" smtClean="0"/>
              <a:t>&lt;p id=“</a:t>
            </a:r>
            <a:r>
              <a:rPr lang="en-US" dirty="0" err="1" smtClean="0"/>
              <a:t>contentParagraph</a:t>
            </a:r>
            <a:r>
              <a:rPr lang="en-US" dirty="0" smtClean="0"/>
              <a:t>”&gt;</a:t>
            </a:r>
          </a:p>
          <a:p>
            <a:pPr marL="411480" lvl="1" indent="0">
              <a:buNone/>
            </a:pPr>
            <a:r>
              <a:rPr lang="en-US" dirty="0"/>
              <a:t>	</a:t>
            </a:r>
            <a:r>
              <a:rPr lang="en-US" dirty="0" smtClean="0"/>
              <a:t>this is my content</a:t>
            </a:r>
          </a:p>
          <a:p>
            <a:pPr marL="411480" lvl="1" indent="0">
              <a:buNone/>
            </a:pPr>
            <a:r>
              <a:rPr lang="en-US" dirty="0" smtClean="0"/>
              <a:t>&lt;/p&gt;</a:t>
            </a:r>
          </a:p>
          <a:p>
            <a:pPr marL="411480" lvl="1" indent="0">
              <a:buNone/>
            </a:pPr>
            <a:endParaRPr lang="en-US" dirty="0"/>
          </a:p>
          <a:p>
            <a:pPr marL="411480" lvl="1" indent="0">
              <a:buNone/>
            </a:pPr>
            <a:r>
              <a:rPr lang="en-US" dirty="0" smtClean="0"/>
              <a:t>CSS:</a:t>
            </a:r>
            <a:endParaRPr lang="en-US" dirty="0"/>
          </a:p>
          <a:p>
            <a:pPr marL="411480" lvl="1" indent="0">
              <a:buNone/>
            </a:pPr>
            <a:r>
              <a:rPr lang="en-US" dirty="0" smtClean="0"/>
              <a:t>#</a:t>
            </a:r>
            <a:r>
              <a:rPr lang="en-US" dirty="0" err="1" smtClean="0"/>
              <a:t>contentParagraph</a:t>
            </a:r>
            <a:r>
              <a:rPr lang="en-US" dirty="0"/>
              <a:t/>
            </a:r>
            <a:br>
              <a:rPr lang="en-US" dirty="0"/>
            </a:br>
            <a:r>
              <a:rPr lang="en-US" dirty="0"/>
              <a:t>{</a:t>
            </a:r>
            <a:br>
              <a:rPr lang="en-US" dirty="0"/>
            </a:br>
            <a:r>
              <a:rPr lang="en-US" dirty="0" smtClean="0"/>
              <a:t>	text-align: center</a:t>
            </a:r>
            <a:r>
              <a:rPr lang="en-US" dirty="0"/>
              <a:t>;</a:t>
            </a:r>
            <a:br>
              <a:rPr lang="en-US" dirty="0"/>
            </a:br>
            <a:r>
              <a:rPr lang="en-US" dirty="0" smtClean="0"/>
              <a:t>	color: red</a:t>
            </a:r>
            <a:r>
              <a:rPr lang="en-US" dirty="0"/>
              <a:t>;</a:t>
            </a:r>
            <a:br>
              <a:rPr lang="en-US" dirty="0"/>
            </a:br>
            <a:r>
              <a:rPr lang="en-US" dirty="0" smtClean="0"/>
              <a:t>}</a:t>
            </a:r>
          </a:p>
          <a:p>
            <a:pPr marL="411480" lvl="1" indent="0">
              <a:buNone/>
            </a:pPr>
            <a:endParaRPr lang="en-US" dirty="0"/>
          </a:p>
          <a:p>
            <a:pPr marL="411480" lvl="1" indent="0">
              <a:buNone/>
            </a:pPr>
            <a:endParaRPr lang="en-US" dirty="0"/>
          </a:p>
        </p:txBody>
      </p:sp>
    </p:spTree>
    <p:extLst>
      <p:ext uri="{BB962C8B-B14F-4D97-AF65-F5344CB8AC3E}">
        <p14:creationId xmlns:p14="http://schemas.microsoft.com/office/powerpoint/2010/main" val="370887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Classes (Cont.)</a:t>
            </a:r>
            <a:endParaRPr lang="en-US" dirty="0"/>
          </a:p>
        </p:txBody>
      </p:sp>
      <p:sp>
        <p:nvSpPr>
          <p:cNvPr id="3" name="Content Placeholder 2"/>
          <p:cNvSpPr>
            <a:spLocks noGrp="1"/>
          </p:cNvSpPr>
          <p:nvPr>
            <p:ph idx="1"/>
          </p:nvPr>
        </p:nvSpPr>
        <p:spPr/>
        <p:txBody>
          <a:bodyPr>
            <a:normAutofit/>
          </a:bodyPr>
          <a:lstStyle/>
          <a:p>
            <a:r>
              <a:rPr lang="en-US" dirty="0" smtClean="0"/>
              <a:t>Classes</a:t>
            </a:r>
          </a:p>
          <a:p>
            <a:pPr lvl="1"/>
            <a:r>
              <a:rPr lang="en-US" dirty="0" smtClean="0"/>
              <a:t>All HTML tags have a ‘class’ attribute</a:t>
            </a:r>
          </a:p>
          <a:p>
            <a:pPr lvl="1"/>
            <a:r>
              <a:rPr lang="en-US" dirty="0" smtClean="0"/>
              <a:t>CSS can use the class attribute of an element to specify a style for that element</a:t>
            </a:r>
          </a:p>
          <a:p>
            <a:pPr lvl="1"/>
            <a:r>
              <a:rPr lang="en-US" dirty="0" smtClean="0"/>
              <a:t>Should be used in place of the ID attribute when you have multiple elements of the same type on the page</a:t>
            </a:r>
            <a:endParaRPr lang="en-US" dirty="0"/>
          </a:p>
        </p:txBody>
      </p:sp>
    </p:spTree>
    <p:extLst>
      <p:ext uri="{BB962C8B-B14F-4D97-AF65-F5344CB8AC3E}">
        <p14:creationId xmlns:p14="http://schemas.microsoft.com/office/powerpoint/2010/main" val="26578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and Classes (Cont.)</a:t>
            </a:r>
          </a:p>
        </p:txBody>
      </p:sp>
      <p:sp>
        <p:nvSpPr>
          <p:cNvPr id="3" name="Content Placeholder 2"/>
          <p:cNvSpPr>
            <a:spLocks noGrp="1"/>
          </p:cNvSpPr>
          <p:nvPr>
            <p:ph idx="1"/>
          </p:nvPr>
        </p:nvSpPr>
        <p:spPr/>
        <p:txBody>
          <a:bodyPr>
            <a:normAutofit fontScale="62500" lnSpcReduction="20000"/>
          </a:bodyPr>
          <a:lstStyle/>
          <a:p>
            <a:pPr marL="411480" lvl="1" indent="0">
              <a:buNone/>
            </a:pPr>
            <a:endParaRPr lang="en-US" dirty="0"/>
          </a:p>
          <a:p>
            <a:pPr marL="411480" lvl="1" indent="0">
              <a:buNone/>
            </a:pPr>
            <a:r>
              <a:rPr lang="en-US" dirty="0"/>
              <a:t>HTML:</a:t>
            </a:r>
          </a:p>
          <a:p>
            <a:pPr marL="411480" lvl="1" indent="0">
              <a:buNone/>
            </a:pPr>
            <a:r>
              <a:rPr lang="en-US" dirty="0"/>
              <a:t>&lt;p class=“</a:t>
            </a:r>
            <a:r>
              <a:rPr lang="en-US" dirty="0" err="1"/>
              <a:t>centeredContent</a:t>
            </a:r>
            <a:r>
              <a:rPr lang="en-US" dirty="0"/>
              <a:t>”&gt;</a:t>
            </a:r>
          </a:p>
          <a:p>
            <a:pPr marL="411480" lvl="1" indent="0">
              <a:buNone/>
            </a:pPr>
            <a:r>
              <a:rPr lang="en-US" dirty="0"/>
              <a:t>	Centered content</a:t>
            </a:r>
          </a:p>
          <a:p>
            <a:pPr marL="411480" lvl="1" indent="0">
              <a:buNone/>
            </a:pPr>
            <a:r>
              <a:rPr lang="en-US" dirty="0"/>
              <a:t>	&lt;p class=“</a:t>
            </a:r>
            <a:r>
              <a:rPr lang="en-US" dirty="0" err="1"/>
              <a:t>centeredContent</a:t>
            </a:r>
            <a:r>
              <a:rPr lang="en-US" dirty="0"/>
              <a:t>”&gt;</a:t>
            </a:r>
          </a:p>
          <a:p>
            <a:pPr marL="411480" lvl="1" indent="0">
              <a:buNone/>
            </a:pPr>
            <a:r>
              <a:rPr lang="en-US" dirty="0"/>
              <a:t>		Centered content</a:t>
            </a:r>
          </a:p>
          <a:p>
            <a:pPr marL="411480" lvl="1" indent="0">
              <a:buNone/>
            </a:pPr>
            <a:r>
              <a:rPr lang="en-US" dirty="0"/>
              <a:t>		&lt;p class=“</a:t>
            </a:r>
            <a:r>
              <a:rPr lang="en-US" dirty="0" err="1"/>
              <a:t>centeredContent</a:t>
            </a:r>
            <a:r>
              <a:rPr lang="en-US" dirty="0"/>
              <a:t>”&gt;</a:t>
            </a:r>
          </a:p>
          <a:p>
            <a:pPr marL="411480" lvl="1" indent="0">
              <a:buNone/>
            </a:pPr>
            <a:r>
              <a:rPr lang="en-US" dirty="0"/>
              <a:t>			this is my content</a:t>
            </a:r>
          </a:p>
          <a:p>
            <a:pPr marL="411480" lvl="1" indent="0">
              <a:buNone/>
            </a:pPr>
            <a:r>
              <a:rPr lang="en-US" dirty="0"/>
              <a:t>		&lt;/p&gt;</a:t>
            </a:r>
          </a:p>
          <a:p>
            <a:pPr marL="411480" lvl="1" indent="0">
              <a:buNone/>
            </a:pPr>
            <a:r>
              <a:rPr lang="en-US" dirty="0"/>
              <a:t>	&lt;/p&gt;</a:t>
            </a:r>
          </a:p>
          <a:p>
            <a:pPr marL="411480" lvl="1" indent="0">
              <a:buNone/>
            </a:pPr>
            <a:r>
              <a:rPr lang="en-US" dirty="0"/>
              <a:t>&lt;/p&gt;</a:t>
            </a:r>
          </a:p>
          <a:p>
            <a:pPr marL="411480" lvl="1" indent="0">
              <a:buNone/>
            </a:pPr>
            <a:endParaRPr lang="en-US" dirty="0" smtClean="0"/>
          </a:p>
          <a:p>
            <a:pPr marL="411480" lvl="1" indent="0">
              <a:buNone/>
            </a:pPr>
            <a:endParaRPr lang="en-US" dirty="0"/>
          </a:p>
          <a:p>
            <a:pPr marL="411480" lvl="1" indent="0">
              <a:buNone/>
            </a:pPr>
            <a:r>
              <a:rPr lang="en-US" dirty="0"/>
              <a:t>CSS:</a:t>
            </a:r>
          </a:p>
          <a:p>
            <a:pPr marL="411480" lvl="1" indent="0">
              <a:buNone/>
            </a:pPr>
            <a:r>
              <a:rPr lang="en-US" dirty="0"/>
              <a:t>. </a:t>
            </a:r>
            <a:r>
              <a:rPr lang="en-US" dirty="0" err="1"/>
              <a:t>centeredContent</a:t>
            </a:r>
            <a:r>
              <a:rPr lang="en-US" dirty="0"/>
              <a:t/>
            </a:r>
            <a:br>
              <a:rPr lang="en-US" dirty="0"/>
            </a:br>
            <a:r>
              <a:rPr lang="en-US" dirty="0"/>
              <a:t>{</a:t>
            </a:r>
            <a:br>
              <a:rPr lang="en-US" dirty="0"/>
            </a:br>
            <a:r>
              <a:rPr lang="en-US" dirty="0"/>
              <a:t>	text-align: </a:t>
            </a:r>
            <a:r>
              <a:rPr lang="en-US" dirty="0" smtClean="0"/>
              <a:t> center</a:t>
            </a:r>
            <a:r>
              <a:rPr lang="en-US" dirty="0"/>
              <a:t>;</a:t>
            </a:r>
            <a:br>
              <a:rPr lang="en-US" dirty="0"/>
            </a:br>
            <a:r>
              <a:rPr lang="en-US" dirty="0"/>
              <a:t>	color: </a:t>
            </a:r>
            <a:r>
              <a:rPr lang="en-US" dirty="0" smtClean="0"/>
              <a:t> red</a:t>
            </a:r>
            <a:r>
              <a:rPr lang="en-US" dirty="0"/>
              <a:t>;</a:t>
            </a:r>
            <a:br>
              <a:rPr lang="en-US" dirty="0"/>
            </a:br>
            <a:r>
              <a:rPr lang="en-US" dirty="0"/>
              <a:t>}</a:t>
            </a:r>
          </a:p>
          <a:p>
            <a:endParaRPr lang="en-US" dirty="0"/>
          </a:p>
        </p:txBody>
      </p:sp>
    </p:spTree>
    <p:extLst>
      <p:ext uri="{BB962C8B-B14F-4D97-AF65-F5344CB8AC3E}">
        <p14:creationId xmlns:p14="http://schemas.microsoft.com/office/powerpoint/2010/main" val="108733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Cascading Style Sheets?</a:t>
            </a:r>
            <a:endParaRPr lang="en-US" dirty="0"/>
          </a:p>
        </p:txBody>
      </p:sp>
      <p:sp>
        <p:nvSpPr>
          <p:cNvPr id="3" name="Content Placeholder 2"/>
          <p:cNvSpPr>
            <a:spLocks noGrp="1"/>
          </p:cNvSpPr>
          <p:nvPr>
            <p:ph idx="1"/>
          </p:nvPr>
        </p:nvSpPr>
        <p:spPr/>
        <p:txBody>
          <a:bodyPr/>
          <a:lstStyle/>
          <a:p>
            <a:r>
              <a:rPr lang="en-US" dirty="0" smtClean="0"/>
              <a:t>CSS helps solve a big problem with HTML.</a:t>
            </a:r>
          </a:p>
          <a:p>
            <a:pPr lvl="1"/>
            <a:r>
              <a:rPr lang="en-US" dirty="0" smtClean="0"/>
              <a:t>HTML was designed to display text content only</a:t>
            </a:r>
          </a:p>
          <a:p>
            <a:pPr lvl="1"/>
            <a:r>
              <a:rPr lang="en-US" dirty="0"/>
              <a:t>HTML was not designed to provide support for formatting the content of a web </a:t>
            </a:r>
            <a:r>
              <a:rPr lang="en-US" dirty="0" smtClean="0"/>
              <a:t>page</a:t>
            </a:r>
          </a:p>
          <a:p>
            <a:pPr lvl="1"/>
            <a:r>
              <a:rPr lang="en-US" dirty="0" smtClean="0"/>
              <a:t>HTML 3.2</a:t>
            </a:r>
          </a:p>
          <a:p>
            <a:pPr lvl="2"/>
            <a:r>
              <a:rPr lang="en-US" dirty="0" smtClean="0"/>
              <a:t>Introduced tags to change fonts, colors, sizes, formatting</a:t>
            </a:r>
          </a:p>
          <a:p>
            <a:pPr lvl="2"/>
            <a:r>
              <a:rPr lang="en-US" dirty="0" smtClean="0"/>
              <a:t>Worst of all it introduced a pain in the butt!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CSS helps</a:t>
            </a:r>
            <a:endParaRPr lang="en-US" dirty="0"/>
          </a:p>
        </p:txBody>
      </p:sp>
      <p:sp>
        <p:nvSpPr>
          <p:cNvPr id="3" name="Content Placeholder 2"/>
          <p:cNvSpPr>
            <a:spLocks noGrp="1"/>
          </p:cNvSpPr>
          <p:nvPr>
            <p:ph idx="1"/>
          </p:nvPr>
        </p:nvSpPr>
        <p:spPr/>
        <p:txBody>
          <a:bodyPr>
            <a:normAutofit lnSpcReduction="10000"/>
          </a:bodyPr>
          <a:lstStyle/>
          <a:p>
            <a:r>
              <a:rPr lang="en-US" dirty="0" smtClean="0"/>
              <a:t>CSS allows web developers/designers to create a style that is separate to the content of the page.</a:t>
            </a:r>
          </a:p>
          <a:p>
            <a:pPr lvl="1"/>
            <a:r>
              <a:rPr lang="en-US" dirty="0" smtClean="0"/>
              <a:t>Inline</a:t>
            </a:r>
          </a:p>
          <a:p>
            <a:pPr lvl="2"/>
            <a:r>
              <a:rPr lang="en-US" dirty="0" smtClean="0"/>
              <a:t>Embedded in the tag</a:t>
            </a:r>
          </a:p>
          <a:p>
            <a:pPr lvl="1"/>
            <a:r>
              <a:rPr lang="en-US" dirty="0" smtClean="0"/>
              <a:t>Internal</a:t>
            </a:r>
          </a:p>
          <a:p>
            <a:pPr lvl="2"/>
            <a:r>
              <a:rPr lang="en-US" dirty="0" smtClean="0"/>
              <a:t>A full style sheet embedded in the header of the page</a:t>
            </a:r>
          </a:p>
          <a:p>
            <a:pPr lvl="1"/>
            <a:r>
              <a:rPr lang="en-US" dirty="0" smtClean="0"/>
              <a:t>External</a:t>
            </a:r>
          </a:p>
          <a:p>
            <a:pPr lvl="2"/>
            <a:r>
              <a:rPr lang="en-US" dirty="0" smtClean="0"/>
              <a:t>A full style sheet in an external file ‘imported’ into the HTML web page</a:t>
            </a:r>
          </a:p>
          <a:p>
            <a:r>
              <a:rPr lang="en-US" dirty="0" smtClean="0"/>
              <a:t>CSS Saves hours and hours of work!</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Format</a:t>
            </a:r>
          </a:p>
          <a:p>
            <a:pPr marL="411480" lvl="1" indent="0">
              <a:buNone/>
            </a:pPr>
            <a:r>
              <a:rPr lang="en-US" dirty="0" smtClean="0"/>
              <a:t>tag { property: value;  property: value; }</a:t>
            </a:r>
          </a:p>
          <a:p>
            <a:pPr marL="411480" lvl="1" indent="0">
              <a:buNone/>
            </a:pPr>
            <a:endParaRPr lang="en-US" dirty="0"/>
          </a:p>
          <a:p>
            <a:pPr lvl="1"/>
            <a:r>
              <a:rPr lang="en-US" dirty="0" smtClean="0"/>
              <a:t>Tag</a:t>
            </a:r>
          </a:p>
          <a:p>
            <a:pPr lvl="2"/>
            <a:r>
              <a:rPr lang="en-US" dirty="0" smtClean="0"/>
              <a:t>First – Any HTML tag: a, body, p, h1, etc. (All of them!)</a:t>
            </a:r>
          </a:p>
          <a:p>
            <a:pPr lvl="1"/>
            <a:r>
              <a:rPr lang="en-US" dirty="0" smtClean="0"/>
              <a:t>Braces</a:t>
            </a:r>
          </a:p>
          <a:p>
            <a:pPr lvl="2"/>
            <a:r>
              <a:rPr lang="en-US" dirty="0" smtClean="0"/>
              <a:t>Second – Open and close braces; the CSS properties go inside the braces</a:t>
            </a:r>
          </a:p>
          <a:p>
            <a:pPr lvl="1"/>
            <a:r>
              <a:rPr lang="en-US" dirty="0" smtClean="0"/>
              <a:t>Property/Value Pairs</a:t>
            </a:r>
          </a:p>
          <a:p>
            <a:pPr lvl="2"/>
            <a:r>
              <a:rPr lang="en-US" dirty="0" smtClean="0"/>
              <a:t>Third – Much like attributes Property-Value pairs; for example ‘background-color: red;’</a:t>
            </a:r>
          </a:p>
          <a:p>
            <a:pPr lvl="1"/>
            <a:r>
              <a:rPr lang="en-US" dirty="0" smtClean="0"/>
              <a:t>Semi-colon</a:t>
            </a:r>
          </a:p>
          <a:p>
            <a:pPr lvl="2"/>
            <a:r>
              <a:rPr lang="en-US" dirty="0" smtClean="0"/>
              <a:t>Forth – When you finish establishing a Property-Value pair add a semi-colon to separate the tags.</a:t>
            </a:r>
          </a:p>
        </p:txBody>
      </p:sp>
    </p:spTree>
    <p:extLst>
      <p:ext uri="{BB962C8B-B14F-4D97-AF65-F5344CB8AC3E}">
        <p14:creationId xmlns:p14="http://schemas.microsoft.com/office/powerpoint/2010/main" val="102879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Internal</a:t>
            </a:r>
            <a:r>
              <a:rPr lang="en-US" dirty="0"/>
              <a:t>, </a:t>
            </a:r>
            <a:r>
              <a:rPr lang="en-US" dirty="0" smtClean="0"/>
              <a:t>External, Inline styles</a:t>
            </a:r>
            <a:endParaRPr lang="en-US" dirty="0"/>
          </a:p>
        </p:txBody>
      </p:sp>
      <p:sp>
        <p:nvSpPr>
          <p:cNvPr id="3" name="Content Placeholder 2"/>
          <p:cNvSpPr>
            <a:spLocks noGrp="1"/>
          </p:cNvSpPr>
          <p:nvPr>
            <p:ph idx="1"/>
          </p:nvPr>
        </p:nvSpPr>
        <p:spPr/>
        <p:txBody>
          <a:bodyPr>
            <a:normAutofit/>
          </a:bodyPr>
          <a:lstStyle/>
          <a:p>
            <a:r>
              <a:rPr lang="en-US" dirty="0" smtClean="0"/>
              <a:t>Internal</a:t>
            </a:r>
          </a:p>
          <a:p>
            <a:pPr lvl="1"/>
            <a:r>
              <a:rPr lang="en-US" dirty="0" smtClean="0"/>
              <a:t>Embedded in the header of an HTML page</a:t>
            </a:r>
          </a:p>
          <a:p>
            <a:pPr lvl="1"/>
            <a:endParaRPr lang="en-US" dirty="0"/>
          </a:p>
          <a:p>
            <a:pPr marL="411480" lvl="1" indent="0">
              <a:buNone/>
            </a:pPr>
            <a:r>
              <a:rPr lang="en-US" dirty="0"/>
              <a:t>&lt;head&gt;</a:t>
            </a:r>
            <a:br>
              <a:rPr lang="en-US" dirty="0"/>
            </a:br>
            <a:r>
              <a:rPr lang="en-US" dirty="0" smtClean="0"/>
              <a:t>	&lt;</a:t>
            </a:r>
            <a:r>
              <a:rPr lang="en-US" dirty="0"/>
              <a:t>style type="text/</a:t>
            </a:r>
            <a:r>
              <a:rPr lang="en-US" dirty="0" err="1"/>
              <a:t>css</a:t>
            </a:r>
            <a:r>
              <a:rPr lang="en-US" dirty="0" smtClean="0"/>
              <a:t>"&gt;</a:t>
            </a:r>
            <a:r>
              <a:rPr lang="en-US" dirty="0"/>
              <a:t/>
            </a:r>
            <a:br>
              <a:rPr lang="en-US" dirty="0"/>
            </a:br>
            <a:r>
              <a:rPr lang="en-US" dirty="0"/>
              <a:t>		body {padding: 10px </a:t>
            </a:r>
            <a:r>
              <a:rPr lang="en-US" dirty="0" err="1"/>
              <a:t>10px</a:t>
            </a:r>
            <a:r>
              <a:rPr lang="en-US" dirty="0"/>
              <a:t> 2px </a:t>
            </a:r>
            <a:r>
              <a:rPr lang="en-US" dirty="0" err="1"/>
              <a:t>2px</a:t>
            </a:r>
            <a:r>
              <a:rPr lang="en-US" dirty="0"/>
              <a:t>; }</a:t>
            </a:r>
            <a:br>
              <a:rPr lang="en-US" dirty="0"/>
            </a:br>
            <a:r>
              <a:rPr lang="en-US" dirty="0" smtClean="0"/>
              <a:t>		</a:t>
            </a:r>
            <a:r>
              <a:rPr lang="en-US" dirty="0" err="1" smtClean="0"/>
              <a:t>hr</a:t>
            </a:r>
            <a:r>
              <a:rPr lang="en-US" dirty="0" smtClean="0"/>
              <a:t> {color: green;}</a:t>
            </a:r>
            <a:r>
              <a:rPr lang="en-US" dirty="0"/>
              <a:t/>
            </a:r>
            <a:br>
              <a:rPr lang="en-US" dirty="0"/>
            </a:br>
            <a:r>
              <a:rPr lang="en-US" dirty="0" smtClean="0"/>
              <a:t>		p </a:t>
            </a:r>
            <a:r>
              <a:rPr lang="en-US" dirty="0"/>
              <a:t>{margin-left</a:t>
            </a:r>
            <a:r>
              <a:rPr lang="en-US" dirty="0" smtClean="0"/>
              <a:t>: 20px;}</a:t>
            </a:r>
            <a:r>
              <a:rPr lang="en-US" dirty="0"/>
              <a:t/>
            </a:r>
            <a:br>
              <a:rPr lang="en-US" dirty="0"/>
            </a:br>
            <a:r>
              <a:rPr lang="en-US" dirty="0" smtClean="0"/>
              <a:t>	&lt;/</a:t>
            </a:r>
            <a:r>
              <a:rPr lang="en-US" dirty="0"/>
              <a:t>style&gt;</a:t>
            </a:r>
            <a:br>
              <a:rPr lang="en-US" dirty="0"/>
            </a:br>
            <a:r>
              <a:rPr lang="en-US" dirty="0"/>
              <a:t>&lt;/head&gt;</a:t>
            </a:r>
          </a:p>
        </p:txBody>
      </p:sp>
    </p:spTree>
    <p:extLst>
      <p:ext uri="{BB962C8B-B14F-4D97-AF65-F5344CB8AC3E}">
        <p14:creationId xmlns:p14="http://schemas.microsoft.com/office/powerpoint/2010/main" val="307333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Internal</a:t>
            </a:r>
            <a:r>
              <a:rPr lang="en-US" dirty="0"/>
              <a:t>, </a:t>
            </a:r>
            <a:r>
              <a:rPr lang="en-US" dirty="0" smtClean="0"/>
              <a:t>External, Inline </a:t>
            </a:r>
            <a:r>
              <a:rPr lang="en-US" dirty="0"/>
              <a:t>styles (Cont.)</a:t>
            </a:r>
          </a:p>
        </p:txBody>
      </p:sp>
      <p:sp>
        <p:nvSpPr>
          <p:cNvPr id="3" name="Content Placeholder 2"/>
          <p:cNvSpPr>
            <a:spLocks noGrp="1"/>
          </p:cNvSpPr>
          <p:nvPr>
            <p:ph idx="1"/>
          </p:nvPr>
        </p:nvSpPr>
        <p:spPr/>
        <p:txBody>
          <a:bodyPr>
            <a:normAutofit fontScale="62500" lnSpcReduction="20000"/>
          </a:bodyPr>
          <a:lstStyle/>
          <a:p>
            <a:r>
              <a:rPr lang="en-US" dirty="0" smtClean="0"/>
              <a:t>External</a:t>
            </a:r>
          </a:p>
          <a:p>
            <a:pPr lvl="1"/>
            <a:r>
              <a:rPr lang="en-US" dirty="0" smtClean="0"/>
              <a:t>Styles go in an external style sheet</a:t>
            </a:r>
          </a:p>
          <a:p>
            <a:pPr lvl="1"/>
            <a:endParaRPr lang="en-US" dirty="0"/>
          </a:p>
          <a:p>
            <a:pPr marL="411480" lvl="1" indent="0">
              <a:buNone/>
            </a:pPr>
            <a:r>
              <a:rPr lang="en-US" dirty="0"/>
              <a:t>body {padding: 10px </a:t>
            </a:r>
            <a:r>
              <a:rPr lang="en-US" dirty="0" err="1"/>
              <a:t>10px</a:t>
            </a:r>
            <a:r>
              <a:rPr lang="en-US" dirty="0"/>
              <a:t> 2px </a:t>
            </a:r>
            <a:r>
              <a:rPr lang="en-US" dirty="0" err="1"/>
              <a:t>2px</a:t>
            </a:r>
            <a:r>
              <a:rPr lang="en-US" dirty="0"/>
              <a:t>; }</a:t>
            </a:r>
            <a:br>
              <a:rPr lang="en-US" dirty="0"/>
            </a:br>
            <a:r>
              <a:rPr lang="en-US" dirty="0" err="1"/>
              <a:t>hr</a:t>
            </a:r>
            <a:r>
              <a:rPr lang="en-US" dirty="0"/>
              <a:t> {color: green;}</a:t>
            </a:r>
            <a:br>
              <a:rPr lang="en-US" dirty="0"/>
            </a:br>
            <a:r>
              <a:rPr lang="en-US" dirty="0"/>
              <a:t>p {margin-left: 20px</a:t>
            </a:r>
            <a:r>
              <a:rPr lang="en-US" dirty="0" smtClean="0"/>
              <a:t>;}</a:t>
            </a:r>
          </a:p>
          <a:p>
            <a:pPr marL="411480" lvl="1" indent="0">
              <a:buNone/>
            </a:pPr>
            <a:endParaRPr lang="en-US" dirty="0" smtClean="0"/>
          </a:p>
          <a:p>
            <a:pPr lvl="1"/>
            <a:r>
              <a:rPr lang="en-US" dirty="0" smtClean="0"/>
              <a:t>The page is then added to HTML web page you wish to style</a:t>
            </a:r>
          </a:p>
          <a:p>
            <a:pPr marL="411480" lvl="1" indent="0">
              <a:buNone/>
            </a:pPr>
            <a:endParaRPr lang="en-US" dirty="0" smtClean="0"/>
          </a:p>
          <a:p>
            <a:pPr marL="411480" lvl="1" indent="0">
              <a:buNone/>
            </a:pPr>
            <a:r>
              <a:rPr lang="en-US" dirty="0" smtClean="0"/>
              <a:t>&lt;html&gt;</a:t>
            </a:r>
            <a:endParaRPr lang="en-US" dirty="0"/>
          </a:p>
          <a:p>
            <a:pPr marL="411480" lvl="1" indent="0">
              <a:buNone/>
            </a:pPr>
            <a:r>
              <a:rPr lang="en-US" dirty="0" smtClean="0"/>
              <a:t>	&lt;</a:t>
            </a:r>
            <a:r>
              <a:rPr lang="en-US" dirty="0"/>
              <a:t>head&gt;</a:t>
            </a:r>
            <a:br>
              <a:rPr lang="en-US" dirty="0"/>
            </a:br>
            <a:r>
              <a:rPr lang="en-US" dirty="0" smtClean="0"/>
              <a:t>		&lt;</a:t>
            </a:r>
            <a:r>
              <a:rPr lang="en-US" dirty="0"/>
              <a:t>link </a:t>
            </a:r>
            <a:r>
              <a:rPr lang="en-US" dirty="0" err="1"/>
              <a:t>rel</a:t>
            </a:r>
            <a:r>
              <a:rPr lang="en-US" dirty="0"/>
              <a:t>="</a:t>
            </a:r>
            <a:r>
              <a:rPr lang="en-US" dirty="0" err="1"/>
              <a:t>stylesheet</a:t>
            </a:r>
            <a:r>
              <a:rPr lang="en-US" dirty="0"/>
              <a:t>" type="text/</a:t>
            </a:r>
            <a:r>
              <a:rPr lang="en-US" dirty="0" err="1"/>
              <a:t>css"href</a:t>
            </a:r>
            <a:r>
              <a:rPr lang="en-US" dirty="0"/>
              <a:t>="mystyle.css" /&gt;</a:t>
            </a:r>
            <a:br>
              <a:rPr lang="en-US" dirty="0"/>
            </a:br>
            <a:r>
              <a:rPr lang="en-US" dirty="0" smtClean="0"/>
              <a:t>	&lt;/</a:t>
            </a:r>
            <a:r>
              <a:rPr lang="en-US" dirty="0"/>
              <a:t>head&gt;</a:t>
            </a:r>
            <a:endParaRPr lang="en-US" dirty="0" smtClean="0"/>
          </a:p>
          <a:p>
            <a:pPr marL="411480" lvl="1" indent="0">
              <a:buNone/>
            </a:pPr>
            <a:r>
              <a:rPr lang="en-US" dirty="0" smtClean="0"/>
              <a:t>	&lt;body&gt;</a:t>
            </a:r>
          </a:p>
          <a:p>
            <a:pPr marL="411480" lvl="1" indent="0">
              <a:buNone/>
            </a:pPr>
            <a:r>
              <a:rPr lang="en-US" dirty="0"/>
              <a:t>	</a:t>
            </a:r>
            <a:r>
              <a:rPr lang="en-US" dirty="0" smtClean="0"/>
              <a:t>	…</a:t>
            </a:r>
          </a:p>
          <a:p>
            <a:pPr marL="411480" lvl="1" indent="0">
              <a:buNone/>
            </a:pPr>
            <a:r>
              <a:rPr lang="en-US" dirty="0" smtClean="0"/>
              <a:t>	&lt;/body&gt;</a:t>
            </a:r>
          </a:p>
          <a:p>
            <a:pPr marL="411480" lvl="1" indent="0">
              <a:buNone/>
            </a:pPr>
            <a:r>
              <a:rPr lang="en-US" dirty="0" smtClean="0"/>
              <a:t>&lt;/html&gt;</a:t>
            </a:r>
          </a:p>
          <a:p>
            <a:pPr marL="411480" lvl="1" indent="0">
              <a:buNone/>
            </a:pPr>
            <a:endParaRPr lang="en-US" dirty="0"/>
          </a:p>
        </p:txBody>
      </p:sp>
    </p:spTree>
    <p:extLst>
      <p:ext uri="{BB962C8B-B14F-4D97-AF65-F5344CB8AC3E}">
        <p14:creationId xmlns:p14="http://schemas.microsoft.com/office/powerpoint/2010/main" val="341535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Internal, External, Inline styles (Cont.)</a:t>
            </a:r>
            <a:endParaRPr lang="en-US" dirty="0"/>
          </a:p>
        </p:txBody>
      </p:sp>
      <p:sp>
        <p:nvSpPr>
          <p:cNvPr id="3" name="Content Placeholder 2"/>
          <p:cNvSpPr>
            <a:spLocks noGrp="1"/>
          </p:cNvSpPr>
          <p:nvPr>
            <p:ph idx="1"/>
          </p:nvPr>
        </p:nvSpPr>
        <p:spPr/>
        <p:txBody>
          <a:bodyPr/>
          <a:lstStyle/>
          <a:p>
            <a:r>
              <a:rPr lang="en-US" dirty="0" smtClean="0"/>
              <a:t>Inline</a:t>
            </a:r>
          </a:p>
          <a:p>
            <a:pPr lvl="1"/>
            <a:r>
              <a:rPr lang="en-US" dirty="0" smtClean="0"/>
              <a:t>Embedded in any HTML tag</a:t>
            </a:r>
          </a:p>
          <a:p>
            <a:pPr lvl="1"/>
            <a:endParaRPr lang="en-US" dirty="0"/>
          </a:p>
          <a:p>
            <a:pPr marL="411480" lvl="1" indent="0">
              <a:buNone/>
            </a:pPr>
            <a:r>
              <a:rPr lang="en-US" dirty="0"/>
              <a:t>&lt;p style="color:sienna;margin-left:20px"&gt;This is a paragraph.&lt;/p&gt;</a:t>
            </a:r>
          </a:p>
        </p:txBody>
      </p:sp>
    </p:spTree>
    <p:extLst>
      <p:ext uri="{BB962C8B-B14F-4D97-AF65-F5344CB8AC3E}">
        <p14:creationId xmlns:p14="http://schemas.microsoft.com/office/powerpoint/2010/main" val="389092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Text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Styling text can be achieved by styling any HTML tag</a:t>
            </a:r>
          </a:p>
          <a:p>
            <a:pPr lvl="1"/>
            <a:endParaRPr lang="en-US" dirty="0" smtClean="0"/>
          </a:p>
          <a:p>
            <a:pPr marL="411480" lvl="1" indent="0">
              <a:buNone/>
            </a:pPr>
            <a:r>
              <a:rPr lang="en-US" dirty="0"/>
              <a:t>b</a:t>
            </a:r>
            <a:r>
              <a:rPr lang="en-US" dirty="0" smtClean="0"/>
              <a:t>ody { </a:t>
            </a:r>
          </a:p>
          <a:p>
            <a:pPr marL="411480" lvl="1" indent="0">
              <a:buNone/>
            </a:pPr>
            <a:r>
              <a:rPr lang="en-US" dirty="0" smtClean="0"/>
              <a:t>	color: Red;</a:t>
            </a:r>
          </a:p>
          <a:p>
            <a:pPr marL="411480" lvl="1" indent="0">
              <a:buNone/>
            </a:pPr>
            <a:r>
              <a:rPr lang="en-US" dirty="0"/>
              <a:t>	</a:t>
            </a:r>
            <a:r>
              <a:rPr lang="en-US" dirty="0" smtClean="0"/>
              <a:t>text-align: left; /* others – right, center */</a:t>
            </a:r>
          </a:p>
          <a:p>
            <a:pPr marL="411480" lvl="1" indent="0">
              <a:buNone/>
            </a:pPr>
            <a:r>
              <a:rPr lang="en-US" dirty="0"/>
              <a:t>	</a:t>
            </a:r>
            <a:r>
              <a:rPr lang="en-US" dirty="0" smtClean="0"/>
              <a:t>text-decoration: </a:t>
            </a:r>
            <a:r>
              <a:rPr lang="en-US" dirty="0" err="1" smtClean="0"/>
              <a:t>overline</a:t>
            </a:r>
            <a:r>
              <a:rPr lang="en-US" dirty="0" smtClean="0"/>
              <a:t>;  /* underline, blink, 					        	     line-through */</a:t>
            </a:r>
          </a:p>
          <a:p>
            <a:pPr marL="411480" lvl="1" indent="0">
              <a:buNone/>
            </a:pPr>
            <a:r>
              <a:rPr lang="en-US" dirty="0"/>
              <a:t>	</a:t>
            </a:r>
            <a:r>
              <a:rPr lang="en-US" dirty="0" smtClean="0"/>
              <a:t>text-transform: uppercase;</a:t>
            </a:r>
            <a:r>
              <a:rPr lang="en-US" dirty="0"/>
              <a:t> /* lowercase</a:t>
            </a:r>
            <a:r>
              <a:rPr lang="en-US" dirty="0" smtClean="0"/>
              <a:t>, capitalize */</a:t>
            </a:r>
            <a:endParaRPr lang="en-US" dirty="0"/>
          </a:p>
          <a:p>
            <a:pPr marL="411480" lvl="1" indent="0">
              <a:buNone/>
            </a:pPr>
            <a:r>
              <a:rPr lang="en-US" dirty="0" smtClean="0"/>
              <a:t>}</a:t>
            </a:r>
            <a:r>
              <a:rPr lang="en-US" dirty="0"/>
              <a:t/>
            </a:r>
            <a:br>
              <a:rPr lang="en-US" dirty="0"/>
            </a:br>
            <a:r>
              <a:rPr lang="en-US" dirty="0" smtClean="0"/>
              <a:t/>
            </a:r>
            <a:br>
              <a:rPr lang="en-US" dirty="0" smtClean="0"/>
            </a:br>
            <a:r>
              <a:rPr lang="en-US" dirty="0" smtClean="0"/>
              <a:t>More </a:t>
            </a:r>
            <a:r>
              <a:rPr lang="en-US" dirty="0"/>
              <a:t>text styles here: </a:t>
            </a:r>
            <a:endParaRPr lang="en-US" dirty="0" smtClean="0"/>
          </a:p>
          <a:p>
            <a:pPr marL="411480" lvl="1" indent="0">
              <a:buNone/>
            </a:pPr>
            <a:r>
              <a:rPr lang="en-US" dirty="0" smtClean="0"/>
              <a:t>http</a:t>
            </a:r>
            <a:r>
              <a:rPr lang="en-US" dirty="0"/>
              <a:t>://www.w3schools.com/css/css_text.asp</a:t>
            </a:r>
          </a:p>
        </p:txBody>
      </p:sp>
    </p:spTree>
    <p:extLst>
      <p:ext uri="{BB962C8B-B14F-4D97-AF65-F5344CB8AC3E}">
        <p14:creationId xmlns:p14="http://schemas.microsoft.com/office/powerpoint/2010/main" val="2327769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224</TotalTime>
  <Words>750</Words>
  <Application>Microsoft Office PowerPoint</Application>
  <PresentationFormat>On-screen Show (4:3)</PresentationFormat>
  <Paragraphs>210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Cascading Style Sheets</vt:lpstr>
      <vt:lpstr>What are we going to do today?</vt:lpstr>
      <vt:lpstr>What are Cascading Style Sheets?</vt:lpstr>
      <vt:lpstr>How CSS helps</vt:lpstr>
      <vt:lpstr>Basic Syntax</vt:lpstr>
      <vt:lpstr>Internal, External, Inline styles</vt:lpstr>
      <vt:lpstr>Internal, External, Inline styles (Cont.)</vt:lpstr>
      <vt:lpstr>Internal, External, Inline styles (Cont.)</vt:lpstr>
      <vt:lpstr>Style Text</vt:lpstr>
      <vt:lpstr>Style Backgrounds</vt:lpstr>
      <vt:lpstr>The ‘Box Model’</vt:lpstr>
      <vt:lpstr>The ‘Box Model’ (Cont.)</vt:lpstr>
      <vt:lpstr>The ‘Box Model’ (Cont.)</vt:lpstr>
      <vt:lpstr>Dimensions</vt:lpstr>
      <vt:lpstr>Alignment</vt:lpstr>
      <vt:lpstr>Positioning</vt:lpstr>
      <vt:lpstr>Positioning (Cont.)</vt:lpstr>
      <vt:lpstr>Positioning (Cont.)</vt:lpstr>
      <vt:lpstr>Positioning (Cont.)</vt:lpstr>
      <vt:lpstr>Positioning (Cont.)</vt:lpstr>
      <vt:lpstr>Ids and Classes</vt:lpstr>
      <vt:lpstr>Ids and Classes (Cont.)</vt:lpstr>
      <vt:lpstr>Ids and Classes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Justin Antoszek</dc:creator>
  <cp:lastModifiedBy>Justin Antoszek</cp:lastModifiedBy>
  <cp:revision>15</cp:revision>
  <dcterms:created xsi:type="dcterms:W3CDTF">2006-08-16T00:00:00Z</dcterms:created>
  <dcterms:modified xsi:type="dcterms:W3CDTF">2010-10-04T01:42:36Z</dcterms:modified>
</cp:coreProperties>
</file>