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5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10/25/2010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10/25/2010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10/25/2010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10/25/2010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10/25/2010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10/25/2010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10/25/2010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10/25/2010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10/25/2010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Server Controls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8345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(Cont.)</a:t>
            </a:r>
            <a:endParaRPr lang="en-US" dirty="0"/>
          </a:p>
        </p:txBody>
      </p:sp>
      <p:sp>
        <p:nvSpPr>
          <p:cNvPr id="3" name="Content Placeholder 2"/>
          <p:cNvSpPr>
            <a:spLocks noGrp="1"/>
          </p:cNvSpPr>
          <p:nvPr>
            <p:ph idx="1"/>
          </p:nvPr>
        </p:nvSpPr>
        <p:spPr/>
        <p:txBody>
          <a:bodyPr/>
          <a:lstStyle/>
          <a:p>
            <a:r>
              <a:rPr lang="en-US" dirty="0" smtClean="0"/>
              <a:t>List</a:t>
            </a:r>
          </a:p>
          <a:p>
            <a:pPr lvl="1"/>
            <a:r>
              <a:rPr lang="en-US" dirty="0"/>
              <a:t>&lt;</a:t>
            </a:r>
            <a:r>
              <a:rPr lang="en-US" dirty="0" err="1" smtClean="0"/>
              <a:t>asp:ListBox</a:t>
            </a:r>
            <a:r>
              <a:rPr lang="en-US" dirty="0" smtClean="0"/>
              <a:t> /&gt;</a:t>
            </a:r>
          </a:p>
          <a:p>
            <a:pPr lvl="1"/>
            <a:r>
              <a:rPr lang="en-US" dirty="0"/>
              <a:t>&lt;</a:t>
            </a:r>
            <a:r>
              <a:rPr lang="en-US" dirty="0" err="1" smtClean="0"/>
              <a:t>asp:CheckBoxList</a:t>
            </a:r>
            <a:r>
              <a:rPr lang="en-US" dirty="0" smtClean="0"/>
              <a:t> /&gt;</a:t>
            </a:r>
          </a:p>
          <a:p>
            <a:pPr lvl="1"/>
            <a:r>
              <a:rPr lang="en-US" dirty="0"/>
              <a:t>&lt;</a:t>
            </a:r>
            <a:r>
              <a:rPr lang="en-US" dirty="0" err="1" smtClean="0"/>
              <a:t>asp:RadioButtonList</a:t>
            </a:r>
            <a:r>
              <a:rPr lang="en-US" dirty="0" smtClean="0"/>
              <a:t> </a:t>
            </a:r>
            <a:r>
              <a:rPr lang="en-US" dirty="0" smtClean="0"/>
              <a:t>/&gt;</a:t>
            </a:r>
          </a:p>
          <a:p>
            <a:pPr lvl="1"/>
            <a:r>
              <a:rPr lang="en-US" dirty="0" smtClean="0"/>
              <a:t>&lt;</a:t>
            </a:r>
            <a:r>
              <a:rPr lang="en-US" dirty="0" err="1" smtClean="0"/>
              <a:t>asp:BulletedList</a:t>
            </a:r>
            <a:r>
              <a:rPr lang="en-US" dirty="0" smtClean="0"/>
              <a:t> /&gt;</a:t>
            </a:r>
            <a:endParaRPr lang="en-US" dirty="0" smtClean="0"/>
          </a:p>
          <a:p>
            <a:pPr lvl="1"/>
            <a:r>
              <a:rPr lang="en-US" dirty="0"/>
              <a:t>&lt;</a:t>
            </a:r>
            <a:r>
              <a:rPr lang="en-US" dirty="0" err="1" smtClean="0"/>
              <a:t>asp:Repeater</a:t>
            </a:r>
            <a:r>
              <a:rPr lang="en-US" dirty="0" smtClean="0"/>
              <a:t> /&gt;</a:t>
            </a:r>
          </a:p>
          <a:p>
            <a:pPr lvl="1"/>
            <a:r>
              <a:rPr lang="en-US" dirty="0"/>
              <a:t>&lt;</a:t>
            </a:r>
            <a:r>
              <a:rPr lang="en-US" dirty="0" err="1" smtClean="0"/>
              <a:t>asp:DataList</a:t>
            </a:r>
            <a:r>
              <a:rPr lang="en-US" dirty="0" smtClean="0"/>
              <a:t> /&gt;</a:t>
            </a:r>
          </a:p>
          <a:p>
            <a:pPr lvl="1"/>
            <a:r>
              <a:rPr lang="en-US" dirty="0"/>
              <a:t>&lt;</a:t>
            </a:r>
            <a:r>
              <a:rPr lang="en-US" dirty="0" err="1" smtClean="0"/>
              <a:t>asp:DataGrid</a:t>
            </a:r>
            <a:r>
              <a:rPr lang="en-US" dirty="0" smtClean="0"/>
              <a:t> /&gt;</a:t>
            </a:r>
          </a:p>
          <a:p>
            <a:pPr lvl="1"/>
            <a:r>
              <a:rPr lang="en-US" dirty="0"/>
              <a:t>&lt;</a:t>
            </a:r>
            <a:r>
              <a:rPr lang="en-US" dirty="0" err="1" smtClean="0"/>
              <a:t>asp:DropDownList</a:t>
            </a:r>
            <a:r>
              <a:rPr lang="en-US" dirty="0" smtClean="0"/>
              <a:t> </a:t>
            </a:r>
            <a:r>
              <a:rPr lang="en-US" dirty="0"/>
              <a:t>/&gt;</a:t>
            </a:r>
          </a:p>
        </p:txBody>
      </p:sp>
    </p:spTree>
    <p:extLst>
      <p:ext uri="{BB962C8B-B14F-4D97-AF65-F5344CB8AC3E}">
        <p14:creationId xmlns:p14="http://schemas.microsoft.com/office/powerpoint/2010/main" val="331504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(Cont.)</a:t>
            </a:r>
            <a:endParaRPr lang="en-US" dirty="0"/>
          </a:p>
        </p:txBody>
      </p:sp>
      <p:sp>
        <p:nvSpPr>
          <p:cNvPr id="3" name="Content Placeholder 2"/>
          <p:cNvSpPr>
            <a:spLocks noGrp="1"/>
          </p:cNvSpPr>
          <p:nvPr>
            <p:ph idx="1"/>
          </p:nvPr>
        </p:nvSpPr>
        <p:spPr/>
        <p:txBody>
          <a:bodyPr/>
          <a:lstStyle/>
          <a:p>
            <a:r>
              <a:rPr lang="en-US" dirty="0" smtClean="0"/>
              <a:t>Rich</a:t>
            </a:r>
          </a:p>
          <a:p>
            <a:pPr lvl="1"/>
            <a:r>
              <a:rPr lang="en-US" dirty="0"/>
              <a:t>&lt;</a:t>
            </a:r>
            <a:r>
              <a:rPr lang="en-US" dirty="0" err="1" smtClean="0"/>
              <a:t>asp:Xml</a:t>
            </a:r>
            <a:r>
              <a:rPr lang="en-US" dirty="0" smtClean="0"/>
              <a:t> /&gt;</a:t>
            </a:r>
          </a:p>
          <a:p>
            <a:pPr lvl="1"/>
            <a:r>
              <a:rPr lang="en-US" dirty="0"/>
              <a:t>&lt;</a:t>
            </a:r>
            <a:r>
              <a:rPr lang="en-US" dirty="0" err="1" smtClean="0"/>
              <a:t>asp:Calendar</a:t>
            </a:r>
            <a:r>
              <a:rPr lang="en-US" dirty="0" smtClean="0"/>
              <a:t> /&gt;</a:t>
            </a:r>
          </a:p>
          <a:p>
            <a:pPr lvl="1"/>
            <a:r>
              <a:rPr lang="en-US" dirty="0"/>
              <a:t>&lt;</a:t>
            </a:r>
            <a:r>
              <a:rPr lang="en-US" dirty="0" err="1" smtClean="0"/>
              <a:t>asp:AdRotator</a:t>
            </a:r>
            <a:r>
              <a:rPr lang="en-US" dirty="0" smtClean="0"/>
              <a:t> /&gt;</a:t>
            </a:r>
          </a:p>
          <a:p>
            <a:pPr lvl="1"/>
            <a:r>
              <a:rPr lang="en-US" dirty="0"/>
              <a:t>&lt;</a:t>
            </a:r>
            <a:r>
              <a:rPr lang="en-US" dirty="0" err="1" smtClean="0"/>
              <a:t>asp:TreeView</a:t>
            </a:r>
            <a:r>
              <a:rPr lang="en-US" dirty="0" smtClean="0"/>
              <a:t> </a:t>
            </a:r>
            <a:r>
              <a:rPr lang="en-US" dirty="0"/>
              <a:t>/&gt;</a:t>
            </a:r>
            <a:endParaRPr lang="en-US" dirty="0" smtClean="0"/>
          </a:p>
          <a:p>
            <a:pPr lvl="1"/>
            <a:endParaRPr lang="en-US" dirty="0"/>
          </a:p>
        </p:txBody>
      </p:sp>
    </p:spTree>
    <p:extLst>
      <p:ext uri="{BB962C8B-B14F-4D97-AF65-F5344CB8AC3E}">
        <p14:creationId xmlns:p14="http://schemas.microsoft.com/office/powerpoint/2010/main" val="149574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your own control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Why?</a:t>
            </a:r>
          </a:p>
          <a:p>
            <a:pPr lvl="1"/>
            <a:r>
              <a:rPr lang="en-US" dirty="0" smtClean="0"/>
              <a:t>The ASP.NET toolset is extensive yes… but that doesn’t mean that it has an answer for everything.</a:t>
            </a:r>
          </a:p>
          <a:p>
            <a:pPr lvl="1"/>
            <a:endParaRPr lang="en-US" dirty="0" smtClean="0"/>
          </a:p>
          <a:p>
            <a:pPr lvl="1"/>
            <a:r>
              <a:rPr lang="en-US" dirty="0" smtClean="0"/>
              <a:t>User Controls</a:t>
            </a:r>
          </a:p>
          <a:p>
            <a:pPr lvl="2"/>
            <a:r>
              <a:rPr lang="en-US" dirty="0" smtClean="0"/>
              <a:t>Allow a user to create a new control using existing tags/tools. For simplicity </a:t>
            </a:r>
            <a:r>
              <a:rPr lang="en-US" smtClean="0"/>
              <a:t>sake: you </a:t>
            </a:r>
            <a:r>
              <a:rPr lang="en-US" dirty="0" smtClean="0"/>
              <a:t>may want a button to pop up with a message box.</a:t>
            </a:r>
          </a:p>
          <a:p>
            <a:pPr lvl="2"/>
            <a:endParaRPr lang="en-US" dirty="0" smtClean="0"/>
          </a:p>
          <a:p>
            <a:pPr lvl="1"/>
            <a:r>
              <a:rPr lang="en-US" dirty="0" smtClean="0"/>
              <a:t>Custom Controls</a:t>
            </a:r>
          </a:p>
          <a:p>
            <a:pPr lvl="2"/>
            <a:r>
              <a:rPr lang="en-US" dirty="0" smtClean="0"/>
              <a:t>Are overkill, but in a good way. Custom Controls for programmers to take control of everything the control does. The programmer must create methods to tell the control how to display, what events to handle, what properties it has… everything. (These could be in their own course entirely, we don’t have enough time to talk about them </a:t>
            </a:r>
            <a:r>
              <a:rPr lang="en-US" dirty="0" smtClean="0">
                <a:sym typeface="Wingdings" pitchFamily="2" charset="2"/>
              </a:rPr>
              <a:t>)</a:t>
            </a:r>
            <a:endParaRPr lang="en-US" dirty="0"/>
          </a:p>
        </p:txBody>
      </p:sp>
    </p:spTree>
    <p:extLst>
      <p:ext uri="{BB962C8B-B14F-4D97-AF65-F5344CB8AC3E}">
        <p14:creationId xmlns:p14="http://schemas.microsoft.com/office/powerpoint/2010/main" val="162518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we going to do today?</a:t>
            </a:r>
            <a:endParaRPr lang="en-US" dirty="0"/>
          </a:p>
        </p:txBody>
      </p:sp>
      <p:sp>
        <p:nvSpPr>
          <p:cNvPr id="3" name="Content Placeholder 2"/>
          <p:cNvSpPr>
            <a:spLocks noGrp="1"/>
          </p:cNvSpPr>
          <p:nvPr>
            <p:ph idx="1"/>
          </p:nvPr>
        </p:nvSpPr>
        <p:spPr/>
        <p:txBody>
          <a:bodyPr/>
          <a:lstStyle/>
          <a:p>
            <a:r>
              <a:rPr lang="en-US" dirty="0" smtClean="0"/>
              <a:t>What is a control?</a:t>
            </a:r>
          </a:p>
          <a:p>
            <a:r>
              <a:rPr lang="en-US" dirty="0" smtClean="0"/>
              <a:t>Two Types of built-in Server Controls</a:t>
            </a:r>
          </a:p>
          <a:p>
            <a:pPr lvl="1"/>
            <a:r>
              <a:rPr lang="en-US" dirty="0" smtClean="0"/>
              <a:t>HTML Server Controls</a:t>
            </a:r>
          </a:p>
          <a:p>
            <a:pPr lvl="1"/>
            <a:r>
              <a:rPr lang="en-US" dirty="0"/>
              <a:t>Server </a:t>
            </a:r>
            <a:r>
              <a:rPr lang="en-US" dirty="0" smtClean="0"/>
              <a:t>Controls</a:t>
            </a:r>
          </a:p>
          <a:p>
            <a:r>
              <a:rPr lang="en-US" dirty="0" smtClean="0"/>
              <a:t>Create your own controls</a:t>
            </a:r>
          </a:p>
          <a:p>
            <a:pPr lvl="1"/>
            <a:r>
              <a:rPr lang="en-US" dirty="0" smtClean="0"/>
              <a:t>User Controls</a:t>
            </a:r>
          </a:p>
          <a:p>
            <a:pPr lvl="1"/>
            <a:r>
              <a:rPr lang="en-US" dirty="0" smtClean="0"/>
              <a:t>Custom Controls</a:t>
            </a:r>
          </a:p>
          <a:p>
            <a:r>
              <a:rPr lang="en-US" dirty="0" smtClean="0"/>
              <a:t>My first User Control</a:t>
            </a:r>
          </a:p>
        </p:txBody>
      </p:sp>
    </p:spTree>
    <p:extLst>
      <p:ext uri="{BB962C8B-B14F-4D97-AF65-F5344CB8AC3E}">
        <p14:creationId xmlns:p14="http://schemas.microsoft.com/office/powerpoint/2010/main" val="118629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ASP.NET provides built in server controls that are designed to provide a more structured programming model for the web.</a:t>
            </a:r>
          </a:p>
          <a:p>
            <a:r>
              <a:rPr lang="en-US" dirty="0" smtClean="0"/>
              <a:t>Common features of a control are:</a:t>
            </a:r>
          </a:p>
          <a:p>
            <a:pPr lvl="1"/>
            <a:r>
              <a:rPr lang="en-US" dirty="0" smtClean="0"/>
              <a:t>State Management</a:t>
            </a:r>
          </a:p>
          <a:p>
            <a:pPr lvl="1"/>
            <a:r>
              <a:rPr lang="en-US" dirty="0" smtClean="0"/>
              <a:t>Simple access to object values</a:t>
            </a:r>
          </a:p>
          <a:p>
            <a:pPr lvl="1"/>
            <a:r>
              <a:rPr lang="en-US" dirty="0" smtClean="0"/>
              <a:t>React to events</a:t>
            </a:r>
          </a:p>
          <a:p>
            <a:pPr lvl="1"/>
            <a:r>
              <a:rPr lang="en-US" dirty="0" smtClean="0"/>
              <a:t>Most importantly – the output of a control is optimized based on the browser being used.</a:t>
            </a:r>
            <a:endParaRPr lang="en-US" dirty="0"/>
          </a:p>
        </p:txBody>
      </p:sp>
    </p:spTree>
    <p:extLst>
      <p:ext uri="{BB962C8B-B14F-4D97-AF65-F5344CB8AC3E}">
        <p14:creationId xmlns:p14="http://schemas.microsoft.com/office/powerpoint/2010/main" val="195358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Controls</a:t>
            </a:r>
            <a:endParaRPr lang="en-US" dirty="0"/>
          </a:p>
        </p:txBody>
      </p:sp>
      <p:sp>
        <p:nvSpPr>
          <p:cNvPr id="3" name="Content Placeholder 2"/>
          <p:cNvSpPr>
            <a:spLocks noGrp="1"/>
          </p:cNvSpPr>
          <p:nvPr>
            <p:ph idx="1"/>
          </p:nvPr>
        </p:nvSpPr>
        <p:spPr/>
        <p:txBody>
          <a:bodyPr>
            <a:normAutofit fontScale="92500"/>
          </a:bodyPr>
          <a:lstStyle/>
          <a:p>
            <a:r>
              <a:rPr lang="en-US" dirty="0" smtClean="0"/>
              <a:t>HTML Server Controls</a:t>
            </a:r>
          </a:p>
          <a:p>
            <a:pPr lvl="1"/>
            <a:r>
              <a:rPr lang="en-US" dirty="0" smtClean="0"/>
              <a:t>They are basic HTML elements (tags) that include ‘</a:t>
            </a:r>
            <a:r>
              <a:rPr lang="en-US" dirty="0" err="1" smtClean="0"/>
              <a:t>runat</a:t>
            </a:r>
            <a:r>
              <a:rPr lang="en-US" dirty="0" smtClean="0"/>
              <a:t>=“Server”’</a:t>
            </a:r>
          </a:p>
          <a:p>
            <a:pPr lvl="1"/>
            <a:r>
              <a:rPr lang="en-US" dirty="0" smtClean="0"/>
              <a:t>The controls have the same output and properties as their corresponding HTML elements. Physically they map one-to-one with their HTML counterparts.</a:t>
            </a:r>
          </a:p>
          <a:p>
            <a:pPr lvl="1"/>
            <a:r>
              <a:rPr lang="en-US" dirty="0" smtClean="0"/>
              <a:t>When the application is compiled HTML server controls are packaged in the assembly.</a:t>
            </a:r>
          </a:p>
          <a:p>
            <a:pPr lvl="1"/>
            <a:r>
              <a:rPr lang="en-US" dirty="0" smtClean="0"/>
              <a:t>If the HTML control is unrecognized by the compiler it is packaged as an </a:t>
            </a:r>
            <a:r>
              <a:rPr lang="en-US" dirty="0" err="1" smtClean="0"/>
              <a:t>HtmlGenericControl</a:t>
            </a:r>
            <a:endParaRPr lang="en-US" dirty="0" smtClean="0"/>
          </a:p>
        </p:txBody>
      </p:sp>
    </p:spTree>
    <p:extLst>
      <p:ext uri="{BB962C8B-B14F-4D97-AF65-F5344CB8AC3E}">
        <p14:creationId xmlns:p14="http://schemas.microsoft.com/office/powerpoint/2010/main" val="161732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Controls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Most HTML tags have a corresponding Server version</a:t>
            </a:r>
          </a:p>
          <a:p>
            <a:pPr lvl="1"/>
            <a:r>
              <a:rPr lang="en-US" dirty="0" smtClean="0"/>
              <a:t>&lt;form&gt;</a:t>
            </a:r>
          </a:p>
          <a:p>
            <a:pPr lvl="1"/>
            <a:r>
              <a:rPr lang="en-US" dirty="0" smtClean="0"/>
              <a:t>&lt;input&gt;</a:t>
            </a:r>
          </a:p>
          <a:p>
            <a:pPr lvl="2"/>
            <a:r>
              <a:rPr lang="en-US" dirty="0" smtClean="0"/>
              <a:t>Button</a:t>
            </a:r>
          </a:p>
          <a:p>
            <a:pPr lvl="2"/>
            <a:r>
              <a:rPr lang="en-US" dirty="0" smtClean="0"/>
              <a:t>Hidden</a:t>
            </a:r>
          </a:p>
          <a:p>
            <a:pPr lvl="2"/>
            <a:r>
              <a:rPr lang="en-US" dirty="0" smtClean="0"/>
              <a:t>Image</a:t>
            </a:r>
          </a:p>
          <a:p>
            <a:pPr lvl="2"/>
            <a:r>
              <a:rPr lang="en-US" dirty="0" smtClean="0"/>
              <a:t>Radio</a:t>
            </a:r>
          </a:p>
          <a:p>
            <a:pPr lvl="2"/>
            <a:r>
              <a:rPr lang="en-US" dirty="0" err="1" smtClean="0"/>
              <a:t>CheckBox</a:t>
            </a:r>
            <a:endParaRPr lang="en-US" dirty="0"/>
          </a:p>
          <a:p>
            <a:pPr lvl="2"/>
            <a:r>
              <a:rPr lang="en-US" dirty="0" smtClean="0"/>
              <a:t>File</a:t>
            </a:r>
            <a:br>
              <a:rPr lang="en-US" dirty="0" smtClean="0"/>
            </a:br>
            <a:r>
              <a:rPr lang="en-US" dirty="0" smtClean="0"/>
              <a:t>Text</a:t>
            </a:r>
          </a:p>
          <a:p>
            <a:pPr lvl="1"/>
            <a:r>
              <a:rPr lang="en-US" dirty="0" smtClean="0"/>
              <a:t>&lt;a&gt;</a:t>
            </a:r>
          </a:p>
          <a:p>
            <a:pPr lvl="1"/>
            <a:r>
              <a:rPr lang="en-US" dirty="0" smtClean="0"/>
              <a:t>&lt;</a:t>
            </a:r>
            <a:r>
              <a:rPr lang="en-US" dirty="0" err="1" smtClean="0"/>
              <a:t>img</a:t>
            </a:r>
            <a:r>
              <a:rPr lang="en-US" dirty="0" smtClean="0"/>
              <a:t>&gt;</a:t>
            </a:r>
          </a:p>
          <a:p>
            <a:pPr lvl="1"/>
            <a:r>
              <a:rPr lang="en-US" dirty="0" smtClean="0"/>
              <a:t>&lt;table&gt;</a:t>
            </a:r>
          </a:p>
          <a:p>
            <a:pPr lvl="2"/>
            <a:r>
              <a:rPr lang="en-US" dirty="0" smtClean="0"/>
              <a:t>&lt;</a:t>
            </a:r>
            <a:r>
              <a:rPr lang="en-US" dirty="0" err="1" smtClean="0"/>
              <a:t>tr</a:t>
            </a:r>
            <a:r>
              <a:rPr lang="en-US" dirty="0" smtClean="0"/>
              <a:t>&gt; and &lt;td&gt;</a:t>
            </a:r>
          </a:p>
          <a:p>
            <a:pPr lvl="1"/>
            <a:r>
              <a:rPr lang="en-US" dirty="0" smtClean="0"/>
              <a:t>&lt;</a:t>
            </a:r>
            <a:r>
              <a:rPr lang="en-US" dirty="0" err="1" smtClean="0"/>
              <a:t>textarea</a:t>
            </a:r>
            <a:r>
              <a:rPr lang="en-US" dirty="0" smtClean="0"/>
              <a:t>&gt;</a:t>
            </a:r>
          </a:p>
          <a:p>
            <a:pPr lvl="1"/>
            <a:r>
              <a:rPr lang="en-US" dirty="0" smtClean="0"/>
              <a:t>&lt;select&gt;</a:t>
            </a:r>
          </a:p>
          <a:p>
            <a:pPr lvl="1"/>
            <a:r>
              <a:rPr lang="en-US" dirty="0" smtClean="0"/>
              <a:t>&lt;button&gt;</a:t>
            </a:r>
            <a:endParaRPr lang="en-US" dirty="0"/>
          </a:p>
        </p:txBody>
      </p:sp>
    </p:spTree>
    <p:extLst>
      <p:ext uri="{BB962C8B-B14F-4D97-AF65-F5344CB8AC3E}">
        <p14:creationId xmlns:p14="http://schemas.microsoft.com/office/powerpoint/2010/main" val="391744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a:t>
            </a:r>
            <a:endParaRPr lang="en-US" dirty="0"/>
          </a:p>
        </p:txBody>
      </p:sp>
      <p:sp>
        <p:nvSpPr>
          <p:cNvPr id="3" name="Content Placeholder 2"/>
          <p:cNvSpPr>
            <a:spLocks noGrp="1"/>
          </p:cNvSpPr>
          <p:nvPr>
            <p:ph idx="1"/>
          </p:nvPr>
        </p:nvSpPr>
        <p:spPr/>
        <p:txBody>
          <a:bodyPr/>
          <a:lstStyle/>
          <a:p>
            <a:r>
              <a:rPr lang="en-US" dirty="0" smtClean="0"/>
              <a:t>Server controls are very similar to HTML controls</a:t>
            </a:r>
          </a:p>
          <a:p>
            <a:r>
              <a:rPr lang="en-US" dirty="0" smtClean="0"/>
              <a:t>The difference is that they have a standardized set of properties and events</a:t>
            </a:r>
          </a:p>
          <a:p>
            <a:r>
              <a:rPr lang="en-US" dirty="0" smtClean="0"/>
              <a:t>The control set is massive!</a:t>
            </a:r>
          </a:p>
          <a:p>
            <a:pPr lvl="1"/>
            <a:r>
              <a:rPr lang="en-US" dirty="0" smtClean="0"/>
              <a:t>On top of the basic set of inputs provided by HTML, Microsoft has included dozens of prepackages Server Controls</a:t>
            </a:r>
          </a:p>
          <a:p>
            <a:pPr lvl="2"/>
            <a:r>
              <a:rPr lang="en-US" dirty="0" smtClean="0"/>
              <a:t>Grids/Calendars/Repeaters/Validators/Forms/etc</a:t>
            </a:r>
            <a:r>
              <a:rPr lang="en-US" dirty="0"/>
              <a:t>.</a:t>
            </a:r>
          </a:p>
        </p:txBody>
      </p:sp>
    </p:spTree>
    <p:extLst>
      <p:ext uri="{BB962C8B-B14F-4D97-AF65-F5344CB8AC3E}">
        <p14:creationId xmlns:p14="http://schemas.microsoft.com/office/powerpoint/2010/main" val="365854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(Cont.)</a:t>
            </a:r>
            <a:endParaRPr lang="en-US" dirty="0"/>
          </a:p>
        </p:txBody>
      </p:sp>
      <p:sp>
        <p:nvSpPr>
          <p:cNvPr id="3" name="Content Placeholder 2"/>
          <p:cNvSpPr>
            <a:spLocks noGrp="1"/>
          </p:cNvSpPr>
          <p:nvPr>
            <p:ph idx="1"/>
          </p:nvPr>
        </p:nvSpPr>
        <p:spPr/>
        <p:txBody>
          <a:bodyPr/>
          <a:lstStyle/>
          <a:p>
            <a:r>
              <a:rPr lang="en-US" dirty="0" smtClean="0"/>
              <a:t>4 Basic types</a:t>
            </a:r>
          </a:p>
          <a:p>
            <a:pPr lvl="1"/>
            <a:r>
              <a:rPr lang="en-US" dirty="0" smtClean="0"/>
              <a:t>Built in functionality covers a large range of things it can do by default</a:t>
            </a:r>
          </a:p>
          <a:p>
            <a:pPr lvl="2"/>
            <a:r>
              <a:rPr lang="en-US" dirty="0" smtClean="0"/>
              <a:t>Basic</a:t>
            </a:r>
          </a:p>
          <a:p>
            <a:pPr lvl="2"/>
            <a:r>
              <a:rPr lang="en-US" dirty="0" smtClean="0"/>
              <a:t>Validation</a:t>
            </a:r>
          </a:p>
          <a:p>
            <a:pPr lvl="2"/>
            <a:r>
              <a:rPr lang="en-US" dirty="0" smtClean="0"/>
              <a:t>List</a:t>
            </a:r>
          </a:p>
          <a:p>
            <a:pPr lvl="2"/>
            <a:r>
              <a:rPr lang="en-US" dirty="0" smtClean="0"/>
              <a:t>Rich</a:t>
            </a:r>
            <a:endParaRPr lang="en-US" dirty="0"/>
          </a:p>
        </p:txBody>
      </p:sp>
    </p:spTree>
    <p:extLst>
      <p:ext uri="{BB962C8B-B14F-4D97-AF65-F5344CB8AC3E}">
        <p14:creationId xmlns:p14="http://schemas.microsoft.com/office/powerpoint/2010/main" val="123195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Basic</a:t>
            </a:r>
            <a:endParaRPr lang="en-US" dirty="0"/>
          </a:p>
          <a:p>
            <a:pPr lvl="1"/>
            <a:r>
              <a:rPr lang="en-US" dirty="0"/>
              <a:t>&lt;</a:t>
            </a:r>
            <a:r>
              <a:rPr lang="en-US" dirty="0" err="1" smtClean="0"/>
              <a:t>asp:Button</a:t>
            </a:r>
            <a:r>
              <a:rPr lang="en-US" dirty="0" smtClean="0"/>
              <a:t>/&gt;</a:t>
            </a:r>
            <a:endParaRPr lang="en-US" dirty="0"/>
          </a:p>
          <a:p>
            <a:pPr lvl="1"/>
            <a:r>
              <a:rPr lang="en-US" dirty="0"/>
              <a:t>&lt;</a:t>
            </a:r>
            <a:r>
              <a:rPr lang="en-US" dirty="0" err="1" smtClean="0"/>
              <a:t>asp:CheckBox</a:t>
            </a:r>
            <a:r>
              <a:rPr lang="en-US" dirty="0" smtClean="0"/>
              <a:t>/&gt;</a:t>
            </a:r>
          </a:p>
          <a:p>
            <a:pPr lvl="1"/>
            <a:r>
              <a:rPr lang="en-US" dirty="0"/>
              <a:t>&lt;</a:t>
            </a:r>
            <a:r>
              <a:rPr lang="en-US" dirty="0" err="1" smtClean="0"/>
              <a:t>asp:Hyperlink</a:t>
            </a:r>
            <a:r>
              <a:rPr lang="en-US" dirty="0" smtClean="0"/>
              <a:t> </a:t>
            </a:r>
            <a:r>
              <a:rPr lang="en-US" dirty="0"/>
              <a:t>/&gt;</a:t>
            </a:r>
          </a:p>
          <a:p>
            <a:pPr lvl="1"/>
            <a:r>
              <a:rPr lang="en-US" dirty="0"/>
              <a:t>&lt;</a:t>
            </a:r>
            <a:r>
              <a:rPr lang="en-US" dirty="0" err="1" smtClean="0"/>
              <a:t>asp:Image</a:t>
            </a:r>
            <a:r>
              <a:rPr lang="en-US" dirty="0" smtClean="0"/>
              <a:t> /&gt;</a:t>
            </a:r>
          </a:p>
          <a:p>
            <a:pPr lvl="1"/>
            <a:r>
              <a:rPr lang="en-US" dirty="0" smtClean="0"/>
              <a:t>&lt;</a:t>
            </a:r>
            <a:r>
              <a:rPr lang="en-US" dirty="0" err="1" smtClean="0"/>
              <a:t>asp:ImageButton</a:t>
            </a:r>
            <a:r>
              <a:rPr lang="en-US" dirty="0" smtClean="0"/>
              <a:t> /&gt;</a:t>
            </a:r>
          </a:p>
          <a:p>
            <a:pPr lvl="1"/>
            <a:r>
              <a:rPr lang="en-US" dirty="0"/>
              <a:t>&lt;</a:t>
            </a:r>
            <a:r>
              <a:rPr lang="en-US" dirty="0" err="1" smtClean="0"/>
              <a:t>asp:Label</a:t>
            </a:r>
            <a:r>
              <a:rPr lang="en-US" dirty="0" smtClean="0"/>
              <a:t> /&gt;</a:t>
            </a:r>
          </a:p>
          <a:p>
            <a:pPr lvl="1"/>
            <a:r>
              <a:rPr lang="en-US" dirty="0"/>
              <a:t>&lt;</a:t>
            </a:r>
            <a:r>
              <a:rPr lang="en-US" dirty="0" err="1" smtClean="0"/>
              <a:t>asp:Literal</a:t>
            </a:r>
            <a:r>
              <a:rPr lang="en-US" dirty="0" smtClean="0"/>
              <a:t> </a:t>
            </a:r>
            <a:r>
              <a:rPr lang="en-US" dirty="0"/>
              <a:t>/&gt;</a:t>
            </a:r>
            <a:endParaRPr lang="en-US" dirty="0" smtClean="0"/>
          </a:p>
          <a:p>
            <a:pPr lvl="1"/>
            <a:r>
              <a:rPr lang="en-US" dirty="0"/>
              <a:t>&lt;</a:t>
            </a:r>
            <a:r>
              <a:rPr lang="en-US" dirty="0" err="1" smtClean="0"/>
              <a:t>asp:Panel</a:t>
            </a:r>
            <a:r>
              <a:rPr lang="en-US" dirty="0" smtClean="0"/>
              <a:t> /&gt;</a:t>
            </a:r>
          </a:p>
          <a:p>
            <a:pPr lvl="1"/>
            <a:r>
              <a:rPr lang="en-US" dirty="0"/>
              <a:t>&lt;</a:t>
            </a:r>
            <a:r>
              <a:rPr lang="en-US" dirty="0" err="1" smtClean="0"/>
              <a:t>asp:PlaceHolder</a:t>
            </a:r>
            <a:r>
              <a:rPr lang="en-US" dirty="0" smtClean="0"/>
              <a:t> /&gt;</a:t>
            </a:r>
          </a:p>
          <a:p>
            <a:pPr lvl="1"/>
            <a:r>
              <a:rPr lang="en-US" dirty="0"/>
              <a:t>&lt;</a:t>
            </a:r>
            <a:r>
              <a:rPr lang="en-US" dirty="0" err="1" smtClean="0"/>
              <a:t>asp:RadioButton</a:t>
            </a:r>
            <a:r>
              <a:rPr lang="en-US" dirty="0" smtClean="0"/>
              <a:t> /&gt;</a:t>
            </a:r>
          </a:p>
          <a:p>
            <a:pPr lvl="1"/>
            <a:r>
              <a:rPr lang="en-US" dirty="0"/>
              <a:t>&lt;</a:t>
            </a:r>
            <a:r>
              <a:rPr lang="en-US" dirty="0" err="1" smtClean="0"/>
              <a:t>asp:Table</a:t>
            </a:r>
            <a:r>
              <a:rPr lang="en-US" dirty="0" smtClean="0"/>
              <a:t> /&gt;</a:t>
            </a:r>
          </a:p>
          <a:p>
            <a:pPr lvl="1"/>
            <a:r>
              <a:rPr lang="en-US" dirty="0"/>
              <a:t>&lt;</a:t>
            </a:r>
            <a:r>
              <a:rPr lang="en-US" dirty="0" err="1" smtClean="0"/>
              <a:t>asp:TableCell</a:t>
            </a:r>
            <a:r>
              <a:rPr lang="en-US" dirty="0" smtClean="0"/>
              <a:t> /&gt;</a:t>
            </a:r>
          </a:p>
          <a:p>
            <a:pPr lvl="1"/>
            <a:r>
              <a:rPr lang="en-US" dirty="0"/>
              <a:t>&lt;</a:t>
            </a:r>
            <a:r>
              <a:rPr lang="en-US" dirty="0" err="1" smtClean="0"/>
              <a:t>asp:TableRow</a:t>
            </a:r>
            <a:r>
              <a:rPr lang="en-US" dirty="0" smtClean="0"/>
              <a:t> </a:t>
            </a:r>
            <a:r>
              <a:rPr lang="en-US" dirty="0"/>
              <a:t>/&gt;</a:t>
            </a:r>
          </a:p>
          <a:p>
            <a:pPr lvl="1"/>
            <a:r>
              <a:rPr lang="en-US" dirty="0"/>
              <a:t>&lt;</a:t>
            </a:r>
            <a:r>
              <a:rPr lang="en-US" dirty="0" err="1" smtClean="0"/>
              <a:t>asp:TextBox</a:t>
            </a:r>
            <a:r>
              <a:rPr lang="en-US" dirty="0" smtClean="0"/>
              <a:t> </a:t>
            </a:r>
            <a:r>
              <a:rPr lang="en-US" dirty="0"/>
              <a:t>/&gt;</a:t>
            </a:r>
          </a:p>
        </p:txBody>
      </p:sp>
    </p:spTree>
    <p:extLst>
      <p:ext uri="{BB962C8B-B14F-4D97-AF65-F5344CB8AC3E}">
        <p14:creationId xmlns:p14="http://schemas.microsoft.com/office/powerpoint/2010/main" val="362466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(Cont.)</a:t>
            </a:r>
            <a:endParaRPr lang="en-US" dirty="0"/>
          </a:p>
        </p:txBody>
      </p:sp>
      <p:sp>
        <p:nvSpPr>
          <p:cNvPr id="3" name="Content Placeholder 2"/>
          <p:cNvSpPr>
            <a:spLocks noGrp="1"/>
          </p:cNvSpPr>
          <p:nvPr>
            <p:ph idx="1"/>
          </p:nvPr>
        </p:nvSpPr>
        <p:spPr/>
        <p:txBody>
          <a:bodyPr/>
          <a:lstStyle/>
          <a:p>
            <a:r>
              <a:rPr lang="en-US" dirty="0" smtClean="0"/>
              <a:t>Validation</a:t>
            </a:r>
          </a:p>
          <a:p>
            <a:pPr lvl="1"/>
            <a:r>
              <a:rPr lang="en-US" dirty="0"/>
              <a:t>&lt;</a:t>
            </a:r>
            <a:r>
              <a:rPr lang="en-US" dirty="0" err="1" smtClean="0"/>
              <a:t>asp:RequiredFieldValidator</a:t>
            </a:r>
            <a:r>
              <a:rPr lang="en-US" dirty="0" smtClean="0"/>
              <a:t> /&gt;</a:t>
            </a:r>
          </a:p>
          <a:p>
            <a:pPr lvl="1"/>
            <a:r>
              <a:rPr lang="en-US" dirty="0"/>
              <a:t>&lt;</a:t>
            </a:r>
            <a:r>
              <a:rPr lang="en-US" dirty="0" err="1" smtClean="0"/>
              <a:t>asp:RangeValidator</a:t>
            </a:r>
            <a:r>
              <a:rPr lang="en-US" dirty="0" smtClean="0"/>
              <a:t> /&gt;</a:t>
            </a:r>
          </a:p>
          <a:p>
            <a:pPr lvl="1"/>
            <a:r>
              <a:rPr lang="en-US" dirty="0"/>
              <a:t>&lt;</a:t>
            </a:r>
            <a:r>
              <a:rPr lang="en-US" dirty="0" err="1" smtClean="0"/>
              <a:t>asp:ComparerValidator</a:t>
            </a:r>
            <a:r>
              <a:rPr lang="en-US" dirty="0" smtClean="0"/>
              <a:t> /&gt;</a:t>
            </a:r>
          </a:p>
          <a:p>
            <a:pPr lvl="1"/>
            <a:r>
              <a:rPr lang="en-US" dirty="0"/>
              <a:t>&lt;</a:t>
            </a:r>
            <a:r>
              <a:rPr lang="en-US" dirty="0" err="1" smtClean="0"/>
              <a:t>asp:RegularExpressionValidator</a:t>
            </a:r>
            <a:r>
              <a:rPr lang="en-US" dirty="0" smtClean="0"/>
              <a:t> /&gt;</a:t>
            </a:r>
          </a:p>
          <a:p>
            <a:pPr lvl="1"/>
            <a:r>
              <a:rPr lang="en-US" dirty="0"/>
              <a:t>&lt;</a:t>
            </a:r>
            <a:r>
              <a:rPr lang="en-US" dirty="0" err="1" smtClean="0"/>
              <a:t>asp:CustomValidator</a:t>
            </a:r>
            <a:r>
              <a:rPr lang="en-US" dirty="0" smtClean="0"/>
              <a:t> /&gt;</a:t>
            </a:r>
          </a:p>
          <a:p>
            <a:pPr lvl="1"/>
            <a:r>
              <a:rPr lang="en-US" dirty="0"/>
              <a:t>&lt;</a:t>
            </a:r>
            <a:r>
              <a:rPr lang="en-US" dirty="0" err="1" smtClean="0"/>
              <a:t>asp:ValidationSummary</a:t>
            </a:r>
            <a:r>
              <a:rPr lang="en-US" dirty="0" smtClean="0"/>
              <a:t> </a:t>
            </a:r>
            <a:r>
              <a:rPr lang="en-US" dirty="0"/>
              <a:t>/&gt;</a:t>
            </a:r>
          </a:p>
        </p:txBody>
      </p:sp>
    </p:spTree>
    <p:extLst>
      <p:ext uri="{BB962C8B-B14F-4D97-AF65-F5344CB8AC3E}">
        <p14:creationId xmlns:p14="http://schemas.microsoft.com/office/powerpoint/2010/main" val="2386519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125</TotalTime>
  <Words>519</Words>
  <Application>Microsoft Office PowerPoint</Application>
  <PresentationFormat>On-screen Show (4:3)</PresentationFormat>
  <Paragraphs>102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Foundry</vt:lpstr>
      <vt:lpstr>Server Controls</vt:lpstr>
      <vt:lpstr>What are we going to do today?</vt:lpstr>
      <vt:lpstr>What is a control?</vt:lpstr>
      <vt:lpstr>HTML Server Controls</vt:lpstr>
      <vt:lpstr>HTML Server Controls (Cont.)</vt:lpstr>
      <vt:lpstr>Server Controls</vt:lpstr>
      <vt:lpstr>Server Controls (Cont.)</vt:lpstr>
      <vt:lpstr>Server Controls (Cont.)</vt:lpstr>
      <vt:lpstr>Server Controls (Cont.)</vt:lpstr>
      <vt:lpstr>Server Controls (Cont.)</vt:lpstr>
      <vt:lpstr>Server Controls (Cont.)</vt:lpstr>
      <vt:lpstr>Create your own control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Controls</dc:title>
  <dc:creator>Justin Antoszek</dc:creator>
  <cp:lastModifiedBy>Justin Antoszek</cp:lastModifiedBy>
  <cp:revision>8</cp:revision>
  <dcterms:created xsi:type="dcterms:W3CDTF">2006-08-16T00:00:00Z</dcterms:created>
  <dcterms:modified xsi:type="dcterms:W3CDTF">2010-10-26T02:06:10Z</dcterms:modified>
</cp:coreProperties>
</file>