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423" r:id="rId2"/>
    <p:sldId id="382" r:id="rId3"/>
    <p:sldId id="383" r:id="rId4"/>
    <p:sldId id="384" r:id="rId5"/>
    <p:sldId id="385" r:id="rId6"/>
    <p:sldId id="386" r:id="rId7"/>
    <p:sldId id="387" r:id="rId8"/>
    <p:sldId id="410" r:id="rId9"/>
    <p:sldId id="424" r:id="rId10"/>
    <p:sldId id="389" r:id="rId11"/>
    <p:sldId id="390" r:id="rId12"/>
    <p:sldId id="426" r:id="rId13"/>
    <p:sldId id="412" r:id="rId14"/>
    <p:sldId id="391" r:id="rId15"/>
    <p:sldId id="427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413" r:id="rId24"/>
    <p:sldId id="400" r:id="rId25"/>
    <p:sldId id="399" r:id="rId26"/>
    <p:sldId id="414" r:id="rId27"/>
    <p:sldId id="415" r:id="rId28"/>
    <p:sldId id="418" r:id="rId29"/>
    <p:sldId id="417" r:id="rId30"/>
    <p:sldId id="406" r:id="rId31"/>
    <p:sldId id="407" r:id="rId32"/>
    <p:sldId id="419" r:id="rId33"/>
    <p:sldId id="420" r:id="rId34"/>
    <p:sldId id="428" r:id="rId35"/>
    <p:sldId id="405" r:id="rId36"/>
    <p:sldId id="408" r:id="rId37"/>
    <p:sldId id="409" r:id="rId38"/>
    <p:sldId id="430" r:id="rId39"/>
    <p:sldId id="421" r:id="rId40"/>
  </p:sldIdLst>
  <p:sldSz cx="9144000" cy="6858000" type="screen4x3"/>
  <p:notesSz cx="7007225" cy="9293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070"/>
    <a:srgbClr val="B7C3CD"/>
    <a:srgbClr val="99CCFF"/>
    <a:srgbClr val="6699FF"/>
    <a:srgbClr val="CC9900"/>
    <a:srgbClr val="FCFEB9"/>
    <a:srgbClr val="114FFB"/>
    <a:srgbClr val="FBD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1669" autoAdjust="0"/>
  </p:normalViewPr>
  <p:slideViewPr>
    <p:cSldViewPr>
      <p:cViewPr>
        <p:scale>
          <a:sx n="50" d="100"/>
          <a:sy n="50" d="100"/>
        </p:scale>
        <p:origin x="-1901" y="-298"/>
      </p:cViewPr>
      <p:guideLst>
        <p:guide orient="horz" pos="27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86"/>
    </p:cViewPr>
  </p:sorterViewPr>
  <p:notesViewPr>
    <p:cSldViewPr>
      <p:cViewPr>
        <p:scale>
          <a:sx n="100" d="100"/>
          <a:sy n="100" d="100"/>
        </p:scale>
        <p:origin x="-816" y="2340"/>
      </p:cViewPr>
      <p:guideLst>
        <p:guide orient="horz" pos="2195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36888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defTabSz="928688" eaLnBrk="0" hangingPunct="0">
              <a:defRPr sz="1000" i="1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-1588"/>
            <a:ext cx="3036887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000" i="1">
                <a:latin typeface="Book Antiqua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6500"/>
            <a:ext cx="37338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000" i="1">
                <a:latin typeface="Book Antiqua" pitchFamily="18" charset="0"/>
              </a:defRPr>
            </a:lvl1pPr>
          </a:lstStyle>
          <a:p>
            <a:r>
              <a:rPr lang="en-US"/>
              <a:t>Chapter 14 – Database Design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6500"/>
            <a:ext cx="3036887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000" i="1">
                <a:latin typeface="Book Antiqua" pitchFamily="18" charset="0"/>
              </a:defRPr>
            </a:lvl1pPr>
          </a:lstStyle>
          <a:p>
            <a:fld id="{6506EA83-9EDC-4364-A0FE-C8BBAF0449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76" tIns="46788" rIns="93576" bIns="46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2300" y="8716963"/>
            <a:ext cx="3873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defTabSz="928688" eaLnBrk="0" hangingPunct="0">
              <a:defRPr sz="1000">
                <a:latin typeface="Times New Roman" pitchFamily="18" charset="0"/>
              </a:defRPr>
            </a:lvl1pPr>
          </a:lstStyle>
          <a:p>
            <a:r>
              <a:rPr lang="en-US"/>
              <a:t>Chapter 14 – Database Design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648200" y="8716963"/>
            <a:ext cx="1658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61" tIns="0" rIns="19361" bIns="0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000" b="1">
                <a:latin typeface="Times New Roman" pitchFamily="18" charset="0"/>
              </a:defRPr>
            </a:lvl1pPr>
          </a:lstStyle>
          <a:p>
            <a:fld id="{257FD798-0874-420D-B35D-C1CD0C4391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84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8001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1430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charset="0"/>
        <a:ea typeface="+mn-ea"/>
        <a:cs typeface="+mn-cs"/>
      </a:defRPr>
    </a:lvl4pPr>
    <a:lvl5pPr marL="1485900" indent="-228600" algn="l" rtl="0" eaLnBrk="0" fontAlgn="base" hangingPunct="0">
      <a:spcBef>
        <a:spcPct val="30000"/>
      </a:spcBef>
      <a:spcAft>
        <a:spcPct val="0"/>
      </a:spcAft>
      <a:buChar char="•"/>
      <a:defRPr sz="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2DD45-E6DC-459D-BA80-471521EB42D5}" type="slidenum">
              <a:rPr lang="en-US"/>
              <a:pPr/>
              <a:t>1</a:t>
            </a:fld>
            <a:endParaRPr lang="en-US"/>
          </a:p>
        </p:txBody>
      </p:sp>
      <p:sp>
        <p:nvSpPr>
          <p:cNvPr id="1599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01BE9-F422-4903-9FC6-96D5FD7ECC85}" type="slidenum">
              <a:rPr lang="en-US"/>
              <a:pPr/>
              <a:t>10</a:t>
            </a:fld>
            <a:endParaRPr lang="en-US"/>
          </a:p>
        </p:txBody>
      </p:sp>
      <p:sp>
        <p:nvSpPr>
          <p:cNvPr id="15237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37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235BB-257E-4E19-A318-DB6EB09167B1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0D058-8C8A-47E8-89EF-361D70307D04}" type="slidenum">
              <a:rPr lang="en-US"/>
              <a:pPr/>
              <a:t>12</a:t>
            </a:fld>
            <a:endParaRPr lang="en-US"/>
          </a:p>
        </p:txBody>
      </p:sp>
      <p:sp>
        <p:nvSpPr>
          <p:cNvPr id="1612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23D9-629B-4A45-97DC-595A347F1395}" type="slidenum">
              <a:rPr lang="en-US"/>
              <a:pPr/>
              <a:t>13</a:t>
            </a:fld>
            <a:endParaRPr lang="en-US"/>
          </a:p>
        </p:txBody>
      </p:sp>
      <p:sp>
        <p:nvSpPr>
          <p:cNvPr id="1571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58DDF8-56E6-4EA3-B57B-9871A371140F}" type="slidenum">
              <a:rPr lang="en-US"/>
              <a:pPr/>
              <a:t>14</a:t>
            </a:fld>
            <a:endParaRPr lang="en-US"/>
          </a:p>
        </p:txBody>
      </p:sp>
      <p:sp>
        <p:nvSpPr>
          <p:cNvPr id="15278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78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8A21E-155F-4B91-B082-77910AE1DAAA}" type="slidenum">
              <a:rPr lang="en-US"/>
              <a:pPr/>
              <a:t>15</a:t>
            </a:fld>
            <a:endParaRPr lang="en-US"/>
          </a:p>
        </p:txBody>
      </p:sp>
      <p:sp>
        <p:nvSpPr>
          <p:cNvPr id="160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68400" y="685800"/>
            <a:ext cx="4673600" cy="3505200"/>
          </a:xfrm>
          <a:ln/>
        </p:spPr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0"/>
            <a:ext cx="5181600" cy="4191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E6D86-4528-4BB0-8630-15BC89C710B4}" type="slidenum">
              <a:rPr lang="en-US"/>
              <a:pPr/>
              <a:t>16</a:t>
            </a:fld>
            <a:endParaRPr lang="en-US"/>
          </a:p>
        </p:txBody>
      </p:sp>
      <p:sp>
        <p:nvSpPr>
          <p:cNvPr id="15298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98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6FC5E-10B7-42A8-8E3F-EBED91B15863}" type="slidenum">
              <a:rPr lang="en-US"/>
              <a:pPr/>
              <a:t>17</a:t>
            </a:fld>
            <a:endParaRPr lang="en-US"/>
          </a:p>
        </p:txBody>
      </p:sp>
      <p:sp>
        <p:nvSpPr>
          <p:cNvPr id="15319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19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CCC98-BB69-4F8D-AB44-8E15D58E834B}" type="slidenum">
              <a:rPr lang="en-US"/>
              <a:pPr/>
              <a:t>18</a:t>
            </a:fld>
            <a:endParaRPr lang="en-US"/>
          </a:p>
        </p:txBody>
      </p:sp>
      <p:sp>
        <p:nvSpPr>
          <p:cNvPr id="15339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39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974782-6A22-44C7-916F-C7E5D072BCD3}" type="slidenum">
              <a:rPr lang="en-US"/>
              <a:pPr/>
              <a:t>19</a:t>
            </a:fld>
            <a:endParaRPr lang="en-US"/>
          </a:p>
        </p:txBody>
      </p:sp>
      <p:sp>
        <p:nvSpPr>
          <p:cNvPr id="15360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0EDDB-D7FC-4610-A821-250EAC331408}" type="slidenum">
              <a:rPr lang="en-US"/>
              <a:pPr/>
              <a:t>2</a:t>
            </a:fld>
            <a:endParaRPr lang="en-US"/>
          </a:p>
        </p:txBody>
      </p:sp>
      <p:sp>
        <p:nvSpPr>
          <p:cNvPr id="15093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93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48B95-237C-4CF7-A875-324DDA3C395C}" type="slidenum">
              <a:rPr lang="en-US"/>
              <a:pPr/>
              <a:t>20</a:t>
            </a:fld>
            <a:endParaRPr lang="en-US"/>
          </a:p>
        </p:txBody>
      </p:sp>
      <p:sp>
        <p:nvSpPr>
          <p:cNvPr id="15380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80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686ED-1B5B-4097-873B-C839280E0FB7}" type="slidenum">
              <a:rPr lang="en-US"/>
              <a:pPr/>
              <a:t>21</a:t>
            </a:fld>
            <a:endParaRPr lang="en-US"/>
          </a:p>
        </p:txBody>
      </p:sp>
      <p:sp>
        <p:nvSpPr>
          <p:cNvPr id="15400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0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65C34-8890-47E4-9633-5AE2C9D97DA1}" type="slidenum">
              <a:rPr lang="en-US"/>
              <a:pPr/>
              <a:t>22</a:t>
            </a:fld>
            <a:endParaRPr lang="en-US"/>
          </a:p>
        </p:txBody>
      </p:sp>
      <p:sp>
        <p:nvSpPr>
          <p:cNvPr id="15421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21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37CB3-AFBA-482C-AC70-E03408F1587D}" type="slidenum">
              <a:rPr lang="en-US"/>
              <a:pPr/>
              <a:t>23</a:t>
            </a:fld>
            <a:endParaRPr lang="en-US"/>
          </a:p>
        </p:txBody>
      </p:sp>
      <p:sp>
        <p:nvSpPr>
          <p:cNvPr id="1573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827D3-D1DC-4C62-B2B7-44EFBE77544F}" type="slidenum">
              <a:rPr lang="en-US"/>
              <a:pPr/>
              <a:t>24</a:t>
            </a:fld>
            <a:endParaRPr lang="en-US"/>
          </a:p>
        </p:txBody>
      </p:sp>
      <p:sp>
        <p:nvSpPr>
          <p:cNvPr id="15462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97273-EB54-41F3-85BF-D0C8CCC92A08}" type="slidenum">
              <a:rPr lang="en-US"/>
              <a:pPr/>
              <a:t>25</a:t>
            </a:fld>
            <a:endParaRPr lang="en-US"/>
          </a:p>
        </p:txBody>
      </p:sp>
      <p:sp>
        <p:nvSpPr>
          <p:cNvPr id="15441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4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588B4-AB17-4985-A92E-EBEC17D9371D}" type="slidenum">
              <a:rPr lang="en-US"/>
              <a:pPr/>
              <a:t>26</a:t>
            </a:fld>
            <a:endParaRPr lang="en-US"/>
          </a:p>
        </p:txBody>
      </p:sp>
      <p:sp>
        <p:nvSpPr>
          <p:cNvPr id="1575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803D6-B592-41D1-86A0-8CE81F753115}" type="slidenum">
              <a:rPr lang="en-US"/>
              <a:pPr/>
              <a:t>27</a:t>
            </a:fld>
            <a:endParaRPr lang="en-US"/>
          </a:p>
        </p:txBody>
      </p:sp>
      <p:sp>
        <p:nvSpPr>
          <p:cNvPr id="15779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9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092B3-6B1F-48D7-B68A-D134B848CD96}" type="slidenum">
              <a:rPr lang="en-US"/>
              <a:pPr/>
              <a:t>28</a:t>
            </a:fld>
            <a:endParaRPr lang="en-US"/>
          </a:p>
        </p:txBody>
      </p:sp>
      <p:sp>
        <p:nvSpPr>
          <p:cNvPr id="1584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39D0F-AF6D-4876-A4E1-D4D8760BB198}" type="slidenum">
              <a:rPr lang="en-US"/>
              <a:pPr/>
              <a:t>29</a:t>
            </a:fld>
            <a:endParaRPr lang="en-US"/>
          </a:p>
        </p:txBody>
      </p:sp>
      <p:sp>
        <p:nvSpPr>
          <p:cNvPr id="1582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EA1CE-CEEE-4A36-AF21-4B5AAD32D3B1}" type="slidenum">
              <a:rPr lang="en-US"/>
              <a:pPr/>
              <a:t>3</a:t>
            </a:fld>
            <a:endParaRPr lang="en-US"/>
          </a:p>
        </p:txBody>
      </p:sp>
      <p:sp>
        <p:nvSpPr>
          <p:cNvPr id="15114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14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CFF82-F830-4C0E-9D01-9CE56757610B}" type="slidenum">
              <a:rPr lang="en-US"/>
              <a:pPr/>
              <a:t>30</a:t>
            </a:fld>
            <a:endParaRPr lang="en-US"/>
          </a:p>
        </p:txBody>
      </p:sp>
      <p:sp>
        <p:nvSpPr>
          <p:cNvPr id="1558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8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5FEFB-EF0C-453B-9DC4-07A330AF6097}" type="slidenum">
              <a:rPr lang="en-US"/>
              <a:pPr/>
              <a:t>31</a:t>
            </a:fld>
            <a:endParaRPr lang="en-US"/>
          </a:p>
        </p:txBody>
      </p:sp>
      <p:sp>
        <p:nvSpPr>
          <p:cNvPr id="15605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0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3CF25-275C-4812-8CE0-830EDAC98307}" type="slidenum">
              <a:rPr lang="en-US"/>
              <a:pPr/>
              <a:t>32</a:t>
            </a:fld>
            <a:endParaRPr lang="en-US"/>
          </a:p>
        </p:txBody>
      </p:sp>
      <p:sp>
        <p:nvSpPr>
          <p:cNvPr id="1586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3804D-F96C-4688-B90D-8455D365A6A8}" type="slidenum">
              <a:rPr lang="en-US"/>
              <a:pPr/>
              <a:t>33</a:t>
            </a:fld>
            <a:endParaRPr lang="en-US"/>
          </a:p>
        </p:txBody>
      </p:sp>
      <p:sp>
        <p:nvSpPr>
          <p:cNvPr id="15882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89038" y="701675"/>
            <a:ext cx="4630737" cy="3473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82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35038" y="4413250"/>
            <a:ext cx="5137150" cy="41830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1D59B-4277-4139-9747-209A878089E9}" type="slidenum">
              <a:rPr lang="en-US"/>
              <a:pPr/>
              <a:t>34</a:t>
            </a:fld>
            <a:endParaRPr lang="en-US"/>
          </a:p>
        </p:txBody>
      </p:sp>
      <p:sp>
        <p:nvSpPr>
          <p:cNvPr id="1608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3D601-5C45-4EDD-9B08-ED6B652E309B}" type="slidenum">
              <a:rPr lang="en-US"/>
              <a:pPr/>
              <a:t>35</a:t>
            </a:fld>
            <a:endParaRPr lang="en-US"/>
          </a:p>
        </p:txBody>
      </p:sp>
      <p:sp>
        <p:nvSpPr>
          <p:cNvPr id="15564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1587E-82BC-48A7-A002-33C1BD1129D2}" type="slidenum">
              <a:rPr lang="en-US"/>
              <a:pPr/>
              <a:t>36</a:t>
            </a:fld>
            <a:endParaRPr lang="en-US"/>
          </a:p>
        </p:txBody>
      </p:sp>
      <p:sp>
        <p:nvSpPr>
          <p:cNvPr id="1562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2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A8979-7CAA-43CA-A5A6-14279F6E7F63}" type="slidenum">
              <a:rPr lang="en-US"/>
              <a:pPr/>
              <a:t>37</a:t>
            </a:fld>
            <a:endParaRPr lang="en-US"/>
          </a:p>
        </p:txBody>
      </p:sp>
      <p:sp>
        <p:nvSpPr>
          <p:cNvPr id="15646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4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175AA5-8F10-41BC-BEFC-6512272A65FE}" type="slidenum">
              <a:rPr lang="en-US"/>
              <a:pPr/>
              <a:t>38</a:t>
            </a:fld>
            <a:endParaRPr lang="en-US"/>
          </a:p>
        </p:txBody>
      </p:sp>
      <p:sp>
        <p:nvSpPr>
          <p:cNvPr id="1613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B1918-B67C-4E90-8EE6-3398DBAE5C61}" type="slidenum">
              <a:rPr lang="en-US"/>
              <a:pPr/>
              <a:t>39</a:t>
            </a:fld>
            <a:endParaRPr lang="en-US"/>
          </a:p>
        </p:txBody>
      </p:sp>
      <p:sp>
        <p:nvSpPr>
          <p:cNvPr id="1590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5E587-2BBC-4FED-94AF-C1B55FBFA39D}" type="slidenum">
              <a:rPr lang="en-US"/>
              <a:pPr/>
              <a:t>4</a:t>
            </a:fld>
            <a:endParaRPr lang="en-US"/>
          </a:p>
        </p:txBody>
      </p:sp>
      <p:sp>
        <p:nvSpPr>
          <p:cNvPr id="15134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44376-2180-414B-9FF4-0A3AEB74E37A}" type="slidenum">
              <a:rPr lang="en-US"/>
              <a:pPr/>
              <a:t>5</a:t>
            </a:fld>
            <a:endParaRPr lang="en-US"/>
          </a:p>
        </p:txBody>
      </p:sp>
      <p:sp>
        <p:nvSpPr>
          <p:cNvPr id="15155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36E95-A766-4965-8FF7-862E17164E2D}" type="slidenum">
              <a:rPr lang="en-US"/>
              <a:pPr/>
              <a:t>6</a:t>
            </a:fld>
            <a:endParaRPr lang="en-US"/>
          </a:p>
        </p:txBody>
      </p:sp>
      <p:sp>
        <p:nvSpPr>
          <p:cNvPr id="15175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75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42C510-497F-4CBA-A9E3-CB9918E7EA29}" type="slidenum">
              <a:rPr lang="en-US"/>
              <a:pPr/>
              <a:t>7</a:t>
            </a:fld>
            <a:endParaRPr lang="en-US"/>
          </a:p>
        </p:txBody>
      </p:sp>
      <p:sp>
        <p:nvSpPr>
          <p:cNvPr id="15196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36A0A-5330-44F4-B9ED-93F2F297F54C}" type="slidenum">
              <a:rPr lang="en-US"/>
              <a:pPr/>
              <a:t>8</a:t>
            </a:fld>
            <a:endParaRPr lang="en-US"/>
          </a:p>
        </p:txBody>
      </p:sp>
      <p:sp>
        <p:nvSpPr>
          <p:cNvPr id="1567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14 – Database Design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8BCEA-6938-4CBB-A06D-5E7446F79E89}" type="slidenum">
              <a:rPr lang="en-US"/>
              <a:pPr/>
              <a:t>9</a:t>
            </a:fld>
            <a:endParaRPr lang="en-US"/>
          </a:p>
        </p:txBody>
      </p:sp>
      <p:sp>
        <p:nvSpPr>
          <p:cNvPr id="1601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5394" name="Picture 2" descr="Title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5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895600" y="381000"/>
            <a:ext cx="5715000" cy="1600200"/>
          </a:xfrm>
          <a:solidFill>
            <a:srgbClr val="D2E0A4"/>
          </a:solidFill>
        </p:spPr>
        <p:txBody>
          <a:bodyPr lIns="365760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595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2133600"/>
            <a:ext cx="5562600" cy="3962400"/>
          </a:xfrm>
        </p:spPr>
        <p:txBody>
          <a:bodyPr anchor="ctr" anchorCtr="1"/>
          <a:lstStyle>
            <a:lvl1pPr marL="0" indent="0" algn="ctr">
              <a:buFontTx/>
              <a:buNone/>
              <a:defRPr sz="4000">
                <a:solidFill>
                  <a:srgbClr val="660066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595397" name="Line 5"/>
          <p:cNvSpPr>
            <a:spLocks noChangeShapeType="1"/>
          </p:cNvSpPr>
          <p:nvPr/>
        </p:nvSpPr>
        <p:spPr bwMode="auto">
          <a:xfrm>
            <a:off x="2895600" y="1981200"/>
            <a:ext cx="5759450" cy="0"/>
          </a:xfrm>
          <a:prstGeom prst="line">
            <a:avLst/>
          </a:prstGeom>
          <a:noFill/>
          <a:ln w="444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5398" name="Rectangle 6"/>
          <p:cNvSpPr>
            <a:spLocks noChangeArrowheads="1"/>
          </p:cNvSpPr>
          <p:nvPr/>
        </p:nvSpPr>
        <p:spPr bwMode="auto">
          <a:xfrm>
            <a:off x="152400" y="65722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1400" b="1" i="1">
                <a:solidFill>
                  <a:schemeClr val="bg1"/>
                </a:solidFill>
                <a:latin typeface="Book Antiqua" pitchFamily="18" charset="0"/>
              </a:rPr>
              <a:t>McGraw-Hill/Irwin</a:t>
            </a:r>
          </a:p>
        </p:txBody>
      </p:sp>
      <p:sp>
        <p:nvSpPr>
          <p:cNvPr id="1595399" name="Rectangle 7"/>
          <p:cNvSpPr>
            <a:spLocks noChangeArrowheads="1"/>
          </p:cNvSpPr>
          <p:nvPr/>
        </p:nvSpPr>
        <p:spPr bwMode="auto">
          <a:xfrm>
            <a:off x="3429000" y="657225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>
              <a:spcBef>
                <a:spcPct val="50000"/>
              </a:spcBef>
            </a:pP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Copyright</a:t>
            </a:r>
            <a:r>
              <a:rPr lang="en-US" sz="1200">
                <a:solidFill>
                  <a:schemeClr val="bg1"/>
                </a:solidFill>
                <a:latin typeface="Book Antiqua" pitchFamily="18" charset="0"/>
              </a:rPr>
              <a:t> </a:t>
            </a:r>
            <a:r>
              <a:rPr lang="en-US" sz="1200" b="1" i="1">
                <a:solidFill>
                  <a:schemeClr val="bg1"/>
                </a:solidFill>
                <a:latin typeface="Book Antiqua" pitchFamily="18" charset="0"/>
              </a:rPr>
              <a:t>© 2007 by The McGraw-Hill Companies, Inc. All rights reserved.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E5A4B571-19D7-4D52-BD87-56DA242DF8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6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6200"/>
            <a:ext cx="20574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60198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328137C0-9F74-4CDD-A30A-37FAAC7BCB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20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0B02E1F1-E5AC-49D6-83E5-28DC54A531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42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015C6A8F-1123-4B7B-B36D-F5AFBEC279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63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600200"/>
            <a:ext cx="40005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0569D1C4-2C04-4E23-BBD3-7BDB787586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94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E5F7F07D-EE93-4D90-8D76-07DD3C1B4F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66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81849341-5E34-41FC-A68C-7D8C61810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457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0A3F62DD-1F99-4FAD-9106-E8A1A31821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10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312C7D25-A205-42C2-88C7-4B45E355F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34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14-</a:t>
            </a:r>
            <a:fld id="{604CD721-356E-4024-AE3D-B5A280864F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09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0" name="Picture 2" descr="contentsl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4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943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943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2935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14-</a:t>
            </a:r>
            <a:fld id="{46DFE0D1-8AAF-4FC3-BF50-42CC847F2CB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818A4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60066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14</a:t>
            </a:r>
          </a:p>
        </p:txBody>
      </p:sp>
      <p:sp>
        <p:nvSpPr>
          <p:cNvPr id="159744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Database Design</a:t>
            </a:r>
          </a:p>
        </p:txBody>
      </p:sp>
      <p:pic>
        <p:nvPicPr>
          <p:cNvPr id="1597446" name="Picture 6" descr="bookcover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97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928FF650-1534-40DF-86C8-CE51BD4A82F4}" type="slidenum">
              <a:rPr lang="en-US"/>
              <a:pPr/>
              <a:t>10</a:t>
            </a:fld>
            <a:endParaRPr lang="en-US"/>
          </a:p>
        </p:txBody>
      </p:sp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</a:t>
            </a:r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/>
              <a:t>Record</a:t>
            </a:r>
            <a:r>
              <a:rPr lang="en-US"/>
              <a:t> – a collection of fields arranged in a predetermined format.</a:t>
            </a:r>
          </a:p>
          <a:p>
            <a:pPr lvl="1"/>
            <a:r>
              <a:rPr lang="en-US"/>
              <a:t>Fixed-length record structures</a:t>
            </a:r>
          </a:p>
          <a:p>
            <a:pPr lvl="1"/>
            <a:r>
              <a:rPr lang="en-US"/>
              <a:t>Variable-length record structures</a:t>
            </a:r>
          </a:p>
          <a:p>
            <a:pPr marL="0" indent="0">
              <a:buFontTx/>
              <a:buNone/>
            </a:pPr>
            <a:r>
              <a:rPr lang="en-US"/>
              <a:t/>
            </a:r>
            <a:br>
              <a:rPr lang="en-US"/>
            </a:br>
            <a:r>
              <a:rPr lang="en-US" b="1"/>
              <a:t>Blocking factor</a:t>
            </a:r>
            <a:r>
              <a:rPr lang="en-US"/>
              <a:t> – the number of logical records included in a single read or write operation (from the computer’s perspective).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CDA9F14F-20B6-4B59-8E27-9953545EBADB}" type="slidenum">
              <a:rPr lang="en-US"/>
              <a:pPr/>
              <a:t>11</a:t>
            </a:fld>
            <a:endParaRPr lang="en-US"/>
          </a:p>
        </p:txBody>
      </p:sp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and Tables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/>
              <a:t>File</a:t>
            </a:r>
            <a:r>
              <a:rPr lang="en-US"/>
              <a:t> – the set of all occurrences of a given record structure.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 b="1"/>
              <a:t>Table</a:t>
            </a:r>
            <a:r>
              <a:rPr lang="en-US"/>
              <a:t> – the relational database equivalent of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577D6CBA-BD86-458F-81A5-F6AA7D0D72BF}" type="slidenum">
              <a:rPr lang="en-US"/>
              <a:pPr/>
              <a:t>12</a:t>
            </a:fld>
            <a:endParaRPr lang="en-US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Types of conventional files </a:t>
            </a:r>
            <a:br>
              <a:rPr lang="en-US" sz="4000"/>
            </a:br>
            <a:r>
              <a:rPr lang="en-US" sz="4000"/>
              <a:t>and tables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800" b="1"/>
              <a:t>Master files</a:t>
            </a:r>
            <a:r>
              <a:rPr lang="en-US" sz="2800"/>
              <a:t> – Records relatively permanent though values may change</a:t>
            </a:r>
          </a:p>
          <a:p>
            <a:pPr>
              <a:lnSpc>
                <a:spcPct val="85000"/>
              </a:lnSpc>
            </a:pPr>
            <a:r>
              <a:rPr lang="en-US" sz="2800" b="1"/>
              <a:t>Transaction files</a:t>
            </a:r>
            <a:r>
              <a:rPr lang="en-US" sz="2800"/>
              <a:t> – Records describe business events</a:t>
            </a:r>
          </a:p>
          <a:p>
            <a:pPr>
              <a:lnSpc>
                <a:spcPct val="85000"/>
              </a:lnSpc>
            </a:pPr>
            <a:r>
              <a:rPr lang="en-US" sz="2800" b="1"/>
              <a:t>Document files</a:t>
            </a:r>
            <a:r>
              <a:rPr lang="en-US" sz="2800"/>
              <a:t> – Historical data for review without overhead of regenerating document</a:t>
            </a:r>
          </a:p>
          <a:p>
            <a:pPr>
              <a:lnSpc>
                <a:spcPct val="85000"/>
              </a:lnSpc>
            </a:pPr>
            <a:r>
              <a:rPr lang="en-US" sz="2800" b="1"/>
              <a:t>Archival files</a:t>
            </a:r>
            <a:r>
              <a:rPr lang="en-US" sz="2800"/>
              <a:t> – Master and transaction records that have been deleted</a:t>
            </a:r>
          </a:p>
          <a:p>
            <a:pPr>
              <a:lnSpc>
                <a:spcPct val="85000"/>
              </a:lnSpc>
            </a:pPr>
            <a:r>
              <a:rPr lang="en-US" sz="2800" b="1"/>
              <a:t>Table lookup files</a:t>
            </a:r>
            <a:r>
              <a:rPr lang="en-US" sz="2800"/>
              <a:t> – Relatively static data that can be shared to maintain consistency</a:t>
            </a:r>
          </a:p>
          <a:p>
            <a:pPr>
              <a:lnSpc>
                <a:spcPct val="85000"/>
              </a:lnSpc>
            </a:pPr>
            <a:r>
              <a:rPr lang="en-US" sz="2800" b="1"/>
              <a:t>Audit files</a:t>
            </a:r>
            <a:r>
              <a:rPr lang="en-US" sz="2800"/>
              <a:t> – Special records of updates to other files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2A9751AD-E14F-4CD1-83DE-14EB5FF5C84A}" type="slidenum">
              <a:rPr lang="en-US"/>
              <a:pPr/>
              <a:t>13</a:t>
            </a:fld>
            <a:endParaRPr lang="en-US"/>
          </a:p>
        </p:txBody>
      </p:sp>
      <p:sp>
        <p:nvSpPr>
          <p:cNvPr id="1570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and Table Design</a:t>
            </a:r>
          </a:p>
        </p:txBody>
      </p:sp>
      <p:sp>
        <p:nvSpPr>
          <p:cNvPr id="1570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Older file design methods required analyst to specify precisely how records should be:</a:t>
            </a:r>
          </a:p>
          <a:p>
            <a:pPr lvl="1">
              <a:lnSpc>
                <a:spcPct val="90000"/>
              </a:lnSpc>
            </a:pPr>
            <a:r>
              <a:rPr lang="en-US"/>
              <a:t>Sequenced (File organization)</a:t>
            </a:r>
          </a:p>
          <a:p>
            <a:pPr lvl="1">
              <a:lnSpc>
                <a:spcPct val="90000"/>
              </a:lnSpc>
            </a:pPr>
            <a:r>
              <a:rPr lang="en-US"/>
              <a:t>Accessed (File access)</a:t>
            </a:r>
          </a:p>
          <a:p>
            <a:pPr>
              <a:lnSpc>
                <a:spcPct val="90000"/>
              </a:lnSpc>
            </a:pPr>
            <a:r>
              <a:rPr lang="en-US"/>
              <a:t>Database technology usually predetermines and/or limits this</a:t>
            </a:r>
          </a:p>
          <a:p>
            <a:pPr lvl="1">
              <a:lnSpc>
                <a:spcPct val="90000"/>
              </a:lnSpc>
            </a:pPr>
            <a:r>
              <a:rPr lang="en-US"/>
              <a:t>Trained database administrator may be given some control over organization, storage location, and access methods for performance tuning.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13CC8A21-2CC9-4B69-8465-AA53F7B339A7}" type="slidenum">
              <a:rPr lang="en-US"/>
              <a:pPr/>
              <a:t>14</a:t>
            </a:fld>
            <a:endParaRPr lang="en-US"/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Architecture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FontTx/>
              <a:buNone/>
            </a:pPr>
            <a:r>
              <a:rPr lang="en-US" b="1"/>
              <a:t>Data architecture</a:t>
            </a:r>
            <a:r>
              <a:rPr lang="en-US"/>
              <a:t> – a definition of how:</a:t>
            </a:r>
          </a:p>
          <a:p>
            <a:pPr lvl="1">
              <a:spcBef>
                <a:spcPct val="30000"/>
              </a:spcBef>
            </a:pPr>
            <a:r>
              <a:rPr lang="en-US"/>
              <a:t>Files and databases are to be developed and used to store data</a:t>
            </a:r>
          </a:p>
          <a:p>
            <a:pPr lvl="1">
              <a:spcBef>
                <a:spcPct val="30000"/>
              </a:spcBef>
            </a:pPr>
            <a:r>
              <a:rPr lang="en-US"/>
              <a:t>The file and/or database technology to be used</a:t>
            </a:r>
          </a:p>
          <a:p>
            <a:pPr lvl="1">
              <a:spcBef>
                <a:spcPct val="30000"/>
              </a:spcBef>
            </a:pPr>
            <a:r>
              <a:rPr lang="en-US"/>
              <a:t>The administrative structure set up to manage the data 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224D09F9-CA0C-44C0-9BF9-E9B1A58F1137}" type="slidenum">
              <a:rPr lang="en-US"/>
              <a:pPr/>
              <a:t>15</a:t>
            </a:fld>
            <a:endParaRPr lang="en-US"/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Architecture (continued)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8153400" cy="5638800"/>
          </a:xfrm>
        </p:spPr>
        <p:txBody>
          <a:bodyPr/>
          <a:lstStyle/>
          <a:p>
            <a:pPr lvl="1">
              <a:lnSpc>
                <a:spcPct val="95000"/>
              </a:lnSpc>
              <a:buFontTx/>
              <a:buNone/>
            </a:pPr>
            <a:endParaRPr lang="en-US" sz="2400"/>
          </a:p>
          <a:p>
            <a:pPr marL="0" indent="0">
              <a:lnSpc>
                <a:spcPct val="95000"/>
              </a:lnSpc>
              <a:buFontTx/>
              <a:buNone/>
            </a:pPr>
            <a:r>
              <a:rPr lang="en-US"/>
              <a:t>Data is stored in some combination of:</a:t>
            </a:r>
          </a:p>
          <a:p>
            <a:pPr lvl="1">
              <a:lnSpc>
                <a:spcPct val="95000"/>
              </a:lnSpc>
            </a:pPr>
            <a:r>
              <a:rPr lang="en-US" b="1"/>
              <a:t>Conventional files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 b="1"/>
              <a:t>Operational databases</a:t>
            </a:r>
            <a:r>
              <a:rPr lang="en-US"/>
              <a:t> – databases that support day-to-day operations and transactions for an information system. Also called transactional databases.</a:t>
            </a:r>
          </a:p>
          <a:p>
            <a:pPr lvl="1">
              <a:lnSpc>
                <a:spcPct val="95000"/>
              </a:lnSpc>
            </a:pPr>
            <a:r>
              <a:rPr lang="en-US" b="1"/>
              <a:t>Data warehouses </a:t>
            </a:r>
            <a:r>
              <a:rPr lang="en-US"/>
              <a:t>– databases that store data extracted from operational databases.</a:t>
            </a:r>
          </a:p>
          <a:p>
            <a:pPr lvl="2">
              <a:lnSpc>
                <a:spcPct val="95000"/>
              </a:lnSpc>
            </a:pPr>
            <a:r>
              <a:rPr lang="en-US" sz="2800"/>
              <a:t>To support data mining</a:t>
            </a:r>
          </a:p>
          <a:p>
            <a:pPr lvl="1">
              <a:lnSpc>
                <a:spcPct val="95000"/>
              </a:lnSpc>
            </a:pPr>
            <a:r>
              <a:rPr lang="en-US" b="1"/>
              <a:t>Personal databases</a:t>
            </a:r>
            <a:endParaRPr lang="en-US"/>
          </a:p>
          <a:p>
            <a:pPr lvl="1">
              <a:lnSpc>
                <a:spcPct val="95000"/>
              </a:lnSpc>
            </a:pPr>
            <a:r>
              <a:rPr lang="en-US" b="1"/>
              <a:t>Work group databases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6E7BC088-681E-4F4A-88A0-491D251A3E98}" type="slidenum">
              <a:rPr lang="en-US"/>
              <a:pPr/>
              <a:t>16</a:t>
            </a:fld>
            <a:endParaRPr lang="en-US"/>
          </a:p>
        </p:txBody>
      </p:sp>
      <p:sp>
        <p:nvSpPr>
          <p:cNvPr id="1529049" name="Rectangle 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Modern Data Architecture</a:t>
            </a:r>
          </a:p>
        </p:txBody>
      </p:sp>
      <p:pic>
        <p:nvPicPr>
          <p:cNvPr id="1529052" name="Picture 220" descr="whi74173_14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2538"/>
            <a:ext cx="6858000" cy="53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177FEA06-2903-454E-BC79-F9680505726F}" type="slidenum">
              <a:rPr lang="en-US"/>
              <a:pPr/>
              <a:t>17</a:t>
            </a:fld>
            <a:endParaRPr lang="en-US"/>
          </a:p>
        </p:txBody>
      </p:sp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Administrators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2800" b="1"/>
              <a:t>Data administrator</a:t>
            </a:r>
            <a:r>
              <a:rPr lang="en-US" sz="2800"/>
              <a:t> – a database specialist responsible for data planning, definition, architecture, and management.</a:t>
            </a:r>
          </a:p>
          <a:p>
            <a:pPr marL="0" indent="0">
              <a:buFontTx/>
              <a:buNone/>
            </a:pPr>
            <a:r>
              <a:rPr lang="en-US" sz="2800"/>
              <a:t/>
            </a:r>
            <a:br>
              <a:rPr lang="en-US" sz="2800"/>
            </a:br>
            <a:r>
              <a:rPr lang="en-US" sz="2800" b="1"/>
              <a:t>Database administrator</a:t>
            </a:r>
            <a:r>
              <a:rPr lang="en-US" sz="2800"/>
              <a:t> – a specialist responsible for database technology, database design,construction, security, backup and recovery, and performance tuning.</a:t>
            </a:r>
          </a:p>
          <a:p>
            <a:pPr lvl="1"/>
            <a:r>
              <a:rPr lang="en-US" sz="2400"/>
              <a:t>A database administrator will administer one or more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5E0E0EAA-548C-45BE-8787-7BA9B9941B1D}" type="slidenum">
              <a:rPr lang="en-US"/>
              <a:pPr/>
              <a:t>18</a:t>
            </a:fld>
            <a:endParaRPr lang="en-US"/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Architecture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153400" cy="50292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 b="1"/>
              <a:t>Database architecture</a:t>
            </a:r>
            <a:r>
              <a:rPr lang="en-US" sz="2800"/>
              <a:t> – the database technology used to support data architecture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Including the database engine, database utilities, CASE tools, and database development tools.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800"/>
              <a:t/>
            </a:r>
            <a:br>
              <a:rPr lang="en-US" sz="2800"/>
            </a:br>
            <a:r>
              <a:rPr lang="en-US" sz="2800" b="1"/>
              <a:t>Database management system (DBMS)</a:t>
            </a:r>
            <a:r>
              <a:rPr lang="en-US" sz="2800"/>
              <a:t> – special software used to create, access, control, and manage a database.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The core of the DBMS is its </a:t>
            </a:r>
            <a:r>
              <a:rPr lang="en-US" sz="2400" b="1"/>
              <a:t>database engine</a:t>
            </a:r>
            <a:r>
              <a:rPr lang="en-US" sz="2400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 data definition language (DDL) is used to physically define tables, fields, and structural relationships.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 data manipulation language (DML) is used to create, read, update, and delete records in database and navigate between records.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A45DDC3A-A3B8-499F-BC91-967A06445B5F}" type="slidenum">
              <a:rPr lang="en-US"/>
              <a:pPr/>
              <a:t>19</a:t>
            </a:fld>
            <a:endParaRPr lang="en-US"/>
          </a:p>
        </p:txBody>
      </p:sp>
      <p:sp>
        <p:nvSpPr>
          <p:cNvPr id="1535127" name="Rectangle 1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DBMS Architecture</a:t>
            </a:r>
          </a:p>
        </p:txBody>
      </p:sp>
      <p:pic>
        <p:nvPicPr>
          <p:cNvPr id="1535130" name="Picture 154" descr="whi74173_14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266825"/>
            <a:ext cx="39243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90D960C5-DAE0-45E9-B96E-0FE1E9195187}" type="slidenum">
              <a:rPr lang="en-US"/>
              <a:pPr/>
              <a:t>2</a:t>
            </a:fld>
            <a:endParaRPr lang="en-US"/>
          </a:p>
        </p:txBody>
      </p:sp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200"/>
              <a:t>Compare and contrast conventional files and modern, relational databases.</a:t>
            </a:r>
          </a:p>
          <a:p>
            <a:pPr>
              <a:lnSpc>
                <a:spcPct val="85000"/>
              </a:lnSpc>
            </a:pPr>
            <a:r>
              <a:rPr lang="en-US" sz="2200"/>
              <a:t>Define and give examples of fields, records, files, and databases.</a:t>
            </a:r>
          </a:p>
          <a:p>
            <a:pPr>
              <a:lnSpc>
                <a:spcPct val="85000"/>
              </a:lnSpc>
            </a:pPr>
            <a:r>
              <a:rPr lang="en-US" sz="2200"/>
              <a:t>Describe modern data architecture of files, operational databases, data warehouses, personal databases, and work group databases.</a:t>
            </a:r>
          </a:p>
          <a:p>
            <a:pPr>
              <a:lnSpc>
                <a:spcPct val="85000"/>
              </a:lnSpc>
            </a:pPr>
            <a:r>
              <a:rPr lang="en-US" sz="2200"/>
              <a:t>Compare roles of systems analyst, database administrator, and data administrator.</a:t>
            </a:r>
          </a:p>
          <a:p>
            <a:pPr>
              <a:lnSpc>
                <a:spcPct val="85000"/>
              </a:lnSpc>
            </a:pPr>
            <a:r>
              <a:rPr lang="en-US" sz="2200"/>
              <a:t>Describe architecture of database management system</a:t>
            </a:r>
          </a:p>
          <a:p>
            <a:pPr>
              <a:lnSpc>
                <a:spcPct val="85000"/>
              </a:lnSpc>
            </a:pPr>
            <a:r>
              <a:rPr lang="en-US" sz="2200"/>
              <a:t>Describe how a relational database implements entities, attributes, and relationships from a logical data model.</a:t>
            </a:r>
          </a:p>
          <a:p>
            <a:pPr>
              <a:lnSpc>
                <a:spcPct val="85000"/>
              </a:lnSpc>
            </a:pPr>
            <a:r>
              <a:rPr lang="en-US" sz="2200"/>
              <a:t>Transform a logical data model into a physical, relational database schema.</a:t>
            </a:r>
          </a:p>
          <a:p>
            <a:pPr>
              <a:lnSpc>
                <a:spcPct val="85000"/>
              </a:lnSpc>
            </a:pPr>
            <a:r>
              <a:rPr lang="en-US" sz="2200"/>
              <a:t>Generate SQL to create the database structure in a schema.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070699D7-1A00-441B-99F9-B02C1605DFB1}" type="slidenum">
              <a:rPr lang="en-US"/>
              <a:pPr/>
              <a:t>20</a:t>
            </a:fld>
            <a:endParaRPr lang="en-US"/>
          </a:p>
        </p:txBody>
      </p:sp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Databases</a:t>
            </a:r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buFontTx/>
              <a:buNone/>
            </a:pPr>
            <a:r>
              <a:rPr lang="en-US" sz="2800" b="1"/>
              <a:t>Relational database</a:t>
            </a:r>
            <a:r>
              <a:rPr lang="en-US" sz="2800"/>
              <a:t> – a database that implements stored data in a series of two-dimensional tables that are “related” to one another via foreign keys.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The physical data model is called a </a:t>
            </a:r>
            <a:r>
              <a:rPr lang="en-US" sz="2400" b="1"/>
              <a:t>schema</a:t>
            </a:r>
            <a:r>
              <a:rPr lang="en-US" sz="2400"/>
              <a:t>.</a:t>
            </a:r>
          </a:p>
          <a:p>
            <a:pPr lvl="1">
              <a:lnSpc>
                <a:spcPct val="95000"/>
              </a:lnSpc>
            </a:pPr>
            <a:r>
              <a:rPr lang="en-US" sz="2400"/>
              <a:t>The DDL and DML for a relational database is called </a:t>
            </a:r>
            <a:r>
              <a:rPr lang="en-US" sz="2400" b="1"/>
              <a:t>SQL</a:t>
            </a:r>
            <a:r>
              <a:rPr lang="en-US" sz="2400"/>
              <a:t> (Structured Query Language).</a:t>
            </a:r>
          </a:p>
          <a:p>
            <a:pPr lvl="1">
              <a:lnSpc>
                <a:spcPct val="95000"/>
              </a:lnSpc>
            </a:pPr>
            <a:r>
              <a:rPr lang="en-US" sz="2400" b="1"/>
              <a:t>Triggers</a:t>
            </a:r>
            <a:r>
              <a:rPr lang="en-US" sz="2400"/>
              <a:t> – programs embedded within a database that are automatically invoked by updates.</a:t>
            </a:r>
          </a:p>
          <a:p>
            <a:pPr lvl="1">
              <a:lnSpc>
                <a:spcPct val="95000"/>
              </a:lnSpc>
            </a:pPr>
            <a:r>
              <a:rPr lang="en-US" sz="2400" b="1"/>
              <a:t>Stored procedures</a:t>
            </a:r>
            <a:r>
              <a:rPr lang="en-US" sz="2400"/>
              <a:t> – programs embedded within a database that can be called from an application program.</a:t>
            </a:r>
          </a:p>
          <a:p>
            <a:pPr lvl="1">
              <a:lnSpc>
                <a:spcPct val="95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7E7CDCC9-1DF7-4268-82D9-9DE35A8FB8C6}" type="slidenum">
              <a:rPr lang="en-US"/>
              <a:pPr/>
              <a:t>21</a:t>
            </a:fld>
            <a:endParaRPr lang="en-US"/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Logical Data Model …</a:t>
            </a:r>
          </a:p>
        </p:txBody>
      </p:sp>
      <p:pic>
        <p:nvPicPr>
          <p:cNvPr id="1539079" name="Picture 7" descr="whi74173_14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54350"/>
            <a:ext cx="8915400" cy="8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33CA6135-36DB-4FF7-8DBA-1B9F6DA27309}" type="slidenum">
              <a:rPr lang="en-US"/>
              <a:pPr/>
              <a:t>22</a:t>
            </a:fld>
            <a:endParaRPr lang="en-US"/>
          </a:p>
        </p:txBody>
      </p:sp>
      <p:sp>
        <p:nvSpPr>
          <p:cNvPr id="1541122" name="Rectangle 2"/>
          <p:cNvSpPr>
            <a:spLocks noChangeArrowheads="1"/>
          </p:cNvSpPr>
          <p:nvPr/>
        </p:nvSpPr>
        <p:spPr bwMode="auto">
          <a:xfrm>
            <a:off x="3486150" y="1104900"/>
            <a:ext cx="1155700" cy="158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23" name="Rectangle 3"/>
          <p:cNvSpPr>
            <a:spLocks noChangeArrowheads="1"/>
          </p:cNvSpPr>
          <p:nvPr/>
        </p:nvSpPr>
        <p:spPr bwMode="auto">
          <a:xfrm>
            <a:off x="3486150" y="954088"/>
            <a:ext cx="1155700" cy="1587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24" name="Rectangle 4"/>
          <p:cNvSpPr>
            <a:spLocks noChangeArrowheads="1"/>
          </p:cNvSpPr>
          <p:nvPr/>
        </p:nvSpPr>
        <p:spPr bwMode="auto">
          <a:xfrm>
            <a:off x="3486150" y="1549400"/>
            <a:ext cx="1160463" cy="158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25" name="Rectangle 5"/>
          <p:cNvSpPr>
            <a:spLocks noChangeArrowheads="1"/>
          </p:cNvSpPr>
          <p:nvPr/>
        </p:nvSpPr>
        <p:spPr bwMode="auto">
          <a:xfrm>
            <a:off x="4654550" y="1549400"/>
            <a:ext cx="1403350" cy="158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26" name="Rectangle 6"/>
          <p:cNvSpPr>
            <a:spLocks noChangeArrowheads="1"/>
          </p:cNvSpPr>
          <p:nvPr/>
        </p:nvSpPr>
        <p:spPr bwMode="auto">
          <a:xfrm>
            <a:off x="6065838" y="1549400"/>
            <a:ext cx="669925" cy="158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27" name="Rectangle 7"/>
          <p:cNvSpPr>
            <a:spLocks noChangeArrowheads="1"/>
          </p:cNvSpPr>
          <p:nvPr/>
        </p:nvSpPr>
        <p:spPr bwMode="auto">
          <a:xfrm>
            <a:off x="6743700" y="1549400"/>
            <a:ext cx="354013" cy="1588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11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 To Physical Data Model (Relational Schema)</a:t>
            </a:r>
          </a:p>
        </p:txBody>
      </p:sp>
      <p:pic>
        <p:nvPicPr>
          <p:cNvPr id="1541133" name="Picture 13" descr="whi74173_14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266825"/>
            <a:ext cx="414337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0B240513-0DC4-4EAE-AB54-50F732684C56}" type="slidenum">
              <a:rPr lang="en-US"/>
              <a:pPr/>
              <a:t>23</a:t>
            </a:fld>
            <a:endParaRPr lang="en-US"/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for a </a:t>
            </a:r>
            <a:br>
              <a:rPr lang="en-US"/>
            </a:br>
            <a:r>
              <a:rPr lang="en-US"/>
              <a:t>Relational PC DBMS</a:t>
            </a:r>
          </a:p>
        </p:txBody>
      </p:sp>
      <p:pic>
        <p:nvPicPr>
          <p:cNvPr id="1572869" name="Picture 5" descr="whi74173_14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266825"/>
            <a:ext cx="7038975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4A50AE78-D2C5-4738-9E5C-1A211CFA727A}" type="slidenum">
              <a:rPr lang="en-US"/>
              <a:pPr/>
              <a:t>24</a:t>
            </a:fld>
            <a:endParaRPr lang="en-US"/>
          </a:p>
        </p:txBody>
      </p:sp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Good Data Model?</a:t>
            </a:r>
          </a:p>
        </p:txBody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good data model is simple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attributes that describe an entity should describe only that entity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A good data model is essentially nonredundant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data attribute exists in at most one entity (except for foreign keys)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sz="2800"/>
              <a:t>A good data model should be flexible and adaptable to future needs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n-US" sz="2600" i="1"/>
              <a:t>These goals are achieved through database normalization.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6E49FDC5-C9CB-499F-8E47-2410AB7DAF2D}" type="slidenum">
              <a:rPr lang="en-US"/>
              <a:pPr/>
              <a:t>25</a:t>
            </a:fld>
            <a:endParaRPr lang="en-US"/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Normalization </a:t>
            </a:r>
            <a:br>
              <a:rPr lang="en-US"/>
            </a:br>
            <a:r>
              <a:rPr lang="en-US"/>
              <a:t>(also see Chapter 8)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logical entity (or physical table) is in </a:t>
            </a:r>
            <a:r>
              <a:rPr lang="en-US" sz="2400" b="1"/>
              <a:t>first normal</a:t>
            </a:r>
            <a:r>
              <a:rPr lang="en-US" sz="2400"/>
              <a:t> </a:t>
            </a:r>
            <a:r>
              <a:rPr lang="en-US" sz="2400" b="1"/>
              <a:t>form</a:t>
            </a:r>
            <a:r>
              <a:rPr lang="en-US" sz="2400"/>
              <a:t> if there are no attributes (fields) that can have more than one value for a single instance (record).</a:t>
            </a:r>
            <a:br>
              <a:rPr lang="en-US" sz="2400"/>
            </a:br>
            <a:endParaRPr lang="en-US" sz="2400"/>
          </a:p>
          <a:p>
            <a:pPr>
              <a:spcBef>
                <a:spcPct val="0"/>
              </a:spcBef>
            </a:pPr>
            <a:r>
              <a:rPr lang="en-US" sz="2400"/>
              <a:t>A logical entity (or physical table) is in </a:t>
            </a:r>
            <a:r>
              <a:rPr lang="en-US" sz="2400" b="1"/>
              <a:t>second normal form</a:t>
            </a:r>
            <a:r>
              <a:rPr lang="en-US" sz="2400"/>
              <a:t> if it is in first normal form and if the values of all nonprimary key attributes are dependent on the full primary key.</a:t>
            </a:r>
            <a:br>
              <a:rPr lang="en-US" sz="2400"/>
            </a:br>
            <a:r>
              <a:rPr lang="en-US" sz="2400"/>
              <a:t> </a:t>
            </a:r>
          </a:p>
          <a:p>
            <a:r>
              <a:rPr lang="en-US" sz="2400"/>
              <a:t>A logical entity (or physical table) is in </a:t>
            </a:r>
            <a:r>
              <a:rPr lang="en-US" sz="2400" b="1"/>
              <a:t>third normal form</a:t>
            </a:r>
            <a:r>
              <a:rPr lang="en-US" sz="2400"/>
              <a:t> if it is in second normal form and if the values of all nonprimary key attributes are not dependent on other nonprimary key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38D39DA3-FBE2-4E96-AB8A-1445D75DD4F4}" type="slidenum">
              <a:rPr lang="en-US"/>
              <a:pPr/>
              <a:t>26</a:t>
            </a:fld>
            <a:endParaRPr lang="en-US"/>
          </a:p>
        </p:txBody>
      </p:sp>
      <p:sp>
        <p:nvSpPr>
          <p:cNvPr id="157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File Design</a:t>
            </a:r>
          </a:p>
        </p:txBody>
      </p:sp>
      <p:sp>
        <p:nvSpPr>
          <p:cNvPr id="15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Output and input designs typically completed first</a:t>
            </a:r>
          </a:p>
          <a:p>
            <a:pPr>
              <a:lnSpc>
                <a:spcPct val="90000"/>
              </a:lnSpc>
            </a:pPr>
            <a:r>
              <a:rPr lang="en-US" sz="2800"/>
              <a:t>Fundamental entities from data model designed as master or transaction records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Master files are typically fixed-length records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Associative entities from data model are joined into transaction records as variable-length records</a:t>
            </a:r>
          </a:p>
          <a:p>
            <a:pPr>
              <a:lnSpc>
                <a:spcPct val="90000"/>
              </a:lnSpc>
            </a:pPr>
            <a:r>
              <a:rPr lang="en-US" sz="2800"/>
              <a:t>File access and organization selected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Sequential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Indexed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Hashed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ISAM/VSAM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89964B0D-1573-4732-BEF4-64B035C3247F}" type="slidenum">
              <a:rPr lang="en-US"/>
              <a:pPr/>
              <a:t>27</a:t>
            </a:fld>
            <a:endParaRPr lang="en-US"/>
          </a:p>
        </p:txBody>
      </p:sp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Database Design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 database should provide for efficient storage, update, and retrieval of data.</a:t>
            </a:r>
            <a:br>
              <a:rPr lang="en-US" sz="2800"/>
            </a:b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database should be reliable—the stored data should have high integrity and promote user trust in that data.</a:t>
            </a:r>
            <a:br>
              <a:rPr lang="en-US" sz="2800"/>
            </a:b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database should be adaptable and scalable to new and unforeseen requirements and applications.</a:t>
            </a:r>
            <a:br>
              <a:rPr lang="en-US" sz="2800"/>
            </a:b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 database should support the business requirements of the information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5A9BF076-C0E6-428B-9852-E60FF10FC5EC}" type="slidenum">
              <a:rPr lang="en-US"/>
              <a:pPr/>
              <a:t>28</a:t>
            </a:fld>
            <a:endParaRPr lang="en-US"/>
          </a:p>
        </p:txBody>
      </p:sp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data Model in </a:t>
            </a:r>
            <a:br>
              <a:rPr lang="en-US"/>
            </a:br>
            <a:r>
              <a:rPr lang="en-US"/>
              <a:t>Third Normal Form</a:t>
            </a:r>
          </a:p>
        </p:txBody>
      </p:sp>
      <p:pic>
        <p:nvPicPr>
          <p:cNvPr id="1583109" name="Picture 5" descr="whi74173_14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66825"/>
            <a:ext cx="57150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206A7328-2456-4DAB-9178-5A6EEFC022B8}" type="slidenum">
              <a:rPr lang="en-US"/>
              <a:pPr/>
              <a:t>29</a:t>
            </a:fld>
            <a:endParaRPr lang="en-US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Schema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/>
              <a:t>Database schema – a model or blueprint representing the technical implementation of the database.</a:t>
            </a:r>
          </a:p>
          <a:p>
            <a:pPr marL="914400" lvl="1" indent="-457200"/>
            <a:r>
              <a:rPr lang="en-US"/>
              <a:t>Also called a physical data model</a:t>
            </a:r>
          </a:p>
          <a:p>
            <a:pPr marL="533400" indent="-533400">
              <a:buFontTx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B49590A3-69C8-418F-A32E-1012177ACB56}" type="slidenum">
              <a:rPr lang="en-US"/>
              <a:pPr/>
              <a:t>3</a:t>
            </a:fld>
            <a:endParaRPr lang="en-US"/>
          </a:p>
        </p:txBody>
      </p:sp>
      <p:pic>
        <p:nvPicPr>
          <p:cNvPr id="1510407" name="Picture 7" descr="whi74173_cut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0"/>
            <a:ext cx="5327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CA3B6186-308B-48F1-BE93-C4F9FED8C125}" type="slidenum">
              <a:rPr lang="en-US"/>
              <a:pPr/>
              <a:t>30</a:t>
            </a:fld>
            <a:endParaRPr lang="en-US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Method for Database Design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Review the logical data model.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Create a table for each entity.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Create fields for each attribute.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Create index for each primary &amp; secondary key.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Create index for each subsetting criterion.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Designate foreign keys for relationships.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Define data types, sizes, null settings, domains, and defaults for each attribute.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Create or combine tables to implement supertype/subtype structures.</a:t>
            </a:r>
          </a:p>
          <a:p>
            <a:pPr>
              <a:lnSpc>
                <a:spcPct val="90000"/>
              </a:lnSpc>
              <a:buFontTx/>
              <a:buAutoNum type="arabicPeriod"/>
            </a:pPr>
            <a:r>
              <a:rPr lang="en-US" sz="2800"/>
              <a:t>Evaluate/specify referential integrity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0E1761E4-04EE-4269-BB3F-C0832ADC39BA}" type="slidenum">
              <a:rPr lang="en-US"/>
              <a:pPr/>
              <a:t>31</a:t>
            </a:fld>
            <a:endParaRPr lang="en-US"/>
          </a:p>
        </p:txBody>
      </p:sp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Integrity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/>
              <a:t>Key integrity</a:t>
            </a:r>
            <a:r>
              <a:rPr lang="en-US" sz="2800"/>
              <a:t> – Every table should have a primary key.</a:t>
            </a:r>
          </a:p>
          <a:p>
            <a:pPr>
              <a:lnSpc>
                <a:spcPct val="90000"/>
              </a:lnSpc>
            </a:pPr>
            <a:r>
              <a:rPr lang="en-US" sz="2800" b="1"/>
              <a:t>Domain integrity</a:t>
            </a:r>
            <a:r>
              <a:rPr lang="en-US" sz="2800"/>
              <a:t> – Appropriate controls must be designed to ensure that no field takes on an inappropriate value</a:t>
            </a:r>
          </a:p>
          <a:p>
            <a:pPr>
              <a:lnSpc>
                <a:spcPct val="90000"/>
              </a:lnSpc>
            </a:pPr>
            <a:r>
              <a:rPr lang="en-US" sz="2800" b="1"/>
              <a:t>Referential integrity</a:t>
            </a:r>
            <a:r>
              <a:rPr lang="en-US" sz="2800"/>
              <a:t> – the assurance that a foreign key value in one table has a matching primary key value in the related table.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restriction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Delete: cascade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Delete: restrict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Delete: set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FB0AC942-2E06-4818-A56C-AAC7DF7161A7}" type="slidenum">
              <a:rPr lang="en-US"/>
              <a:pPr/>
              <a:t>32</a:t>
            </a:fld>
            <a:endParaRPr lang="en-US"/>
          </a:p>
        </p:txBody>
      </p:sp>
      <p:sp>
        <p:nvSpPr>
          <p:cNvPr id="158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for Different Database Technologies</a:t>
            </a:r>
          </a:p>
        </p:txBody>
      </p:sp>
      <p:graphicFrame>
        <p:nvGraphicFramePr>
          <p:cNvPr id="1585246" name="Group 94"/>
          <p:cNvGraphicFramePr>
            <a:graphicFrameLocks noGrp="1"/>
          </p:cNvGraphicFramePr>
          <p:nvPr/>
        </p:nvGraphicFramePr>
        <p:xfrm>
          <a:off x="304800" y="1595438"/>
          <a:ext cx="8839200" cy="4576572"/>
        </p:xfrm>
        <a:graphic>
          <a:graphicData uri="http://schemas.openxmlformats.org/drawingml/2006/table">
            <a:tbl>
              <a:tblPr/>
              <a:tblGrid>
                <a:gridCol w="2325688"/>
                <a:gridCol w="1938337"/>
                <a:gridCol w="2143125"/>
                <a:gridCol w="2432050"/>
              </a:tblGrid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be stored in field)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MS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MS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SQL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Fixed length character data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(use for fields with relatively fixed length character data)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CHAR (size)  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character (size)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CHAR (size)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Variable length character data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(use for fields that require character data but for which size varies greatly--such as ADDRESS)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VARCHAR (max size)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character varying (max size)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VARCHAR (max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Very long character data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(use for long descriptions and notes--usually no more than one such field per record)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LONG VARCHAR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LONG VARCHAR2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54132277-0380-46B2-8701-4F894CE5BA33}" type="slidenum">
              <a:rPr lang="en-US"/>
              <a:pPr/>
              <a:t>33</a:t>
            </a:fld>
            <a:endParaRPr lang="en-US"/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for Different Database Technologies (cont.)</a:t>
            </a:r>
          </a:p>
        </p:txBody>
      </p:sp>
      <p:graphicFrame>
        <p:nvGraphicFramePr>
          <p:cNvPr id="1587325" name="Group 125"/>
          <p:cNvGraphicFramePr>
            <a:graphicFrameLocks noGrp="1"/>
          </p:cNvGraphicFramePr>
          <p:nvPr/>
        </p:nvGraphicFramePr>
        <p:xfrm>
          <a:off x="381000" y="1309688"/>
          <a:ext cx="8686800" cy="5335524"/>
        </p:xfrm>
        <a:graphic>
          <a:graphicData uri="http://schemas.openxmlformats.org/drawingml/2006/table">
            <a:tbl>
              <a:tblPr/>
              <a:tblGrid>
                <a:gridCol w="2133600"/>
                <a:gridCol w="1905000"/>
                <a:gridCol w="2133600"/>
                <a:gridCol w="2514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be stored in field)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MS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MS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SQL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Integer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INT (size)  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integer      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smallinteger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tinuinteger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INTEGER (size)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NUMBER (size)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Decimal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DECIMAL (size, decimal places)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NUMERIC (size, decimal places)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DECIMAL (size, decimal places)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NUMERIC (size, decimal places)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Financial 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CURRENCY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MONEY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see decimal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09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 (with time)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DATE/TIME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DATETIME  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SMALLDATETIME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Depending on precision needed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Current time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(use to store the data and time from the computer’s system clock)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not 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not supported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ED91DA48-F7BB-46DD-88E0-4CE4FC178164}" type="slidenum">
              <a:rPr lang="en-US"/>
              <a:pPr/>
              <a:t>34</a:t>
            </a:fld>
            <a:endParaRPr lang="en-US"/>
          </a:p>
        </p:txBody>
      </p:sp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for Different Database Technologies (cont.)</a:t>
            </a:r>
          </a:p>
        </p:txBody>
      </p:sp>
      <p:graphicFrame>
        <p:nvGraphicFramePr>
          <p:cNvPr id="1607741" name="Group 61"/>
          <p:cNvGraphicFramePr>
            <a:graphicFrameLocks noGrp="1"/>
          </p:cNvGraphicFramePr>
          <p:nvPr/>
        </p:nvGraphicFramePr>
        <p:xfrm>
          <a:off x="381000" y="1908175"/>
          <a:ext cx="8686800" cy="2665476"/>
        </p:xfrm>
        <a:graphic>
          <a:graphicData uri="http://schemas.openxmlformats.org/drawingml/2006/table">
            <a:tbl>
              <a:tblPr/>
              <a:tblGrid>
                <a:gridCol w="2133600"/>
                <a:gridCol w="1905000"/>
                <a:gridCol w="2133600"/>
                <a:gridCol w="2514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be stored in field)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 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MS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MS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SQL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Physical Data Type</a:t>
                      </a:r>
                      <a:b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 or No;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True or 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YES/NO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 CHAR(1) and set a yes or no 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Image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OLE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IMAGE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LONGRAW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Hyperlink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HYPERLINK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VARBINARY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Can designer define new data types?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18A4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2271096D-AC51-467A-955E-0309C0983442}" type="slidenum">
              <a:rPr lang="en-US"/>
              <a:pPr/>
              <a:t>35</a:t>
            </a:fld>
            <a:endParaRPr lang="en-US"/>
          </a:p>
        </p:txBody>
      </p:sp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Database Schema</a:t>
            </a:r>
          </a:p>
        </p:txBody>
      </p:sp>
      <p:pic>
        <p:nvPicPr>
          <p:cNvPr id="1555462" name="Picture 6" descr="whi74173_1409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266825"/>
            <a:ext cx="59245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B9C606A3-9E84-40B1-A8B6-0F9587092F1A}" type="slidenum">
              <a:rPr lang="en-US"/>
              <a:pPr/>
              <a:t>36</a:t>
            </a:fld>
            <a:endParaRPr lang="en-US"/>
          </a:p>
        </p:txBody>
      </p:sp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Schema with Referential Integrity Constraints</a:t>
            </a:r>
          </a:p>
        </p:txBody>
      </p:sp>
      <p:pic>
        <p:nvPicPr>
          <p:cNvPr id="1561606" name="Picture 6" descr="whi74173_1410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66825"/>
            <a:ext cx="59436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9DDE1D7F-FF81-43DB-88CB-715E6175C043}" type="slidenum">
              <a:rPr lang="en-US"/>
              <a:pPr/>
              <a:t>37</a:t>
            </a:fld>
            <a:endParaRPr lang="en-US"/>
          </a:p>
        </p:txBody>
      </p:sp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Distribution and Replication</a:t>
            </a:r>
          </a:p>
        </p:txBody>
      </p:sp>
      <p:sp>
        <p:nvSpPr>
          <p:cNvPr id="156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b="1"/>
              <a:t>Data distribution analysis</a:t>
            </a:r>
            <a:r>
              <a:rPr lang="en-US"/>
              <a:t> establishes which business locations need access to which logical data entities and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4BC7DED1-7A34-4B1E-AAB8-CAB003DFFC5D}" type="slidenum">
              <a:rPr lang="en-US"/>
              <a:pPr/>
              <a:t>38</a:t>
            </a:fld>
            <a:endParaRPr lang="en-US"/>
          </a:p>
        </p:txBody>
      </p:sp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Database Distribution and Replication (continued)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153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Centralization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Entire database on a single server in one physical location</a:t>
            </a:r>
          </a:p>
          <a:p>
            <a:pPr>
              <a:lnSpc>
                <a:spcPct val="90000"/>
              </a:lnSpc>
            </a:pPr>
            <a:r>
              <a:rPr lang="en-US" sz="2400" b="1"/>
              <a:t>Horizontal distribution (also called partitioning)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Tables or row assigned to different database servers/locations.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Efficient access and security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Cannot always be easily recombined for management analysis</a:t>
            </a:r>
          </a:p>
          <a:p>
            <a:pPr>
              <a:lnSpc>
                <a:spcPct val="90000"/>
              </a:lnSpc>
            </a:pPr>
            <a:r>
              <a:rPr lang="en-US" sz="2400" b="1"/>
              <a:t>Vertical distribution (also called partitioning)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Specific table columns assigned to specific databases/servers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Similar advantages and disadvantages of Horizontal</a:t>
            </a:r>
          </a:p>
          <a:p>
            <a:pPr>
              <a:lnSpc>
                <a:spcPct val="90000"/>
              </a:lnSpc>
            </a:pPr>
            <a:r>
              <a:rPr lang="en-US" sz="2400" b="1"/>
              <a:t>Replication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duplicated in multiple locations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DBMS coordinates updates and synchronization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Performance and accessibility advantages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Increases complexity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F2FAF22E-FE09-4776-929E-065C3DB8FA18}" type="slidenum">
              <a:rPr lang="en-US"/>
              <a:pPr/>
              <a:t>39</a:t>
            </a:fld>
            <a:endParaRPr lang="en-US"/>
          </a:p>
        </p:txBody>
      </p: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Capacity Planning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For each table sum the </a:t>
            </a:r>
            <a:r>
              <a:rPr lang="en-US" sz="2800" i="1"/>
              <a:t>field sizes</a:t>
            </a:r>
            <a:r>
              <a:rPr lang="en-US" sz="2800"/>
              <a:t>. This is the </a:t>
            </a:r>
            <a:r>
              <a:rPr lang="en-US" sz="2800" i="1"/>
              <a:t>record size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For each table, multiply the </a:t>
            </a:r>
            <a:r>
              <a:rPr lang="en-US" sz="2800" i="1"/>
              <a:t>record size</a:t>
            </a:r>
            <a:r>
              <a:rPr lang="en-US" sz="2800"/>
              <a:t> times the number of entity instances to be included in the table (planning for growth). This is the </a:t>
            </a:r>
            <a:r>
              <a:rPr lang="en-US" sz="2800" i="1"/>
              <a:t>table size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Sum the </a:t>
            </a:r>
            <a:r>
              <a:rPr lang="en-US" sz="2800" i="1"/>
              <a:t>table sizes</a:t>
            </a:r>
            <a:r>
              <a:rPr lang="en-US" sz="2800"/>
              <a:t>. This is the </a:t>
            </a:r>
            <a:r>
              <a:rPr lang="en-US" sz="2800" i="1"/>
              <a:t>database size</a:t>
            </a:r>
            <a:r>
              <a:rPr lang="en-US" sz="2800"/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Optionally, add a slack capacity buffer (e.g. 10percent) to account for unanticipated factors. This is the </a:t>
            </a:r>
            <a:r>
              <a:rPr lang="en-US" sz="2800" i="1"/>
              <a:t>anticipated database capacity</a:t>
            </a:r>
            <a:r>
              <a:rPr lang="en-US" sz="28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9057D872-1AF4-4561-B359-AD1C3A3BF4D9}" type="slidenum">
              <a:rPr lang="en-US"/>
              <a:pPr/>
              <a:t>4</a:t>
            </a:fld>
            <a:endParaRPr lang="en-US"/>
          </a:p>
        </p:txBody>
      </p:sp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Files </a:t>
            </a:r>
            <a:br>
              <a:rPr lang="en-US"/>
            </a:br>
            <a:r>
              <a:rPr lang="en-US"/>
              <a:t>versus the Database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b="1"/>
              <a:t>File</a:t>
            </a:r>
            <a:r>
              <a:rPr lang="en-US"/>
              <a:t> – a collection of similar records.</a:t>
            </a:r>
          </a:p>
          <a:p>
            <a:pPr lvl="1">
              <a:lnSpc>
                <a:spcPct val="90000"/>
              </a:lnSpc>
            </a:pPr>
            <a:r>
              <a:rPr lang="en-US"/>
              <a:t>Files are unrelated to each other except in the code of an application program.</a:t>
            </a:r>
          </a:p>
          <a:p>
            <a:pPr lvl="1">
              <a:lnSpc>
                <a:spcPct val="90000"/>
              </a:lnSpc>
            </a:pPr>
            <a:r>
              <a:rPr lang="en-US"/>
              <a:t>Data storage is built around the applications that use the files.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/>
              <a:t/>
            </a:r>
            <a:br>
              <a:rPr lang="en-US"/>
            </a:br>
            <a:r>
              <a:rPr lang="en-US" b="1"/>
              <a:t>Database</a:t>
            </a:r>
            <a:r>
              <a:rPr lang="en-US"/>
              <a:t> – a collection of </a:t>
            </a:r>
            <a:r>
              <a:rPr lang="en-US" i="1"/>
              <a:t>interrelated</a:t>
            </a:r>
            <a:r>
              <a:rPr lang="en-US"/>
              <a:t> files</a:t>
            </a:r>
          </a:p>
          <a:p>
            <a:pPr lvl="1">
              <a:lnSpc>
                <a:spcPct val="90000"/>
              </a:lnSpc>
            </a:pPr>
            <a:r>
              <a:rPr lang="en-US"/>
              <a:t>Records in one file (or table) are physically related to records in another file (or table).</a:t>
            </a:r>
          </a:p>
          <a:p>
            <a:pPr lvl="1">
              <a:lnSpc>
                <a:spcPct val="90000"/>
              </a:lnSpc>
            </a:pPr>
            <a:r>
              <a:rPr lang="en-US"/>
              <a:t>Applications are built around the integrated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F067EB01-26E7-40DA-8B88-7756900E661F}" type="slidenum">
              <a:rPr lang="en-US"/>
              <a:pPr/>
              <a:t>5</a:t>
            </a:fld>
            <a:endParaRPr lang="en-US"/>
          </a:p>
        </p:txBody>
      </p:sp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 versus Database</a:t>
            </a:r>
          </a:p>
        </p:txBody>
      </p:sp>
      <p:pic>
        <p:nvPicPr>
          <p:cNvPr id="1514556" name="Picture 60" descr="Untitled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3159125"/>
            <a:ext cx="4132262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4555" name="Picture 59" descr="Untitled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47775"/>
            <a:ext cx="40862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080964F2-7EA6-4802-B7E2-9F97B073408E}" type="slidenum">
              <a:rPr lang="en-US"/>
              <a:pPr/>
              <a:t>6</a:t>
            </a:fld>
            <a:endParaRPr lang="en-US"/>
          </a:p>
        </p:txBody>
      </p:sp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</a:t>
            </a:r>
            <a:br>
              <a:rPr lang="en-US"/>
            </a:br>
            <a:r>
              <a:rPr lang="en-US"/>
              <a:t>Conventional Files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3886200" cy="50768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3600" b="1"/>
              <a:t>Pros</a:t>
            </a:r>
            <a:endParaRPr lang="en-US" sz="3200" b="1"/>
          </a:p>
          <a:p>
            <a:pPr>
              <a:lnSpc>
                <a:spcPct val="90000"/>
              </a:lnSpc>
            </a:pPr>
            <a:r>
              <a:rPr lang="en-US" sz="3200"/>
              <a:t>Easy to design because of their single-application focus</a:t>
            </a:r>
          </a:p>
          <a:p>
            <a:pPr>
              <a:lnSpc>
                <a:spcPct val="90000"/>
              </a:lnSpc>
            </a:pPr>
            <a:r>
              <a:rPr lang="en-US" sz="3200"/>
              <a:t>Excellent performance due to optimized organization for a single application</a:t>
            </a:r>
          </a:p>
          <a:p>
            <a:pPr>
              <a:lnSpc>
                <a:spcPct val="90000"/>
              </a:lnSpc>
            </a:pPr>
            <a:endParaRPr lang="en-US" sz="3200"/>
          </a:p>
        </p:txBody>
      </p:sp>
      <p:sp>
        <p:nvSpPr>
          <p:cNvPr id="1516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371600"/>
            <a:ext cx="4114800" cy="50768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3600" b="1"/>
              <a:t>Cons</a:t>
            </a:r>
            <a:endParaRPr lang="en-US" sz="3200" b="1"/>
          </a:p>
          <a:p>
            <a:pPr>
              <a:lnSpc>
                <a:spcPct val="90000"/>
              </a:lnSpc>
            </a:pPr>
            <a:r>
              <a:rPr lang="en-US" sz="3200"/>
              <a:t>Harder to adapt to sharing across applications</a:t>
            </a:r>
          </a:p>
          <a:p>
            <a:pPr>
              <a:lnSpc>
                <a:spcPct val="90000"/>
              </a:lnSpc>
            </a:pPr>
            <a:r>
              <a:rPr lang="en-US" sz="3200"/>
              <a:t>Harder to adapt to new requirements</a:t>
            </a:r>
          </a:p>
          <a:p>
            <a:pPr>
              <a:lnSpc>
                <a:spcPct val="90000"/>
              </a:lnSpc>
            </a:pPr>
            <a:r>
              <a:rPr lang="en-US" sz="3200"/>
              <a:t>Need to duplicate attributes in several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474282A4-5B15-4668-9F37-822FA18CEAB6}" type="slidenum">
              <a:rPr lang="en-US"/>
              <a:pPr/>
              <a:t>7</a:t>
            </a:fld>
            <a:endParaRPr 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 of Databases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295400"/>
            <a:ext cx="3810000" cy="5153025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3200" b="1"/>
              <a:t>Pros</a:t>
            </a:r>
            <a:endParaRPr lang="en-US" b="1"/>
          </a:p>
          <a:p>
            <a:pPr>
              <a:lnSpc>
                <a:spcPct val="80000"/>
              </a:lnSpc>
            </a:pPr>
            <a:r>
              <a:rPr lang="en-US"/>
              <a:t>Data independence from applications increases adaptability and flexibility</a:t>
            </a:r>
          </a:p>
          <a:p>
            <a:pPr>
              <a:lnSpc>
                <a:spcPct val="80000"/>
              </a:lnSpc>
            </a:pPr>
            <a:r>
              <a:rPr lang="en-US"/>
              <a:t>Superior scalability</a:t>
            </a:r>
          </a:p>
          <a:p>
            <a:pPr>
              <a:lnSpc>
                <a:spcPct val="80000"/>
              </a:lnSpc>
            </a:pPr>
            <a:r>
              <a:rPr lang="en-US"/>
              <a:t>Ability to share data across applications</a:t>
            </a:r>
          </a:p>
          <a:p>
            <a:pPr>
              <a:lnSpc>
                <a:spcPct val="80000"/>
              </a:lnSpc>
            </a:pPr>
            <a:r>
              <a:rPr lang="en-US"/>
              <a:t>Less, and controlled redundancy (total non-redundancy is not achievable)</a:t>
            </a:r>
          </a:p>
        </p:txBody>
      </p:sp>
      <p:sp>
        <p:nvSpPr>
          <p:cNvPr id="15185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95400"/>
            <a:ext cx="4191000" cy="52578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3200" b="1"/>
              <a:t>Cons</a:t>
            </a:r>
            <a:endParaRPr lang="en-US" b="1"/>
          </a:p>
          <a:p>
            <a:pPr>
              <a:lnSpc>
                <a:spcPct val="80000"/>
              </a:lnSpc>
            </a:pPr>
            <a:r>
              <a:rPr lang="en-US"/>
              <a:t>More complex than file technology</a:t>
            </a:r>
          </a:p>
          <a:p>
            <a:pPr>
              <a:lnSpc>
                <a:spcPct val="80000"/>
              </a:lnSpc>
            </a:pPr>
            <a:r>
              <a:rPr lang="en-US"/>
              <a:t>Somewhat slower performance</a:t>
            </a:r>
          </a:p>
          <a:p>
            <a:pPr>
              <a:lnSpc>
                <a:spcPct val="80000"/>
              </a:lnSpc>
            </a:pPr>
            <a:r>
              <a:rPr lang="en-US"/>
              <a:t>Investment in DBMS and database experts</a:t>
            </a:r>
          </a:p>
          <a:p>
            <a:pPr>
              <a:lnSpc>
                <a:spcPct val="80000"/>
              </a:lnSpc>
            </a:pPr>
            <a:r>
              <a:rPr lang="en-US"/>
              <a:t>Need to adhere to design principles to realize benefits</a:t>
            </a:r>
          </a:p>
          <a:p>
            <a:pPr>
              <a:lnSpc>
                <a:spcPct val="80000"/>
              </a:lnSpc>
            </a:pPr>
            <a:r>
              <a:rPr lang="en-US"/>
              <a:t>Increased vulnerability due to consolidating in a centralized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0F76F857-7A44-43B6-A695-B585F19376C6}" type="slidenum">
              <a:rPr lang="en-US"/>
              <a:pPr/>
              <a:t>8</a:t>
            </a:fld>
            <a:endParaRPr lang="en-US"/>
          </a:p>
        </p:txBody>
      </p:sp>
      <p:sp>
        <p:nvSpPr>
          <p:cNvPr id="1566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</a:t>
            </a:r>
          </a:p>
        </p:txBody>
      </p:sp>
      <p:sp>
        <p:nvSpPr>
          <p:cNvPr id="1566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153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	Field</a:t>
            </a:r>
            <a:r>
              <a:rPr lang="en-US"/>
              <a:t> – the smallest unit of meaningful data to be stored in a database</a:t>
            </a:r>
          </a:p>
          <a:p>
            <a:pPr lvl="1"/>
            <a:r>
              <a:rPr lang="en-US"/>
              <a:t>the physical implementation of a data attribute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14-</a:t>
            </a:r>
            <a:fld id="{C36A277F-F96A-4404-BB32-9A764A664E88}" type="slidenum">
              <a:rPr lang="en-US"/>
              <a:pPr/>
              <a:t>9</a:t>
            </a:fld>
            <a:endParaRPr 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 (continued)</a:t>
            </a:r>
          </a:p>
        </p:txBody>
      </p:sp>
      <p:sp>
        <p:nvSpPr>
          <p:cNvPr id="1600516" name="Rectangle 4"/>
          <p:cNvSpPr>
            <a:spLocks noChangeArrowheads="1"/>
          </p:cNvSpPr>
          <p:nvPr/>
        </p:nvSpPr>
        <p:spPr bwMode="auto">
          <a:xfrm>
            <a:off x="990600" y="15240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sz="2800" b="1">
                <a:latin typeface="Times New Roman" pitchFamily="18" charset="0"/>
              </a:rPr>
              <a:t>Primary key</a:t>
            </a:r>
            <a:r>
              <a:rPr lang="en-US" sz="2800">
                <a:latin typeface="Times New Roman" pitchFamily="18" charset="0"/>
              </a:rPr>
              <a:t> – a field that uniquely identifies a record.</a:t>
            </a:r>
          </a:p>
          <a:p>
            <a:pPr eaLnBrk="0" hangingPunct="0">
              <a:spcBef>
                <a:spcPct val="20000"/>
              </a:spcBef>
            </a:pPr>
            <a:endParaRPr lang="en-US" sz="2800">
              <a:latin typeface="Times New Roman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latin typeface="Times New Roman" pitchFamily="18" charset="0"/>
              </a:rPr>
              <a:t>Secondary key</a:t>
            </a:r>
            <a:r>
              <a:rPr lang="en-US" sz="2800">
                <a:latin typeface="Times New Roman" pitchFamily="18" charset="0"/>
              </a:rPr>
              <a:t> – a field that identifies a single record or a subset of related records.</a:t>
            </a:r>
          </a:p>
          <a:p>
            <a:pPr eaLnBrk="0" hangingPunct="0">
              <a:spcBef>
                <a:spcPct val="20000"/>
              </a:spcBef>
            </a:pPr>
            <a:endParaRPr lang="en-US" sz="2800">
              <a:latin typeface="Times New Roman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latin typeface="Times New Roman" pitchFamily="18" charset="0"/>
              </a:rPr>
              <a:t>Foreign key</a:t>
            </a:r>
            <a:r>
              <a:rPr lang="en-US" sz="2800">
                <a:latin typeface="Times New Roman" pitchFamily="18" charset="0"/>
              </a:rPr>
              <a:t> – a field that points to records in a different file.</a:t>
            </a:r>
          </a:p>
          <a:p>
            <a:pPr eaLnBrk="0" hangingPunct="0">
              <a:spcBef>
                <a:spcPct val="20000"/>
              </a:spcBef>
            </a:pPr>
            <a:endParaRPr lang="en-US" sz="2800">
              <a:latin typeface="Times New Roman" pitchFamily="18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800" b="1">
                <a:latin typeface="Times New Roman" pitchFamily="18" charset="0"/>
              </a:rPr>
              <a:t>Descriptive field</a:t>
            </a:r>
            <a:r>
              <a:rPr lang="en-US" sz="2800">
                <a:latin typeface="Times New Roman" pitchFamily="18" charset="0"/>
              </a:rPr>
              <a:t> – any nonkey field.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ten Template">
  <a:themeElements>
    <a:clrScheme name="Whitte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hitte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hitte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te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tte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Whitten Template</Template>
  <TotalTime>0</TotalTime>
  <Pages>5</Pages>
  <Words>1842</Words>
  <Application>Microsoft Office PowerPoint</Application>
  <PresentationFormat>On-screen Show (4:3)</PresentationFormat>
  <Paragraphs>372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Times New Roman</vt:lpstr>
      <vt:lpstr>Arial</vt:lpstr>
      <vt:lpstr>Book Antiqua</vt:lpstr>
      <vt:lpstr>Arial Narrow</vt:lpstr>
      <vt:lpstr>Whitten Template</vt:lpstr>
      <vt:lpstr>Chapter 14</vt:lpstr>
      <vt:lpstr>Objectives</vt:lpstr>
      <vt:lpstr>PowerPoint Presentation</vt:lpstr>
      <vt:lpstr>Conventional Files  versus the Database</vt:lpstr>
      <vt:lpstr>Files versus Database</vt:lpstr>
      <vt:lpstr>Pros and Cons of  Conventional Files</vt:lpstr>
      <vt:lpstr>Pros and Cons of Databases</vt:lpstr>
      <vt:lpstr>Fields</vt:lpstr>
      <vt:lpstr>Fields (continued)</vt:lpstr>
      <vt:lpstr>Records</vt:lpstr>
      <vt:lpstr>Files and Tables</vt:lpstr>
      <vt:lpstr>Types of conventional files  and tables</vt:lpstr>
      <vt:lpstr>File and Table Design</vt:lpstr>
      <vt:lpstr>Data Architecture</vt:lpstr>
      <vt:lpstr>Data Architecture (continued)</vt:lpstr>
      <vt:lpstr>A Modern Data Architecture</vt:lpstr>
      <vt:lpstr>Administrators</vt:lpstr>
      <vt:lpstr>Database Architecture</vt:lpstr>
      <vt:lpstr>Typical DBMS Architecture</vt:lpstr>
      <vt:lpstr>Relational Databases</vt:lpstr>
      <vt:lpstr>From Logical Data Model …</vt:lpstr>
      <vt:lpstr>… To Physical Data Model (Relational Schema)</vt:lpstr>
      <vt:lpstr>User Interface for a  Relational PC DBMS</vt:lpstr>
      <vt:lpstr>What is a Good Data Model?</vt:lpstr>
      <vt:lpstr>Database Normalization  (also see Chapter 8)</vt:lpstr>
      <vt:lpstr>Conventional File Design</vt:lpstr>
      <vt:lpstr>Goals of Database Design</vt:lpstr>
      <vt:lpstr>Logical data Model in  Third Normal Form</vt:lpstr>
      <vt:lpstr>Database Schema</vt:lpstr>
      <vt:lpstr>A Method for Database Design</vt:lpstr>
      <vt:lpstr>Database Integrity</vt:lpstr>
      <vt:lpstr>Data Types for Different Database Technologies</vt:lpstr>
      <vt:lpstr>Data Types for Different Database Technologies (cont.)</vt:lpstr>
      <vt:lpstr>Data Types for Different Database Technologies (cont.)</vt:lpstr>
      <vt:lpstr>Physical Database Schema</vt:lpstr>
      <vt:lpstr>Database Schema with Referential Integrity Constraints</vt:lpstr>
      <vt:lpstr>Database Distribution and Replication</vt:lpstr>
      <vt:lpstr>Database Distribution and Replication (continued)</vt:lpstr>
      <vt:lpstr>Database Capacity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Analyis &amp; Design Training Agenda</dc:title>
  <dc:creator>Lockheed Martin</dc:creator>
  <cp:lastModifiedBy>Edmund Strange</cp:lastModifiedBy>
  <cp:revision>289</cp:revision>
  <cp:lastPrinted>1999-02-22T19:32:19Z</cp:lastPrinted>
  <dcterms:created xsi:type="dcterms:W3CDTF">1996-06-28T11:49:40Z</dcterms:created>
  <dcterms:modified xsi:type="dcterms:W3CDTF">2011-11-15T21:32:28Z</dcterms:modified>
</cp:coreProperties>
</file>