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2" r:id="rId6"/>
    <p:sldId id="261" r:id="rId7"/>
    <p:sldId id="260" r:id="rId8"/>
    <p:sldId id="257" r:id="rId9"/>
    <p:sldId id="258" r:id="rId10"/>
    <p:sldId id="25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FC46F-87C7-4863-8C7B-F488DB8CC728}" type="datetimeFigureOut">
              <a:rPr lang="en-US" smtClean="0"/>
              <a:t>11/26/2010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36C48-06AD-4FCF-8D6E-A6A4403F0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6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HAL Suit developed by </a:t>
            </a:r>
            <a:r>
              <a:rPr lang="en-US" dirty="0" err="1" smtClean="0"/>
              <a:t>Cyberdyne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Why?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Helps hold the weight of the armor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Gives the user extra</a:t>
            </a:r>
            <a:r>
              <a:rPr lang="en-US" baseline="0" dirty="0" smtClean="0"/>
              <a:t> strength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Allows disabled officers to return to the field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Is it read?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Yes</a:t>
            </a:r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Costs 4200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 to the public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exoskeleton can carry a weight of 150 pounds without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-Cop feeling it.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75F1E-A3FD-47E9-81B0-E18A9BAFDA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Brain Computer Interfaces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What?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Allows a person to</a:t>
            </a:r>
            <a:r>
              <a:rPr lang="en-US" baseline="0" dirty="0" smtClean="0"/>
              <a:t> control a computer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Reads electrical impulses from the brain and decodes them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What kind?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Invasive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Nodes must be drilled into the head.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Permanent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Clearer electrical imagine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High risk of permanent damage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Non-Invasive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Non invasive is preferred since it doesn’t require cutting open the skull to pass wires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dirty="0" smtClean="0"/>
              <a:t>Non-Permanent, easily </a:t>
            </a:r>
            <a:r>
              <a:rPr lang="en-US" baseline="0" dirty="0" err="1" smtClean="0"/>
              <a:t>maintable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Why?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Allows the</a:t>
            </a:r>
            <a:r>
              <a:rPr lang="en-US" baseline="0" dirty="0" smtClean="0"/>
              <a:t> computer to determine how the HAL the person is intending to move.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Gives officer a “HUD” based on current situations and what the best course of action is.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Is it ready?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No, but soon will be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Current tech allows for humans to play basic games such as pong and flight simulators</a:t>
            </a:r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75F1E-A3FD-47E9-81B0-E18A9BAFDA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mtClean="0"/>
              <a:t>He runs DOS!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75F1E-A3FD-47E9-81B0-E18A9BAFDA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3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5A56-24BE-467D-B913-A7107B5C2674}" type="datetimeFigureOut">
              <a:rPr lang="en-US" smtClean="0"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DBB8-FD97-4E89-9224-550FA3B6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5A56-24BE-467D-B913-A7107B5C2674}" type="datetimeFigureOut">
              <a:rPr lang="en-US" smtClean="0"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DBB8-FD97-4E89-9224-550FA3B6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5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5A56-24BE-467D-B913-A7107B5C2674}" type="datetimeFigureOut">
              <a:rPr lang="en-US" smtClean="0"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DBB8-FD97-4E89-9224-550FA3B6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2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5A56-24BE-467D-B913-A7107B5C2674}" type="datetimeFigureOut">
              <a:rPr lang="en-US" smtClean="0"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DBB8-FD97-4E89-9224-550FA3B6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6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5A56-24BE-467D-B913-A7107B5C2674}" type="datetimeFigureOut">
              <a:rPr lang="en-US" smtClean="0"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DBB8-FD97-4E89-9224-550FA3B6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0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5A56-24BE-467D-B913-A7107B5C2674}" type="datetimeFigureOut">
              <a:rPr lang="en-US" smtClean="0"/>
              <a:t>11/26/2010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DBB8-FD97-4E89-9224-550FA3B6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6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5A56-24BE-467D-B913-A7107B5C2674}" type="datetimeFigureOut">
              <a:rPr lang="en-US" smtClean="0"/>
              <a:t>11/26/2010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DBB8-FD97-4E89-9224-550FA3B6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5A56-24BE-467D-B913-A7107B5C2674}" type="datetimeFigureOut">
              <a:rPr lang="en-US" smtClean="0"/>
              <a:t>11/26/2010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DBB8-FD97-4E89-9224-550FA3B6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5A56-24BE-467D-B913-A7107B5C2674}" type="datetimeFigureOut">
              <a:rPr lang="en-US" smtClean="0"/>
              <a:t>11/26/2010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DBB8-FD97-4E89-9224-550FA3B6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2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5A56-24BE-467D-B913-A7107B5C2674}" type="datetimeFigureOut">
              <a:rPr lang="en-US" smtClean="0"/>
              <a:t>11/26/2010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DBB8-FD97-4E89-9224-550FA3B6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5A56-24BE-467D-B913-A7107B5C2674}" type="datetimeFigureOut">
              <a:rPr lang="en-US" smtClean="0"/>
              <a:t>11/26/2010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DBB8-FD97-4E89-9224-550FA3B6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3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5A56-24BE-467D-B913-A7107B5C2674}" type="datetimeFigureOut">
              <a:rPr lang="en-US" smtClean="0"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9DBB8-FD97-4E89-9224-550FA3B6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0"/>
            <a:ext cx="102076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3987"/>
            <a:ext cx="9144000" cy="1470025"/>
          </a:xfrm>
        </p:spPr>
        <p:txBody>
          <a:bodyPr>
            <a:noAutofit/>
          </a:bodyPr>
          <a:lstStyle/>
          <a:p>
            <a:pPr algn="l"/>
            <a:r>
              <a:rPr lang="en-US" sz="5500" err="1" smtClean="0">
                <a:solidFill>
                  <a:schemeClr val="bg1"/>
                </a:solidFill>
              </a:rPr>
              <a:t>RoboCop</a:t>
            </a:r>
            <a:r>
              <a:rPr lang="en-US" sz="5500" smtClean="0">
                <a:solidFill>
                  <a:schemeClr val="bg1"/>
                </a:solidFill>
              </a:rPr>
              <a:t>: </a:t>
            </a:r>
            <a:br>
              <a:rPr lang="en-US" sz="5500" smtClean="0">
                <a:solidFill>
                  <a:schemeClr val="bg1"/>
                </a:solidFill>
              </a:rPr>
            </a:br>
            <a:r>
              <a:rPr lang="en-US" sz="5500" smtClean="0">
                <a:solidFill>
                  <a:schemeClr val="bg1"/>
                </a:solidFill>
              </a:rPr>
              <a:t>To be, or not to be?</a:t>
            </a:r>
            <a:endParaRPr lang="en-US" sz="55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447800" y="4724400"/>
            <a:ext cx="6400800" cy="1752600"/>
          </a:xfrm>
        </p:spPr>
        <p:txBody>
          <a:bodyPr/>
          <a:lstStyle/>
          <a:p>
            <a:r>
              <a:rPr lang="en-US" smtClean="0">
                <a:solidFill>
                  <a:schemeClr val="accent3"/>
                </a:solidFill>
              </a:rPr>
              <a:t>Can he exist… </a:t>
            </a:r>
          </a:p>
          <a:p>
            <a:r>
              <a:rPr lang="en-US" smtClean="0">
                <a:solidFill>
                  <a:schemeClr val="accent3"/>
                </a:solidFill>
              </a:rPr>
              <a:t>in today’s society?</a:t>
            </a:r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75657"/>
            <a:ext cx="3505200" cy="52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544677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</a:rPr>
              <a:t>Machines are capable of murder!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2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0"/>
            <a:ext cx="9372600" cy="111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2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2"/>
                </a:solidFill>
              </a:rPr>
              <a:t>Powered Exoskeleton</a:t>
            </a:r>
            <a:endParaRPr lang="en-US" sz="2500" dirty="0">
              <a:solidFill>
                <a:schemeClr val="tx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8" y="1371600"/>
            <a:ext cx="8145602" cy="4941665"/>
          </a:xfrm>
        </p:spPr>
      </p:pic>
    </p:spTree>
    <p:extLst>
      <p:ext uri="{BB962C8B-B14F-4D97-AF65-F5344CB8AC3E}">
        <p14:creationId xmlns:p14="http://schemas.microsoft.com/office/powerpoint/2010/main" val="21975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2"/>
                </a:solidFill>
              </a:rPr>
              <a:t>Brain Computer Interfaces</a:t>
            </a:r>
            <a:endParaRPr lang="en-US" sz="2500" dirty="0">
              <a:solidFill>
                <a:schemeClr val="tx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659731"/>
            <a:ext cx="7112000" cy="4406900"/>
          </a:xfrm>
        </p:spPr>
      </p:pic>
    </p:spTree>
    <p:extLst>
      <p:ext uri="{BB962C8B-B14F-4D97-AF65-F5344CB8AC3E}">
        <p14:creationId xmlns:p14="http://schemas.microsoft.com/office/powerpoint/2010/main" val="35701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2"/>
                </a:solidFill>
              </a:rPr>
              <a:t>Robocop Software</a:t>
            </a:r>
            <a:endParaRPr lang="en-US" sz="2500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5166"/>
            <a:ext cx="8235297" cy="4919434"/>
          </a:xfrm>
        </p:spPr>
      </p:pic>
    </p:spTree>
    <p:extLst>
      <p:ext uri="{BB962C8B-B14F-4D97-AF65-F5344CB8AC3E}">
        <p14:creationId xmlns:p14="http://schemas.microsoft.com/office/powerpoint/2010/main" val="25057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ain-h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97325" y="580231"/>
            <a:ext cx="4267200" cy="52387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A" sz="2500" dirty="0" smtClean="0">
                <a:solidFill>
                  <a:schemeClr val="tx2"/>
                </a:solidFill>
              </a:rPr>
              <a:t>A historical pirate holding a massive sword and wielding a razor sharp hook.   And something coming out between his legs.</a:t>
            </a:r>
            <a:endParaRPr lang="en-CA" sz="2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2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omali_pirates_negotiator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07904" y="332656"/>
            <a:ext cx="5216980" cy="604867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sz="2500" dirty="0" smtClean="0">
                <a:solidFill>
                  <a:schemeClr val="tx2"/>
                </a:solidFill>
              </a:rPr>
              <a:t>The modern day pirate notice the grenade launcher and walkie-talkie.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4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ission_impossible_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35896" y="1412776"/>
            <a:ext cx="5304881" cy="388843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A" sz="2500" dirty="0" smtClean="0">
                <a:solidFill>
                  <a:schemeClr val="tx2"/>
                </a:solidFill>
              </a:rPr>
              <a:t>From the movie Mission Impossible.  Tom cruise stealing classified information.  He accomplishes this theft using wires and pulleys.</a:t>
            </a:r>
            <a:endParaRPr lang="en-CA" sz="2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8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981200"/>
            <a:ext cx="56578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6207" y="990600"/>
            <a:ext cx="54864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chemeClr val="tx2"/>
                </a:solidFill>
              </a:rPr>
              <a:t>Morality is in the eye of the beholder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2113" y="685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2"/>
                </a:solidFill>
              </a:rPr>
              <a:t>A </a:t>
            </a:r>
            <a:r>
              <a:rPr lang="en-US" err="1" smtClean="0">
                <a:solidFill>
                  <a:schemeClr val="tx2"/>
                </a:solidFill>
              </a:rPr>
              <a:t>Robo</a:t>
            </a:r>
            <a:r>
              <a:rPr lang="en-US" smtClean="0">
                <a:solidFill>
                  <a:schemeClr val="tx2"/>
                </a:solidFill>
              </a:rPr>
              <a:t>-Cop is both 50% </a:t>
            </a:r>
            <a:r>
              <a:rPr lang="en-US" err="1" smtClean="0">
                <a:solidFill>
                  <a:schemeClr val="tx2"/>
                </a:solidFill>
              </a:rPr>
              <a:t>Robo</a:t>
            </a:r>
            <a:r>
              <a:rPr lang="en-US" smtClean="0">
                <a:solidFill>
                  <a:schemeClr val="tx2"/>
                </a:solidFill>
              </a:rPr>
              <a:t> and 50% Cop</a:t>
            </a: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561027" y="1230086"/>
            <a:ext cx="1828800" cy="1752600"/>
            <a:chOff x="3374571" y="1230086"/>
            <a:chExt cx="1828800" cy="1752600"/>
          </a:xfrm>
        </p:grpSpPr>
        <p:sp>
          <p:nvSpPr>
            <p:cNvPr id="5" name="Oval 4"/>
            <p:cNvSpPr/>
            <p:nvPr/>
          </p:nvSpPr>
          <p:spPr>
            <a:xfrm>
              <a:off x="3374571" y="1230086"/>
              <a:ext cx="1828800" cy="175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831771" y="1371600"/>
              <a:ext cx="914400" cy="1447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29000" y="1643743"/>
              <a:ext cx="982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 smtClean="0"/>
                <a:t>Robo</a:t>
              </a:r>
              <a:r>
                <a:rPr lang="en-US" sz="1400" smtClean="0"/>
                <a:t>(50%)</a:t>
              </a:r>
              <a:endParaRPr lang="en-US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00485" y="2209800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Cop(50%)</a:t>
              </a:r>
              <a:endParaRPr lang="en-US" sz="1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35056" y="4506685"/>
            <a:ext cx="1828800" cy="1752600"/>
            <a:chOff x="3374571" y="1230086"/>
            <a:chExt cx="1828800" cy="1752600"/>
          </a:xfrm>
        </p:grpSpPr>
        <p:sp>
          <p:nvSpPr>
            <p:cNvPr id="16" name="Oval 15"/>
            <p:cNvSpPr/>
            <p:nvPr/>
          </p:nvSpPr>
          <p:spPr>
            <a:xfrm>
              <a:off x="3374571" y="1230086"/>
              <a:ext cx="1828800" cy="175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00542" y="1643743"/>
              <a:ext cx="982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 smtClean="0"/>
                <a:t>Robo</a:t>
              </a:r>
              <a:r>
                <a:rPr lang="en-US" sz="1400" smtClean="0"/>
                <a:t>(25%)</a:t>
              </a:r>
              <a:endParaRPr 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92490" y="2231570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Cop(75%)</a:t>
              </a:r>
              <a:endParaRPr lang="en-US" sz="14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473769" y="3733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2"/>
                </a:solidFill>
              </a:rPr>
              <a:t>A </a:t>
            </a:r>
            <a:r>
              <a:rPr lang="en-US" err="1" smtClean="0">
                <a:solidFill>
                  <a:schemeClr val="tx2"/>
                </a:solidFill>
              </a:rPr>
              <a:t>Robo</a:t>
            </a:r>
            <a:r>
              <a:rPr lang="en-US" smtClean="0">
                <a:solidFill>
                  <a:schemeClr val="tx2"/>
                </a:solidFill>
              </a:rPr>
              <a:t>-Cop can also be 25% </a:t>
            </a:r>
            <a:r>
              <a:rPr lang="en-US" err="1" smtClean="0">
                <a:solidFill>
                  <a:schemeClr val="tx2"/>
                </a:solidFill>
              </a:rPr>
              <a:t>Robo</a:t>
            </a:r>
            <a:r>
              <a:rPr lang="en-US" smtClean="0">
                <a:solidFill>
                  <a:schemeClr val="tx2"/>
                </a:solidFill>
              </a:rPr>
              <a:t> and 75% Cop</a:t>
            </a:r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449455" y="4482192"/>
            <a:ext cx="25971" cy="876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2"/>
          </p:cNvCxnSpPr>
          <p:nvPr/>
        </p:nvCxnSpPr>
        <p:spPr>
          <a:xfrm>
            <a:off x="3535056" y="5382985"/>
            <a:ext cx="951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4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301</Words>
  <Application>Microsoft Office PowerPoint</Application>
  <PresentationFormat>On-screen Show (4:3)</PresentationFormat>
  <Paragraphs>51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RoboCop:  To be, or not to be?</vt:lpstr>
      <vt:lpstr>Powered Exoskeleton</vt:lpstr>
      <vt:lpstr>Brain Computer Interfaces</vt:lpstr>
      <vt:lpstr>Robocop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</dc:creator>
  <cp:lastModifiedBy>willy</cp:lastModifiedBy>
  <cp:revision>16</cp:revision>
  <dcterms:created xsi:type="dcterms:W3CDTF">2010-11-23T22:10:22Z</dcterms:created>
  <dcterms:modified xsi:type="dcterms:W3CDTF">2010-11-26T13:54:34Z</dcterms:modified>
</cp:coreProperties>
</file>