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1"/>
  </p:sldMasterIdLst>
  <p:notesMasterIdLst>
    <p:notesMasterId r:id="rId13"/>
  </p:notesMasterIdLst>
  <p:sldIdLst>
    <p:sldId id="256" r:id="rId2"/>
    <p:sldId id="257" r:id="rId3"/>
    <p:sldId id="267" r:id="rId4"/>
    <p:sldId id="258" r:id="rId5"/>
    <p:sldId id="259" r:id="rId6"/>
    <p:sldId id="260" r:id="rId7"/>
    <p:sldId id="268" r:id="rId8"/>
    <p:sldId id="263" r:id="rId9"/>
    <p:sldId id="264" r:id="rId10"/>
    <p:sldId id="265" r:id="rId11"/>
    <p:sldId id="266" r:id="rId12"/>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81371" autoAdjust="0"/>
  </p:normalViewPr>
  <p:slideViewPr>
    <p:cSldViewPr>
      <p:cViewPr>
        <p:scale>
          <a:sx n="100" d="100"/>
          <a:sy n="100" d="100"/>
        </p:scale>
        <p:origin x="-72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10/26/2009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History of drugs and tobacco – Andre</a:t>
            </a:r>
          </a:p>
          <a:p>
            <a:r>
              <a:rPr lang="en-US" dirty="0" smtClean="0"/>
              <a:t>Drugs and Tobacco in society – Nick</a:t>
            </a:r>
          </a:p>
          <a:p>
            <a:r>
              <a:rPr lang="en-US" dirty="0" smtClean="0"/>
              <a:t>Why do people use drugs? – William</a:t>
            </a:r>
          </a:p>
          <a:p>
            <a:r>
              <a:rPr lang="en-US" dirty="0" smtClean="0"/>
              <a:t>Health Effects and Risks – Lee</a:t>
            </a:r>
          </a:p>
          <a:p>
            <a:r>
              <a:rPr lang="en-US" dirty="0" smtClean="0"/>
              <a:t>Cast study – Everyone</a:t>
            </a:r>
          </a:p>
          <a:p>
            <a:r>
              <a:rPr lang="en-US" dirty="0" smtClean="0"/>
              <a:t>Questions - Everyone</a:t>
            </a:r>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 to the WHO (World</a:t>
            </a:r>
            <a:r>
              <a:rPr lang="en-US" baseline="0" dirty="0" smtClean="0"/>
              <a:t> Health Organization</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ANDRE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Tobacco is a product that has been popularized in modern society by the arrival of Europeans in the Americas, where the product had been used for centuries before hand. Tobacco was widely used a medicinal and ceremonial product before it's exportation to the European and Asian countries where it was originally hailed as a miracle health product and later used simply for enjoyment. Its popularity grew exponentially until the mid 1990's when scientific proof began to emerge on the long term effects of tobacco on the human body. In 2003 the WHO (World Health Organization) was able to get 168 countries to sign the Framework Convention on Tobacco Control which is an effort on their part to force countries to regulate the removal of harmful effects in tobacco products.</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latin typeface="+mn-lt"/>
                <a:ea typeface="+mn-ea"/>
                <a:cs typeface="+mn-cs"/>
              </a:rPr>
              <a:t>ANDRE</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majority of early drugs are said to have derived from </a:t>
            </a:r>
            <a:r>
              <a:rPr lang="en-US" sz="1200" i="1" kern="1200" dirty="0" err="1" smtClean="0">
                <a:solidFill>
                  <a:schemeClr val="tx1"/>
                </a:solidFill>
                <a:latin typeface="+mn-lt"/>
                <a:ea typeface="+mn-ea"/>
                <a:cs typeface="+mn-cs"/>
              </a:rPr>
              <a:t>Papaver</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somniferum</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poppy flower, which were used to create opium. Traces of it's uses date back to 5000-4000 B.C. where it was used as a medicinal product. It is still used today for medicinal purposes; however, not in it's pure form. Morphine and Codeine are both extracts from opium and are used regularly to help deal with pain and in cough medicine.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Another drug with old roots is coca (</a:t>
            </a:r>
            <a:r>
              <a:rPr lang="en-US" sz="1200" kern="1200" dirty="0" err="1" smtClean="0">
                <a:solidFill>
                  <a:schemeClr val="tx1"/>
                </a:solidFill>
                <a:latin typeface="+mn-lt"/>
                <a:ea typeface="+mn-ea"/>
                <a:cs typeface="+mn-cs"/>
              </a:rPr>
              <a:t>Erythroxylum</a:t>
            </a:r>
            <a:r>
              <a:rPr lang="en-US" sz="1200" kern="1200" dirty="0" smtClean="0">
                <a:solidFill>
                  <a:schemeClr val="tx1"/>
                </a:solidFill>
                <a:latin typeface="+mn-lt"/>
                <a:ea typeface="+mn-ea"/>
                <a:cs typeface="+mn-cs"/>
              </a:rPr>
              <a:t> coca). It is derived from the tree Coca which leaves contain the cocaine. It was used by the South Americans before 3000 B.C. for its hallucinogenic effects which helped its users deal with the effects of high altitude, mal nutrition and attentiveness. In early modern uses, it was used in gum, tea and even Coca-Cola (which at the time contained coca and was developed as a non-alcoholic drink that offered effects similar to alcohol. It was developed because of the American government’s prohibition in Atlanta and Fulton County.)The leaves are still used today by South Americans to help with the effects of high altitudes.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There are many other drugs that have made an impact on society throughout history (notably cannabis [from which marijuana, ganja, bhang and other drugs are derived). And there have been numerous medically created drugs, such as </a:t>
            </a:r>
            <a:r>
              <a:rPr lang="en-US" sz="1200" kern="1200" dirty="0" err="1" smtClean="0">
                <a:solidFill>
                  <a:schemeClr val="tx1"/>
                </a:solidFill>
                <a:latin typeface="+mn-lt"/>
                <a:ea typeface="+mn-ea"/>
                <a:cs typeface="+mn-cs"/>
              </a:rPr>
              <a:t>Extacy</a:t>
            </a:r>
            <a:r>
              <a:rPr lang="en-US" sz="1200" kern="1200" dirty="0" smtClean="0">
                <a:solidFill>
                  <a:schemeClr val="tx1"/>
                </a:solidFill>
                <a:latin typeface="+mn-lt"/>
                <a:ea typeface="+mn-ea"/>
                <a:cs typeface="+mn-cs"/>
              </a:rPr>
              <a:t>, made in the 19th century and later.</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Curiosity – </a:t>
            </a:r>
            <a:r>
              <a:rPr lang="en-US" b="0" dirty="0" smtClean="0"/>
              <a:t>Being</a:t>
            </a:r>
            <a:r>
              <a:rPr lang="en-US" b="0" baseline="0" dirty="0" smtClean="0"/>
              <a:t> a natural state of human beings, it is only natural to be curious about things we have not yet experienced, so it is no surprise as to the reason most people become curious about drugs.</a:t>
            </a:r>
          </a:p>
          <a:p>
            <a:r>
              <a:rPr lang="en-US" b="1" dirty="0" smtClean="0"/>
              <a:t>Social</a:t>
            </a:r>
            <a:r>
              <a:rPr lang="en-US" b="1" baseline="0" dirty="0" smtClean="0"/>
              <a:t> Pressures</a:t>
            </a:r>
            <a:r>
              <a:rPr lang="en-US" b="0" baseline="0" dirty="0" smtClean="0"/>
              <a:t> – The biggest influence in the use of mood-altering drugs would be the use by friends and family. When people you see regularly are using and abusing drugs, it becomes a natural part of your life, and exponentially increases your chances of succumbing to the same lifestyle. </a:t>
            </a:r>
          </a:p>
          <a:p>
            <a:r>
              <a:rPr lang="en-US" b="1" dirty="0" smtClean="0"/>
              <a:t>Pleasure</a:t>
            </a:r>
            <a:r>
              <a:rPr lang="en-US" b="0" baseline="0" dirty="0" smtClean="0"/>
              <a:t> – Drugs in themselves tend to reinforce their own use. When the effects of doing something are pleasurable, it is only in our nature to continue its use, and the effects of some drugs have such strength, that the sober moments in life may provide discomfort and pain. </a:t>
            </a:r>
          </a:p>
          <a:p>
            <a:r>
              <a:rPr lang="en-US" b="1" baseline="0" dirty="0" smtClean="0"/>
              <a:t>Medical Reasons –</a:t>
            </a:r>
            <a:r>
              <a:rPr lang="en-US" b="0" baseline="0" dirty="0" smtClean="0"/>
              <a:t> A large percent of drugs are in fact legal, and in use for medical purposes. Some are obtained easily by the public, while more powerful ones are available only when prescribed by a physician. While these drugs may seem morally sound as opposed to drugs used on the street, they can both provide harm to your body if used in large doses, and can also be very addictive in nature. </a:t>
            </a:r>
          </a:p>
          <a:p>
            <a:r>
              <a:rPr lang="en-US" b="1" baseline="0" dirty="0" smtClean="0"/>
              <a:t>Dependence – </a:t>
            </a:r>
            <a:r>
              <a:rPr lang="en-US" b="0" baseline="0" dirty="0" smtClean="0"/>
              <a:t>Some people continue to use drugs because they have become dependent on them. Whether physically, or psychologically,  these people need consistent drug use, while a discontinuation of the drug use provides great discomfort. </a:t>
            </a:r>
          </a:p>
          <a:p>
            <a:r>
              <a:rPr lang="en-US" b="1" baseline="0" dirty="0" smtClean="0"/>
              <a:t>Celebrate – </a:t>
            </a:r>
            <a:r>
              <a:rPr lang="en-US" b="0" baseline="0" dirty="0" smtClean="0"/>
              <a:t>Some people use drugs as a means of celebration. Party Time! </a:t>
            </a:r>
            <a:endParaRPr lang="en-US" b="1"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10/26/2009 3:58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10/26/2009 3:58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10/26/2009 3:58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10/26/2009 3:58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10/26/2009 3:58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10/26/2009 3:58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10/26/2009 3:58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10/26/2009 3:58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10/26/2009 3:58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10/26/2009 3:58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10/26/2009 3:58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10/26/2009 3:58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fade thruBlk="1"/>
  </p:transition>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dirty="0" smtClean="0"/>
              <a:t>Effects and risks</a:t>
            </a:r>
            <a:r>
              <a:rPr lang="en-US" sz="3600" dirty="0" smtClean="0"/>
              <a:t/>
            </a:r>
            <a:br>
              <a:rPr lang="en-US" sz="3600" dirty="0" smtClean="0"/>
            </a:br>
            <a:r>
              <a:rPr lang="en-US" sz="3600" dirty="0" smtClean="0"/>
              <a:t>Drugs and tobacco</a:t>
            </a:r>
            <a:endParaRPr lang="en-US" dirty="0"/>
          </a:p>
        </p:txBody>
      </p:sp>
      <p:sp>
        <p:nvSpPr>
          <p:cNvPr id="3" name="Rectangle 2"/>
          <p:cNvSpPr>
            <a:spLocks noGrp="1"/>
          </p:cNvSpPr>
          <p:nvPr>
            <p:ph type="subTitle" idx="1"/>
          </p:nvPr>
        </p:nvSpPr>
        <p:spPr/>
        <p:txBody>
          <a:bodyPr>
            <a:normAutofit fontScale="77500" lnSpcReduction="20000"/>
          </a:bodyPr>
          <a:lstStyle/>
          <a:p>
            <a:r>
              <a:rPr lang="en-US" dirty="0" smtClean="0"/>
              <a:t>André, William, Nick &amp; Lee</a:t>
            </a:r>
          </a:p>
          <a:p>
            <a:r>
              <a:rPr lang="en-US" dirty="0" smtClean="0"/>
              <a:t>MGT8100 – Career and College Success Skills</a:t>
            </a: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r>
              <a:rPr lang="en-US" dirty="0" smtClean="0"/>
              <a:t>How drugs and tobacco effect our lives.</a:t>
            </a:r>
            <a:endParaRPr lang="en-US" dirty="0"/>
          </a:p>
        </p:txBody>
      </p:sp>
      <p:sp>
        <p:nvSpPr>
          <p:cNvPr id="2" name="Title 1"/>
          <p:cNvSpPr>
            <a:spLocks noGrp="1"/>
          </p:cNvSpPr>
          <p:nvPr>
            <p:ph type="title"/>
          </p:nvPr>
        </p:nvSpPr>
        <p:spPr/>
        <p:txBody>
          <a:bodyPr/>
          <a:lstStyle/>
          <a:p>
            <a:r>
              <a:rPr lang="en-US" dirty="0" smtClean="0"/>
              <a:t>Case study</a:t>
            </a:r>
            <a:endParaRPr lang="en-US"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Discussion</a:t>
            </a:r>
            <a:endParaRPr lang="en-US" dirty="0"/>
          </a:p>
        </p:txBody>
      </p:sp>
      <p:sp>
        <p:nvSpPr>
          <p:cNvPr id="4" name="Content Placeholder 3"/>
          <p:cNvSpPr>
            <a:spLocks noGrp="1"/>
          </p:cNvSpPr>
          <p:nvPr>
            <p:ph sz="quarter" idx="1"/>
          </p:nvPr>
        </p:nvSpPr>
        <p:spPr/>
        <p:txBody>
          <a:bodyPr>
            <a:normAutofit/>
          </a:bodyPr>
          <a:lstStyle/>
          <a:p>
            <a:r>
              <a:rPr lang="en-US" sz="1200" dirty="0" smtClean="0"/>
              <a:t>"Wikipedia , Tobacco". Wikipedia. 10/20/09 &lt;http://en.wikipedia.org/wiki/Tobacco&gt;. </a:t>
            </a:r>
          </a:p>
          <a:p>
            <a:r>
              <a:rPr lang="en-US" sz="1200" dirty="0" smtClean="0"/>
              <a:t>"Wikipedia , </a:t>
            </a:r>
            <a:r>
              <a:rPr lang="en-US" sz="1200" dirty="0" err="1" smtClean="0"/>
              <a:t>Extacy</a:t>
            </a:r>
            <a:r>
              <a:rPr lang="en-US" sz="1200" dirty="0" smtClean="0"/>
              <a:t> Drug History". Wikipedia. 10/20/09 &lt;http://en.wikipedia.org/wiki/Extacy_(drug)#History&gt;. </a:t>
            </a:r>
          </a:p>
          <a:p>
            <a:r>
              <a:rPr lang="en-US" sz="1200" dirty="0" smtClean="0"/>
              <a:t>"Drugs—A Long and Varied History - Types Of Narcotics". Net Industries. 10/20/09 &lt;http://www.libraryindex.com/pages/2326/Drugs-Long-Varied-History-TYPES-NARCOTICS.html&gt;. </a:t>
            </a:r>
          </a:p>
          <a:p>
            <a:r>
              <a:rPr lang="en-US" sz="1200" dirty="0" smtClean="0"/>
              <a:t>“Wikipedia , Coca-Cola History". Wikipedia. 10/20/09 &lt;http://en.wikipedia.org/wiki/Coca_cola#History&gt;. </a:t>
            </a:r>
          </a:p>
          <a:p>
            <a:r>
              <a:rPr lang="en-US" sz="1200" dirty="0" smtClean="0"/>
              <a:t>World Health Organization. (1969). WHO Expert Committee on Drug Dependence. Sixteenth report. (Technical report series. No. 407).</a:t>
            </a:r>
            <a:r>
              <a:rPr lang="en-US" sz="1200" dirty="0" err="1" smtClean="0"/>
              <a:t>Geneva:World</a:t>
            </a:r>
            <a:r>
              <a:rPr lang="en-US" sz="1200" dirty="0" smtClean="0"/>
              <a:t> Health </a:t>
            </a:r>
            <a:r>
              <a:rPr lang="en-US" sz="1200" dirty="0" smtClean="0"/>
              <a:t>Organization</a:t>
            </a:r>
          </a:p>
          <a:p>
            <a:r>
              <a:rPr lang="en-US" sz="1200" dirty="0" smtClean="0"/>
              <a:t>“Straight Facts About Drugs and Drug Abuse”. </a:t>
            </a:r>
            <a:r>
              <a:rPr lang="en-US" sz="1200" dirty="0" smtClean="0"/>
              <a:t>10/26/09</a:t>
            </a:r>
            <a:br>
              <a:rPr lang="en-US" sz="1200" dirty="0" smtClean="0"/>
            </a:br>
            <a:r>
              <a:rPr lang="en-US" sz="1200" dirty="0" smtClean="0"/>
              <a:t>&lt;</a:t>
            </a:r>
            <a:r>
              <a:rPr lang="en-US" sz="1200" dirty="0" smtClean="0"/>
              <a:t>http</a:t>
            </a:r>
            <a:r>
              <a:rPr lang="en-US" sz="1200" dirty="0" smtClean="0"/>
              <a:t>://</a:t>
            </a:r>
            <a:r>
              <a:rPr lang="en-US" sz="1200" dirty="0" smtClean="0"/>
              <a:t>www.hc-sc.gc.ca/hc-ps/pubs/adp-apd/straight_facts-faits_mefaits/drug_use-consommation_drogues-eng.php&gt; </a:t>
            </a:r>
            <a:endParaRPr lang="en-US" sz="1200" dirty="0" smtClean="0"/>
          </a:p>
          <a:p>
            <a:endParaRPr lang="en-US" sz="1600"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Overview</a:t>
            </a:r>
            <a:endParaRPr lang="en-US" dirty="0"/>
          </a:p>
        </p:txBody>
      </p:sp>
      <p:sp>
        <p:nvSpPr>
          <p:cNvPr id="3" name="Rectangle 2"/>
          <p:cNvSpPr>
            <a:spLocks noGrp="1"/>
          </p:cNvSpPr>
          <p:nvPr>
            <p:ph sz="quarter" idx="1"/>
          </p:nvPr>
        </p:nvSpPr>
        <p:spPr/>
        <p:txBody>
          <a:bodyPr>
            <a:normAutofit/>
          </a:bodyPr>
          <a:lstStyle/>
          <a:p>
            <a:r>
              <a:rPr lang="en-US" dirty="0" smtClean="0"/>
              <a:t>History of Drugs and Tobacco</a:t>
            </a:r>
          </a:p>
          <a:p>
            <a:r>
              <a:rPr lang="en-US" dirty="0" smtClean="0"/>
              <a:t>Drugs and tobacco in today’s society</a:t>
            </a:r>
          </a:p>
          <a:p>
            <a:r>
              <a:rPr lang="en-US" dirty="0" smtClean="0"/>
              <a:t>Why do people use drugs?</a:t>
            </a:r>
          </a:p>
          <a:p>
            <a:r>
              <a:rPr lang="en-US" dirty="0" smtClean="0"/>
              <a:t>Health effects and risks </a:t>
            </a:r>
          </a:p>
          <a:p>
            <a:r>
              <a:rPr lang="en-US" dirty="0" smtClean="0"/>
              <a:t>Case study </a:t>
            </a:r>
          </a:p>
          <a:p>
            <a:pPr lvl="1"/>
            <a:r>
              <a:rPr lang="en-US" dirty="0" smtClean="0"/>
              <a:t>What not to do</a:t>
            </a:r>
          </a:p>
          <a:p>
            <a:pPr lvl="1"/>
            <a:r>
              <a:rPr lang="en-US" dirty="0" smtClean="0"/>
              <a:t>Example</a:t>
            </a:r>
          </a:p>
          <a:p>
            <a:r>
              <a:rPr lang="en-US" dirty="0" smtClean="0"/>
              <a:t>Conclusion &amp; Discussion</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"A drug, broadly speaking, is any substance that, when absorbed into the body of a living organism, alters normal bodily function“ WHO</a:t>
            </a:r>
          </a:p>
          <a:p>
            <a:endParaRPr lang="en-US" dirty="0"/>
          </a:p>
        </p:txBody>
      </p:sp>
      <p:sp>
        <p:nvSpPr>
          <p:cNvPr id="4" name="Title 3"/>
          <p:cNvSpPr>
            <a:spLocks noGrp="1"/>
          </p:cNvSpPr>
          <p:nvPr>
            <p:ph type="title"/>
          </p:nvPr>
        </p:nvSpPr>
        <p:spPr/>
        <p:txBody>
          <a:bodyPr/>
          <a:lstStyle/>
          <a:p>
            <a:r>
              <a:rPr lang="en-US" dirty="0" smtClean="0"/>
              <a:t>What is a drug?</a:t>
            </a:r>
            <a:endParaRPr 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History of Tobacco</a:t>
            </a:r>
            <a:endParaRPr lang="en-US" dirty="0"/>
          </a:p>
        </p:txBody>
      </p:sp>
      <p:sp>
        <p:nvSpPr>
          <p:cNvPr id="3" name="Rectangle 2"/>
          <p:cNvSpPr>
            <a:spLocks noGrp="1"/>
          </p:cNvSpPr>
          <p:nvPr>
            <p:ph sz="quarter" idx="1"/>
          </p:nvPr>
        </p:nvSpPr>
        <p:spPr/>
        <p:txBody>
          <a:bodyPr>
            <a:normAutofit/>
          </a:bodyPr>
          <a:lstStyle/>
          <a:p>
            <a:r>
              <a:rPr lang="en-US" sz="2800" dirty="0" smtClean="0"/>
              <a:t>Popularized in modern society by the Europeans in the Americas</a:t>
            </a:r>
          </a:p>
          <a:p>
            <a:r>
              <a:rPr lang="en-US" sz="2800" dirty="0" smtClean="0"/>
              <a:t>widely used a medicinal and ceremonial product</a:t>
            </a:r>
          </a:p>
          <a:p>
            <a:r>
              <a:rPr lang="en-US" sz="2800" dirty="0" smtClean="0"/>
              <a:t>Originally hailed as a miracle health product in the European and Asian countries</a:t>
            </a:r>
          </a:p>
          <a:p>
            <a:r>
              <a:rPr lang="en-US" sz="2800" dirty="0" smtClean="0"/>
              <a:t>Popularity grew exponentially until the mid 1990's </a:t>
            </a:r>
          </a:p>
          <a:p>
            <a:pPr lvl="5"/>
            <a:r>
              <a:rPr lang="en-US" sz="1700" dirty="0" smtClean="0"/>
              <a:t>Health reports began to emerge on it’s long term effects</a:t>
            </a:r>
          </a:p>
        </p:txBody>
      </p:sp>
      <p:pic>
        <p:nvPicPr>
          <p:cNvPr id="5" name="Picture 4" descr="tobacco-714391.jpg"/>
          <p:cNvPicPr>
            <a:picLocks noChangeAspect="1"/>
          </p:cNvPicPr>
          <p:nvPr/>
        </p:nvPicPr>
        <p:blipFill>
          <a:blip r:embed="rId3" cstate="print"/>
          <a:stretch>
            <a:fillRect/>
          </a:stretch>
        </p:blipFill>
        <p:spPr>
          <a:xfrm>
            <a:off x="0" y="4819650"/>
            <a:ext cx="3048000" cy="2038350"/>
          </a:xfrm>
          <a:prstGeom prst="rect">
            <a:avLst/>
          </a:prstGeom>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History of Drugs</a:t>
            </a:r>
            <a:endParaRPr lang="en-US" dirty="0"/>
          </a:p>
        </p:txBody>
      </p:sp>
      <p:sp>
        <p:nvSpPr>
          <p:cNvPr id="3" name="Rectangle 2"/>
          <p:cNvSpPr>
            <a:spLocks noGrp="1"/>
          </p:cNvSpPr>
          <p:nvPr>
            <p:ph sz="quarter" idx="1"/>
          </p:nvPr>
        </p:nvSpPr>
        <p:spPr/>
        <p:txBody>
          <a:bodyPr/>
          <a:lstStyle/>
          <a:p>
            <a:r>
              <a:rPr lang="en-US" dirty="0" smtClean="0"/>
              <a:t>Numerous drugs throughout history notably:</a:t>
            </a:r>
          </a:p>
          <a:p>
            <a:pPr lvl="1"/>
            <a:r>
              <a:rPr lang="en-US" dirty="0" smtClean="0"/>
              <a:t>Opium</a:t>
            </a:r>
          </a:p>
          <a:p>
            <a:pPr lvl="2"/>
            <a:r>
              <a:rPr lang="en-US" dirty="0" smtClean="0"/>
              <a:t>Derived from Poppy Plants</a:t>
            </a:r>
          </a:p>
          <a:p>
            <a:pPr lvl="2"/>
            <a:r>
              <a:rPr lang="en-US" dirty="0" smtClean="0"/>
              <a:t>Dates back to 4000 – 3000 B.C. </a:t>
            </a:r>
          </a:p>
          <a:p>
            <a:pPr lvl="2"/>
            <a:r>
              <a:rPr lang="en-US" dirty="0" smtClean="0"/>
              <a:t>Still used today (Morphine and Codeine)</a:t>
            </a:r>
          </a:p>
          <a:p>
            <a:pPr lvl="1"/>
            <a:r>
              <a:rPr lang="en-US" dirty="0" smtClean="0"/>
              <a:t>Coca</a:t>
            </a:r>
          </a:p>
          <a:p>
            <a:pPr lvl="2"/>
            <a:r>
              <a:rPr lang="en-US" dirty="0" smtClean="0"/>
              <a:t>Derived from the leaves of Coca plants</a:t>
            </a:r>
          </a:p>
          <a:p>
            <a:pPr lvl="2"/>
            <a:r>
              <a:rPr lang="en-US" dirty="0" smtClean="0"/>
              <a:t>Dates back to 3000 B.C. South America</a:t>
            </a:r>
          </a:p>
          <a:p>
            <a:pPr lvl="2"/>
            <a:r>
              <a:rPr lang="en-US" dirty="0" smtClean="0"/>
              <a:t>Used in the original recipe of Coca-Cola</a:t>
            </a:r>
          </a:p>
          <a:p>
            <a:pPr lvl="1"/>
            <a:r>
              <a:rPr lang="en-US" dirty="0" smtClean="0"/>
              <a:t>Cannabis, and other modern drugs (</a:t>
            </a:r>
            <a:r>
              <a:rPr lang="en-US" dirty="0" err="1" smtClean="0"/>
              <a:t>Extacy</a:t>
            </a:r>
            <a:r>
              <a:rPr lang="en-US" dirty="0" smtClean="0"/>
              <a:t>)</a:t>
            </a:r>
          </a:p>
        </p:txBody>
      </p:sp>
      <p:pic>
        <p:nvPicPr>
          <p:cNvPr id="4" name="Picture 3" descr="coca11.jpg"/>
          <p:cNvPicPr>
            <a:picLocks noChangeAspect="1"/>
          </p:cNvPicPr>
          <p:nvPr/>
        </p:nvPicPr>
        <p:blipFill>
          <a:blip r:embed="rId3" cstate="print"/>
          <a:stretch>
            <a:fillRect/>
          </a:stretch>
        </p:blipFill>
        <p:spPr>
          <a:xfrm>
            <a:off x="7162800" y="4223004"/>
            <a:ext cx="1981200" cy="2634996"/>
          </a:xfrm>
          <a:prstGeom prst="rect">
            <a:avLst/>
          </a:prstGeom>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Tobacco in Society</a:t>
            </a:r>
            <a:endParaRPr lang="en-US" dirty="0"/>
          </a:p>
        </p:txBody>
      </p:sp>
      <p:sp>
        <p:nvSpPr>
          <p:cNvPr id="5" name="Content Placeholder 4"/>
          <p:cNvSpPr>
            <a:spLocks noGrp="1"/>
          </p:cNvSpPr>
          <p:nvPr>
            <p:ph sz="quarter" idx="1"/>
          </p:nvPr>
        </p:nvSpPr>
        <p:spPr>
          <a:xfrm>
            <a:off x="304800" y="1524000"/>
            <a:ext cx="8610600" cy="4572000"/>
          </a:xfrm>
        </p:spPr>
        <p:txBody>
          <a:bodyPr>
            <a:normAutofit fontScale="55000" lnSpcReduction="20000"/>
          </a:bodyPr>
          <a:lstStyle/>
          <a:p>
            <a:pPr>
              <a:buNone/>
            </a:pPr>
            <a:r>
              <a:rPr lang="en-CA" dirty="0" smtClean="0"/>
              <a:t>	Nicotine is a drug that has a powerful effect on the human body. It is easy to get addicted to nicotine and it has been identified in numerous studies as the single most addictive drug. It is legal for adults to use tobacco products. In Ontario, you have to be 19 years old in order to buy tobacco products. However, these restrictions do not stop minors from purchasing cigarettes from friends or relatives</a:t>
            </a:r>
            <a:endParaRPr lang="en-CA" b="1" u="sng" dirty="0" smtClean="0"/>
          </a:p>
          <a:p>
            <a:pPr>
              <a:buFont typeface="Wingdings" pitchFamily="2" charset="2"/>
              <a:buChar char="q"/>
            </a:pPr>
            <a:r>
              <a:rPr lang="en-CA" dirty="0" smtClean="0"/>
              <a:t>In 1998, </a:t>
            </a:r>
            <a:r>
              <a:rPr lang="en-CA" b="1" dirty="0" smtClean="0"/>
              <a:t>22% of all deaths in Canada </a:t>
            </a:r>
            <a:r>
              <a:rPr lang="en-CA" dirty="0" smtClean="0"/>
              <a:t>were due to smoking: 30,230 men and 17,351 women, including 55 boys and 41 girls under the age of 1 died from active and passive smoking.</a:t>
            </a:r>
            <a:endParaRPr lang="en-US" dirty="0" smtClean="0"/>
          </a:p>
          <a:p>
            <a:pPr lvl="0"/>
            <a:r>
              <a:rPr lang="en-CA" dirty="0" smtClean="0"/>
              <a:t>In 2003, </a:t>
            </a:r>
            <a:r>
              <a:rPr lang="en-CA" b="1" dirty="0" smtClean="0"/>
              <a:t>30% of young adult</a:t>
            </a:r>
            <a:r>
              <a:rPr lang="en-CA" dirty="0" smtClean="0"/>
              <a:t>s aged 20-24 were smokers: 21% were daily smokers and 9% were occasional smokers.</a:t>
            </a:r>
            <a:endParaRPr lang="en-US" dirty="0" smtClean="0"/>
          </a:p>
          <a:p>
            <a:pPr lvl="0"/>
            <a:r>
              <a:rPr lang="en-CA" dirty="0" smtClean="0"/>
              <a:t>In 2003, the daily smokers aged 20-24 smoked an average of </a:t>
            </a:r>
            <a:r>
              <a:rPr lang="en-CA" b="1" dirty="0" smtClean="0"/>
              <a:t>12.7 cigarettes per day</a:t>
            </a:r>
            <a:r>
              <a:rPr lang="en-CA" dirty="0" smtClean="0"/>
              <a:t>.</a:t>
            </a:r>
            <a:endParaRPr lang="en-US" dirty="0" smtClean="0"/>
          </a:p>
          <a:p>
            <a:pPr lvl="0"/>
            <a:r>
              <a:rPr lang="en-CA" dirty="0" smtClean="0"/>
              <a:t>The percentage of smokers amongst young adults who worked was higher (36%) compared to the students smokers of the same age (21%).</a:t>
            </a:r>
            <a:endParaRPr lang="en-US" dirty="0" smtClean="0"/>
          </a:p>
          <a:p>
            <a:pPr lvl="0"/>
            <a:r>
              <a:rPr lang="en-CA" dirty="0" smtClean="0"/>
              <a:t>25% of young adults, aged 20 to 24 smoked their first cigarette before their teens and 66% smoked their first cigarette before they turned </a:t>
            </a:r>
            <a:r>
              <a:rPr lang="en-CA" b="1" dirty="0" smtClean="0"/>
              <a:t>15 years old.</a:t>
            </a:r>
            <a:endParaRPr lang="en-US" b="1" dirty="0" smtClean="0"/>
          </a:p>
          <a:p>
            <a:pPr lvl="0"/>
            <a:r>
              <a:rPr lang="en-CA" dirty="0" smtClean="0"/>
              <a:t>59% of the smokers, aged 20-24, mentioned that they were seriously thinking about quitting in the next six months.</a:t>
            </a:r>
            <a:endParaRPr lang="en-US" dirty="0" smtClean="0"/>
          </a:p>
          <a:p>
            <a:pPr lvl="0"/>
            <a:r>
              <a:rPr lang="en-CA" dirty="0" smtClean="0"/>
              <a:t>On a positive note, there were </a:t>
            </a:r>
            <a:r>
              <a:rPr lang="en-CA" b="1" dirty="0" smtClean="0"/>
              <a:t>fewer Canadians smoking in 2003</a:t>
            </a:r>
            <a:r>
              <a:rPr lang="en-CA" dirty="0" smtClean="0"/>
              <a:t> compared with 1985 and they were smoking fewer cigarettes.</a:t>
            </a:r>
            <a:endParaRPr lang="en-US" dirty="0" smtClean="0"/>
          </a:p>
          <a:p>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drugs in Society</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CA" dirty="0" smtClean="0"/>
              <a:t>	Cannabis (marijuana) , Heroin, Cocaine and crack cocaine, LSD, Ecstasy, Speed and more</a:t>
            </a:r>
          </a:p>
          <a:p>
            <a:pPr>
              <a:buNone/>
            </a:pPr>
            <a:r>
              <a:rPr lang="en-CA" dirty="0" smtClean="0"/>
              <a:t>	All these drugs are illegal except for marijuana and only if it authorized by a doctor and Health Canada.</a:t>
            </a:r>
            <a:endParaRPr lang="en-US" dirty="0" smtClean="0"/>
          </a:p>
          <a:p>
            <a:pPr>
              <a:buNone/>
            </a:pPr>
            <a:r>
              <a:rPr lang="en-CA" b="1" dirty="0" smtClean="0"/>
              <a:t>	Marijuana</a:t>
            </a:r>
            <a:br>
              <a:rPr lang="en-CA" b="1" dirty="0" smtClean="0"/>
            </a:br>
            <a:r>
              <a:rPr lang="en-CA" dirty="0" smtClean="0"/>
              <a:t>Marijuana is an illegal substance and unlawful possession is a criminal offence. The only exception is if it is prescribed by a doctor for a serious illness such as multiple sclerosis, cancer, HIV/Aids, severe arthritis, epilepsy and spinal cord disease. In order to use marijuana legally, you need a doctor’s prescription and an authorization from Health Canada. You can also grow your own marijuana for medical purposes, if you are authorized by that department. The proper forms have to be submitted and approved. </a:t>
            </a:r>
            <a:r>
              <a:rPr lang="en-US" dirty="0" smtClean="0"/>
              <a:t/>
            </a:r>
            <a:br>
              <a:rPr lang="en-US" dirty="0" smtClean="0"/>
            </a:br>
            <a:endParaRPr lang="en-US" dirty="0" smtClean="0"/>
          </a:p>
          <a:p>
            <a:pPr lvl="0"/>
            <a:r>
              <a:rPr lang="en-CA" dirty="0" smtClean="0"/>
              <a:t>There has been a decrease in the use of marijuana among Canadians 15 years of age and older, from 14.1% in 2004 to 11.4% in 2008. </a:t>
            </a:r>
            <a:endParaRPr lang="en-US" dirty="0" smtClean="0"/>
          </a:p>
          <a:p>
            <a:pPr lvl="0"/>
            <a:r>
              <a:rPr lang="en-CA" dirty="0" smtClean="0"/>
              <a:t>As far as cocaine (1.6%), ecstasy (1.4%), and speed (1.1%) are concerned, their rates of use are comparable to the ones reported in 2004.</a:t>
            </a:r>
            <a:endParaRPr lang="en-US" dirty="0" smtClean="0"/>
          </a:p>
          <a:p>
            <a:pPr lvl="0"/>
            <a:r>
              <a:rPr lang="en-CA" dirty="0" smtClean="0"/>
              <a:t>The rate of drug use amongst the 15-24 age group is a lot higher than the rate for the adults (25 and older): 4 times higher for marijuana (32.7% vs. 7.3%), and 9 times higher for any other illicit drug (15.4% vs. 1.7%).</a:t>
            </a:r>
            <a:endParaRPr lang="en-US" dirty="0" smtClean="0"/>
          </a:p>
          <a:p>
            <a:endParaRPr lang="en-US"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people use drugs?</a:t>
            </a:r>
            <a:endParaRPr lang="en-US" dirty="0"/>
          </a:p>
        </p:txBody>
      </p:sp>
      <p:pic>
        <p:nvPicPr>
          <p:cNvPr id="1026" name="Picture 2"/>
          <p:cNvPicPr>
            <a:picLocks noGrp="1" noChangeAspect="1" noChangeArrowheads="1"/>
          </p:cNvPicPr>
          <p:nvPr>
            <p:ph sz="quarter" idx="1"/>
          </p:nvPr>
        </p:nvPicPr>
        <p:blipFill>
          <a:blip r:embed="rId3" cstate="print"/>
          <a:stretch>
            <a:fillRect/>
          </a:stretch>
        </p:blipFill>
        <p:spPr bwMode="auto">
          <a:xfrm>
            <a:off x="5029200" y="2133600"/>
            <a:ext cx="3657600" cy="3178048"/>
          </a:xfrm>
          <a:prstGeom prst="rect">
            <a:avLst/>
          </a:prstGeom>
          <a:noFill/>
          <a:ln w="9525">
            <a:noFill/>
            <a:miter lim="800000"/>
            <a:headEnd/>
            <a:tailEnd/>
          </a:ln>
        </p:spPr>
      </p:pic>
      <p:sp>
        <p:nvSpPr>
          <p:cNvPr id="5" name="Content Placeholder 4"/>
          <p:cNvSpPr>
            <a:spLocks noGrp="1"/>
          </p:cNvSpPr>
          <p:nvPr>
            <p:ph sz="quarter" idx="2"/>
          </p:nvPr>
        </p:nvSpPr>
        <p:spPr>
          <a:xfrm>
            <a:off x="228600" y="1600200"/>
            <a:ext cx="7391400" cy="4419600"/>
          </a:xfrm>
        </p:spPr>
        <p:txBody>
          <a:bodyPr/>
          <a:lstStyle/>
          <a:p>
            <a:r>
              <a:rPr lang="en-US" dirty="0" smtClean="0"/>
              <a:t>There are many reasons why a person may</a:t>
            </a:r>
            <a:r>
              <a:rPr lang="en-US" dirty="0" smtClean="0"/>
              <a:t/>
            </a:r>
            <a:br>
              <a:rPr lang="en-US" dirty="0" smtClean="0"/>
            </a:br>
            <a:r>
              <a:rPr lang="en-US" dirty="0" smtClean="0"/>
              <a:t>decide to use drugs:</a:t>
            </a:r>
            <a:br>
              <a:rPr lang="en-US" dirty="0" smtClean="0"/>
            </a:br>
            <a:r>
              <a:rPr lang="en-US" dirty="0" smtClean="0"/>
              <a:t>* Curiosity</a:t>
            </a:r>
            <a:br>
              <a:rPr lang="en-US" dirty="0" smtClean="0"/>
            </a:br>
            <a:r>
              <a:rPr lang="en-US" dirty="0" smtClean="0"/>
              <a:t>* Social Pressure</a:t>
            </a:r>
            <a:br>
              <a:rPr lang="en-US" dirty="0" smtClean="0"/>
            </a:br>
            <a:r>
              <a:rPr lang="en-US" dirty="0" smtClean="0"/>
              <a:t>* Pleasure</a:t>
            </a:r>
            <a:br>
              <a:rPr lang="en-US" dirty="0" smtClean="0"/>
            </a:br>
            <a:r>
              <a:rPr lang="en-US" dirty="0" smtClean="0"/>
              <a:t>* Medical Reasons</a:t>
            </a:r>
            <a:br>
              <a:rPr lang="en-US" dirty="0" smtClean="0"/>
            </a:br>
            <a:r>
              <a:rPr lang="en-US" dirty="0" smtClean="0"/>
              <a:t>* Dependence</a:t>
            </a:r>
            <a:br>
              <a:rPr lang="en-US" dirty="0" smtClean="0"/>
            </a:br>
            <a:r>
              <a:rPr lang="en-US" dirty="0" smtClean="0"/>
              <a:t>* Celebrate</a:t>
            </a:r>
          </a:p>
          <a:p>
            <a:endParaRPr lang="en-US" dirty="0" smtClean="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Effects and Risks</a:t>
            </a:r>
            <a:endParaRPr lang="en-US" dirty="0"/>
          </a:p>
        </p:txBody>
      </p:sp>
      <p:sp>
        <p:nvSpPr>
          <p:cNvPr id="5" name="Content Placeholder 4"/>
          <p:cNvSpPr>
            <a:spLocks noGrp="1"/>
          </p:cNvSpPr>
          <p:nvPr>
            <p:ph sz="quarter"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Student presentation</Template>
  <TotalTime>0</TotalTime>
  <Words>811</Words>
  <Application>Microsoft Office PowerPoint</Application>
  <PresentationFormat>On-screen Show (4:3)</PresentationFormat>
  <Paragraphs>95</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Student presentation</vt:lpstr>
      <vt:lpstr>Effects and risks Drugs and tobacco</vt:lpstr>
      <vt:lpstr>Overview</vt:lpstr>
      <vt:lpstr>What is a drug?</vt:lpstr>
      <vt:lpstr>History of Tobacco</vt:lpstr>
      <vt:lpstr>History of Drugs</vt:lpstr>
      <vt:lpstr>Tobacco in Society</vt:lpstr>
      <vt:lpstr>Other drugs in Society</vt:lpstr>
      <vt:lpstr>Why do people use drugs?</vt:lpstr>
      <vt:lpstr>Health Effects and Risks</vt:lpstr>
      <vt:lpstr>Case study</vt:lpstr>
      <vt:lpstr>Conclusion and Discussion</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2009-10-20T19:58:38Z</dcterms:created>
  <dcterms:modified xsi:type="dcterms:W3CDTF">2009-10-26T20:28:06Z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