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37" autoAdjust="0"/>
  </p:normalViewPr>
  <p:slideViewPr>
    <p:cSldViewPr>
      <p:cViewPr varScale="1">
        <p:scale>
          <a:sx n="71" d="100"/>
          <a:sy n="71" d="100"/>
        </p:scale>
        <p:origin x="-13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033DD4D-5625-4F12-9AA5-715DC5EB82A0}" type="datetimeFigureOut">
              <a:rPr lang="en-US" smtClean="0"/>
              <a:pPr/>
              <a:t>9/22/2009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F9194F6-9B6D-4179-809F-2E8B0E7EDB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33DD4D-5625-4F12-9AA5-715DC5EB82A0}" type="datetimeFigureOut">
              <a:rPr lang="en-US" smtClean="0"/>
              <a:pPr/>
              <a:t>9/22/2009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194F6-9B6D-4179-809F-2E8B0E7EDB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33DD4D-5625-4F12-9AA5-715DC5EB82A0}" type="datetimeFigureOut">
              <a:rPr lang="en-US" smtClean="0"/>
              <a:pPr/>
              <a:t>9/22/2009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194F6-9B6D-4179-809F-2E8B0E7EDB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33DD4D-5625-4F12-9AA5-715DC5EB82A0}" type="datetimeFigureOut">
              <a:rPr lang="en-US" smtClean="0"/>
              <a:pPr/>
              <a:t>9/22/2009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194F6-9B6D-4179-809F-2E8B0E7EDB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033DD4D-5625-4F12-9AA5-715DC5EB82A0}" type="datetimeFigureOut">
              <a:rPr lang="en-US" smtClean="0"/>
              <a:pPr/>
              <a:t>9/22/2009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194F6-9B6D-4179-809F-2E8B0E7EDB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33DD4D-5625-4F12-9AA5-715DC5EB82A0}" type="datetimeFigureOut">
              <a:rPr lang="en-US" smtClean="0"/>
              <a:pPr/>
              <a:t>9/22/2009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194F6-9B6D-4179-809F-2E8B0E7EDB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033DD4D-5625-4F12-9AA5-715DC5EB82A0}" type="datetimeFigureOut">
              <a:rPr lang="en-US" smtClean="0"/>
              <a:pPr/>
              <a:t>9/22/2009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194F6-9B6D-4179-809F-2E8B0E7EDB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033DD4D-5625-4F12-9AA5-715DC5EB82A0}" type="datetimeFigureOut">
              <a:rPr lang="en-US" smtClean="0"/>
              <a:pPr/>
              <a:t>9/22/2009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194F6-9B6D-4179-809F-2E8B0E7EDB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3DD4D-5625-4F12-9AA5-715DC5EB82A0}" type="datetimeFigureOut">
              <a:rPr lang="en-US" smtClean="0"/>
              <a:pPr/>
              <a:t>9/22/2009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9194F6-9B6D-4179-809F-2E8B0E7EDB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33DD4D-5625-4F12-9AA5-715DC5EB82A0}" type="datetimeFigureOut">
              <a:rPr lang="en-US" smtClean="0"/>
              <a:pPr/>
              <a:t>9/22/2009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194F6-9B6D-4179-809F-2E8B0E7EDB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33DD4D-5625-4F12-9AA5-715DC5EB82A0}" type="datetimeFigureOut">
              <a:rPr lang="en-US" smtClean="0"/>
              <a:pPr/>
              <a:t>9/22/2009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F9194F6-9B6D-4179-809F-2E8B0E7EDB4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033DD4D-5625-4F12-9AA5-715DC5EB82A0}" type="datetimeFigureOut">
              <a:rPr lang="en-US" smtClean="0"/>
              <a:pPr/>
              <a:t>9/22/2009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F9194F6-9B6D-4179-809F-2E8B0E7EDB4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financialaid@algonquincollege.com" TargetMode="External"/><Relationship Id="rId2" Type="http://schemas.openxmlformats.org/officeDocument/2006/relationships/hyperlink" Target="http://www.algonquincollege.com/financiala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Financial Aid</a:t>
            </a:r>
            <a:endParaRPr lang="en-US" dirty="0"/>
          </a:p>
        </p:txBody>
      </p:sp>
      <p:sp>
        <p:nvSpPr>
          <p:cNvPr id="3" name="Subtitle 2"/>
          <p:cNvSpPr>
            <a:spLocks noGrp="1"/>
          </p:cNvSpPr>
          <p:nvPr>
            <p:ph type="subTitle" idx="1"/>
          </p:nvPr>
        </p:nvSpPr>
        <p:spPr>
          <a:xfrm>
            <a:off x="3352800" y="3228536"/>
            <a:ext cx="5035296" cy="1752600"/>
          </a:xfrm>
        </p:spPr>
        <p:txBody>
          <a:bodyPr>
            <a:normAutofit/>
          </a:bodyPr>
          <a:lstStyle/>
          <a:p>
            <a:r>
              <a:rPr lang="en-US" sz="2100" dirty="0" smtClean="0"/>
              <a:t>A how-to guide by William Collins, André </a:t>
            </a:r>
            <a:r>
              <a:rPr lang="en-US" sz="2100" dirty="0" err="1" smtClean="0"/>
              <a:t>D’Aoust</a:t>
            </a:r>
            <a:r>
              <a:rPr lang="en-US" sz="2100" dirty="0" smtClean="0"/>
              <a:t>, Ivan </a:t>
            </a:r>
            <a:r>
              <a:rPr lang="en-US" sz="2100" dirty="0" err="1" smtClean="0"/>
              <a:t>Belov</a:t>
            </a:r>
            <a:r>
              <a:rPr lang="en-US" sz="2100" dirty="0" smtClean="0"/>
              <a:t> &amp; </a:t>
            </a:r>
            <a:r>
              <a:rPr lang="en-US" sz="2100" dirty="0" err="1" smtClean="0"/>
              <a:t>Marcio</a:t>
            </a:r>
            <a:r>
              <a:rPr lang="en-US" sz="2100" dirty="0" smtClean="0"/>
              <a:t> </a:t>
            </a:r>
            <a:r>
              <a:rPr lang="en-US" sz="2100" dirty="0" err="1" smtClean="0"/>
              <a:t>Da</a:t>
            </a:r>
            <a:r>
              <a:rPr lang="en-US" sz="2100" dirty="0" smtClean="0"/>
              <a:t>  Silva</a:t>
            </a:r>
          </a:p>
          <a:p>
            <a:endParaRPr lang="en-US" sz="2100" dirty="0"/>
          </a:p>
        </p:txBody>
      </p:sp>
      <p:pic>
        <p:nvPicPr>
          <p:cNvPr id="1028" name="Picture 4" descr="D:\IMG_1671.JPG"/>
          <p:cNvPicPr>
            <a:picLocks noChangeAspect="1" noChangeArrowheads="1"/>
          </p:cNvPicPr>
          <p:nvPr/>
        </p:nvPicPr>
        <p:blipFill>
          <a:blip r:embed="rId2" cstate="print"/>
          <a:srcRect/>
          <a:stretch>
            <a:fillRect/>
          </a:stretch>
        </p:blipFill>
        <p:spPr bwMode="auto">
          <a:xfrm>
            <a:off x="381000" y="1447800"/>
            <a:ext cx="2857500" cy="3810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What is Financial Aid?</a:t>
            </a:r>
          </a:p>
          <a:p>
            <a:r>
              <a:rPr lang="en-US" dirty="0" smtClean="0"/>
              <a:t>Why Visit the Financial Aid Office?</a:t>
            </a:r>
          </a:p>
          <a:p>
            <a:r>
              <a:rPr lang="en-US" dirty="0" smtClean="0"/>
              <a:t>Where is the Financial Aid Office?</a:t>
            </a:r>
          </a:p>
          <a:p>
            <a:r>
              <a:rPr lang="en-US" dirty="0" smtClean="0"/>
              <a:t>Where to Begin</a:t>
            </a:r>
          </a:p>
          <a:p>
            <a:r>
              <a:rPr lang="en-US" dirty="0" smtClean="0"/>
              <a:t>Discover Your Options</a:t>
            </a:r>
          </a:p>
          <a:p>
            <a:r>
              <a:rPr lang="en-US" dirty="0" smtClean="0"/>
              <a:t>Important Information</a:t>
            </a:r>
          </a:p>
          <a:p>
            <a:pPr>
              <a:buNone/>
            </a:pPr>
            <a:endParaRPr lang="en-US" dirty="0"/>
          </a:p>
        </p:txBody>
      </p:sp>
      <p:pic>
        <p:nvPicPr>
          <p:cNvPr id="2050" name="Picture 2" descr="D:\IMG_1672.JPG"/>
          <p:cNvPicPr>
            <a:picLocks noChangeAspect="1" noChangeArrowheads="1"/>
          </p:cNvPicPr>
          <p:nvPr/>
        </p:nvPicPr>
        <p:blipFill>
          <a:blip r:embed="rId2" cstate="print"/>
          <a:srcRect/>
          <a:stretch>
            <a:fillRect/>
          </a:stretch>
        </p:blipFill>
        <p:spPr bwMode="auto">
          <a:xfrm>
            <a:off x="6172200" y="1524000"/>
            <a:ext cx="2743200" cy="3657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Financial Aid Office?</a:t>
            </a:r>
            <a:endParaRPr lang="en-US" dirty="0"/>
          </a:p>
        </p:txBody>
      </p:sp>
      <p:sp>
        <p:nvSpPr>
          <p:cNvPr id="3" name="Content Placeholder 2"/>
          <p:cNvSpPr>
            <a:spLocks noGrp="1"/>
          </p:cNvSpPr>
          <p:nvPr>
            <p:ph idx="1"/>
          </p:nvPr>
        </p:nvSpPr>
        <p:spPr>
          <a:xfrm>
            <a:off x="4495800" y="2133600"/>
            <a:ext cx="4114800" cy="4389120"/>
          </a:xfrm>
        </p:spPr>
        <p:txBody>
          <a:bodyPr/>
          <a:lstStyle/>
          <a:p>
            <a:pPr>
              <a:buNone/>
            </a:pPr>
            <a:r>
              <a:rPr lang="en-US" dirty="0" smtClean="0"/>
              <a:t>   The Financial Aid Office offers services that provide students with ways of paying for tuition and the necessities associated with college life, such as food, clothing, shelter, and of course,  books. </a:t>
            </a:r>
          </a:p>
          <a:p>
            <a:pPr>
              <a:buNone/>
            </a:pPr>
            <a:endParaRPr lang="en-US" dirty="0"/>
          </a:p>
        </p:txBody>
      </p:sp>
      <p:pic>
        <p:nvPicPr>
          <p:cNvPr id="3074" name="Picture 2" descr="D:\IMG_1665.JPG"/>
          <p:cNvPicPr>
            <a:picLocks noChangeAspect="1" noChangeArrowheads="1"/>
          </p:cNvPicPr>
          <p:nvPr/>
        </p:nvPicPr>
        <p:blipFill>
          <a:blip r:embed="rId2" cstate="print"/>
          <a:srcRect/>
          <a:stretch>
            <a:fillRect/>
          </a:stretch>
        </p:blipFill>
        <p:spPr bwMode="auto">
          <a:xfrm>
            <a:off x="609600" y="2438400"/>
            <a:ext cx="3733800" cy="280043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Visit the Financial Aid Office?</a:t>
            </a:r>
            <a:endParaRPr lang="en-US" dirty="0"/>
          </a:p>
        </p:txBody>
      </p:sp>
      <p:sp>
        <p:nvSpPr>
          <p:cNvPr id="3" name="Content Placeholder 2"/>
          <p:cNvSpPr>
            <a:spLocks noGrp="1"/>
          </p:cNvSpPr>
          <p:nvPr>
            <p:ph idx="1"/>
          </p:nvPr>
        </p:nvSpPr>
        <p:spPr/>
        <p:txBody>
          <a:bodyPr>
            <a:normAutofit lnSpcReduction="10000"/>
          </a:bodyPr>
          <a:lstStyle/>
          <a:p>
            <a:pPr algn="ctr">
              <a:buNone/>
            </a:pPr>
            <a:r>
              <a:rPr lang="en-US" sz="2400" dirty="0" smtClean="0">
                <a:latin typeface="+mj-lt"/>
              </a:rPr>
              <a:t>The financial aid office is THERE TO HELP YOU!!</a:t>
            </a:r>
          </a:p>
          <a:p>
            <a:pPr>
              <a:buNone/>
            </a:pPr>
            <a:r>
              <a:rPr lang="en-US" dirty="0" smtClean="0"/>
              <a:t>They offer many programs to help assist you as a student, including: </a:t>
            </a:r>
          </a:p>
          <a:p>
            <a:r>
              <a:rPr lang="en-US" dirty="0" smtClean="0"/>
              <a:t>Government Assistance Programs (OSAP)</a:t>
            </a:r>
          </a:p>
          <a:p>
            <a:r>
              <a:rPr lang="en-US" dirty="0" smtClean="0"/>
              <a:t>Bursaries</a:t>
            </a:r>
          </a:p>
          <a:p>
            <a:r>
              <a:rPr lang="en-US" dirty="0" smtClean="0"/>
              <a:t>Part-Time Student Loans/Grants </a:t>
            </a:r>
          </a:p>
          <a:p>
            <a:r>
              <a:rPr lang="en-US" dirty="0" smtClean="0"/>
              <a:t>Cash Advances</a:t>
            </a:r>
          </a:p>
          <a:p>
            <a:r>
              <a:rPr lang="en-US" dirty="0" smtClean="0"/>
              <a:t>Tuition Fee Deferments </a:t>
            </a:r>
          </a:p>
          <a:p>
            <a:r>
              <a:rPr lang="en-US" dirty="0" smtClean="0"/>
              <a:t>Scholarships and Awards </a:t>
            </a:r>
          </a:p>
          <a:p>
            <a:r>
              <a:rPr lang="en-US" dirty="0" smtClean="0"/>
              <a:t>Campus Employment Opportunities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is the Financial Aid Office?</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To get to the Financial Aid Office, you must undergo a series of crucial, and impossible tasks of endurance and strength.</a:t>
            </a:r>
          </a:p>
          <a:p>
            <a:r>
              <a:rPr lang="en-US" dirty="0" smtClean="0"/>
              <a:t>1 – Obtain a ticket at the registrars office </a:t>
            </a:r>
          </a:p>
          <a:p>
            <a:pPr lvl="1"/>
            <a:r>
              <a:rPr lang="en-US" dirty="0" smtClean="0"/>
              <a:t>Located at the main entrance of building C</a:t>
            </a:r>
          </a:p>
          <a:p>
            <a:r>
              <a:rPr lang="en-US" dirty="0" smtClean="0"/>
              <a:t>2- Wait outside of the Financial Aid Office </a:t>
            </a:r>
          </a:p>
          <a:p>
            <a:pPr lvl="1"/>
            <a:r>
              <a:rPr lang="en-US" dirty="0" smtClean="0"/>
              <a:t>Located on the second floor C building; room C225.</a:t>
            </a:r>
          </a:p>
          <a:p>
            <a:r>
              <a:rPr lang="en-US" dirty="0" smtClean="0"/>
              <a:t>3- Enter the Financial Aid Office when your number is displayed on either TV screen located above room C225. </a:t>
            </a:r>
          </a:p>
          <a:p>
            <a:r>
              <a:rPr lang="en-US" dirty="0" smtClean="0"/>
              <a:t>NOTE – Enter the correct booth displayed on the TV!!</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Where to Begin</a:t>
            </a:r>
            <a:endParaRPr lang="en-US" dirty="0"/>
          </a:p>
        </p:txBody>
      </p:sp>
      <p:sp>
        <p:nvSpPr>
          <p:cNvPr id="3" name="Content Placeholder 2"/>
          <p:cNvSpPr>
            <a:spLocks noGrp="1"/>
          </p:cNvSpPr>
          <p:nvPr>
            <p:ph idx="1"/>
          </p:nvPr>
        </p:nvSpPr>
        <p:spPr>
          <a:xfrm>
            <a:off x="457200" y="1935480"/>
            <a:ext cx="4648200" cy="4389120"/>
          </a:xfrm>
        </p:spPr>
        <p:txBody>
          <a:bodyPr>
            <a:normAutofit fontScale="92500"/>
          </a:bodyPr>
          <a:lstStyle/>
          <a:p>
            <a:pPr>
              <a:buNone/>
            </a:pPr>
            <a:r>
              <a:rPr lang="en-US" dirty="0" smtClean="0"/>
              <a:t>Things you should have ready, regardless of what you are looking for:</a:t>
            </a:r>
          </a:p>
          <a:p>
            <a:r>
              <a:rPr lang="en-US" dirty="0" smtClean="0"/>
              <a:t>Government Issued S.I.N. Card</a:t>
            </a:r>
          </a:p>
          <a:p>
            <a:r>
              <a:rPr lang="en-US" dirty="0" smtClean="0"/>
              <a:t>Government Issued Photo I.D.</a:t>
            </a:r>
          </a:p>
          <a:p>
            <a:r>
              <a:rPr lang="en-US" dirty="0" smtClean="0"/>
              <a:t>Student Card</a:t>
            </a:r>
          </a:p>
          <a:p>
            <a:r>
              <a:rPr lang="en-US" dirty="0" smtClean="0"/>
              <a:t>Call Ticket</a:t>
            </a:r>
          </a:p>
          <a:p>
            <a:r>
              <a:rPr lang="en-US" dirty="0" smtClean="0"/>
              <a:t>Any documentation required for the service you request.</a:t>
            </a:r>
          </a:p>
          <a:p>
            <a:pPr>
              <a:buNone/>
            </a:pPr>
            <a:r>
              <a:rPr lang="en-US" dirty="0" smtClean="0"/>
              <a:t>	(Ex. Void Check,)</a:t>
            </a:r>
          </a:p>
          <a:p>
            <a:pPr>
              <a:buNone/>
            </a:pPr>
            <a:endParaRPr lang="en-US" dirty="0" smtClean="0"/>
          </a:p>
        </p:txBody>
      </p:sp>
      <p:pic>
        <p:nvPicPr>
          <p:cNvPr id="5122" name="Picture 2" descr="D:\IMG_1673.JPG"/>
          <p:cNvPicPr>
            <a:picLocks noChangeAspect="1" noChangeArrowheads="1"/>
          </p:cNvPicPr>
          <p:nvPr/>
        </p:nvPicPr>
        <p:blipFill>
          <a:blip r:embed="rId2" cstate="print"/>
          <a:srcRect l="10000" t="7059" r="6765" b="1544"/>
          <a:stretch>
            <a:fillRect/>
          </a:stretch>
        </p:blipFill>
        <p:spPr bwMode="auto">
          <a:xfrm>
            <a:off x="5638800" y="1981200"/>
            <a:ext cx="3050333" cy="446599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 Your Options</a:t>
            </a:r>
            <a:endParaRPr lang="en-US" dirty="0"/>
          </a:p>
        </p:txBody>
      </p:sp>
      <p:sp>
        <p:nvSpPr>
          <p:cNvPr id="3" name="Content Placeholder 2"/>
          <p:cNvSpPr>
            <a:spLocks noGrp="1"/>
          </p:cNvSpPr>
          <p:nvPr>
            <p:ph idx="1"/>
          </p:nvPr>
        </p:nvSpPr>
        <p:spPr>
          <a:xfrm>
            <a:off x="457200" y="1935480"/>
            <a:ext cx="5410200" cy="4389120"/>
          </a:xfrm>
        </p:spPr>
        <p:txBody>
          <a:bodyPr>
            <a:normAutofit fontScale="92500" lnSpcReduction="10000"/>
          </a:bodyPr>
          <a:lstStyle/>
          <a:p>
            <a:r>
              <a:rPr lang="en-US" dirty="0" smtClean="0"/>
              <a:t>Advantages to Living on a Budget</a:t>
            </a:r>
          </a:p>
          <a:p>
            <a:pPr lvl="1"/>
            <a:r>
              <a:rPr lang="en-US" dirty="0" smtClean="0"/>
              <a:t>Offers examples on how to save money and discover more Algonquin College services aimed to help you</a:t>
            </a:r>
          </a:p>
          <a:p>
            <a:r>
              <a:rPr lang="en-US" dirty="0" smtClean="0"/>
              <a:t>OSAP/CSL/PT CSL &amp; Repayment</a:t>
            </a:r>
          </a:p>
          <a:p>
            <a:pPr lvl="1"/>
            <a:r>
              <a:rPr lang="en-US" dirty="0" smtClean="0"/>
              <a:t>Insight on methods to obtain government funding assistance and how to repay them</a:t>
            </a:r>
          </a:p>
          <a:p>
            <a:r>
              <a:rPr lang="en-US" dirty="0" smtClean="0"/>
              <a:t>General Financial Aid</a:t>
            </a:r>
          </a:p>
          <a:p>
            <a:pPr lvl="1"/>
            <a:r>
              <a:rPr lang="en-US" dirty="0" smtClean="0"/>
              <a:t>General financial aid information such as office hours, explanations and deadlines.</a:t>
            </a:r>
          </a:p>
        </p:txBody>
      </p:sp>
      <p:pic>
        <p:nvPicPr>
          <p:cNvPr id="4098" name="Picture 2" descr="D:\IMG_1677.JPG"/>
          <p:cNvPicPr>
            <a:picLocks noChangeAspect="1" noChangeArrowheads="1"/>
          </p:cNvPicPr>
          <p:nvPr/>
        </p:nvPicPr>
        <p:blipFill>
          <a:blip r:embed="rId2" cstate="print"/>
          <a:srcRect l="17353" t="3529" r="22941"/>
          <a:stretch>
            <a:fillRect/>
          </a:stretch>
        </p:blipFill>
        <p:spPr bwMode="auto">
          <a:xfrm rot="10800000">
            <a:off x="6567183" y="1066800"/>
            <a:ext cx="2217926" cy="477819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Information</a:t>
            </a:r>
            <a:endParaRPr lang="en-US" dirty="0"/>
          </a:p>
        </p:txBody>
      </p:sp>
      <p:sp>
        <p:nvSpPr>
          <p:cNvPr id="3" name="Content Placeholder 2"/>
          <p:cNvSpPr>
            <a:spLocks noGrp="1"/>
          </p:cNvSpPr>
          <p:nvPr>
            <p:ph idx="1"/>
          </p:nvPr>
        </p:nvSpPr>
        <p:spPr/>
        <p:txBody>
          <a:bodyPr/>
          <a:lstStyle/>
          <a:p>
            <a:r>
              <a:rPr lang="en-US" dirty="0" smtClean="0"/>
              <a:t>Hours of operation:</a:t>
            </a:r>
          </a:p>
          <a:p>
            <a:pPr lvl="1"/>
            <a:r>
              <a:rPr lang="en-US" dirty="0" smtClean="0"/>
              <a:t>September 8</a:t>
            </a:r>
            <a:r>
              <a:rPr lang="en-US" baseline="30000" dirty="0" smtClean="0"/>
              <a:t>th</a:t>
            </a:r>
            <a:r>
              <a:rPr lang="en-US" dirty="0" smtClean="0"/>
              <a:t> to 18</a:t>
            </a:r>
            <a:r>
              <a:rPr lang="en-US" baseline="30000" dirty="0" smtClean="0"/>
              <a:t>th</a:t>
            </a:r>
            <a:r>
              <a:rPr lang="en-US" dirty="0" smtClean="0"/>
              <a:t> : Mon-Thurs 8:30 to 19:30, Friday 8:30 to 16:45</a:t>
            </a:r>
          </a:p>
          <a:p>
            <a:pPr lvl="1"/>
            <a:r>
              <a:rPr lang="en-US" dirty="0" smtClean="0"/>
              <a:t>Regular Fall &amp; Winter: Mon-Friday 8:30 </a:t>
            </a:r>
            <a:r>
              <a:rPr lang="en-US" smtClean="0"/>
              <a:t>to 16:45</a:t>
            </a:r>
            <a:endParaRPr lang="en-US" dirty="0" smtClean="0"/>
          </a:p>
          <a:p>
            <a:pPr lvl="1"/>
            <a:r>
              <a:rPr lang="en-US" dirty="0" smtClean="0"/>
              <a:t>Summer: Mon-Friday 8:00 to 16:00</a:t>
            </a:r>
          </a:p>
          <a:p>
            <a:r>
              <a:rPr lang="en-US" dirty="0" smtClean="0"/>
              <a:t>Website: </a:t>
            </a:r>
            <a:r>
              <a:rPr lang="en-US" dirty="0" smtClean="0">
                <a:hlinkClick r:id="rId2"/>
              </a:rPr>
              <a:t>www.algonquincollege.com/financialaid</a:t>
            </a:r>
            <a:r>
              <a:rPr lang="en-US" dirty="0" smtClean="0"/>
              <a:t> </a:t>
            </a:r>
          </a:p>
          <a:p>
            <a:r>
              <a:rPr lang="en-US" dirty="0" smtClean="0"/>
              <a:t>Email: </a:t>
            </a:r>
            <a:r>
              <a:rPr lang="en-US" dirty="0" smtClean="0">
                <a:hlinkClick r:id="rId3"/>
              </a:rPr>
              <a:t>financialaid@algonquincollege.com</a:t>
            </a:r>
            <a:endParaRPr lang="en-US" dirty="0" smtClean="0"/>
          </a:p>
          <a:p>
            <a:r>
              <a:rPr lang="en-US" dirty="0" smtClean="0"/>
              <a:t>Telephone: (613) 727-4723 ext. 7678</a:t>
            </a:r>
          </a:p>
          <a:p>
            <a:r>
              <a:rPr lang="en-US" dirty="0" smtClean="0"/>
              <a:t>Cost of service: free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396</Words>
  <Application>Microsoft Office PowerPoint</Application>
  <PresentationFormat>On-screen Show (4:3)</PresentationFormat>
  <Paragraphs>53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Financial Aid</vt:lpstr>
      <vt:lpstr>Overview</vt:lpstr>
      <vt:lpstr>What is the Financial Aid Office?</vt:lpstr>
      <vt:lpstr>Why Visit the Financial Aid Office?</vt:lpstr>
      <vt:lpstr>Where is the Financial Aid Office?</vt:lpstr>
      <vt:lpstr>             Where to Begin</vt:lpstr>
      <vt:lpstr>Discover Your Options</vt:lpstr>
      <vt:lpstr>Important Information</vt:lpstr>
    </vt:vector>
  </TitlesOfParts>
  <Company>Algonquin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Aid</dc:title>
  <dc:creator>Tech Account</dc:creator>
  <cp:lastModifiedBy>Algonquin College</cp:lastModifiedBy>
  <cp:revision>7</cp:revision>
  <dcterms:created xsi:type="dcterms:W3CDTF">2009-09-14T20:19:34Z</dcterms:created>
  <dcterms:modified xsi:type="dcterms:W3CDTF">2009-09-22T15:46:22Z</dcterms:modified>
</cp:coreProperties>
</file>