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Language 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 going to do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CLI?</a:t>
            </a:r>
          </a:p>
          <a:p>
            <a:pPr lvl="1"/>
            <a:r>
              <a:rPr lang="en-US" dirty="0" smtClean="0"/>
              <a:t>VES</a:t>
            </a:r>
          </a:p>
          <a:p>
            <a:pPr lvl="1"/>
            <a:r>
              <a:rPr lang="en-US" dirty="0" smtClean="0"/>
              <a:t>CLI implementations</a:t>
            </a:r>
          </a:p>
          <a:p>
            <a:r>
              <a:rPr lang="en-US" dirty="0" smtClean="0"/>
              <a:t>C# to Machine Code</a:t>
            </a:r>
          </a:p>
          <a:p>
            <a:r>
              <a:rPr lang="en-US" dirty="0" smtClean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2608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CLI?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C# compiler does not create machine code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Instead it generates an intermediate language known as the Common Intermediate Language (CIL)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CIL is translated at run time to machine code, this code is then handed off to the Virtual Execution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CLI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Virtual Execution System (VES)</a:t>
            </a:r>
          </a:p>
          <a:p>
            <a:pPr lvl="1"/>
            <a:r>
              <a:rPr lang="en-US" dirty="0" smtClean="0"/>
              <a:t>More commonly known as a (or ‘the’) ‘runtime’ </a:t>
            </a:r>
            <a:br>
              <a:rPr lang="en-US" dirty="0" smtClean="0"/>
            </a:br>
            <a:r>
              <a:rPr lang="en-US" dirty="0" smtClean="0"/>
              <a:t>(Every OS has one)</a:t>
            </a:r>
          </a:p>
          <a:p>
            <a:pPr lvl="1"/>
            <a:r>
              <a:rPr lang="en-US" dirty="0" smtClean="0"/>
              <a:t>Responsible for:</a:t>
            </a:r>
          </a:p>
          <a:p>
            <a:pPr lvl="2"/>
            <a:r>
              <a:rPr lang="en-US" dirty="0" smtClean="0"/>
              <a:t>loading and unloading processes</a:t>
            </a:r>
          </a:p>
          <a:p>
            <a:pPr lvl="2"/>
            <a:r>
              <a:rPr lang="en-US" dirty="0" smtClean="0"/>
              <a:t>Running the application</a:t>
            </a:r>
          </a:p>
          <a:p>
            <a:pPr lvl="2"/>
            <a:r>
              <a:rPr lang="en-US" dirty="0" smtClean="0"/>
              <a:t>Application security, Garbage Collection,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CIL are VES are Microsoft’s implementation of the Common Language Runtime (CLR)</a:t>
            </a:r>
          </a:p>
          <a:p>
            <a:endParaRPr lang="en-US" dirty="0"/>
          </a:p>
          <a:p>
            <a:r>
              <a:rPr lang="en-US" dirty="0" smtClean="0"/>
              <a:t>All .NET languages are translated to CIL which is executed in the VES</a:t>
            </a:r>
          </a:p>
          <a:p>
            <a:pPr marL="630936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CLI?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 Implementations</a:t>
            </a:r>
          </a:p>
          <a:p>
            <a:pPr lvl="1"/>
            <a:r>
              <a:rPr lang="en-US" dirty="0" smtClean="0"/>
              <a:t>C# Compiler</a:t>
            </a:r>
          </a:p>
          <a:p>
            <a:pPr lvl="1"/>
            <a:r>
              <a:rPr lang="en-US" dirty="0" smtClean="0"/>
              <a:t>Silverlight</a:t>
            </a:r>
          </a:p>
          <a:p>
            <a:pPr lvl="1"/>
            <a:r>
              <a:rPr lang="en-US" dirty="0" smtClean="0"/>
              <a:t>Compact Framework</a:t>
            </a:r>
          </a:p>
          <a:p>
            <a:pPr lvl="1"/>
            <a:r>
              <a:rPr lang="en-US" dirty="0" smtClean="0"/>
              <a:t>XNA</a:t>
            </a:r>
          </a:p>
          <a:p>
            <a:pPr lvl="1"/>
            <a:r>
              <a:rPr lang="en-US" dirty="0" smtClean="0"/>
              <a:t>Open Source Versions aimed at running C# applications on other platforms</a:t>
            </a:r>
          </a:p>
          <a:p>
            <a:pPr lvl="2"/>
            <a:r>
              <a:rPr lang="en-US" dirty="0" smtClean="0"/>
              <a:t>Mono Project (universal </a:t>
            </a:r>
            <a:r>
              <a:rPr lang="en-US" dirty="0" err="1" smtClean="0"/>
              <a:t>unix</a:t>
            </a:r>
            <a:r>
              <a:rPr lang="en-US" dirty="0" smtClean="0"/>
              <a:t>, </a:t>
            </a:r>
            <a:r>
              <a:rPr lang="en-US" dirty="0" err="1" smtClean="0"/>
              <a:t>linux</a:t>
            </a:r>
            <a:r>
              <a:rPr lang="en-US" dirty="0" smtClean="0"/>
              <a:t> compatible)</a:t>
            </a:r>
          </a:p>
          <a:p>
            <a:pPr lvl="2"/>
            <a:r>
              <a:rPr lang="en-US" dirty="0" err="1" smtClean="0"/>
              <a:t>DotGNU</a:t>
            </a:r>
            <a:r>
              <a:rPr lang="en-US" dirty="0" smtClean="0"/>
              <a:t> (GNU, Linux, *BSD, Cygwin, Ming, Mac 0SX, </a:t>
            </a:r>
            <a:r>
              <a:rPr lang="en-US" dirty="0" err="1" smtClean="0"/>
              <a:t>solaris</a:t>
            </a:r>
            <a:r>
              <a:rPr lang="en-US" dirty="0" smtClean="0"/>
              <a:t>, AIX, PARC*)</a:t>
            </a:r>
          </a:p>
          <a:p>
            <a:pPr lvl="2"/>
            <a:r>
              <a:rPr lang="en-US" dirty="0" smtClean="0"/>
              <a:t>Rotor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to 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Follow along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C#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void Main()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System.Console.WriteLine</a:t>
            </a:r>
            <a:r>
              <a:rPr lang="en-US" dirty="0" smtClean="0"/>
              <a:t>(“Hello. My Name is </a:t>
            </a:r>
            <a:r>
              <a:rPr lang="en-US" dirty="0" err="1" smtClean="0"/>
              <a:t>Inigo</a:t>
            </a:r>
            <a:r>
              <a:rPr lang="en-US" dirty="0" smtClean="0"/>
              <a:t> Montoya”);</a:t>
            </a:r>
          </a:p>
          <a:p>
            <a:pPr marL="0" indent="0">
              <a:buNone/>
            </a:pPr>
            <a:r>
              <a:rPr lang="en-US" dirty="0" smtClean="0"/>
              <a:t>	}	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02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to Machine Code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.method private </a:t>
            </a:r>
            <a:r>
              <a:rPr lang="en-US" sz="2000" dirty="0" err="1"/>
              <a:t>hidebysig</a:t>
            </a:r>
            <a:r>
              <a:rPr lang="en-US" sz="2000" dirty="0"/>
              <a:t> static void Main() cli</a:t>
            </a:r>
          </a:p>
          <a:p>
            <a:pPr marL="0" indent="0">
              <a:buNone/>
            </a:pPr>
            <a:r>
              <a:rPr lang="en-US" sz="2000" dirty="0"/>
              <a:t>Managed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.</a:t>
            </a:r>
            <a:r>
              <a:rPr lang="en-US" sz="2000" dirty="0" err="1"/>
              <a:t>entrypoint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.</a:t>
            </a:r>
            <a:r>
              <a:rPr lang="en-US" sz="2000" dirty="0" err="1"/>
              <a:t>maxstack</a:t>
            </a:r>
            <a:r>
              <a:rPr lang="en-US" sz="2000" dirty="0"/>
              <a:t>	8</a:t>
            </a:r>
          </a:p>
          <a:p>
            <a:pPr marL="0" indent="0">
              <a:buNone/>
            </a:pPr>
            <a:r>
              <a:rPr lang="en-US" sz="2000" dirty="0"/>
              <a:t>	IL_0000:	</a:t>
            </a:r>
            <a:r>
              <a:rPr lang="en-US" sz="2000" dirty="0" err="1"/>
              <a:t>ldstr</a:t>
            </a:r>
            <a:r>
              <a:rPr lang="en-US" sz="2000" dirty="0"/>
              <a:t>	“Hello. My Name is </a:t>
            </a:r>
            <a:r>
              <a:rPr lang="en-US" sz="2000" dirty="0" err="1" smtClean="0"/>
              <a:t>Inigo</a:t>
            </a:r>
            <a:r>
              <a:rPr lang="en-US" sz="2000" dirty="0" smtClean="0"/>
              <a:t> Montoya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r>
              <a:rPr lang="en-US" sz="2000" dirty="0"/>
              <a:t>	IL_0005:	call	void</a:t>
            </a:r>
          </a:p>
          <a:p>
            <a:pPr marL="0" indent="0">
              <a:buNone/>
            </a:pPr>
            <a:r>
              <a:rPr lang="en-US" sz="2000" dirty="0"/>
              <a:t>	[</a:t>
            </a:r>
            <a:r>
              <a:rPr lang="en-US" sz="2000" dirty="0" err="1"/>
              <a:t>mscorlib</a:t>
            </a:r>
            <a:r>
              <a:rPr lang="en-US" sz="2000" dirty="0"/>
              <a:t>]</a:t>
            </a:r>
            <a:r>
              <a:rPr lang="en-US" sz="2000" dirty="0" err="1"/>
              <a:t>System.Console</a:t>
            </a:r>
            <a:r>
              <a:rPr lang="en-US" sz="2000" dirty="0"/>
              <a:t>::</a:t>
            </a:r>
            <a:r>
              <a:rPr lang="en-US" sz="2000" dirty="0" err="1"/>
              <a:t>WriteLine</a:t>
            </a:r>
            <a:r>
              <a:rPr lang="en-US" sz="2000" dirty="0"/>
              <a:t>(string)</a:t>
            </a:r>
          </a:p>
          <a:p>
            <a:pPr marL="0" indent="0">
              <a:buNone/>
            </a:pPr>
            <a:r>
              <a:rPr lang="en-US" sz="2000" dirty="0"/>
              <a:t>	IL_000a:		ret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to Machine Code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 smtClean="0"/>
              <a:t>00000000		push		</a:t>
            </a:r>
            <a:r>
              <a:rPr lang="en-US" sz="1900" dirty="0" err="1" smtClean="0"/>
              <a:t>ebp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00000001		</a:t>
            </a:r>
            <a:r>
              <a:rPr lang="en-US" sz="1900" dirty="0" err="1" smtClean="0"/>
              <a:t>mov</a:t>
            </a:r>
            <a:r>
              <a:rPr lang="en-US" sz="1900" dirty="0" smtClean="0"/>
              <a:t>		</a:t>
            </a:r>
            <a:r>
              <a:rPr lang="en-US" sz="1900" dirty="0" err="1" smtClean="0"/>
              <a:t>ebp</a:t>
            </a:r>
            <a:r>
              <a:rPr lang="en-US" sz="1900" dirty="0" smtClean="0"/>
              <a:t>, </a:t>
            </a:r>
            <a:r>
              <a:rPr lang="en-US" sz="1900" dirty="0" err="1" smtClean="0"/>
              <a:t>esp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00000003		sub		</a:t>
            </a:r>
            <a:r>
              <a:rPr lang="en-US" sz="1900" dirty="0" err="1" smtClean="0"/>
              <a:t>esp</a:t>
            </a:r>
            <a:r>
              <a:rPr lang="en-US" sz="1900" dirty="0" smtClean="0"/>
              <a:t>, 28h</a:t>
            </a:r>
          </a:p>
          <a:p>
            <a:pPr marL="0" indent="0">
              <a:buNone/>
            </a:pPr>
            <a:r>
              <a:rPr lang="en-US" sz="1900" dirty="0" smtClean="0"/>
              <a:t>00000006		</a:t>
            </a:r>
            <a:r>
              <a:rPr lang="en-US" sz="1900" dirty="0" err="1" smtClean="0"/>
              <a:t>mov</a:t>
            </a:r>
            <a:r>
              <a:rPr lang="en-US" sz="1900" dirty="0" smtClean="0"/>
              <a:t>		</a:t>
            </a:r>
            <a:r>
              <a:rPr lang="en-US" sz="1900" dirty="0" err="1" smtClean="0"/>
              <a:t>dword</a:t>
            </a:r>
            <a:r>
              <a:rPr lang="en-US" sz="1900" dirty="0" smtClean="0"/>
              <a:t> </a:t>
            </a:r>
            <a:r>
              <a:rPr lang="en-US" sz="1900" dirty="0" err="1"/>
              <a:t>ptr</a:t>
            </a:r>
            <a:r>
              <a:rPr lang="en-US" sz="1900" dirty="0"/>
              <a:t> [ebp-4], 0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0000000d		</a:t>
            </a:r>
            <a:r>
              <a:rPr lang="en-US" sz="1900" dirty="0" err="1" smtClean="0"/>
              <a:t>mov</a:t>
            </a:r>
            <a:r>
              <a:rPr lang="en-US" sz="1900" dirty="0" smtClean="0"/>
              <a:t>		</a:t>
            </a:r>
            <a:r>
              <a:rPr lang="en-US" sz="1900" dirty="0" err="1" smtClean="0"/>
              <a:t>dword</a:t>
            </a:r>
            <a:r>
              <a:rPr lang="en-US" sz="1900" dirty="0" smtClean="0"/>
              <a:t> </a:t>
            </a:r>
            <a:r>
              <a:rPr lang="en-US" sz="1900" dirty="0" err="1"/>
              <a:t>ptr</a:t>
            </a:r>
            <a:r>
              <a:rPr lang="en-US" sz="1900" dirty="0"/>
              <a:t> [ebp-0ch], 0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00000014		</a:t>
            </a:r>
            <a:r>
              <a:rPr lang="en-US" sz="1900" dirty="0" err="1"/>
              <a:t>c</a:t>
            </a:r>
            <a:r>
              <a:rPr lang="en-US" sz="1900" dirty="0" err="1" smtClean="0"/>
              <a:t>mp</a:t>
            </a:r>
            <a:r>
              <a:rPr lang="en-US" sz="1900" dirty="0" smtClean="0"/>
              <a:t>		</a:t>
            </a:r>
            <a:r>
              <a:rPr lang="en-US" sz="1900" dirty="0" err="1" smtClean="0"/>
              <a:t>dword</a:t>
            </a:r>
            <a:r>
              <a:rPr lang="en-US" sz="1900" dirty="0" smtClean="0"/>
              <a:t> </a:t>
            </a:r>
            <a:r>
              <a:rPr lang="en-US" sz="1900" dirty="0" err="1"/>
              <a:t>ptr</a:t>
            </a:r>
            <a:r>
              <a:rPr lang="en-US" sz="1900" dirty="0"/>
              <a:t> ds:[001833E0h], 0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0000001b		je		00000022</a:t>
            </a:r>
          </a:p>
          <a:p>
            <a:pPr marL="0" indent="0">
              <a:buNone/>
            </a:pPr>
            <a:r>
              <a:rPr lang="en-US" sz="1900" dirty="0" smtClean="0"/>
              <a:t>0000001d		call		75f9c9e0</a:t>
            </a:r>
          </a:p>
          <a:p>
            <a:pPr marL="0" indent="0">
              <a:buNone/>
            </a:pPr>
            <a:r>
              <a:rPr lang="en-US" sz="1900" dirty="0" smtClean="0"/>
              <a:t>00000022		</a:t>
            </a:r>
            <a:r>
              <a:rPr lang="en-US" sz="1900" dirty="0" err="1"/>
              <a:t>m</a:t>
            </a:r>
            <a:r>
              <a:rPr lang="en-US" sz="1900" dirty="0" err="1" smtClean="0"/>
              <a:t>ov</a:t>
            </a:r>
            <a:r>
              <a:rPr lang="en-US" sz="1900" dirty="0" smtClean="0"/>
              <a:t>		</a:t>
            </a:r>
            <a:r>
              <a:rPr lang="en-US" sz="1900" dirty="0" err="1" smtClean="0"/>
              <a:t>ecx</a:t>
            </a:r>
            <a:r>
              <a:rPr lang="en-US" sz="1900" dirty="0" smtClean="0"/>
              <a:t>, </a:t>
            </a:r>
            <a:r>
              <a:rPr lang="en-US" sz="1900" dirty="0" err="1" smtClean="0"/>
              <a:t>dword</a:t>
            </a:r>
            <a:r>
              <a:rPr lang="en-US" sz="1900" dirty="0" smtClean="0"/>
              <a:t> </a:t>
            </a:r>
            <a:r>
              <a:rPr lang="en-US" sz="1900" dirty="0" err="1" smtClean="0"/>
              <a:t>ptr</a:t>
            </a:r>
            <a:r>
              <a:rPr lang="en-US" sz="1900" dirty="0" smtClean="0"/>
              <a:t> ds: [01c31418h]</a:t>
            </a:r>
          </a:p>
          <a:p>
            <a:pPr marL="0" indent="0">
              <a:buNone/>
            </a:pPr>
            <a:r>
              <a:rPr lang="en-US" sz="1900" dirty="0" smtClean="0"/>
              <a:t>00000028		call		</a:t>
            </a:r>
            <a:r>
              <a:rPr lang="en-US" sz="1900" dirty="0" err="1" smtClean="0"/>
              <a:t>dword</a:t>
            </a:r>
            <a:r>
              <a:rPr lang="en-US" sz="1900" dirty="0" smtClean="0"/>
              <a:t> </a:t>
            </a:r>
            <a:r>
              <a:rPr lang="en-US" sz="1900" dirty="0" err="1" smtClean="0"/>
              <a:t>ptr</a:t>
            </a:r>
            <a:r>
              <a:rPr lang="en-US" sz="1900" dirty="0" smtClean="0"/>
              <a:t> ds: [03c8e854h]</a:t>
            </a:r>
          </a:p>
          <a:p>
            <a:pPr marL="0" indent="0">
              <a:buNone/>
            </a:pPr>
            <a:r>
              <a:rPr lang="en-US" sz="1900" dirty="0" smtClean="0"/>
              <a:t>0000002e		</a:t>
            </a:r>
            <a:r>
              <a:rPr lang="en-US" sz="1900" dirty="0" err="1" smtClean="0"/>
              <a:t>nop</a:t>
            </a:r>
            <a:r>
              <a:rPr lang="en-US" sz="1900" dirty="0" smtClean="0"/>
              <a:t>		</a:t>
            </a:r>
          </a:p>
          <a:p>
            <a:pPr marL="0" indent="0">
              <a:buNone/>
            </a:pPr>
            <a:r>
              <a:rPr lang="en-US" sz="1900" dirty="0" smtClean="0"/>
              <a:t>0000002f		</a:t>
            </a:r>
            <a:r>
              <a:rPr lang="en-US" sz="1900" dirty="0" err="1" smtClean="0"/>
              <a:t>mov</a:t>
            </a:r>
            <a:r>
              <a:rPr lang="en-US" sz="1900" dirty="0" smtClean="0"/>
              <a:t>		</a:t>
            </a:r>
            <a:r>
              <a:rPr lang="en-US" sz="1900" dirty="0" err="1" smtClean="0"/>
              <a:t>esp</a:t>
            </a:r>
            <a:r>
              <a:rPr lang="en-US" sz="1900" dirty="0" smtClean="0"/>
              <a:t>, </a:t>
            </a:r>
            <a:r>
              <a:rPr lang="en-US" sz="1900" dirty="0" err="1" smtClean="0"/>
              <a:t>ebp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00000031		pop		</a:t>
            </a:r>
            <a:r>
              <a:rPr lang="en-US" sz="1900" dirty="0" err="1" smtClean="0"/>
              <a:t>ebp</a:t>
            </a:r>
            <a:r>
              <a:rPr lang="en-US" sz="1900" dirty="0" smtClean="0"/>
              <a:t>	</a:t>
            </a:r>
          </a:p>
          <a:p>
            <a:pPr marL="0" indent="0">
              <a:buNone/>
            </a:pPr>
            <a:r>
              <a:rPr lang="en-US" sz="1900" dirty="0" smtClean="0"/>
              <a:t>00000032		ret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161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Even after the applications starts executing the Runtime remains in complete control of the application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Managed Code</a:t>
            </a:r>
          </a:p>
          <a:p>
            <a:pPr lvl="2"/>
            <a:r>
              <a:rPr lang="en-US" dirty="0" smtClean="0"/>
              <a:t>CLI code to be executed by the runtime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Managed Execution</a:t>
            </a:r>
          </a:p>
          <a:p>
            <a:pPr lvl="2"/>
            <a:r>
              <a:rPr lang="en-US" dirty="0" smtClean="0"/>
              <a:t>Runtime controlled execution of Managed Code</a:t>
            </a:r>
          </a:p>
          <a:p>
            <a:pPr lvl="2"/>
            <a:r>
              <a:rPr lang="en-US" dirty="0" smtClean="0"/>
              <a:t>Because of this layer of control the runtime can inject additional services into a program</a:t>
            </a:r>
          </a:p>
          <a:p>
            <a:pPr lvl="3"/>
            <a:r>
              <a:rPr lang="en-US" dirty="0" smtClean="0"/>
              <a:t>Garbage Collection for example</a:t>
            </a:r>
          </a:p>
          <a:p>
            <a:pPr lvl="2"/>
            <a:r>
              <a:rPr lang="en-US" dirty="0" smtClean="0"/>
              <a:t>Managed code can access these services by coding for:</a:t>
            </a:r>
          </a:p>
          <a:p>
            <a:pPr lvl="3"/>
            <a:r>
              <a:rPr lang="en-US" dirty="0" smtClean="0"/>
              <a:t>Exceptions,</a:t>
            </a:r>
          </a:p>
          <a:p>
            <a:pPr lvl="3"/>
            <a:r>
              <a:rPr lang="en-US" dirty="0" smtClean="0"/>
              <a:t>Types,</a:t>
            </a:r>
          </a:p>
          <a:p>
            <a:pPr lvl="3"/>
            <a:r>
              <a:rPr lang="en-US" dirty="0" smtClean="0"/>
              <a:t>Code Access Security, </a:t>
            </a:r>
          </a:p>
          <a:p>
            <a:pPr lvl="3"/>
            <a:r>
              <a:rPr lang="en-US" dirty="0" smtClean="0"/>
              <a:t>Etc.</a:t>
            </a:r>
          </a:p>
          <a:p>
            <a:pPr marL="82296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59</TotalTime>
  <Words>221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Common Language Infrastructure</vt:lpstr>
      <vt:lpstr>What are we going to do today?</vt:lpstr>
      <vt:lpstr>What is the CLI?</vt:lpstr>
      <vt:lpstr>What is the CLI (Cont.)</vt:lpstr>
      <vt:lpstr>What is the CLI? (Cont.)</vt:lpstr>
      <vt:lpstr>C# to Machine Code</vt:lpstr>
      <vt:lpstr>C# to Machine Code (Cont.)</vt:lpstr>
      <vt:lpstr>C# to Machine Code (Cont.)</vt:lpstr>
      <vt:lpstr>Runtime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Language Infrastructure</dc:title>
  <dc:creator>Justin Antoszek</dc:creator>
  <cp:lastModifiedBy>Justin Antoszek</cp:lastModifiedBy>
  <cp:revision>8</cp:revision>
  <dcterms:created xsi:type="dcterms:W3CDTF">2006-08-16T00:00:00Z</dcterms:created>
  <dcterms:modified xsi:type="dcterms:W3CDTF">2010-10-05T18:10:53Z</dcterms:modified>
</cp:coreProperties>
</file>