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Syntax / Logic Statements / </a:t>
            </a:r>
            <a:r>
              <a:rPr lang="en-US" dirty="0" smtClean="0"/>
              <a:t>Types / Comments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Similar to most programming languages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i = 0; i&lt;value; i++)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do something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080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oreach</a:t>
            </a:r>
            <a:endParaRPr lang="en-US" dirty="0" smtClean="0"/>
          </a:p>
          <a:p>
            <a:pPr lvl="1"/>
            <a:r>
              <a:rPr lang="en-US" dirty="0" smtClean="0"/>
              <a:t>Iterates through all items in a list or collection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sz="1900" dirty="0" err="1" smtClean="0"/>
              <a:t>int</a:t>
            </a:r>
            <a:r>
              <a:rPr lang="en-US" sz="1900" dirty="0" smtClean="0"/>
              <a:t>[] array = new </a:t>
            </a:r>
            <a:r>
              <a:rPr lang="en-US" sz="1900" dirty="0" err="1" smtClean="0"/>
              <a:t>int</a:t>
            </a:r>
            <a:r>
              <a:rPr lang="en-US" sz="1900" dirty="0" smtClean="0"/>
              <a:t>[20];</a:t>
            </a:r>
          </a:p>
          <a:p>
            <a:pPr marL="411480" lvl="1" indent="0">
              <a:buNone/>
            </a:pPr>
            <a:endParaRPr lang="en-US" sz="1900" dirty="0"/>
          </a:p>
          <a:p>
            <a:pPr marL="411480" lvl="1" indent="0">
              <a:buNone/>
            </a:pPr>
            <a:r>
              <a:rPr lang="en-US" sz="1900" dirty="0" err="1" smtClean="0"/>
              <a:t>foreach</a:t>
            </a:r>
            <a:r>
              <a:rPr lang="en-US" sz="1900" dirty="0" smtClean="0"/>
              <a:t>(</a:t>
            </a:r>
            <a:r>
              <a:rPr lang="en-US" sz="1900" dirty="0" err="1" smtClean="0"/>
              <a:t>int</a:t>
            </a:r>
            <a:r>
              <a:rPr lang="en-US" sz="1900" dirty="0" smtClean="0"/>
              <a:t> item in array)</a:t>
            </a:r>
          </a:p>
          <a:p>
            <a:pPr marL="411480" lvl="1" indent="0">
              <a:buNone/>
            </a:pPr>
            <a:r>
              <a:rPr lang="en-US" sz="1900" dirty="0" smtClean="0"/>
              <a:t>{</a:t>
            </a:r>
          </a:p>
          <a:p>
            <a:pPr marL="411480" lvl="1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// do something</a:t>
            </a:r>
          </a:p>
          <a:p>
            <a:pPr marL="411480" lvl="1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// note that ‘item’ is READ ONLY, changing a value will throw an exception</a:t>
            </a:r>
          </a:p>
          <a:p>
            <a:pPr marL="411480" lvl="1" indent="0">
              <a:buNone/>
            </a:pPr>
            <a:r>
              <a:rPr lang="en-US" sz="1900" dirty="0" smtClean="0"/>
              <a:t>	// works for all collections and any object you can store in a collection</a:t>
            </a:r>
          </a:p>
          <a:p>
            <a:pPr marL="411480" lvl="1" indent="0">
              <a:buNone/>
            </a:pPr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599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</a:t>
            </a:r>
          </a:p>
          <a:p>
            <a:pPr lvl="1"/>
            <a:r>
              <a:rPr lang="en-US" dirty="0" smtClean="0"/>
              <a:t>Similar to most programming languages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 smtClean="0"/>
              <a:t>while(condition == true)</a:t>
            </a:r>
          </a:p>
          <a:p>
            <a:pPr marL="411480" lvl="1" indent="0">
              <a:buNone/>
            </a:pPr>
            <a:r>
              <a:rPr lang="en-US" dirty="0" smtClean="0"/>
              <a:t>{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// perform task</a:t>
            </a:r>
          </a:p>
          <a:p>
            <a:pPr marL="41148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231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Again, similar to most programming languages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/>
              <a:t>d</a:t>
            </a:r>
            <a:r>
              <a:rPr lang="en-US" dirty="0" smtClean="0"/>
              <a:t>o</a:t>
            </a:r>
          </a:p>
          <a:p>
            <a:pPr marL="411480" lvl="1" indent="0">
              <a:buNone/>
            </a:pPr>
            <a:r>
              <a:rPr lang="en-US" dirty="0" smtClean="0"/>
              <a:t>{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// something</a:t>
            </a:r>
          </a:p>
          <a:p>
            <a:pPr marL="411480" lvl="1" indent="0">
              <a:buNone/>
            </a:pPr>
            <a:r>
              <a:rPr lang="en-US" dirty="0" smtClean="0"/>
              <a:t>}</a:t>
            </a:r>
          </a:p>
          <a:p>
            <a:pPr marL="411480" lvl="1" indent="0">
              <a:buNone/>
            </a:pPr>
            <a:r>
              <a:rPr lang="en-US" dirty="0" smtClean="0"/>
              <a:t>while(condition == true)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2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programming language would be complete without comments. Use </a:t>
            </a:r>
            <a:r>
              <a:rPr lang="en-US" smtClean="0"/>
              <a:t>them wisely!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/*  this is a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*  multiline comment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*/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single line comment</a:t>
            </a:r>
          </a:p>
        </p:txBody>
      </p:sp>
    </p:spTree>
    <p:extLst>
      <p:ext uri="{BB962C8B-B14F-4D97-AF65-F5344CB8AC3E}">
        <p14:creationId xmlns:p14="http://schemas.microsoft.com/office/powerpoint/2010/main" val="206133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Visual Studio has built in functionality to create documentation for your code.</a:t>
            </a:r>
          </a:p>
          <a:p>
            <a:pPr lvl="1"/>
            <a:r>
              <a:rPr lang="en-US" dirty="0"/>
              <a:t>At the beginning of any class, method, property, </a:t>
            </a:r>
            <a:r>
              <a:rPr lang="en-US" dirty="0" smtClean="0"/>
              <a:t>etc. </a:t>
            </a:r>
            <a:r>
              <a:rPr lang="en-US" dirty="0"/>
              <a:t>hit the ‘/’ key three times. This will create a summary comment. These comments are used to document code in greater detail. </a:t>
            </a:r>
            <a:r>
              <a:rPr lang="en-US" dirty="0" smtClean="0"/>
              <a:t>(</a:t>
            </a:r>
            <a:r>
              <a:rPr lang="en-US" dirty="0"/>
              <a:t>Similar to the </a:t>
            </a:r>
            <a:r>
              <a:rPr lang="en-US" dirty="0" err="1"/>
              <a:t>Javadoc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/>
              <a:t>///&lt;summary&gt;</a:t>
            </a:r>
          </a:p>
          <a:p>
            <a:pPr marL="411480" lvl="1" indent="0">
              <a:buNone/>
            </a:pPr>
            <a:r>
              <a:rPr lang="en-US" dirty="0"/>
              <a:t>///</a:t>
            </a:r>
          </a:p>
          <a:p>
            <a:pPr marL="411480" lvl="1" indent="0">
              <a:buNone/>
            </a:pPr>
            <a:r>
              <a:rPr lang="en-US" dirty="0"/>
              <a:t>///&lt;/summary&gt;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2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 going to do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World!</a:t>
            </a:r>
          </a:p>
          <a:p>
            <a:pPr lvl="1"/>
            <a:r>
              <a:rPr lang="en-US" dirty="0" smtClean="0"/>
              <a:t>We have to start somewhere.</a:t>
            </a:r>
          </a:p>
          <a:p>
            <a:r>
              <a:rPr lang="en-US" dirty="0" smtClean="0"/>
              <a:t>Variables and Types</a:t>
            </a:r>
          </a:p>
          <a:p>
            <a:pPr lvl="1"/>
            <a:r>
              <a:rPr lang="en-US" dirty="0" smtClean="0"/>
              <a:t>Operators</a:t>
            </a:r>
          </a:p>
          <a:p>
            <a:r>
              <a:rPr lang="en-US" dirty="0" err="1" smtClean="0"/>
              <a:t>Structs</a:t>
            </a:r>
            <a:r>
              <a:rPr lang="en-US" dirty="0" smtClean="0"/>
              <a:t> and </a:t>
            </a:r>
            <a:r>
              <a:rPr lang="en-US" dirty="0" err="1" smtClean="0"/>
              <a:t>Enums</a:t>
            </a:r>
            <a:endParaRPr lang="en-US" dirty="0"/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Loops</a:t>
            </a:r>
            <a:endParaRPr lang="en-US" dirty="0" smtClean="0"/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Visual </a:t>
            </a:r>
            <a:r>
              <a:rPr lang="en-US" dirty="0" smtClean="0"/>
              <a:t>Studio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77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we started with the basic ‘Hello World’. Important points: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700" dirty="0" smtClean="0">
                <a:solidFill>
                  <a:srgbClr val="92D050"/>
                </a:solidFill>
              </a:rPr>
              <a:t>// Currently used library declaration</a:t>
            </a:r>
            <a:endParaRPr lang="en-US" sz="17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700" dirty="0"/>
              <a:t>using System;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>
                <a:solidFill>
                  <a:srgbClr val="92D050"/>
                </a:solidFill>
              </a:rPr>
              <a:t>// Namespace declaration</a:t>
            </a:r>
            <a:endParaRPr lang="en-US" sz="17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700" dirty="0"/>
              <a:t>namespace </a:t>
            </a:r>
            <a:r>
              <a:rPr lang="en-US" sz="1700" dirty="0" err="1"/>
              <a:t>HelloWorld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{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</a:t>
            </a:r>
            <a:r>
              <a:rPr lang="en-US" sz="1700" dirty="0" smtClean="0">
                <a:solidFill>
                  <a:srgbClr val="92D050"/>
                </a:solidFill>
              </a:rPr>
              <a:t>// Program class</a:t>
            </a:r>
            <a:endParaRPr lang="en-US" sz="17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700" dirty="0"/>
              <a:t>    class Program</a:t>
            </a:r>
          </a:p>
          <a:p>
            <a:pPr marL="0" indent="0">
              <a:buNone/>
            </a:pPr>
            <a:r>
              <a:rPr lang="en-US" sz="1700" dirty="0"/>
              <a:t>    </a:t>
            </a:r>
            <a:r>
              <a:rPr lang="en-US" sz="1700" dirty="0" smtClean="0"/>
              <a:t>{</a:t>
            </a:r>
          </a:p>
          <a:p>
            <a:pPr marL="0" indent="0">
              <a:buNone/>
            </a:pPr>
            <a:r>
              <a:rPr lang="en-US" sz="1700" dirty="0" smtClean="0"/>
              <a:t>        </a:t>
            </a:r>
            <a:r>
              <a:rPr lang="en-US" sz="1700" dirty="0" smtClean="0">
                <a:solidFill>
                  <a:srgbClr val="92D050"/>
                </a:solidFill>
              </a:rPr>
              <a:t>// application entry point</a:t>
            </a:r>
            <a:endParaRPr lang="en-US" sz="17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700" dirty="0"/>
              <a:t>        static void Main(string[] </a:t>
            </a:r>
            <a:r>
              <a:rPr lang="en-US" sz="1700" dirty="0" err="1"/>
              <a:t>args</a:t>
            </a:r>
            <a:r>
              <a:rPr lang="en-US" sz="1700" dirty="0"/>
              <a:t>)</a:t>
            </a:r>
          </a:p>
          <a:p>
            <a:pPr marL="0" indent="0">
              <a:buNone/>
            </a:pPr>
            <a:r>
              <a:rPr lang="en-US" sz="1700" dirty="0"/>
              <a:t>        {</a:t>
            </a:r>
          </a:p>
          <a:p>
            <a:pPr marL="0" indent="0">
              <a:buNone/>
            </a:pPr>
            <a:r>
              <a:rPr lang="en-US" sz="1700" dirty="0"/>
              <a:t>            </a:t>
            </a:r>
            <a:r>
              <a:rPr lang="en-US" sz="1700" dirty="0" err="1"/>
              <a:t>Console.Out.WriteLine</a:t>
            </a:r>
            <a:r>
              <a:rPr lang="en-US" sz="1700" dirty="0"/>
              <a:t>("Hello World!");</a:t>
            </a:r>
          </a:p>
          <a:p>
            <a:pPr marL="0" indent="0">
              <a:buNone/>
            </a:pPr>
            <a:r>
              <a:rPr lang="en-US" sz="1700" dirty="0"/>
              <a:t>        }</a:t>
            </a:r>
          </a:p>
          <a:p>
            <a:pPr marL="0" indent="0">
              <a:buNone/>
            </a:pPr>
            <a:r>
              <a:rPr lang="en-US" sz="1700" dirty="0"/>
              <a:t>  </a:t>
            </a:r>
            <a:r>
              <a:rPr lang="en-US" sz="1700" dirty="0" smtClean="0"/>
              <a:t>  }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}</a:t>
            </a:r>
            <a:endParaRPr lang="en-US" sz="1700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58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storage and manipulation in C# comes from local or global variables.</a:t>
            </a:r>
          </a:p>
          <a:p>
            <a:pPr lvl="1"/>
            <a:r>
              <a:rPr lang="en-US" dirty="0" smtClean="0"/>
              <a:t>A variable is simply a named storage location for a piece of data.</a:t>
            </a:r>
          </a:p>
          <a:p>
            <a:pPr lvl="1"/>
            <a:r>
              <a:rPr lang="en-US" dirty="0" smtClean="0"/>
              <a:t>A type is the definition of variable. The definition defines all the operations that are legal in order to maintain the integrity of the data you put in the variable.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Strongly Typed</a:t>
            </a:r>
          </a:p>
          <a:p>
            <a:pPr lvl="1"/>
            <a:r>
              <a:rPr lang="en-US" dirty="0" smtClean="0"/>
              <a:t>C# is a strongly typed language. A language is considered strongly typed if it specifies one ore more restriction on how variables interact with each other.</a:t>
            </a:r>
          </a:p>
          <a:p>
            <a:pPr lvl="1"/>
            <a:r>
              <a:rPr lang="en-US" dirty="0" smtClean="0"/>
              <a:t>Restriction examples: a number can be a letter of the alphabet, or that a floating point number can not be converted to an integer.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589389"/>
              </p:ext>
            </p:extLst>
          </p:nvPr>
        </p:nvGraphicFramePr>
        <p:xfrm>
          <a:off x="609600" y="1889760"/>
          <a:ext cx="8001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Integral</a:t>
                      </a:r>
                      <a:r>
                        <a:rPr lang="en-US" b="1" baseline="0" dirty="0" smtClean="0"/>
                        <a:t> Types</a:t>
                      </a:r>
                    </a:p>
                    <a:p>
                      <a:r>
                        <a:rPr lang="en-US" b="0" baseline="0" dirty="0" smtClean="0"/>
                        <a:t>-- </a:t>
                      </a:r>
                      <a:r>
                        <a:rPr lang="en-US" b="0" baseline="0" dirty="0" err="1" smtClean="0"/>
                        <a:t>sbyte</a:t>
                      </a:r>
                      <a:r>
                        <a:rPr lang="en-US" b="0" baseline="0" dirty="0" smtClean="0"/>
                        <a:t>, 8 bits, -128 to 127</a:t>
                      </a:r>
                    </a:p>
                    <a:p>
                      <a:r>
                        <a:rPr lang="en-US" b="0" baseline="0" dirty="0" smtClean="0"/>
                        <a:t>-- byte, 8 bits, 0 to 255</a:t>
                      </a:r>
                    </a:p>
                    <a:p>
                      <a:r>
                        <a:rPr lang="en-US" b="0" baseline="0" dirty="0" smtClean="0"/>
                        <a:t>-- short, 16 bits, -32769 to 32767</a:t>
                      </a:r>
                    </a:p>
                    <a:p>
                      <a:r>
                        <a:rPr lang="en-US" b="0" baseline="0" dirty="0" smtClean="0"/>
                        <a:t>-- </a:t>
                      </a:r>
                      <a:r>
                        <a:rPr lang="en-US" b="0" baseline="0" dirty="0" err="1" smtClean="0"/>
                        <a:t>ushort</a:t>
                      </a:r>
                      <a:r>
                        <a:rPr lang="en-US" b="0" baseline="0" dirty="0" smtClean="0"/>
                        <a:t>, 16 bits, 0 to 65535</a:t>
                      </a:r>
                    </a:p>
                    <a:p>
                      <a:r>
                        <a:rPr lang="en-US" b="0" baseline="0" dirty="0" smtClean="0"/>
                        <a:t>-- </a:t>
                      </a:r>
                      <a:r>
                        <a:rPr lang="en-US" b="0" baseline="0" dirty="0" err="1" smtClean="0"/>
                        <a:t>int</a:t>
                      </a:r>
                      <a:r>
                        <a:rPr lang="en-US" b="0" baseline="0" dirty="0" smtClean="0"/>
                        <a:t>, 32 bits, -2 billion to +2 billion</a:t>
                      </a:r>
                    </a:p>
                    <a:p>
                      <a:r>
                        <a:rPr lang="en-US" b="0" baseline="0" dirty="0" smtClean="0"/>
                        <a:t>-- </a:t>
                      </a:r>
                      <a:r>
                        <a:rPr lang="en-US" b="0" baseline="0" dirty="0" err="1" smtClean="0"/>
                        <a:t>uint</a:t>
                      </a:r>
                      <a:r>
                        <a:rPr lang="en-US" b="0" baseline="0" dirty="0" smtClean="0"/>
                        <a:t>,  32 bits, +4 billion</a:t>
                      </a:r>
                    </a:p>
                    <a:p>
                      <a:r>
                        <a:rPr lang="en-US" b="0" baseline="0" dirty="0" smtClean="0"/>
                        <a:t>-- long, 64 bits,   9 x 10</a:t>
                      </a:r>
                      <a:r>
                        <a:rPr lang="en-US" b="0" cap="none" baseline="30000" dirty="0" smtClean="0"/>
                        <a:t>-19 </a:t>
                      </a:r>
                      <a:r>
                        <a:rPr lang="en-US" b="0" cap="none" baseline="0" dirty="0" smtClean="0"/>
                        <a:t> to +9x10</a:t>
                      </a:r>
                      <a:r>
                        <a:rPr lang="en-US" b="0" cap="none" baseline="30000" dirty="0" smtClean="0"/>
                        <a:t>19</a:t>
                      </a:r>
                    </a:p>
                    <a:p>
                      <a:r>
                        <a:rPr lang="en-US" b="0" baseline="0" dirty="0" smtClean="0"/>
                        <a:t>-- </a:t>
                      </a:r>
                      <a:r>
                        <a:rPr lang="en-US" b="0" baseline="0" dirty="0" err="1" smtClean="0"/>
                        <a:t>ulong</a:t>
                      </a:r>
                      <a:r>
                        <a:rPr lang="en-US" b="0" baseline="0" dirty="0" smtClean="0"/>
                        <a:t>, 64 bits, 0 to +9 x 10</a:t>
                      </a:r>
                      <a:r>
                        <a:rPr lang="en-US" b="0" baseline="30000" dirty="0" smtClean="0"/>
                        <a:t>20</a:t>
                      </a:r>
                    </a:p>
                    <a:p>
                      <a:r>
                        <a:rPr lang="en-US" b="0" baseline="0" dirty="0" smtClean="0"/>
                        <a:t>-- char, 16 bits, 0 to 65525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Floating/Decimal</a:t>
                      </a:r>
                      <a:r>
                        <a:rPr lang="en-US" b="1" baseline="0" dirty="0" smtClean="0"/>
                        <a:t> Types</a:t>
                      </a:r>
                    </a:p>
                    <a:p>
                      <a:r>
                        <a:rPr lang="en-US" b="0" baseline="0" dirty="0" smtClean="0"/>
                        <a:t>-- float, 32 bits, accurate to 7 digits, </a:t>
                      </a:r>
                      <a:r>
                        <a:rPr lang="en-US" b="0" dirty="0" smtClean="0"/>
                        <a:t>1.5 x 10</a:t>
                      </a:r>
                      <a:r>
                        <a:rPr lang="en-US" b="0" baseline="30000" dirty="0" smtClean="0"/>
                        <a:t>-45</a:t>
                      </a:r>
                      <a:r>
                        <a:rPr lang="en-US" b="0" dirty="0" smtClean="0"/>
                        <a:t> to 3.4 x 10</a:t>
                      </a:r>
                      <a:r>
                        <a:rPr lang="en-US" b="0" baseline="30000" dirty="0" smtClean="0"/>
                        <a:t>38</a:t>
                      </a:r>
                      <a:r>
                        <a:rPr lang="en-US" b="0" dirty="0" smtClean="0"/>
                        <a:t> </a:t>
                      </a:r>
                      <a:endParaRPr lang="en-US" b="0" baseline="0" dirty="0" smtClean="0"/>
                    </a:p>
                    <a:p>
                      <a:r>
                        <a:rPr lang="en-US" b="0" baseline="0" dirty="0" smtClean="0"/>
                        <a:t>-- double, 64 bits, accurate to 15-16 digits, </a:t>
                      </a:r>
                      <a:r>
                        <a:rPr lang="en-US" b="0" dirty="0" smtClean="0"/>
                        <a:t>5.0 x 10</a:t>
                      </a:r>
                      <a:r>
                        <a:rPr lang="en-US" b="0" baseline="30000" dirty="0" smtClean="0"/>
                        <a:t>-324</a:t>
                      </a:r>
                      <a:r>
                        <a:rPr lang="en-US" b="0" dirty="0" smtClean="0"/>
                        <a:t> to 1.7 x 10</a:t>
                      </a:r>
                      <a:r>
                        <a:rPr lang="en-US" b="0" baseline="30000" dirty="0" smtClean="0"/>
                        <a:t>308</a:t>
                      </a:r>
                      <a:endParaRPr lang="en-US" b="0" baseline="0" dirty="0" smtClean="0"/>
                    </a:p>
                    <a:p>
                      <a:r>
                        <a:rPr lang="en-US" b="0" baseline="0" dirty="0" smtClean="0"/>
                        <a:t>-- decimal, 128 bits, accurate to </a:t>
                      </a:r>
                      <a:r>
                        <a:rPr lang="en-US" b="0" dirty="0" smtClean="0"/>
                        <a:t>28-29 decimal places,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1.0 x 10</a:t>
                      </a:r>
                      <a:r>
                        <a:rPr lang="en-US" b="0" baseline="30000" dirty="0" smtClean="0"/>
                        <a:t>-28</a:t>
                      </a:r>
                      <a:r>
                        <a:rPr lang="en-US" b="0" dirty="0" smtClean="0"/>
                        <a:t> to 7.9 x 10</a:t>
                      </a:r>
                      <a:r>
                        <a:rPr lang="en-US" b="0" baseline="30000" dirty="0" smtClean="0"/>
                        <a:t>28</a:t>
                      </a:r>
                      <a:endParaRPr lang="en-US" b="0" baseline="0" dirty="0" smtClean="0"/>
                    </a:p>
                    <a:p>
                      <a:endParaRPr lang="en-US" b="0" baseline="0" dirty="0" smtClean="0"/>
                    </a:p>
                    <a:p>
                      <a:r>
                        <a:rPr lang="en-US" b="1" baseline="0" dirty="0" smtClean="0"/>
                        <a:t>Boolean Type</a:t>
                      </a:r>
                    </a:p>
                    <a:p>
                      <a:r>
                        <a:rPr lang="en-US" b="0" baseline="0" dirty="0" smtClean="0"/>
                        <a:t>-- </a:t>
                      </a:r>
                      <a:r>
                        <a:rPr lang="en-US" b="0" baseline="0" dirty="0" err="1" smtClean="0"/>
                        <a:t>bool</a:t>
                      </a:r>
                      <a:r>
                        <a:rPr lang="en-US" b="0" baseline="0" dirty="0" smtClean="0"/>
                        <a:t/>
                      </a:r>
                      <a:br>
                        <a:rPr lang="en-US" b="0" baseline="0" dirty="0" smtClean="0"/>
                      </a:br>
                      <a:endParaRPr lang="en-US" b="0" baseline="0" dirty="0" smtClean="0"/>
                    </a:p>
                    <a:p>
                      <a:r>
                        <a:rPr lang="en-US" b="1" baseline="0" dirty="0" smtClean="0"/>
                        <a:t>String Type</a:t>
                      </a:r>
                    </a:p>
                    <a:p>
                      <a:r>
                        <a:rPr lang="en-US" b="0" baseline="0" dirty="0" smtClean="0"/>
                        <a:t>-- string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664577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types shown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9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087551"/>
              </p:ext>
            </p:extLst>
          </p:nvPr>
        </p:nvGraphicFramePr>
        <p:xfrm>
          <a:off x="609600" y="1534661"/>
          <a:ext cx="8001000" cy="44851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67000"/>
                <a:gridCol w="2667000"/>
                <a:gridCol w="2667000"/>
              </a:tblGrid>
              <a:tr h="4168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Category</a:t>
                      </a:r>
                      <a:endParaRPr lang="en-US" sz="1800" b="1" dirty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Operator(s) </a:t>
                      </a:r>
                      <a:endParaRPr lang="en-US" sz="1800" b="1" dirty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Associativity </a:t>
                      </a:r>
                      <a:endParaRPr lang="en-US" sz="1800" b="1" dirty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05">
                <a:tc>
                  <a:txBody>
                    <a:bodyPr/>
                    <a:lstStyle/>
                    <a:p>
                      <a:r>
                        <a:rPr lang="en-US" sz="1000" dirty="0"/>
                        <a:t>Primary </a:t>
                      </a:r>
                      <a:endParaRPr lang="en-US" sz="1000" b="0" dirty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x.y  f(x)  a[x]  x++  x--  new  typeof  default  checked  unchecked delegate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left </a:t>
                      </a:r>
                      <a:endParaRPr lang="en-US" sz="1000" b="0" dirty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000"/>
                        <a:t>Unary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+  -  !  ~  ++x  --x  (T)x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left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000"/>
                        <a:t>Multiplicative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*  /  % </a:t>
                      </a:r>
                      <a:endParaRPr lang="en-US" sz="1000" b="0" dirty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left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000"/>
                        <a:t>Additive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  - </a:t>
                      </a:r>
                      <a:endParaRPr lang="en-US" sz="1000" b="0" dirty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left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000" dirty="0"/>
                        <a:t>Shift </a:t>
                      </a:r>
                      <a:endParaRPr lang="en-US" sz="1000" b="0" dirty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&lt;&lt;  &gt;&gt;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left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000"/>
                        <a:t>Relational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&lt;  &gt;  &lt;=  &gt;=  is as</a:t>
                      </a:r>
                      <a:endParaRPr lang="en-US" sz="1000" b="0" dirty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left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000"/>
                        <a:t>Equality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==  != </a:t>
                      </a:r>
                      <a:endParaRPr lang="en-US" sz="1000" b="0" dirty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right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000"/>
                        <a:t>Logical AND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&amp;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left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000"/>
                        <a:t>Logical XOR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^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left </a:t>
                      </a:r>
                      <a:endParaRPr lang="en-US" sz="1000" b="0" dirty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000"/>
                        <a:t>Logical OR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|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left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000"/>
                        <a:t>Conditional AND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&amp;&amp;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left </a:t>
                      </a:r>
                      <a:endParaRPr lang="en-US" sz="1000" b="0" dirty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000"/>
                        <a:t>Conditional OR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||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left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000"/>
                        <a:t>Null Coalescing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??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left</a:t>
                      </a:r>
                      <a:endParaRPr lang="en-US" sz="1000" b="0" dirty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000"/>
                        <a:t>Ternary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?: </a:t>
                      </a:r>
                      <a:endParaRPr lang="en-US" sz="1000" b="0" dirty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right </a:t>
                      </a:r>
                      <a:endParaRPr lang="en-US" sz="1000" b="0" dirty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10">
                <a:tc>
                  <a:txBody>
                    <a:bodyPr/>
                    <a:lstStyle/>
                    <a:p>
                      <a:r>
                        <a:rPr lang="en-US" sz="1000"/>
                        <a:t>Assignment </a:t>
                      </a:r>
                      <a:endParaRPr lang="en-US" sz="1000" b="0"/>
                    </a:p>
                  </a:txBody>
                  <a:tcPr marL="59552" marR="59552" marT="29776" marB="29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=  *=  /=  %=  +=  -=  &lt;&lt;=  &gt;&gt;=  &amp;=  ^=  |=  =&gt;</a:t>
                      </a:r>
                      <a:endParaRPr lang="en-US" sz="1000" b="0" dirty="0"/>
                    </a:p>
                  </a:txBody>
                  <a:tcPr marL="59552" marR="59552" marT="29776" marB="297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right</a:t>
                      </a:r>
                      <a:endParaRPr lang="en-US" sz="1000" b="0" dirty="0"/>
                    </a:p>
                  </a:txBody>
                  <a:tcPr marL="59552" marR="59552" marT="29776" marB="297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7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and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A value type that can contain constants, fields, methods, properties, indexers, operators, events, etc.</a:t>
            </a:r>
          </a:p>
          <a:p>
            <a:pPr lvl="1"/>
            <a:r>
              <a:rPr lang="en-US" dirty="0" smtClean="0"/>
              <a:t>Pointless in my opinion! You’ve spent years perfecting the class, it seems odd to me use an antiquated notion of a </a:t>
            </a:r>
            <a:r>
              <a:rPr lang="en-US" dirty="0" err="1" smtClean="0"/>
              <a:t>struct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Will not be used in this class.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smtClean="0"/>
              <a:t>A keyword used to create an enumeration, a unique type consisting of a set of named constants called the enumerator list.</a:t>
            </a:r>
          </a:p>
          <a:p>
            <a:pPr lvl="1"/>
            <a:endParaRPr lang="en-US" dirty="0" smtClean="0"/>
          </a:p>
          <a:p>
            <a:pPr marL="411480" lvl="1" indent="0">
              <a:buNone/>
            </a:pPr>
            <a:r>
              <a:rPr lang="en-US" dirty="0" err="1"/>
              <a:t>enum</a:t>
            </a:r>
            <a:r>
              <a:rPr lang="en-US" dirty="0"/>
              <a:t> Days {Sat, Sun, Mon, Tue, Wed, Thu, </a:t>
            </a:r>
            <a:r>
              <a:rPr lang="en-US" dirty="0" smtClean="0"/>
              <a:t>Fri = 8000}; </a:t>
            </a:r>
            <a:br>
              <a:rPr lang="en-US" dirty="0" smtClean="0"/>
            </a:b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// the first element Sat is given the value 0 and increases by 1 automatically for each element or can be manually set, such as Fri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4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399"/>
          </a:xfrm>
        </p:spPr>
        <p:txBody>
          <a:bodyPr>
            <a:normAutofit fontScale="25000" lnSpcReduction="20000"/>
          </a:bodyPr>
          <a:lstStyle/>
          <a:p>
            <a:r>
              <a:rPr lang="en-US" sz="16000" dirty="0" smtClean="0"/>
              <a:t>if</a:t>
            </a:r>
            <a:endParaRPr lang="en-US" sz="16000" dirty="0"/>
          </a:p>
          <a:p>
            <a:pPr marL="0" indent="0">
              <a:buNone/>
            </a:pPr>
            <a:r>
              <a:rPr lang="en-US" sz="7400" dirty="0" smtClean="0"/>
              <a:t>	if(condition == true)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7400" dirty="0" smtClean="0"/>
              <a:t>{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7400" dirty="0" smtClean="0"/>
              <a:t>}</a:t>
            </a:r>
          </a:p>
          <a:p>
            <a:pPr marL="0" indent="0">
              <a:buNone/>
            </a:pPr>
            <a:endParaRPr lang="en-US" sz="7400" dirty="0" smtClean="0"/>
          </a:p>
          <a:p>
            <a:pPr marL="0" indent="0">
              <a:buNone/>
            </a:pPr>
            <a:endParaRPr lang="en-US" sz="7400" dirty="0"/>
          </a:p>
          <a:p>
            <a:pPr marL="0" indent="0">
              <a:buNone/>
            </a:pPr>
            <a:r>
              <a:rPr lang="en-US" sz="7400" dirty="0" smtClean="0"/>
              <a:t>	if(condition</a:t>
            </a:r>
            <a:r>
              <a:rPr lang="en-US" sz="7400" dirty="0"/>
              <a:t> == true</a:t>
            </a:r>
            <a:r>
              <a:rPr lang="en-US" sz="7400" dirty="0" smtClean="0"/>
              <a:t>)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7400" dirty="0" smtClean="0"/>
              <a:t>	;</a:t>
            </a:r>
          </a:p>
          <a:p>
            <a:pPr marL="0" indent="0">
              <a:buNone/>
            </a:pPr>
            <a:endParaRPr lang="en-US" sz="7400" dirty="0" smtClean="0"/>
          </a:p>
          <a:p>
            <a:pPr marL="0" indent="0">
              <a:buNone/>
            </a:pPr>
            <a:endParaRPr lang="en-US" sz="7400" dirty="0"/>
          </a:p>
          <a:p>
            <a:pPr marL="0" indent="0">
              <a:buNone/>
            </a:pPr>
            <a:r>
              <a:rPr lang="en-US" sz="7400" dirty="0" smtClean="0"/>
              <a:t>	if(condition</a:t>
            </a:r>
            <a:r>
              <a:rPr lang="en-US" sz="7400" dirty="0"/>
              <a:t> == true</a:t>
            </a:r>
            <a:r>
              <a:rPr lang="en-US" sz="7400" dirty="0" smtClean="0"/>
              <a:t>)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7400" dirty="0" smtClean="0"/>
              <a:t>	;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7400" dirty="0" smtClean="0"/>
              <a:t>else if(condition</a:t>
            </a:r>
            <a:r>
              <a:rPr lang="en-US" sz="7400" dirty="0"/>
              <a:t> == true</a:t>
            </a:r>
            <a:r>
              <a:rPr lang="en-US" sz="7400" dirty="0" smtClean="0"/>
              <a:t>)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7400" dirty="0" smtClean="0"/>
              <a:t>{</a:t>
            </a:r>
          </a:p>
          <a:p>
            <a:pPr marL="0" indent="0">
              <a:buNone/>
            </a:pPr>
            <a:r>
              <a:rPr lang="en-US" sz="7400" dirty="0" smtClean="0"/>
              <a:t>	}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7400" dirty="0" smtClean="0"/>
              <a:t>else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7400" dirty="0" smtClean="0"/>
              <a:t>	;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0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Statements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400" dirty="0" smtClean="0"/>
              <a:t>switch</a:t>
            </a:r>
          </a:p>
          <a:p>
            <a:pPr lvl="1"/>
            <a:r>
              <a:rPr lang="en-US" sz="5800" dirty="0" smtClean="0"/>
              <a:t>Similar to most other programming languages.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switch(value)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case 1:</a:t>
            </a:r>
          </a:p>
          <a:p>
            <a:pPr marL="0" indent="0">
              <a:buNone/>
            </a:pPr>
            <a:r>
              <a:rPr lang="en-US" dirty="0"/>
              <a:t>			// logic</a:t>
            </a:r>
          </a:p>
          <a:p>
            <a:pPr marL="0" indent="0">
              <a:buNone/>
            </a:pPr>
            <a:r>
              <a:rPr lang="en-US" dirty="0"/>
              <a:t>		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case 2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case </a:t>
            </a:r>
            <a:r>
              <a:rPr lang="en-US" dirty="0" smtClean="0"/>
              <a:t>3: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// logic</a:t>
            </a:r>
          </a:p>
          <a:p>
            <a:pPr marL="0" indent="0">
              <a:buNone/>
            </a:pPr>
            <a:r>
              <a:rPr lang="en-US" dirty="0"/>
              <a:t>			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default: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// logic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break;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50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236</TotalTime>
  <Words>658</Words>
  <Application>Microsoft Office PowerPoint</Application>
  <PresentationFormat>On-screen Show (4:3)</PresentationFormat>
  <Paragraphs>209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Foundry</vt:lpstr>
      <vt:lpstr>C#</vt:lpstr>
      <vt:lpstr>What are we going to do today?</vt:lpstr>
      <vt:lpstr>Hello World!</vt:lpstr>
      <vt:lpstr>Variables and Types</vt:lpstr>
      <vt:lpstr>Variables and Types (Cont.)</vt:lpstr>
      <vt:lpstr>Variables and Types (Cont.)</vt:lpstr>
      <vt:lpstr>Structs and Enums</vt:lpstr>
      <vt:lpstr>Conditional Statements</vt:lpstr>
      <vt:lpstr>Conditional Statements (Cont.)</vt:lpstr>
      <vt:lpstr>Loops</vt:lpstr>
      <vt:lpstr>Loops (Cont.)</vt:lpstr>
      <vt:lpstr>Loops (Cont.)</vt:lpstr>
      <vt:lpstr>Loops (Cont.)</vt:lpstr>
      <vt:lpstr>Comments</vt:lpstr>
      <vt:lpstr>Comments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Syntax</dc:title>
  <dc:creator>Justin Antoszek</dc:creator>
  <cp:lastModifiedBy>Justin Antoszek</cp:lastModifiedBy>
  <cp:revision>16</cp:revision>
  <dcterms:created xsi:type="dcterms:W3CDTF">2006-08-16T00:00:00Z</dcterms:created>
  <dcterms:modified xsi:type="dcterms:W3CDTF">2010-09-15T01:42:18Z</dcterms:modified>
</cp:coreProperties>
</file>