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6" r:id="rId10"/>
    <p:sldId id="269" r:id="rId11"/>
    <p:sldId id="262" r:id="rId12"/>
    <p:sldId id="263" r:id="rId13"/>
    <p:sldId id="264" r:id="rId14"/>
    <p:sldId id="265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9" autoAdjust="0"/>
    <p:restoredTop sz="94660"/>
  </p:normalViewPr>
  <p:slideViewPr>
    <p:cSldViewPr>
      <p:cViewPr varScale="1">
        <p:scale>
          <a:sx n="88" d="100"/>
          <a:sy n="88" d="100"/>
        </p:scale>
        <p:origin x="-5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.NET Classes, Objects, Properties and Indexers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03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600200"/>
            <a:ext cx="8229600" cy="48768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200" dirty="0" smtClean="0"/>
              <a:t>           class Person</a:t>
            </a:r>
          </a:p>
          <a:p>
            <a:pPr marL="0" indent="0">
              <a:buNone/>
            </a:pPr>
            <a:r>
              <a:rPr lang="en-US" sz="1200" dirty="0" smtClean="0"/>
              <a:t>           {	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public string </a:t>
            </a:r>
            <a:r>
              <a:rPr lang="en-US" sz="1200" dirty="0" err="1" smtClean="0"/>
              <a:t>FirstName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	{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      get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      set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}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private string </a:t>
            </a:r>
            <a:r>
              <a:rPr lang="en-US" sz="1200" dirty="0" err="1"/>
              <a:t>lastName</a:t>
            </a:r>
            <a:r>
              <a:rPr lang="en-US" sz="1200" dirty="0" smtClean="0"/>
              <a:t>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public </a:t>
            </a:r>
            <a:r>
              <a:rPr lang="en-US" sz="1200" dirty="0"/>
              <a:t>string </a:t>
            </a:r>
            <a:r>
              <a:rPr lang="en-US" sz="1200" dirty="0" err="1"/>
              <a:t>LastName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{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     get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     {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           </a:t>
            </a:r>
            <a:r>
              <a:rPr lang="en-US" sz="1200" dirty="0" err="1" smtClean="0"/>
              <a:t>retrun</a:t>
            </a:r>
            <a:r>
              <a:rPr lang="en-US" sz="1200" dirty="0" smtClean="0"/>
              <a:t> </a:t>
            </a:r>
            <a:r>
              <a:rPr lang="en-US" sz="1200" dirty="0" err="1"/>
              <a:t>lastName</a:t>
            </a:r>
            <a:r>
              <a:rPr lang="en-US" sz="1200" dirty="0"/>
              <a:t>	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     }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     set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     {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           </a:t>
            </a:r>
            <a:r>
              <a:rPr lang="en-US" sz="1200" dirty="0" err="1" smtClean="0"/>
              <a:t>lastName</a:t>
            </a:r>
            <a:r>
              <a:rPr lang="en-US" sz="1200" dirty="0" smtClean="0"/>
              <a:t> = value;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     }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}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public </a:t>
            </a:r>
            <a:r>
              <a:rPr lang="en-US" sz="1200" dirty="0" err="1" smtClean="0"/>
              <a:t>DateTime</a:t>
            </a:r>
            <a:r>
              <a:rPr lang="en-US" sz="1200" dirty="0" smtClean="0"/>
              <a:t> Birthday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{</a:t>
            </a:r>
          </a:p>
          <a:p>
            <a:pPr marL="0" indent="0">
              <a:buNone/>
            </a:pPr>
            <a:r>
              <a:rPr lang="en-US" sz="1200" dirty="0"/>
              <a:t>	 </a:t>
            </a:r>
            <a:r>
              <a:rPr lang="en-US" sz="1200" dirty="0" smtClean="0"/>
              <a:t>    get;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     private set;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}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            }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1600200"/>
            <a:ext cx="472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Person class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Property </a:t>
            </a:r>
            <a:r>
              <a:rPr lang="en-US" dirty="0" err="1" smtClean="0"/>
              <a:t>FirstName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Avoids the need to for a manual private field as there is no logic involved (Only works in .NET 3+)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Property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Manipulates the private field </a:t>
            </a:r>
            <a:r>
              <a:rPr lang="en-US" dirty="0" err="1" smtClean="0"/>
              <a:t>lastName</a:t>
            </a:r>
            <a:r>
              <a:rPr lang="en-US" dirty="0" smtClean="0"/>
              <a:t>. Any custom logic can be used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Property Birthday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Access modifiers prevent external access from setting the value. ‘set’ can only be used within the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9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method is a step by step definition of how an object performs a specific task.</a:t>
            </a:r>
          </a:p>
          <a:p>
            <a:pPr lvl="1"/>
            <a:r>
              <a:rPr lang="en-US" dirty="0" smtClean="0"/>
              <a:t>Basic Structure</a:t>
            </a:r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r>
              <a:rPr lang="en-US" sz="1800" i="1" dirty="0" smtClean="0"/>
              <a:t>access modifier return-type </a:t>
            </a:r>
            <a:r>
              <a:rPr lang="en-US" sz="1800" i="1" dirty="0"/>
              <a:t>method-name</a:t>
            </a:r>
            <a:r>
              <a:rPr lang="en-US" sz="1800" i="1" dirty="0" smtClean="0"/>
              <a:t>([parameters ])</a:t>
            </a:r>
            <a:r>
              <a:rPr lang="en-US" sz="1800" i="1" dirty="0"/>
              <a:t/>
            </a:r>
            <a:br>
              <a:rPr lang="en-US" sz="1800" i="1" dirty="0"/>
            </a:br>
            <a:r>
              <a:rPr lang="en-US" sz="1800" i="1" dirty="0"/>
              <a:t>{</a:t>
            </a:r>
            <a:br>
              <a:rPr lang="en-US" sz="1800" i="1" dirty="0"/>
            </a:br>
            <a:r>
              <a:rPr lang="en-US" sz="1800" i="1" dirty="0" smtClean="0"/>
              <a:t>	//statements</a:t>
            </a:r>
            <a:r>
              <a:rPr lang="en-US" sz="1800" i="1" dirty="0"/>
              <a:t/>
            </a:r>
            <a:br>
              <a:rPr lang="en-US" sz="1800" i="1" dirty="0"/>
            </a:br>
            <a:r>
              <a:rPr lang="en-US" sz="1800" i="1" dirty="0" smtClean="0"/>
              <a:t>}</a:t>
            </a:r>
          </a:p>
          <a:p>
            <a:pPr marL="411480" lvl="1" indent="0">
              <a:buNone/>
            </a:pPr>
            <a:endParaRPr lang="en-US" sz="1800" i="1" dirty="0"/>
          </a:p>
          <a:p>
            <a:pPr marL="411480" lvl="1" indent="0">
              <a:buNone/>
            </a:pPr>
            <a:r>
              <a:rPr lang="en-US" sz="1800" dirty="0" smtClean="0"/>
              <a:t>Access modifier: private, protected, public, protected internal, internal</a:t>
            </a:r>
          </a:p>
          <a:p>
            <a:pPr marL="411480" lvl="1" indent="0">
              <a:buNone/>
            </a:pPr>
            <a:r>
              <a:rPr lang="en-US" sz="1800" dirty="0" smtClean="0"/>
              <a:t>Return type: any object, or system type</a:t>
            </a:r>
          </a:p>
          <a:p>
            <a:pPr marL="411480" lvl="1" indent="0">
              <a:buNone/>
            </a:pPr>
            <a:r>
              <a:rPr lang="en-US" sz="1800" dirty="0" smtClean="0"/>
              <a:t>Method Name: the name of the method</a:t>
            </a:r>
          </a:p>
          <a:p>
            <a:pPr marL="411480" lvl="1" indent="0">
              <a:buNone/>
            </a:pPr>
            <a:r>
              <a:rPr lang="en-US" sz="1800" dirty="0" smtClean="0"/>
              <a:t>Parameters: any parameters being passed to the method </a:t>
            </a:r>
            <a:endParaRPr lang="en-US" sz="1800" dirty="0"/>
          </a:p>
          <a:p>
            <a:pPr marL="411480" lvl="1" indent="0">
              <a:buNone/>
            </a:pPr>
            <a:endParaRPr lang="en-US" sz="1800" i="1" dirty="0" smtClean="0"/>
          </a:p>
          <a:p>
            <a:pPr marL="411480" lvl="1" indent="0">
              <a:buNone/>
            </a:pPr>
            <a:endParaRPr lang="en-US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53270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pPr marL="411480" lvl="1" indent="0"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DoSomething</a:t>
            </a:r>
            <a:r>
              <a:rPr lang="en-US" dirty="0" smtClean="0"/>
              <a:t>()</a:t>
            </a:r>
          </a:p>
          <a:p>
            <a:pPr marL="411480" lvl="1" indent="0">
              <a:buNone/>
            </a:pPr>
            <a:r>
              <a:rPr lang="en-US" dirty="0" smtClean="0"/>
              <a:t>{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pPr marL="411480" lvl="1" indent="0">
              <a:buNone/>
            </a:pPr>
            <a:r>
              <a:rPr lang="en-US" dirty="0"/>
              <a:t>p</a:t>
            </a:r>
            <a:r>
              <a:rPr lang="en-US" dirty="0" smtClean="0"/>
              <a:t>rivate string </a:t>
            </a:r>
            <a:r>
              <a:rPr lang="en-US" dirty="0" err="1" smtClean="0"/>
              <a:t>GetMyFullName</a:t>
            </a:r>
            <a:r>
              <a:rPr lang="en-US" dirty="0" smtClean="0"/>
              <a:t>()</a:t>
            </a:r>
          </a:p>
          <a:p>
            <a:pPr marL="411480" lvl="1" indent="0">
              <a:buNone/>
            </a:pPr>
            <a:r>
              <a:rPr lang="en-US" dirty="0" smtClean="0"/>
              <a:t>{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return “Justin </a:t>
            </a:r>
            <a:r>
              <a:rPr lang="en-US" dirty="0" err="1" smtClean="0"/>
              <a:t>Antoszek</a:t>
            </a:r>
            <a:r>
              <a:rPr lang="en-US" dirty="0" smtClean="0"/>
              <a:t>”;</a:t>
            </a:r>
          </a:p>
          <a:p>
            <a:pPr marL="411480" lvl="1" indent="0">
              <a:buNone/>
            </a:pPr>
            <a:r>
              <a:rPr lang="en-US" dirty="0" smtClean="0"/>
              <a:t>}</a:t>
            </a:r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r>
              <a:rPr lang="en-US" dirty="0"/>
              <a:t>p</a:t>
            </a:r>
            <a:r>
              <a:rPr lang="en-US" dirty="0" smtClean="0"/>
              <a:t>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411480" lvl="1" indent="0">
              <a:buNone/>
            </a:pPr>
            <a:r>
              <a:rPr lang="en-US" dirty="0" smtClean="0"/>
              <a:t>{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r>
              <a:rPr lang="en-US" dirty="0"/>
              <a:t>}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6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More Examples</a:t>
            </a:r>
          </a:p>
          <a:p>
            <a:endParaRPr lang="en-US" dirty="0" smtClean="0"/>
          </a:p>
          <a:p>
            <a:pPr marL="411480" lvl="1" indent="0">
              <a:buNone/>
            </a:pPr>
            <a:r>
              <a:rPr lang="en-US" dirty="0" smtClean="0"/>
              <a:t>public string </a:t>
            </a:r>
            <a:r>
              <a:rPr lang="en-US" dirty="0" err="1" smtClean="0"/>
              <a:t>ManipulateString</a:t>
            </a:r>
            <a:r>
              <a:rPr lang="en-US" dirty="0" smtClean="0"/>
              <a:t>(string </a:t>
            </a:r>
            <a:r>
              <a:rPr lang="en-US" dirty="0" err="1" smtClean="0"/>
              <a:t>stringToChange</a:t>
            </a:r>
            <a:r>
              <a:rPr lang="en-US" dirty="0" smtClean="0"/>
              <a:t>)</a:t>
            </a:r>
          </a:p>
          <a:p>
            <a:pPr marL="411480" lvl="1" indent="0">
              <a:buNone/>
            </a:pPr>
            <a:r>
              <a:rPr lang="en-US" dirty="0" smtClean="0"/>
              <a:t>{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stringToChange.ToLower</a:t>
            </a:r>
            <a:r>
              <a:rPr lang="en-US" dirty="0" smtClean="0"/>
              <a:t>();</a:t>
            </a:r>
          </a:p>
          <a:p>
            <a:pPr marL="411480" lvl="1" indent="0">
              <a:buNone/>
            </a:pPr>
            <a:r>
              <a:rPr lang="en-US" dirty="0" smtClean="0"/>
              <a:t>}</a:t>
            </a:r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r>
              <a:rPr lang="en-US" dirty="0" smtClean="0"/>
              <a:t>private void </a:t>
            </a:r>
            <a:r>
              <a:rPr lang="en-US" dirty="0" err="1" smtClean="0"/>
              <a:t>GetReturnCode</a:t>
            </a:r>
            <a:r>
              <a:rPr lang="en-US" dirty="0" smtClean="0"/>
              <a:t>(out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errorCode</a:t>
            </a:r>
            <a:r>
              <a:rPr lang="en-US" dirty="0" smtClean="0"/>
              <a:t>)</a:t>
            </a:r>
          </a:p>
          <a:p>
            <a:pPr marL="411480" lvl="1" indent="0">
              <a:buNone/>
            </a:pPr>
            <a:r>
              <a:rPr lang="en-US" dirty="0" smtClean="0"/>
              <a:t>{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 err="1" smtClean="0"/>
              <a:t>errorcode</a:t>
            </a:r>
            <a:r>
              <a:rPr lang="en-US" dirty="0" smtClean="0"/>
              <a:t> must be set before the method returns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errorCode</a:t>
            </a:r>
            <a:r>
              <a:rPr lang="en-US" dirty="0" smtClean="0"/>
              <a:t> = 0;</a:t>
            </a:r>
          </a:p>
          <a:p>
            <a:pPr marL="411480" lvl="1" indent="0">
              <a:buNone/>
            </a:pPr>
            <a:r>
              <a:rPr lang="en-US" dirty="0" smtClean="0"/>
              <a:t>}</a:t>
            </a:r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r>
              <a:rPr lang="en-US" dirty="0"/>
              <a:t>p</a:t>
            </a:r>
            <a:r>
              <a:rPr lang="en-US" dirty="0" smtClean="0"/>
              <a:t>rivate void </a:t>
            </a:r>
            <a:r>
              <a:rPr lang="en-US" dirty="0" err="1" smtClean="0"/>
              <a:t>SendReference</a:t>
            </a:r>
            <a:r>
              <a:rPr lang="en-US" dirty="0" smtClean="0"/>
              <a:t>(ref </a:t>
            </a:r>
            <a:r>
              <a:rPr lang="en-US" dirty="0" err="1" smtClean="0"/>
              <a:t>int</a:t>
            </a:r>
            <a:r>
              <a:rPr lang="en-US" dirty="0" smtClean="0"/>
              <a:t> count)</a:t>
            </a:r>
          </a:p>
          <a:p>
            <a:pPr marL="411480" lvl="1" indent="0">
              <a:buNone/>
            </a:pPr>
            <a:r>
              <a:rPr lang="en-US" dirty="0" smtClean="0"/>
              <a:t>{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count++;</a:t>
            </a:r>
          </a:p>
          <a:p>
            <a:pPr marL="41148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55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  <a:p>
            <a:pPr marL="411480" lvl="1" indent="0">
              <a:buNone/>
            </a:pPr>
            <a:r>
              <a:rPr lang="en-US" sz="1800" dirty="0"/>
              <a:t>protected void </a:t>
            </a:r>
            <a:r>
              <a:rPr lang="en-US" sz="1800" dirty="0" err="1"/>
              <a:t>button_OnClick</a:t>
            </a:r>
            <a:r>
              <a:rPr lang="en-US" sz="1800" dirty="0"/>
              <a:t>(object sender, </a:t>
            </a:r>
            <a:r>
              <a:rPr lang="en-US" sz="1800" dirty="0" err="1"/>
              <a:t>EventArgs</a:t>
            </a:r>
            <a:r>
              <a:rPr lang="en-US" sz="1800" dirty="0"/>
              <a:t> e)</a:t>
            </a:r>
          </a:p>
          <a:p>
            <a:pPr marL="411480" lvl="1" indent="0">
              <a:buNone/>
            </a:pPr>
            <a:r>
              <a:rPr lang="en-US" sz="1800" dirty="0"/>
              <a:t>{</a:t>
            </a:r>
          </a:p>
          <a:p>
            <a:pPr marL="411480" lvl="1" indent="0">
              <a:buNone/>
            </a:pPr>
            <a:r>
              <a:rPr lang="en-US" sz="1800" dirty="0"/>
              <a:t>	// where sender is the button that was clicked</a:t>
            </a:r>
          </a:p>
          <a:p>
            <a:pPr marL="411480" lvl="1" indent="0">
              <a:buNone/>
            </a:pPr>
            <a:r>
              <a:rPr lang="en-US" sz="1800" dirty="0" smtClean="0"/>
              <a:t>}</a:t>
            </a:r>
          </a:p>
          <a:p>
            <a:pPr marL="411480" lvl="1" indent="0">
              <a:buNone/>
            </a:pPr>
            <a:endParaRPr lang="en-US" sz="1800" dirty="0"/>
          </a:p>
          <a:p>
            <a:pPr marL="411480" lvl="1" indent="0">
              <a:buNone/>
            </a:pPr>
            <a:r>
              <a:rPr lang="en-US" sz="1800" dirty="0" smtClean="0"/>
              <a:t>protected void </a:t>
            </a:r>
            <a:r>
              <a:rPr lang="en-US" sz="1800" dirty="0" err="1" smtClean="0"/>
              <a:t>SetAttendance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numInAttendance</a:t>
            </a:r>
            <a:r>
              <a:rPr lang="en-US" sz="1800" dirty="0" smtClean="0"/>
              <a:t> = 0)</a:t>
            </a:r>
          </a:p>
          <a:p>
            <a:pPr marL="411480" lvl="1" indent="0">
              <a:buNone/>
            </a:pPr>
            <a:r>
              <a:rPr lang="en-US" sz="1800" dirty="0" smtClean="0"/>
              <a:t>{</a:t>
            </a:r>
          </a:p>
          <a:p>
            <a:pPr marL="41148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// if the method is called and </a:t>
            </a:r>
            <a:r>
              <a:rPr lang="en-US" sz="1800" dirty="0" err="1" smtClean="0"/>
              <a:t>numInAttendance</a:t>
            </a:r>
            <a:r>
              <a:rPr lang="en-US" sz="1800" dirty="0" smtClean="0"/>
              <a:t> is not set, the default value is now 0, feature new to .NET 4</a:t>
            </a:r>
          </a:p>
          <a:p>
            <a:pPr marL="411480" lvl="1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19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you to turn the values of your fields or properties into indexes that can be accessed like an array. </a:t>
            </a:r>
          </a:p>
          <a:p>
            <a:endParaRPr lang="en-US" dirty="0"/>
          </a:p>
          <a:p>
            <a:r>
              <a:rPr lang="en-US" dirty="0" smtClean="0"/>
              <a:t>Sounds like something you’d probably avoid using, but it comes in handy for things like adding new user defined properties to an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7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Collection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private T[] elements = new T[100</a:t>
            </a:r>
            <a:r>
              <a:rPr lang="en-US" dirty="0"/>
              <a:t>];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public T this[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{ </a:t>
            </a:r>
          </a:p>
          <a:p>
            <a:pPr marL="0" indent="0">
              <a:buNone/>
            </a:pPr>
            <a:r>
              <a:rPr lang="en-US" dirty="0" smtClean="0"/>
              <a:t>		get </a:t>
            </a:r>
          </a:p>
          <a:p>
            <a:pPr marL="0" indent="0">
              <a:buNone/>
            </a:pPr>
            <a:r>
              <a:rPr lang="en-US" dirty="0" smtClean="0"/>
              <a:t>		{ </a:t>
            </a:r>
          </a:p>
          <a:p>
            <a:pPr marL="0" indent="0">
              <a:buNone/>
            </a:pPr>
            <a:r>
              <a:rPr lang="en-US" dirty="0" smtClean="0"/>
              <a:t>			return elements[i]; </a:t>
            </a:r>
          </a:p>
          <a:p>
            <a:pPr marL="0" indent="0">
              <a:buNone/>
            </a:pPr>
            <a:r>
              <a:rPr lang="en-US" dirty="0" smtClean="0"/>
              <a:t>		} </a:t>
            </a:r>
          </a:p>
          <a:p>
            <a:pPr marL="0" indent="0">
              <a:buNone/>
            </a:pPr>
            <a:r>
              <a:rPr lang="en-US" dirty="0" smtClean="0"/>
              <a:t>		set </a:t>
            </a:r>
          </a:p>
          <a:p>
            <a:pPr marL="0" indent="0">
              <a:buNone/>
            </a:pPr>
            <a:r>
              <a:rPr lang="en-US" dirty="0" smtClean="0"/>
              <a:t>		{</a:t>
            </a:r>
          </a:p>
          <a:p>
            <a:pPr marL="0" indent="0">
              <a:buNone/>
            </a:pPr>
            <a:r>
              <a:rPr lang="en-US" dirty="0" smtClean="0"/>
              <a:t>			elements[i</a:t>
            </a:r>
            <a:r>
              <a:rPr lang="en-US" dirty="0"/>
              <a:t>] = value;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} </a:t>
            </a:r>
          </a:p>
          <a:p>
            <a:pPr marL="0" indent="0">
              <a:buNone/>
            </a:pPr>
            <a:r>
              <a:rPr lang="en-US" dirty="0" smtClean="0"/>
              <a:t>	}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2854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Lets use our new class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700" dirty="0" smtClean="0"/>
              <a:t>class </a:t>
            </a:r>
            <a:r>
              <a:rPr lang="en-US" sz="1700" dirty="0"/>
              <a:t>Program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{ </a:t>
            </a:r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smtClean="0"/>
              <a:t>static </a:t>
            </a:r>
            <a:r>
              <a:rPr lang="en-US" sz="1700" dirty="0"/>
              <a:t>void Main(string[] </a:t>
            </a:r>
            <a:r>
              <a:rPr lang="en-US" sz="1700" dirty="0" err="1"/>
              <a:t>args</a:t>
            </a:r>
            <a:r>
              <a:rPr lang="en-US" sz="1700" dirty="0"/>
              <a:t>)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	{</a:t>
            </a:r>
          </a:p>
          <a:p>
            <a:pPr marL="0" indent="0">
              <a:buNone/>
            </a:pPr>
            <a:r>
              <a:rPr lang="en-US" sz="1700" dirty="0" smtClean="0"/>
              <a:t>		Collection&lt;string</a:t>
            </a:r>
            <a:r>
              <a:rPr lang="en-US" sz="1700" dirty="0"/>
              <a:t>&gt; </a:t>
            </a:r>
            <a:r>
              <a:rPr lang="en-US" sz="1700" dirty="0" err="1" smtClean="0"/>
              <a:t>myCollection</a:t>
            </a:r>
            <a:r>
              <a:rPr lang="en-US" sz="1700" dirty="0" smtClean="0"/>
              <a:t> = new Collection&lt;string</a:t>
            </a:r>
            <a:r>
              <a:rPr lang="en-US" sz="1700" dirty="0"/>
              <a:t>&gt;();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		</a:t>
            </a:r>
            <a:r>
              <a:rPr lang="en-US" sz="1700" dirty="0" err="1" smtClean="0"/>
              <a:t>stringCollection</a:t>
            </a:r>
            <a:r>
              <a:rPr lang="en-US" sz="1700" dirty="0" smtClean="0"/>
              <a:t>[0</a:t>
            </a:r>
            <a:r>
              <a:rPr lang="en-US" sz="1700" dirty="0"/>
              <a:t>] = "Hello, World"; </a:t>
            </a:r>
            <a:r>
              <a:rPr lang="en-US" sz="1700" dirty="0" smtClean="0"/>
              <a:t>		</a:t>
            </a:r>
            <a:endParaRPr lang="en-US" sz="1700" dirty="0"/>
          </a:p>
          <a:p>
            <a:pPr marL="0" indent="0">
              <a:buNone/>
            </a:pPr>
            <a:r>
              <a:rPr lang="en-US" sz="1700" dirty="0" smtClean="0"/>
              <a:t>		</a:t>
            </a:r>
            <a:r>
              <a:rPr lang="en-US" sz="1700" dirty="0" err="1" smtClean="0"/>
              <a:t>System.Console.WriteLine</a:t>
            </a:r>
            <a:r>
              <a:rPr lang="en-US" sz="1700" dirty="0" smtClean="0"/>
              <a:t>(</a:t>
            </a:r>
            <a:r>
              <a:rPr lang="en-US" sz="1700" dirty="0" err="1" smtClean="0"/>
              <a:t>stringCollection</a:t>
            </a:r>
            <a:r>
              <a:rPr lang="en-US" sz="1700" dirty="0" smtClean="0"/>
              <a:t>[0</a:t>
            </a:r>
            <a:r>
              <a:rPr lang="en-US" sz="1700" dirty="0"/>
              <a:t>]);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smtClean="0"/>
              <a:t>} </a:t>
            </a:r>
          </a:p>
          <a:p>
            <a:pPr marL="0" indent="0">
              <a:buNone/>
            </a:pPr>
            <a:r>
              <a:rPr lang="en-US" sz="1700" dirty="0" smtClean="0"/>
              <a:t>} 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94365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we going to do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.NET Classes</a:t>
            </a:r>
          </a:p>
          <a:p>
            <a:pPr lvl="1"/>
            <a:r>
              <a:rPr lang="en-US" dirty="0" smtClean="0"/>
              <a:t>Inheritance</a:t>
            </a:r>
          </a:p>
          <a:p>
            <a:r>
              <a:rPr lang="en-US" dirty="0" smtClean="0"/>
              <a:t>Basic Structure</a:t>
            </a:r>
          </a:p>
          <a:p>
            <a:pPr lvl="1"/>
            <a:r>
              <a:rPr lang="en-US" dirty="0" smtClean="0"/>
              <a:t>Constructors</a:t>
            </a:r>
          </a:p>
          <a:p>
            <a:pPr lvl="1"/>
            <a:r>
              <a:rPr lang="en-US" dirty="0" err="1" smtClean="0"/>
              <a:t>Deconstructors</a:t>
            </a:r>
            <a:endParaRPr lang="en-US" dirty="0" smtClean="0"/>
          </a:p>
          <a:p>
            <a:r>
              <a:rPr lang="en-US" dirty="0" smtClean="0"/>
              <a:t>Fields</a:t>
            </a:r>
          </a:p>
          <a:p>
            <a:r>
              <a:rPr lang="en-US" dirty="0" smtClean="0"/>
              <a:t>Properties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Indexers</a:t>
            </a:r>
          </a:p>
        </p:txBody>
      </p:sp>
    </p:spTree>
    <p:extLst>
      <p:ext uri="{BB962C8B-B14F-4D97-AF65-F5344CB8AC3E}">
        <p14:creationId xmlns:p14="http://schemas.microsoft.com/office/powerpoint/2010/main" val="373870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As with other programming languages a Class is blueprint of an object. It defines the capabilities, definitions, limitations of a real world object.</a:t>
            </a:r>
          </a:p>
          <a:p>
            <a:pPr lvl="1"/>
            <a:r>
              <a:rPr lang="en-US" dirty="0" smtClean="0"/>
              <a:t>An object is the instantiation of a class – a physical object as defined by a class.</a:t>
            </a:r>
          </a:p>
          <a:p>
            <a:pPr lvl="1"/>
            <a:endParaRPr lang="en-US" dirty="0"/>
          </a:p>
          <a:p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C# supports Single Inheritance, meaning that the child object can only inherit from a single parent class.</a:t>
            </a:r>
          </a:p>
          <a:p>
            <a:pPr lvl="1"/>
            <a:endParaRPr lang="en-US" dirty="0" smtClean="0"/>
          </a:p>
          <a:p>
            <a:pPr marL="411480" lvl="1" indent="0">
              <a:buNone/>
            </a:pPr>
            <a:r>
              <a:rPr lang="en-US" dirty="0" smtClean="0"/>
              <a:t>// my class inherits from object</a:t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/>
              <a:t>MyClass</a:t>
            </a:r>
            <a:r>
              <a:rPr lang="en-US" dirty="0" smtClean="0"/>
              <a:t> : object</a:t>
            </a:r>
          </a:p>
          <a:p>
            <a:pPr marL="411480" lvl="1" indent="0">
              <a:buNone/>
            </a:pPr>
            <a:r>
              <a:rPr lang="en-US" dirty="0" smtClean="0"/>
              <a:t>{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// logic</a:t>
            </a:r>
          </a:p>
          <a:p>
            <a:pPr marL="41148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425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basic structure of a class is very simple: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/>
              <a:t>		using System;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class </a:t>
            </a:r>
            <a:r>
              <a:rPr lang="en-US" sz="2000" dirty="0" err="1" smtClean="0"/>
              <a:t>MyNewClass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	{</a:t>
            </a:r>
          </a:p>
          <a:p>
            <a:pPr marL="0" indent="0">
              <a:buNone/>
            </a:pPr>
            <a:r>
              <a:rPr lang="en-US" sz="2000" dirty="0" smtClean="0"/>
              <a:t>			// put your code here</a:t>
            </a:r>
          </a:p>
          <a:p>
            <a:pPr marL="0" indent="0">
              <a:buNone/>
            </a:pPr>
            <a:r>
              <a:rPr lang="en-US" sz="2000" dirty="0" smtClean="0"/>
              <a:t>		}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The ‘class’ keyword defines a new object. An class can then have different constructors, destructors, properties, methods, etc. that define the real world object.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237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Constructors</a:t>
            </a:r>
          </a:p>
          <a:p>
            <a:pPr lvl="1"/>
            <a:r>
              <a:rPr lang="en-US" dirty="0" smtClean="0"/>
              <a:t>A constructor is used to create (instantiate) an object based on the class definitions.</a:t>
            </a:r>
          </a:p>
          <a:p>
            <a:endParaRPr lang="en-US" dirty="0" smtClean="0"/>
          </a:p>
          <a:p>
            <a:pPr lvl="2"/>
            <a:r>
              <a:rPr lang="en-US" dirty="0" smtClean="0"/>
              <a:t>Default Constructor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 err="1" smtClean="0"/>
              <a:t>MyNewClass</a:t>
            </a:r>
            <a:r>
              <a:rPr lang="en-US" dirty="0" smtClean="0"/>
              <a:t>()</a:t>
            </a:r>
          </a:p>
          <a:p>
            <a:pPr marL="411480" lvl="1" indent="0">
              <a:buNone/>
            </a:pPr>
            <a:r>
              <a:rPr lang="en-US" dirty="0" smtClean="0"/>
              <a:t>	{</a:t>
            </a:r>
          </a:p>
          <a:p>
            <a:pPr marL="411480" lvl="1" indent="0">
              <a:buNone/>
            </a:pPr>
            <a:r>
              <a:rPr lang="en-US" dirty="0" smtClean="0"/>
              <a:t>	}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Constructor with Parameter(s)</a:t>
            </a:r>
          </a:p>
          <a:p>
            <a:pPr marL="630936" lvl="2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 err="1" smtClean="0"/>
              <a:t>MyNewClass</a:t>
            </a:r>
            <a:r>
              <a:rPr lang="en-US" dirty="0" smtClean="0"/>
              <a:t>(string </a:t>
            </a:r>
            <a:r>
              <a:rPr lang="en-US" dirty="0" err="1" smtClean="0"/>
              <a:t>studentName</a:t>
            </a:r>
            <a:r>
              <a:rPr lang="en-US" dirty="0" smtClean="0"/>
              <a:t>)</a:t>
            </a:r>
          </a:p>
          <a:p>
            <a:pPr marL="630936" lvl="2" indent="0">
              <a:buNone/>
            </a:pPr>
            <a:r>
              <a:rPr lang="en-US" dirty="0" smtClean="0"/>
              <a:t>	{</a:t>
            </a:r>
          </a:p>
          <a:p>
            <a:pPr marL="630936" lvl="2" indent="0">
              <a:buNone/>
            </a:pPr>
            <a:r>
              <a:rPr lang="en-US" dirty="0" smtClean="0"/>
              <a:t>	}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001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A method that implements the actions required to deconstruct an object and release its parts back to the Garbage Collector</a:t>
            </a:r>
          </a:p>
          <a:p>
            <a:pPr lvl="1"/>
            <a:endParaRPr lang="en-US" dirty="0"/>
          </a:p>
          <a:p>
            <a:pPr marL="411480" lvl="1" indent="0">
              <a:buNone/>
            </a:pPr>
            <a:r>
              <a:rPr lang="en-US" dirty="0" smtClean="0"/>
              <a:t>	~</a:t>
            </a:r>
            <a:r>
              <a:rPr lang="en-US" dirty="0" err="1" smtClean="0"/>
              <a:t>MyNewClass</a:t>
            </a:r>
            <a:r>
              <a:rPr lang="en-US" dirty="0" smtClean="0"/>
              <a:t>()</a:t>
            </a:r>
          </a:p>
          <a:p>
            <a:pPr marL="411480" lvl="1" indent="0">
              <a:buNone/>
            </a:pPr>
            <a:r>
              <a:rPr lang="en-US" dirty="0" smtClean="0"/>
              <a:t>	{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	// code to memory or other internal 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	objects</a:t>
            </a:r>
          </a:p>
          <a:p>
            <a:pPr marL="411480" lvl="1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3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definition ‘fields store the data a class needs to fulfill its design.’ ~ MSDN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 field holds the basic information associated with a object. For instance a calendar might have a day, month and a year, or a person might have a First Name, Birth Day,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6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Field Example</a:t>
            </a:r>
          </a:p>
          <a:p>
            <a:endParaRPr lang="en-US" dirty="0"/>
          </a:p>
          <a:p>
            <a:pPr marL="411480" lvl="1" indent="0">
              <a:buNone/>
            </a:pPr>
            <a:r>
              <a:rPr lang="en-US" dirty="0" smtClean="0"/>
              <a:t>class Person</a:t>
            </a:r>
          </a:p>
          <a:p>
            <a:pPr marL="411480" lvl="1" indent="0">
              <a:buNone/>
            </a:pPr>
            <a:r>
              <a:rPr lang="en-US" dirty="0" smtClean="0"/>
              <a:t>{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string </a:t>
            </a:r>
            <a:r>
              <a:rPr lang="en-US" dirty="0" err="1" smtClean="0"/>
              <a:t>FirstName</a:t>
            </a:r>
            <a:r>
              <a:rPr lang="en-US" dirty="0" smtClean="0"/>
              <a:t>;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string </a:t>
            </a:r>
            <a:r>
              <a:rPr lang="en-US" dirty="0" err="1" smtClean="0"/>
              <a:t>LastName</a:t>
            </a:r>
            <a:r>
              <a:rPr lang="en-US" dirty="0" smtClean="0"/>
              <a:t>;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DateTime</a:t>
            </a:r>
            <a:r>
              <a:rPr lang="en-US" dirty="0" smtClean="0"/>
              <a:t> birthday;</a:t>
            </a:r>
          </a:p>
          <a:p>
            <a:pPr marL="411480" lvl="1" indent="0">
              <a:buNone/>
            </a:pP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It is good practice to keep fields private and use associated Getters </a:t>
            </a:r>
            <a:r>
              <a:rPr lang="en-US" smtClean="0"/>
              <a:t>and </a:t>
            </a:r>
            <a:r>
              <a:rPr lang="en-US" smtClean="0"/>
              <a:t>Setters to </a:t>
            </a:r>
            <a:r>
              <a:rPr lang="en-US" dirty="0" smtClean="0"/>
              <a:t>modify this data.</a:t>
            </a:r>
          </a:p>
        </p:txBody>
      </p:sp>
    </p:spTree>
    <p:extLst>
      <p:ext uri="{BB962C8B-B14F-4D97-AF65-F5344CB8AC3E}">
        <p14:creationId xmlns:p14="http://schemas.microsoft.com/office/powerpoint/2010/main" val="682286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Known as ‘Smart Fields’ a property allows the programmer to intelligently design the logic for manipulating a classes Field. This practice replaces the notion of Getters and Setters.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1152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168</TotalTime>
  <Words>410</Words>
  <Application>Microsoft Office PowerPoint</Application>
  <PresentationFormat>On-screen Show (4:3)</PresentationFormat>
  <Paragraphs>194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Foundry</vt:lpstr>
      <vt:lpstr>Classes</vt:lpstr>
      <vt:lpstr>What are we going to do today?</vt:lpstr>
      <vt:lpstr>.NET Classes</vt:lpstr>
      <vt:lpstr>Basic Structure</vt:lpstr>
      <vt:lpstr>Basic Structure (Cont.)</vt:lpstr>
      <vt:lpstr>Basic Structure (Cont.)</vt:lpstr>
      <vt:lpstr>Fields</vt:lpstr>
      <vt:lpstr>Fields (Cont.)</vt:lpstr>
      <vt:lpstr>Properties</vt:lpstr>
      <vt:lpstr>Properties (Cont.)</vt:lpstr>
      <vt:lpstr>Methods</vt:lpstr>
      <vt:lpstr>Methods (Cont.)</vt:lpstr>
      <vt:lpstr>Methods (Cont.)</vt:lpstr>
      <vt:lpstr>Methods (Cont.)</vt:lpstr>
      <vt:lpstr>Indexers</vt:lpstr>
      <vt:lpstr>Indexers (Cont.)</vt:lpstr>
      <vt:lpstr>Indexers (Cont.)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</dc:title>
  <dc:creator>Justin Antoszek</dc:creator>
  <cp:lastModifiedBy>Justin Antoszek</cp:lastModifiedBy>
  <cp:revision>13</cp:revision>
  <dcterms:created xsi:type="dcterms:W3CDTF">2006-08-16T00:00:00Z</dcterms:created>
  <dcterms:modified xsi:type="dcterms:W3CDTF">2011-02-17T03:14:38Z</dcterms:modified>
</cp:coreProperties>
</file>