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58" r:id="rId4"/>
    <p:sldId id="269" r:id="rId5"/>
    <p:sldId id="259" r:id="rId6"/>
    <p:sldId id="263" r:id="rId7"/>
    <p:sldId id="265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AC71-A0E6-4725-98F3-2CF27B23E687}" type="datetimeFigureOut">
              <a:rPr lang="en-US" smtClean="0"/>
              <a:pPr/>
              <a:t>1/3/2012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BC24-A6AC-4BCF-8945-95D940AAA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965A-7DD6-45AA-A3F4-3CC72AE53C42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7BF-BEFA-4CEE-B71F-F6E5F473571F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E0B-DCBD-4D88-8AE4-5FD0B15D1F26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1D94-20F6-43DD-B513-DBB2D9BE39C6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E9D9-D101-4F92-B6E8-3C544A89D0D9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63D1C2-C7B5-47F1-A4D3-76F564DE9822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9206-0B2B-4EAD-8CE8-7B5181AE9AE1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95FF-7685-43AD-A868-7A76B034D970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B721-431F-463F-A90E-E48BDC216007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04D3-36A1-419B-9DBA-B7D12AB492E2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8F5B3EE-9969-4CF7-93D2-4A8A9707F26D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0095DC0-6DA7-41ED-9A1D-5D9118CEFACB}" type="datetime1">
              <a:rPr lang="en-US" smtClean="0"/>
              <a:pPr/>
              <a:t>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marL="548640" lvl="1" indent="-27432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dirty="0" smtClean="0"/>
              <a:t>Winter 2012</a:t>
            </a:r>
            <a:endParaRPr lang="en-GB" dirty="0" smtClean="0"/>
          </a:p>
          <a:p>
            <a:pPr marL="548640" lvl="1" indent="-27432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dirty="0" smtClean="0"/>
              <a:t>Instructor:  Saif Terai</a:t>
            </a:r>
          </a:p>
          <a:p>
            <a:pPr marL="548640" lvl="1" indent="-27432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dirty="0" smtClean="0">
                <a:latin typeface="Wingdings 2" pitchFamily="16" charset="2"/>
              </a:rPr>
              <a:t></a:t>
            </a:r>
            <a:r>
              <a:rPr lang="en-GB" sz="900" dirty="0" smtClean="0">
                <a:latin typeface="Wingdings 2" pitchFamily="16" charset="2"/>
              </a:rPr>
              <a:t> </a:t>
            </a:r>
            <a:r>
              <a:rPr lang="en-GB" dirty="0" smtClean="0"/>
              <a:t>727 4723 ext 3467,  Room: T322  </a:t>
            </a:r>
          </a:p>
          <a:p>
            <a:pPr marL="548640" lvl="1" indent="-274320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dirty="0" smtClean="0"/>
              <a:t>Email: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terais@algonquincollege.com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743200"/>
            <a:ext cx="7772400" cy="1752600"/>
          </a:xfrm>
        </p:spPr>
        <p:txBody>
          <a:bodyPr/>
          <a:lstStyle/>
          <a:p>
            <a:r>
              <a:rPr lang="en-US" dirty="0" smtClean="0"/>
              <a:t>CST 8244</a:t>
            </a:r>
            <a:br>
              <a:rPr lang="en-US" dirty="0" smtClean="0"/>
            </a:br>
            <a:r>
              <a:rPr lang="en-US" dirty="0" smtClean="0"/>
              <a:t>Real Time Programming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-1953" t="-1932" r="-1953" b="-1932"/>
          <a:stretch>
            <a:fillRect/>
          </a:stretch>
        </p:blipFill>
        <p:spPr bwMode="auto">
          <a:xfrm>
            <a:off x="1828800" y="533400"/>
            <a:ext cx="5375465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/>
              <a:t>VM Ware, Neutrino 6.50 runs as a target on VM Ware</a:t>
            </a:r>
          </a:p>
          <a:p>
            <a:r>
              <a:rPr lang="en-US" dirty="0" smtClean="0"/>
              <a:t>QNX Momentics IDE runs on Mac OS and Win, connects with Neutrino. You need a DHCP service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Time System </a:t>
            </a:r>
            <a:r>
              <a:rPr lang="en-US" dirty="0" smtClean="0"/>
              <a:t>(RT) Definition</a:t>
            </a:r>
            <a:endParaRPr lang="en-US" dirty="0" smtClean="0"/>
          </a:p>
          <a:p>
            <a:r>
              <a:rPr lang="en-US" dirty="0" smtClean="0"/>
              <a:t>Defining of hard, soft, or firm Real-Time systems.</a:t>
            </a:r>
          </a:p>
          <a:p>
            <a:r>
              <a:rPr lang="en-US" dirty="0" smtClean="0"/>
              <a:t>Definition of embedded systems and deeply embedded </a:t>
            </a:r>
            <a:r>
              <a:rPr lang="en-US" dirty="0" smtClean="0"/>
              <a:t>systems</a:t>
            </a:r>
            <a:endParaRPr lang="en-US" dirty="0" smtClean="0"/>
          </a:p>
          <a:p>
            <a:r>
              <a:rPr lang="en-US" dirty="0" smtClean="0"/>
              <a:t>Characteristics and examples RT systems, types of RT Systems</a:t>
            </a:r>
            <a:endParaRPr lang="en-US" dirty="0" smtClean="0"/>
          </a:p>
          <a:p>
            <a:r>
              <a:rPr lang="en-US" dirty="0" smtClean="0"/>
              <a:t>Define the relationship between an event and </a:t>
            </a:r>
            <a:r>
              <a:rPr lang="en-US" dirty="0" smtClean="0"/>
              <a:t>latency</a:t>
            </a:r>
            <a:endParaRPr lang="en-US" dirty="0" smtClean="0"/>
          </a:p>
          <a:p>
            <a:r>
              <a:rPr lang="en-US" dirty="0" smtClean="0"/>
              <a:t>Examine </a:t>
            </a:r>
            <a:r>
              <a:rPr lang="en-US" dirty="0" smtClean="0"/>
              <a:t>security </a:t>
            </a:r>
            <a:r>
              <a:rPr lang="en-US" dirty="0" smtClean="0"/>
              <a:t>issues and potential solutions with </a:t>
            </a:r>
            <a:r>
              <a:rPr lang="en-US" dirty="0" smtClean="0"/>
              <a:t>Real Time </a:t>
            </a:r>
            <a:r>
              <a:rPr lang="en-US" dirty="0" smtClean="0"/>
              <a:t>Operating </a:t>
            </a:r>
            <a:r>
              <a:rPr lang="en-US" dirty="0" smtClean="0"/>
              <a:t>systems (RTOS)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</a:t>
            </a:r>
            <a:r>
              <a:rPr lang="en-US" dirty="0" smtClean="0"/>
              <a:t>of the QNX Neutrino Operating </a:t>
            </a:r>
            <a:r>
              <a:rPr lang="en-US" dirty="0" smtClean="0"/>
              <a:t>System</a:t>
            </a:r>
            <a:endParaRPr lang="en-US" dirty="0" smtClean="0"/>
          </a:p>
          <a:p>
            <a:r>
              <a:rPr lang="en-US" dirty="0" smtClean="0"/>
              <a:t>Relationship between process manager and </a:t>
            </a:r>
            <a:r>
              <a:rPr lang="en-US" dirty="0" smtClean="0"/>
              <a:t>scheduler</a:t>
            </a:r>
            <a:endParaRPr lang="en-US" dirty="0" smtClean="0"/>
          </a:p>
          <a:p>
            <a:r>
              <a:rPr lang="en-US" dirty="0" smtClean="0"/>
              <a:t>Priority system of process management used in QNX </a:t>
            </a:r>
            <a:r>
              <a:rPr lang="en-US" dirty="0" smtClean="0"/>
              <a:t>Neutrino</a:t>
            </a:r>
            <a:endParaRPr lang="en-US" dirty="0" smtClean="0"/>
          </a:p>
          <a:p>
            <a:r>
              <a:rPr lang="en-US" dirty="0" smtClean="0"/>
              <a:t>Scheduling algorithms used in the QNX Neutrino </a:t>
            </a:r>
            <a:r>
              <a:rPr lang="en-US" dirty="0" smtClean="0"/>
              <a:t>OS</a:t>
            </a:r>
            <a:endParaRPr lang="en-US" dirty="0" smtClean="0"/>
          </a:p>
          <a:p>
            <a:r>
              <a:rPr lang="en-US" dirty="0" smtClean="0"/>
              <a:t>QNX Neutrino in a virtual machine and QNX Momentics </a:t>
            </a:r>
            <a:r>
              <a:rPr lang="en-US" dirty="0" smtClean="0"/>
              <a:t>IDE, based </a:t>
            </a:r>
            <a:r>
              <a:rPr lang="en-US" dirty="0" smtClean="0"/>
              <a:t>on </a:t>
            </a:r>
            <a:r>
              <a:rPr lang="en-US" dirty="0" smtClean="0"/>
              <a:t>Eclipse, </a:t>
            </a:r>
            <a:r>
              <a:rPr lang="en-US" dirty="0" smtClean="0"/>
              <a:t>for file management, source code creation, compiling and linking application </a:t>
            </a:r>
            <a:r>
              <a:rPr lang="en-US" dirty="0" smtClean="0"/>
              <a:t>programs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QNX Momentics to check file status, process, program </a:t>
            </a:r>
            <a:r>
              <a:rPr lang="en-US" dirty="0" smtClean="0"/>
              <a:t>and system status</a:t>
            </a:r>
            <a:endParaRPr lang="en-US" dirty="0" smtClean="0"/>
          </a:p>
          <a:p>
            <a:r>
              <a:rPr lang="en-US" dirty="0" smtClean="0"/>
              <a:t>Define Process, Thread and their relationship.</a:t>
            </a:r>
          </a:p>
          <a:p>
            <a:r>
              <a:rPr lang="en-US" dirty="0" smtClean="0"/>
              <a:t>Inter Process Communication (IPC) messages as applied in QNX </a:t>
            </a:r>
            <a:r>
              <a:rPr lang="en-US" dirty="0" smtClean="0"/>
              <a:t>Neutrino</a:t>
            </a:r>
            <a:endParaRPr lang="en-US" dirty="0" smtClean="0"/>
          </a:p>
          <a:p>
            <a:r>
              <a:rPr lang="en-US" dirty="0" smtClean="0"/>
              <a:t>Mutex </a:t>
            </a:r>
            <a:r>
              <a:rPr lang="en-US" dirty="0" smtClean="0"/>
              <a:t>and </a:t>
            </a:r>
            <a:r>
              <a:rPr lang="en-US" dirty="0" smtClean="0"/>
              <a:t>semaphore</a:t>
            </a:r>
            <a:endParaRPr lang="en-US" dirty="0" smtClean="0"/>
          </a:p>
          <a:p>
            <a:r>
              <a:rPr lang="en-US" dirty="0" smtClean="0"/>
              <a:t>Differentiate between POSIX and non-POSIX functions in QNX </a:t>
            </a:r>
            <a:r>
              <a:rPr lang="en-US" dirty="0" smtClean="0"/>
              <a:t>Neutrino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creation using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fork</a:t>
            </a:r>
          </a:p>
          <a:p>
            <a:r>
              <a:rPr lang="en-US" dirty="0" smtClean="0"/>
              <a:t>Process calls and their </a:t>
            </a:r>
            <a:r>
              <a:rPr lang="en-US" dirty="0" smtClean="0"/>
              <a:t>subsets</a:t>
            </a:r>
            <a:endParaRPr lang="en-US" dirty="0" smtClean="0"/>
          </a:p>
          <a:p>
            <a:r>
              <a:rPr lang="en-US" dirty="0" smtClean="0"/>
              <a:t>Client/server  applications, communicate IPC available in QNX Neutrino such as Messages, Pulses, Shared Memory</a:t>
            </a:r>
          </a:p>
          <a:p>
            <a:r>
              <a:rPr lang="en-US" dirty="0" smtClean="0"/>
              <a:t>Timed control to perform the assigned task(s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Scripted Real Time application to control a system which will involve sensors and </a:t>
            </a:r>
            <a:r>
              <a:rPr lang="en-US" dirty="0" smtClean="0"/>
              <a:t>switches</a:t>
            </a:r>
            <a:endParaRPr lang="en-US" dirty="0" smtClean="0"/>
          </a:p>
          <a:p>
            <a:r>
              <a:rPr lang="en-US" dirty="0" smtClean="0"/>
              <a:t>Develop RT systems which incorporate several elements of a </a:t>
            </a:r>
            <a:r>
              <a:rPr lang="en-US" dirty="0" smtClean="0"/>
              <a:t>RT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Interrupts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</a:t>
            </a:r>
            <a:r>
              <a:rPr lang="en-US" dirty="0" smtClean="0"/>
              <a:t>of interrupt driven </a:t>
            </a:r>
            <a:r>
              <a:rPr lang="en-US" dirty="0" smtClean="0"/>
              <a:t>systems</a:t>
            </a:r>
            <a:endParaRPr lang="en-US" dirty="0" smtClean="0"/>
          </a:p>
          <a:p>
            <a:r>
              <a:rPr lang="en-US" dirty="0" smtClean="0"/>
              <a:t>Signals or pulses to have processes or threads respond to </a:t>
            </a:r>
            <a:r>
              <a:rPr lang="en-US" dirty="0" smtClean="0"/>
              <a:t>interrupts</a:t>
            </a:r>
            <a:endParaRPr lang="en-US" dirty="0" smtClean="0"/>
          </a:p>
          <a:p>
            <a:r>
              <a:rPr lang="en-US" dirty="0" smtClean="0"/>
              <a:t>Service Thread</a:t>
            </a:r>
            <a:endParaRPr lang="en-US" dirty="0" smtClean="0"/>
          </a:p>
          <a:p>
            <a:r>
              <a:rPr lang="en-US" dirty="0" smtClean="0"/>
              <a:t>Timers in </a:t>
            </a:r>
            <a:r>
              <a:rPr lang="en-US" dirty="0" smtClean="0"/>
              <a:t>a Real Time </a:t>
            </a:r>
            <a:r>
              <a:rPr lang="en-US" dirty="0" smtClean="0"/>
              <a:t>system</a:t>
            </a:r>
            <a:endParaRPr lang="en-US" dirty="0" smtClean="0"/>
          </a:p>
          <a:p>
            <a:r>
              <a:rPr lang="en-US" dirty="0" smtClean="0"/>
              <a:t>Use signals or pulses to have processes or threads respond to timer </a:t>
            </a:r>
            <a:r>
              <a:rPr lang="en-US" dirty="0" smtClean="0"/>
              <a:t>timeouts</a:t>
            </a:r>
            <a:endParaRPr lang="en-US" dirty="0" smtClean="0"/>
          </a:p>
          <a:p>
            <a:r>
              <a:rPr lang="en-US" dirty="0" smtClean="0"/>
              <a:t>Latency in timers and </a:t>
            </a:r>
            <a:r>
              <a:rPr lang="en-US" dirty="0" smtClean="0"/>
              <a:t>interrupts</a:t>
            </a:r>
            <a:endParaRPr lang="en-US" dirty="0" smtClean="0"/>
          </a:p>
          <a:p>
            <a:r>
              <a:rPr lang="en-US" dirty="0" smtClean="0"/>
              <a:t>Develop a basic real time Resource </a:t>
            </a:r>
            <a:r>
              <a:rPr lang="en-US" dirty="0" smtClean="0"/>
              <a:t>Manager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Real-Time Systems Theory and Practice, </a:t>
            </a:r>
          </a:p>
          <a:p>
            <a:pPr>
              <a:buNone/>
            </a:pPr>
            <a:r>
              <a:rPr lang="en-US" dirty="0" smtClean="0"/>
              <a:t>	by </a:t>
            </a:r>
            <a:r>
              <a:rPr lang="en-US" dirty="0" err="1" smtClean="0"/>
              <a:t>Rajib</a:t>
            </a:r>
            <a:r>
              <a:rPr lang="en-US" dirty="0" smtClean="0"/>
              <a:t> Mall</a:t>
            </a:r>
          </a:p>
          <a:p>
            <a:pPr>
              <a:buNone/>
            </a:pPr>
            <a:r>
              <a:rPr lang="en-US" sz="2400" dirty="0" smtClean="0"/>
              <a:t>	ISBN: 978-81-317-0069-3</a:t>
            </a:r>
          </a:p>
          <a:p>
            <a:pPr>
              <a:buNone/>
            </a:pPr>
            <a:r>
              <a:rPr lang="en-US" sz="2400" dirty="0" smtClean="0"/>
              <a:t>	Publisher: Pearson </a:t>
            </a:r>
            <a:r>
              <a:rPr lang="en-US" sz="2400" dirty="0" smtClean="0"/>
              <a:t>Education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You may buy it.</a:t>
            </a:r>
          </a:p>
          <a:p>
            <a:pPr>
              <a:buNone/>
            </a:pPr>
            <a:r>
              <a:rPr lang="en-US" sz="2400" dirty="0" smtClean="0"/>
              <a:t>	Book is available on Safari Database.</a:t>
            </a:r>
            <a:endParaRPr lang="en-US" sz="2400" dirty="0" smtClean="0"/>
          </a:p>
        </p:txBody>
      </p:sp>
      <p:pic>
        <p:nvPicPr>
          <p:cNvPr id="5" name="Picture 3" descr="C:\Documents and Settings\terais\My Documents\ST-scan0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752600"/>
            <a:ext cx="2882850" cy="3821112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CA" dirty="0" smtClean="0"/>
              <a:t>QNX Training Material</a:t>
            </a:r>
          </a:p>
          <a:p>
            <a:r>
              <a:rPr lang="en-US" dirty="0" smtClean="0"/>
              <a:t>Getting Started with QNX Neutrino: A Guide for Realtime Programmers by Rob Krten. </a:t>
            </a:r>
            <a:r>
              <a:rPr lang="en-CA" dirty="0" smtClean="0"/>
              <a:t>Online copy from QNX Help</a:t>
            </a:r>
          </a:p>
          <a:p>
            <a:pPr lvl="1"/>
            <a:r>
              <a:rPr lang="en-CA" dirty="0" smtClean="0"/>
              <a:t>See Learning Resources in Course 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Should I buy the book?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 much of the text we will refer to?</a:t>
            </a:r>
          </a:p>
          <a:p>
            <a:r>
              <a:rPr lang="en-US" dirty="0" smtClean="0"/>
              <a:t>Answers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Book is a required learning resource. Reading assignments refer to required book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Questions is quizzes, tests and final exam are from the </a:t>
            </a:r>
            <a:r>
              <a:rPr lang="en-US" dirty="0" smtClean="0"/>
              <a:t>book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online reading is convenient to you, refer to Safari Database.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 smtClean="0"/>
              <a:t>You </a:t>
            </a:r>
            <a:r>
              <a:rPr lang="en-GB" sz="2400" dirty="0" smtClean="0"/>
              <a:t>must demonstrate your </a:t>
            </a:r>
            <a:r>
              <a:rPr lang="en-GB" sz="2400" dirty="0" smtClean="0"/>
              <a:t>labs and assignment </a:t>
            </a:r>
            <a:r>
              <a:rPr lang="en-GB" sz="2400" dirty="0" smtClean="0"/>
              <a:t>in class for your mark to be updated</a:t>
            </a:r>
          </a:p>
          <a:p>
            <a:r>
              <a:rPr lang="en-GB" sz="2400" dirty="0" smtClean="0"/>
              <a:t>DO NOT schedule your project </a:t>
            </a:r>
            <a:r>
              <a:rPr lang="en-GB" i="1" dirty="0" smtClean="0"/>
              <a:t>technical </a:t>
            </a:r>
            <a:r>
              <a:rPr lang="en-GB" sz="2400" dirty="0" smtClean="0"/>
              <a:t>presentation or any other project related tasks during the class hours</a:t>
            </a:r>
          </a:p>
          <a:p>
            <a:r>
              <a:rPr lang="en-GB" sz="2400" dirty="0" smtClean="0"/>
              <a:t>Avoid completing assignments for other courses and term project during Real Time lecture and </a:t>
            </a:r>
            <a:r>
              <a:rPr lang="en-GB" sz="2400" dirty="0" smtClean="0"/>
              <a:t>lab</a:t>
            </a:r>
          </a:p>
          <a:p>
            <a:r>
              <a:rPr lang="en-GB" sz="2400" dirty="0" smtClean="0"/>
              <a:t>1 hr 40 minutes each time we meet is roughly divided into 50 minutes lecture and 50 minutes lab. </a:t>
            </a:r>
          </a:p>
          <a:p>
            <a:pPr lvl="1"/>
            <a:r>
              <a:rPr lang="en-GB" sz="1900" dirty="0" smtClean="0"/>
              <a:t>On some occasions the proportion may change.</a:t>
            </a:r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Tests 			– 30%</a:t>
            </a:r>
          </a:p>
          <a:p>
            <a:r>
              <a:rPr lang="en-CA" dirty="0" smtClean="0"/>
              <a:t>Final Exam 		– 30%</a:t>
            </a:r>
          </a:p>
          <a:p>
            <a:r>
              <a:rPr lang="en-CA" dirty="0" smtClean="0"/>
              <a:t>Assignments 		– 20%</a:t>
            </a:r>
          </a:p>
          <a:p>
            <a:r>
              <a:rPr lang="en-CA" dirty="0" smtClean="0"/>
              <a:t>In Class Lab Exercises	– 10%</a:t>
            </a:r>
          </a:p>
          <a:p>
            <a:r>
              <a:rPr lang="en-CA" dirty="0" smtClean="0"/>
              <a:t>Online Participation 	– 10%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pass the course you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write </a:t>
            </a:r>
            <a:r>
              <a:rPr lang="en-GB" dirty="0" smtClean="0"/>
              <a:t>final exam</a:t>
            </a:r>
          </a:p>
          <a:p>
            <a:pPr>
              <a:lnSpc>
                <a:spcPct val="2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get minimum 50% on tests and exams combined</a:t>
            </a:r>
          </a:p>
          <a:p>
            <a:pPr>
              <a:lnSpc>
                <a:spcPct val="2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get a minimum of 50% on assignments and group work</a:t>
            </a:r>
          </a:p>
          <a:p>
            <a:pPr>
              <a:lnSpc>
                <a:spcPct val="2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complete and submit all assignments and presentations</a:t>
            </a:r>
          </a:p>
          <a:p>
            <a:pPr>
              <a:lnSpc>
                <a:spcPct val="2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not miss more than three labs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27050" indent="-527050" algn="ctr">
              <a:lnSpc>
                <a:spcPct val="100000"/>
              </a:lnSpc>
              <a:spcBef>
                <a:spcPts val="700"/>
              </a:spcBef>
              <a:buFont typeface="Wingdings" charset="2"/>
              <a:buNone/>
              <a:tabLst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  <a:tab pos="10585450" algn="l"/>
                <a:tab pos="10779125" algn="l"/>
              </a:tabLst>
              <a:defRPr/>
            </a:pPr>
            <a:r>
              <a:rPr lang="en-GB" b="1" dirty="0" smtClean="0">
                <a:solidFill>
                  <a:srgbClr val="003366"/>
                </a:solidFill>
                <a:latin typeface="Courier New" pitchFamily="49" charset="0"/>
                <a:cs typeface="Lucida Sans Unicode" charset="0"/>
              </a:rPr>
              <a:t>Monday to </a:t>
            </a:r>
            <a:r>
              <a:rPr lang="en-GB" b="1" dirty="0" smtClean="0">
                <a:solidFill>
                  <a:srgbClr val="003366"/>
                </a:solidFill>
                <a:latin typeface="Courier New" pitchFamily="49" charset="0"/>
                <a:cs typeface="Lucida Sans Unicode" charset="0"/>
              </a:rPr>
              <a:t>Thursday </a:t>
            </a:r>
            <a:r>
              <a:rPr lang="en-GB" b="1" dirty="0" smtClean="0">
                <a:solidFill>
                  <a:srgbClr val="003366"/>
                </a:solidFill>
                <a:latin typeface="Courier New" pitchFamily="49" charset="0"/>
                <a:cs typeface="Lucida Sans Unicode" charset="0"/>
              </a:rPr>
              <a:t>10:00 am to 5:00 pm</a:t>
            </a:r>
          </a:p>
          <a:p>
            <a:pPr marL="527050" indent="-527050">
              <a:lnSpc>
                <a:spcPct val="100000"/>
              </a:lnSpc>
              <a:spcBef>
                <a:spcPts val="700"/>
              </a:spcBef>
              <a:buFont typeface="Wingdings" charset="2"/>
              <a:buNone/>
              <a:tabLst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  <a:tab pos="10585450" algn="l"/>
                <a:tab pos="10779125" algn="l"/>
              </a:tabLst>
              <a:defRPr/>
            </a:pPr>
            <a:endParaRPr lang="en-GB" sz="2400" dirty="0" smtClean="0">
              <a:solidFill>
                <a:srgbClr val="003366"/>
              </a:solidFill>
              <a:cs typeface="Lucida Sans Unicode" charset="0"/>
            </a:endParaRPr>
          </a:p>
          <a:p>
            <a:pPr marL="530225" indent="-530225">
              <a:buFont typeface="Arial" pitchFamily="34" charset="0"/>
              <a:buChar char="•"/>
              <a:tabLst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  <a:tab pos="9661525" algn="l"/>
              </a:tabLst>
              <a:defRPr/>
            </a:pPr>
            <a:r>
              <a:rPr lang="en-GB" sz="2800" dirty="0" smtClean="0">
                <a:solidFill>
                  <a:srgbClr val="003366"/>
                </a:solidFill>
              </a:rPr>
              <a:t>My </a:t>
            </a:r>
            <a:r>
              <a:rPr lang="en-GB" sz="2800" dirty="0" smtClean="0">
                <a:solidFill>
                  <a:srgbClr val="003366"/>
                </a:solidFill>
              </a:rPr>
              <a:t>Winter 2012 </a:t>
            </a:r>
            <a:r>
              <a:rPr lang="en-GB" sz="2800" dirty="0" smtClean="0">
                <a:solidFill>
                  <a:srgbClr val="003366"/>
                </a:solidFill>
              </a:rPr>
              <a:t>schedule is posted in Blackboard</a:t>
            </a:r>
          </a:p>
          <a:p>
            <a:pPr marL="530225" indent="-530225">
              <a:buFont typeface="Arial" pitchFamily="34" charset="0"/>
              <a:buChar char="•"/>
              <a:tabLst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  <a:tab pos="9661525" algn="l"/>
              </a:tabLst>
              <a:defRPr/>
            </a:pPr>
            <a:r>
              <a:rPr lang="en-GB" sz="2800" dirty="0" smtClean="0">
                <a:solidFill>
                  <a:srgbClr val="003366"/>
                </a:solidFill>
              </a:rPr>
              <a:t>When I am not in a lecture or lab, you can come in when I am in the office</a:t>
            </a:r>
          </a:p>
          <a:p>
            <a:pPr marL="530225" indent="-530225">
              <a:buFont typeface="Arial" pitchFamily="34" charset="0"/>
              <a:buChar char="•"/>
              <a:tabLst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  <a:tab pos="9661525" algn="l"/>
              </a:tabLst>
              <a:defRPr/>
            </a:pPr>
            <a:r>
              <a:rPr lang="en-GB" sz="2800" dirty="0" smtClean="0">
                <a:solidFill>
                  <a:srgbClr val="003366"/>
                </a:solidFill>
              </a:rPr>
              <a:t>Send me and email to schedule 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Dates &amp; Due 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Tests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Test </a:t>
            </a:r>
            <a:r>
              <a:rPr lang="en-US" sz="2300" dirty="0" smtClean="0"/>
              <a:t>1, Week 5, Wednesday 8 February 2012</a:t>
            </a:r>
            <a:endParaRPr lang="en-US" sz="2300" dirty="0" smtClean="0"/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Test </a:t>
            </a:r>
            <a:r>
              <a:rPr lang="en-US" sz="2300" dirty="0" smtClean="0"/>
              <a:t>2, </a:t>
            </a:r>
            <a:r>
              <a:rPr lang="en-US" sz="2300" dirty="0" smtClean="0"/>
              <a:t>Week </a:t>
            </a:r>
            <a:r>
              <a:rPr lang="en-US" sz="2300" dirty="0" smtClean="0"/>
              <a:t>12, </a:t>
            </a:r>
            <a:r>
              <a:rPr lang="en-US" sz="2300" dirty="0" smtClean="0"/>
              <a:t>Wednesday </a:t>
            </a:r>
            <a:r>
              <a:rPr lang="en-US" sz="2300" dirty="0" smtClean="0"/>
              <a:t>4 April </a:t>
            </a:r>
            <a:r>
              <a:rPr lang="en-US" sz="2300" dirty="0" smtClean="0"/>
              <a:t>2012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Held </a:t>
            </a:r>
            <a:r>
              <a:rPr lang="en-US" sz="2300" dirty="0" smtClean="0"/>
              <a:t>during </a:t>
            </a:r>
            <a:r>
              <a:rPr lang="en-US" sz="2300" smtClean="0"/>
              <a:t>regular </a:t>
            </a:r>
            <a:r>
              <a:rPr lang="en-US" sz="2300" smtClean="0"/>
              <a:t>lecture/lab </a:t>
            </a:r>
            <a:r>
              <a:rPr lang="en-US" sz="2300" dirty="0" smtClean="0"/>
              <a:t>hours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Assignments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Assignment </a:t>
            </a:r>
            <a:r>
              <a:rPr lang="en-US" sz="2300" dirty="0" smtClean="0"/>
              <a:t>1, due Week 6, Friday </a:t>
            </a:r>
            <a:r>
              <a:rPr lang="en-US" sz="2300" dirty="0" smtClean="0"/>
              <a:t>17 February </a:t>
            </a:r>
            <a:r>
              <a:rPr lang="en-US" sz="2300" dirty="0" smtClean="0"/>
              <a:t>2012</a:t>
            </a:r>
            <a:endParaRPr lang="en-US" sz="2300" dirty="0" smtClean="0"/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Assignment 2 due </a:t>
            </a:r>
            <a:r>
              <a:rPr lang="en-US" sz="2300" dirty="0" smtClean="0"/>
              <a:t>Week 13, Friday 13 April 2012</a:t>
            </a:r>
            <a:endParaRPr lang="en-US" sz="23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T 8244&amp;#x0D;&amp;#x0A;Real Time Programming&amp;quot;&quot;/&gt;&lt;property id=&quot;20307&quot; value=&quot;256&quot;/&gt;&lt;/object&gt;&lt;object type=&quot;3&quot; unique_id=&quot;10006&quot;&gt;&lt;property id=&quot;20148&quot; value=&quot;5&quot;/&gt;&lt;property id=&quot;20300&quot; value=&quot;Slide 3 - &amp;quot;Learning Resources&amp;quot;&quot;/&gt;&lt;property id=&quot;20307&quot; value=&quot;258&quot;/&gt;&lt;/object&gt;&lt;object type=&quot;3&quot; unique_id=&quot;10007&quot;&gt;&lt;property id=&quot;20148&quot; value=&quot;5&quot;/&gt;&lt;property id=&quot;20300&quot; value=&quot;Slide 5 - &amp;quot;Course Information&amp;quot;&quot;/&gt;&lt;property id=&quot;20307&quot; value=&quot;259&quot;/&gt;&lt;/object&gt;&lt;object type=&quot;3&quot; unique_id=&quot;10032&quot;&gt;&lt;property id=&quot;20148&quot; value=&quot;5&quot;/&gt;&lt;property id=&quot;20300&quot; value=&quot;Slide 2 - &amp;quot;Textbook&amp;quot;&quot;/&gt;&lt;property id=&quot;20307&quot; value=&quot;261&quot;/&gt;&lt;/object&gt;&lt;object type=&quot;3&quot; unique_id=&quot;10095&quot;&gt;&lt;property id=&quot;20148&quot; value=&quot;5&quot;/&gt;&lt;property id=&quot;20300&quot; value=&quot;Slide 6 - &amp;quot;Evaluation&amp;quot;&quot;/&gt;&lt;property id=&quot;20307&quot; value=&quot;263&quot;/&gt;&lt;/object&gt;&lt;object type=&quot;3&quot; unique_id=&quot;10176&quot;&gt;&lt;property id=&quot;20148&quot; value=&quot;5&quot;/&gt;&lt;property id=&quot;20300&quot; value=&quot;Slide 8 - &amp;quot;Office Hours&amp;quot;&quot;/&gt;&lt;property id=&quot;20307&quot; value=&quot;264&quot;/&gt;&lt;/object&gt;&lt;object type=&quot;3&quot; unique_id=&quot;10177&quot;&gt;&lt;property id=&quot;20148&quot; value=&quot;5&quot;/&gt;&lt;property id=&quot;20300&quot; value=&quot;Slide 7 - &amp;quot;To pass the course you must&amp;quot;&quot;/&gt;&lt;property id=&quot;20307&quot; value=&quot;265&quot;/&gt;&lt;/object&gt;&lt;object type=&quot;3&quot; unique_id=&quot;10287&quot;&gt;&lt;property id=&quot;20148&quot; value=&quot;5&quot;/&gt;&lt;property id=&quot;20300&quot; value=&quot;Slide 9 - &amp;quot;Test Dates &amp;amp; Due Dates&amp;quot;&quot;/&gt;&lt;property id=&quot;20307&quot; value=&quot;266&quot;/&gt;&lt;/object&gt;&lt;object type=&quot;3&quot; unique_id=&quot;10288&quot;&gt;&lt;property id=&quot;20148&quot; value=&quot;5&quot;/&gt;&lt;property id=&quot;20300&quot; value=&quot;Slide 10 - &amp;quot;Labs&amp;quot;&quot;/&gt;&lt;property id=&quot;20307&quot; value=&quot;267&quot;/&gt;&lt;/object&gt;&lt;object type=&quot;3&quot; unique_id=&quot;10443&quot;&gt;&lt;property id=&quot;20148&quot; value=&quot;5&quot;/&gt;&lt;property id=&quot;20300&quot; value=&quot;Slide 4 - &amp;quot;Textbook&amp;quot;&quot;/&gt;&lt;property id=&quot;20307&quot; value=&quot;269&quot;/&gt;&lt;/object&gt;&lt;object type=&quot;3&quot; unique_id=&quot;10444&quot;&gt;&lt;property id=&quot;20148&quot; value=&quot;5&quot;/&gt;&lt;property id=&quot;20300&quot; value=&quot;Slide 11 - &amp;quot;Course Overview&amp;quot;&quot;/&gt;&lt;property id=&quot;20307&quot; value=&quot;268&quot;/&gt;&lt;/object&gt;&lt;object type=&quot;3&quot; unique_id=&quot;10796&quot;&gt;&lt;property id=&quot;20148&quot; value=&quot;5&quot;/&gt;&lt;property id=&quot;20300&quot; value=&quot;Slide 12 - &amp;quot;Application Development&amp;quot;&quot;/&gt;&lt;property id=&quot;20307&quot; value=&quot;270&quot;/&gt;&lt;/object&gt;&lt;object type=&quot;3&quot; unique_id=&quot;10797&quot;&gt;&lt;property id=&quot;20148&quot; value=&quot;5&quot;/&gt;&lt;property id=&quot;20300&quot; value=&quot;Slide 13 - &amp;quot;Application Development&amp;quot;&quot;/&gt;&lt;property id=&quot;20307&quot; value=&quot;271&quot;/&gt;&lt;/object&gt;&lt;object type=&quot;3&quot; unique_id=&quot;10798&quot;&gt;&lt;property id=&quot;20148&quot; value=&quot;5&quot;/&gt;&lt;property id=&quot;20300&quot; value=&quot;Slide 14 - &amp;quot;IPC&amp;quot;&quot;/&gt;&lt;property id=&quot;20307&quot; value=&quot;272&quot;/&gt;&lt;/object&gt;&lt;object type=&quot;3&quot; unique_id=&quot;10847&quot;&gt;&lt;property id=&quot;20148&quot; value=&quot;5&quot;/&gt;&lt;property id=&quot;20300&quot; value=&quot;Slide 15 - &amp;quot;Timing and Interrupts &amp;quot;&quot;/&gt;&lt;property id=&quot;20307&quot; value=&quot;273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223</TotalTime>
  <Words>662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CST 8244 Real Time Programming</vt:lpstr>
      <vt:lpstr>Textbook</vt:lpstr>
      <vt:lpstr>Learning Resources</vt:lpstr>
      <vt:lpstr>Textbook</vt:lpstr>
      <vt:lpstr>Course Information</vt:lpstr>
      <vt:lpstr>Evaluation</vt:lpstr>
      <vt:lpstr>To pass the course you must</vt:lpstr>
      <vt:lpstr>Office Hours</vt:lpstr>
      <vt:lpstr>Test Dates &amp; Due Dates</vt:lpstr>
      <vt:lpstr>Labs</vt:lpstr>
      <vt:lpstr>Course Overview</vt:lpstr>
      <vt:lpstr>Application Development</vt:lpstr>
      <vt:lpstr>Application Development</vt:lpstr>
      <vt:lpstr>IPC</vt:lpstr>
      <vt:lpstr>Timing and Interrupts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8244 Real Time Programming</dc:title>
  <dc:creator/>
  <cp:lastModifiedBy>Saif Terai</cp:lastModifiedBy>
  <cp:revision>55</cp:revision>
  <dcterms:created xsi:type="dcterms:W3CDTF">2006-08-16T00:00:00Z</dcterms:created>
  <dcterms:modified xsi:type="dcterms:W3CDTF">2012-01-03T16:53:05Z</dcterms:modified>
</cp:coreProperties>
</file>