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45"/>
  </p:notesMasterIdLst>
  <p:handoutMasterIdLst>
    <p:handoutMasterId r:id="rId46"/>
  </p:handoutMasterIdLst>
  <p:sldIdLst>
    <p:sldId id="409" r:id="rId2"/>
    <p:sldId id="462" r:id="rId3"/>
    <p:sldId id="463" r:id="rId4"/>
    <p:sldId id="464" r:id="rId5"/>
    <p:sldId id="465" r:id="rId6"/>
    <p:sldId id="442" r:id="rId7"/>
    <p:sldId id="441" r:id="rId8"/>
    <p:sldId id="440" r:id="rId9"/>
    <p:sldId id="445" r:id="rId10"/>
    <p:sldId id="450" r:id="rId11"/>
    <p:sldId id="435" r:id="rId12"/>
    <p:sldId id="436" r:id="rId13"/>
    <p:sldId id="437" r:id="rId14"/>
    <p:sldId id="438" r:id="rId15"/>
    <p:sldId id="411" r:id="rId16"/>
    <p:sldId id="434" r:id="rId17"/>
    <p:sldId id="413" r:id="rId18"/>
    <p:sldId id="414" r:id="rId19"/>
    <p:sldId id="415" r:id="rId20"/>
    <p:sldId id="452" r:id="rId21"/>
    <p:sldId id="466" r:id="rId22"/>
    <p:sldId id="362" r:id="rId23"/>
    <p:sldId id="364" r:id="rId24"/>
    <p:sldId id="377" r:id="rId25"/>
    <p:sldId id="365" r:id="rId26"/>
    <p:sldId id="403" r:id="rId27"/>
    <p:sldId id="402" r:id="rId28"/>
    <p:sldId id="418" r:id="rId29"/>
    <p:sldId id="419" r:id="rId30"/>
    <p:sldId id="420" r:id="rId31"/>
    <p:sldId id="421" r:id="rId32"/>
    <p:sldId id="422" r:id="rId33"/>
    <p:sldId id="423" r:id="rId34"/>
    <p:sldId id="424" r:id="rId35"/>
    <p:sldId id="425" r:id="rId36"/>
    <p:sldId id="453" r:id="rId37"/>
    <p:sldId id="454" r:id="rId38"/>
    <p:sldId id="455" r:id="rId39"/>
    <p:sldId id="456" r:id="rId40"/>
    <p:sldId id="458" r:id="rId41"/>
    <p:sldId id="459" r:id="rId42"/>
    <p:sldId id="460" r:id="rId43"/>
    <p:sldId id="461" r:id="rId44"/>
  </p:sldIdLst>
  <p:sldSz cx="9144000" cy="6858000" type="screen4x3"/>
  <p:notesSz cx="7315200" cy="96012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070"/>
    <a:srgbClr val="B7C3CD"/>
    <a:srgbClr val="99CCFF"/>
    <a:srgbClr val="6699FF"/>
    <a:srgbClr val="CC9900"/>
    <a:srgbClr val="FCFEB9"/>
    <a:srgbClr val="114FFB"/>
    <a:srgbClr val="529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8" autoAdjust="0"/>
    <p:restoredTop sz="85294" autoAdjust="0"/>
  </p:normalViewPr>
  <p:slideViewPr>
    <p:cSldViewPr>
      <p:cViewPr varScale="1">
        <p:scale>
          <a:sx n="96" d="100"/>
          <a:sy n="96" d="100"/>
        </p:scale>
        <p:origin x="-1344" y="-90"/>
      </p:cViewPr>
      <p:guideLst>
        <p:guide orient="horz" pos="42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074"/>
    </p:cViewPr>
  </p:sorterViewPr>
  <p:notesViewPr>
    <p:cSldViewPr>
      <p:cViewPr>
        <p:scale>
          <a:sx n="100" d="100"/>
          <a:sy n="100" d="100"/>
        </p:scale>
        <p:origin x="-816" y="2340"/>
      </p:cViewPr>
      <p:guideLst>
        <p:guide orient="horz" pos="2268"/>
        <p:guide pos="305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170238" cy="482601"/>
          </a:xfrm>
          <a:prstGeom prst="rect">
            <a:avLst/>
          </a:prstGeom>
          <a:noFill/>
          <a:ln w="9525">
            <a:noFill/>
            <a:miter lim="800000"/>
            <a:headEnd/>
            <a:tailEnd/>
          </a:ln>
          <a:effectLst/>
        </p:spPr>
        <p:txBody>
          <a:bodyPr vert="horz" wrap="square" lIns="20091" tIns="0" rIns="20091" bIns="0" numCol="1" anchor="t" anchorCtr="0" compatLnSpc="1">
            <a:prstTxWarp prst="textNoShape">
              <a:avLst/>
            </a:prstTxWarp>
          </a:bodyPr>
          <a:lstStyle>
            <a:lvl1pPr defTabSz="963613">
              <a:defRPr sz="1000" b="0" i="1">
                <a:latin typeface="Book Antiqua" pitchFamily="18" charset="0"/>
              </a:defRPr>
            </a:lvl1pPr>
          </a:lstStyle>
          <a:p>
            <a:pPr>
              <a:defRPr/>
            </a:pPr>
            <a:endParaRPr lang="en-US"/>
          </a:p>
        </p:txBody>
      </p:sp>
      <p:sp>
        <p:nvSpPr>
          <p:cNvPr id="3075" name="Rectangle 3"/>
          <p:cNvSpPr>
            <a:spLocks noGrp="1" noChangeArrowheads="1"/>
          </p:cNvSpPr>
          <p:nvPr>
            <p:ph type="dt" sz="quarter" idx="1"/>
          </p:nvPr>
        </p:nvSpPr>
        <p:spPr bwMode="auto">
          <a:xfrm>
            <a:off x="4144963" y="-1588"/>
            <a:ext cx="3170237" cy="482601"/>
          </a:xfrm>
          <a:prstGeom prst="rect">
            <a:avLst/>
          </a:prstGeom>
          <a:noFill/>
          <a:ln w="9525">
            <a:noFill/>
            <a:miter lim="800000"/>
            <a:headEnd/>
            <a:tailEnd/>
          </a:ln>
          <a:effectLst/>
        </p:spPr>
        <p:txBody>
          <a:bodyPr vert="horz" wrap="square" lIns="20091" tIns="0" rIns="20091" bIns="0" numCol="1" anchor="t" anchorCtr="0" compatLnSpc="1">
            <a:prstTxWarp prst="textNoShape">
              <a:avLst/>
            </a:prstTxWarp>
          </a:bodyPr>
          <a:lstStyle>
            <a:lvl1pPr algn="r" defTabSz="963613">
              <a:defRPr sz="1000" b="0" i="1">
                <a:latin typeface="Book Antiqua"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9118600"/>
            <a:ext cx="3659188" cy="482600"/>
          </a:xfrm>
          <a:prstGeom prst="rect">
            <a:avLst/>
          </a:prstGeom>
          <a:noFill/>
          <a:ln w="9525">
            <a:noFill/>
            <a:miter lim="800000"/>
            <a:headEnd/>
            <a:tailEnd/>
          </a:ln>
          <a:effectLst/>
        </p:spPr>
        <p:txBody>
          <a:bodyPr vert="horz" wrap="square" lIns="20091" tIns="0" rIns="20091" bIns="0" numCol="1" anchor="b" anchorCtr="0" compatLnSpc="1">
            <a:prstTxWarp prst="textNoShape">
              <a:avLst/>
            </a:prstTxWarp>
          </a:bodyPr>
          <a:lstStyle>
            <a:lvl1pPr defTabSz="963613">
              <a:defRPr sz="1000" b="0"/>
            </a:lvl1pPr>
          </a:lstStyle>
          <a:p>
            <a:pPr>
              <a:defRPr/>
            </a:pPr>
            <a:r>
              <a:rPr lang="en-US"/>
              <a:t>Chapter 1 - The Context of Systems Analysis And Design Methods</a:t>
            </a:r>
          </a:p>
        </p:txBody>
      </p:sp>
      <p:sp>
        <p:nvSpPr>
          <p:cNvPr id="3077" name="Rectangle 5"/>
          <p:cNvSpPr>
            <a:spLocks noGrp="1" noChangeArrowheads="1"/>
          </p:cNvSpPr>
          <p:nvPr>
            <p:ph type="sldNum" sz="quarter" idx="3"/>
          </p:nvPr>
        </p:nvSpPr>
        <p:spPr bwMode="auto">
          <a:xfrm>
            <a:off x="4144963" y="9118600"/>
            <a:ext cx="3170237" cy="482600"/>
          </a:xfrm>
          <a:prstGeom prst="rect">
            <a:avLst/>
          </a:prstGeom>
          <a:noFill/>
          <a:ln w="9525">
            <a:noFill/>
            <a:miter lim="800000"/>
            <a:headEnd/>
            <a:tailEnd/>
          </a:ln>
          <a:effectLst/>
        </p:spPr>
        <p:txBody>
          <a:bodyPr vert="horz" wrap="square" lIns="20091" tIns="0" rIns="20091" bIns="0" numCol="1" anchor="b" anchorCtr="0" compatLnSpc="1">
            <a:prstTxWarp prst="textNoShape">
              <a:avLst/>
            </a:prstTxWarp>
          </a:bodyPr>
          <a:lstStyle>
            <a:lvl1pPr algn="r" defTabSz="963613">
              <a:defRPr sz="1000" b="0" i="1">
                <a:latin typeface="Book Antiqua" pitchFamily="18" charset="0"/>
              </a:defRPr>
            </a:lvl1pPr>
          </a:lstStyle>
          <a:p>
            <a:pPr>
              <a:defRPr/>
            </a:pPr>
            <a:fld id="{A91916D3-1CB1-43CA-9E95-F3CDC883A179}" type="slidenum">
              <a:rPr lang="en-US"/>
              <a:pPr>
                <a:defRPr/>
              </a:pPr>
              <a:t>‹#›</a:t>
            </a:fld>
            <a:endParaRPr lang="en-US"/>
          </a:p>
        </p:txBody>
      </p:sp>
    </p:spTree>
    <p:extLst>
      <p:ext uri="{BB962C8B-B14F-4D97-AF65-F5344CB8AC3E}">
        <p14:creationId xmlns:p14="http://schemas.microsoft.com/office/powerpoint/2010/main" val="744860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976313" y="4559300"/>
            <a:ext cx="5362575" cy="4321175"/>
          </a:xfrm>
          <a:prstGeom prst="rect">
            <a:avLst/>
          </a:prstGeom>
          <a:noFill/>
          <a:ln w="9525">
            <a:noFill/>
            <a:miter lim="800000"/>
            <a:headEnd/>
            <a:tailEnd/>
          </a:ln>
          <a:effectLst/>
        </p:spPr>
        <p:txBody>
          <a:bodyPr vert="horz" wrap="square" lIns="97104" tIns="48552" rIns="97104" bIns="4855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1" name="Rectangle 7"/>
          <p:cNvSpPr>
            <a:spLocks noGrp="1" noRot="1" noChangeAspect="1" noChangeArrowheads="1" noTextEdit="1"/>
          </p:cNvSpPr>
          <p:nvPr>
            <p:ph type="sldImg" idx="2"/>
          </p:nvPr>
        </p:nvSpPr>
        <p:spPr bwMode="auto">
          <a:xfrm>
            <a:off x="1266825" y="725488"/>
            <a:ext cx="4783138" cy="3587750"/>
          </a:xfrm>
          <a:prstGeom prst="rect">
            <a:avLst/>
          </a:prstGeom>
          <a:noFill/>
          <a:ln w="12700">
            <a:solidFill>
              <a:schemeClr val="tx1"/>
            </a:solidFill>
            <a:miter lim="800000"/>
            <a:headEnd/>
            <a:tailEnd/>
          </a:ln>
        </p:spPr>
      </p:sp>
      <p:sp>
        <p:nvSpPr>
          <p:cNvPr id="2056" name="Rectangle 8"/>
          <p:cNvSpPr>
            <a:spLocks noGrp="1" noChangeArrowheads="1"/>
          </p:cNvSpPr>
          <p:nvPr>
            <p:ph type="ftr" sz="quarter" idx="4"/>
          </p:nvPr>
        </p:nvSpPr>
        <p:spPr bwMode="auto">
          <a:xfrm>
            <a:off x="649288" y="9005888"/>
            <a:ext cx="3725862" cy="284162"/>
          </a:xfrm>
          <a:prstGeom prst="rect">
            <a:avLst/>
          </a:prstGeom>
          <a:noFill/>
          <a:ln w="9525">
            <a:noFill/>
            <a:miter lim="800000"/>
            <a:headEnd/>
            <a:tailEnd/>
          </a:ln>
          <a:effectLst/>
        </p:spPr>
        <p:txBody>
          <a:bodyPr vert="horz" wrap="square" lIns="20091" tIns="0" rIns="20091" bIns="0" numCol="1" anchor="b" anchorCtr="0" compatLnSpc="1">
            <a:prstTxWarp prst="textNoShape">
              <a:avLst/>
            </a:prstTxWarp>
          </a:bodyPr>
          <a:lstStyle>
            <a:lvl1pPr defTabSz="963613">
              <a:defRPr sz="1000" b="0"/>
            </a:lvl1pPr>
          </a:lstStyle>
          <a:p>
            <a:pPr>
              <a:defRPr/>
            </a:pPr>
            <a:r>
              <a:rPr lang="en-US"/>
              <a:t>Chapter 1 - The Context of Systems Analysis And Design Methods</a:t>
            </a:r>
          </a:p>
        </p:txBody>
      </p:sp>
      <p:sp>
        <p:nvSpPr>
          <p:cNvPr id="2057" name="Rectangle 9"/>
          <p:cNvSpPr>
            <a:spLocks noGrp="1" noChangeArrowheads="1"/>
          </p:cNvSpPr>
          <p:nvPr>
            <p:ph type="sldNum" sz="quarter" idx="5"/>
          </p:nvPr>
        </p:nvSpPr>
        <p:spPr bwMode="auto">
          <a:xfrm>
            <a:off x="4144963" y="9005888"/>
            <a:ext cx="2439987" cy="284162"/>
          </a:xfrm>
          <a:prstGeom prst="rect">
            <a:avLst/>
          </a:prstGeom>
          <a:noFill/>
          <a:ln w="9525">
            <a:noFill/>
            <a:miter lim="800000"/>
            <a:headEnd/>
            <a:tailEnd/>
          </a:ln>
          <a:effectLst/>
        </p:spPr>
        <p:txBody>
          <a:bodyPr vert="horz" wrap="square" lIns="20091" tIns="0" rIns="20091" bIns="0" numCol="1" anchor="b" anchorCtr="0" compatLnSpc="1">
            <a:prstTxWarp prst="textNoShape">
              <a:avLst/>
            </a:prstTxWarp>
          </a:bodyPr>
          <a:lstStyle>
            <a:lvl1pPr algn="r" defTabSz="963613">
              <a:defRPr sz="1000"/>
            </a:lvl1pPr>
          </a:lstStyle>
          <a:p>
            <a:pPr>
              <a:defRPr/>
            </a:pPr>
            <a:fld id="{1758BD9E-A78A-46D5-847E-EB579D61F8D1}" type="slidenum">
              <a:rPr lang="en-US"/>
              <a:pPr>
                <a:defRPr/>
              </a:pPr>
              <a:t>‹#›</a:t>
            </a:fld>
            <a:endParaRPr lang="en-US"/>
          </a:p>
        </p:txBody>
      </p:sp>
    </p:spTree>
    <p:extLst>
      <p:ext uri="{BB962C8B-B14F-4D97-AF65-F5344CB8AC3E}">
        <p14:creationId xmlns:p14="http://schemas.microsoft.com/office/powerpoint/2010/main" val="15156270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800" kern="1200">
        <a:solidFill>
          <a:schemeClr val="tx1"/>
        </a:solidFill>
        <a:latin typeface="Arial" charset="0"/>
        <a:ea typeface="+mn-ea"/>
        <a:cs typeface="+mn-cs"/>
      </a:defRPr>
    </a:lvl1pPr>
    <a:lvl2pPr marL="457200" indent="-228600" algn="l" rtl="0" eaLnBrk="0" fontAlgn="base" hangingPunct="0">
      <a:spcBef>
        <a:spcPct val="30000"/>
      </a:spcBef>
      <a:spcAft>
        <a:spcPct val="0"/>
      </a:spcAft>
      <a:buChar char="•"/>
      <a:defRPr sz="800" kern="1200">
        <a:solidFill>
          <a:schemeClr val="tx1"/>
        </a:solidFill>
        <a:latin typeface="Arial" charset="0"/>
        <a:ea typeface="+mn-ea"/>
        <a:cs typeface="+mn-cs"/>
      </a:defRPr>
    </a:lvl2pPr>
    <a:lvl3pPr marL="800100" indent="-228600" algn="l" rtl="0" eaLnBrk="0" fontAlgn="base" hangingPunct="0">
      <a:spcBef>
        <a:spcPct val="30000"/>
      </a:spcBef>
      <a:spcAft>
        <a:spcPct val="0"/>
      </a:spcAft>
      <a:buChar char="•"/>
      <a:defRPr sz="800" kern="1200">
        <a:solidFill>
          <a:schemeClr val="tx1"/>
        </a:solidFill>
        <a:latin typeface="Arial" charset="0"/>
        <a:ea typeface="+mn-ea"/>
        <a:cs typeface="+mn-cs"/>
      </a:defRPr>
    </a:lvl3pPr>
    <a:lvl4pPr marL="1143000" indent="-228600" algn="l" rtl="0" eaLnBrk="0" fontAlgn="base" hangingPunct="0">
      <a:spcBef>
        <a:spcPct val="30000"/>
      </a:spcBef>
      <a:spcAft>
        <a:spcPct val="0"/>
      </a:spcAft>
      <a:buChar char="•"/>
      <a:defRPr sz="800" kern="1200">
        <a:solidFill>
          <a:schemeClr val="tx1"/>
        </a:solidFill>
        <a:latin typeface="Arial" charset="0"/>
        <a:ea typeface="+mn-ea"/>
        <a:cs typeface="+mn-cs"/>
      </a:defRPr>
    </a:lvl4pPr>
    <a:lvl5pPr marL="1485900" indent="-228600" algn="l" rtl="0" eaLnBrk="0" fontAlgn="base" hangingPunct="0">
      <a:spcBef>
        <a:spcPct val="30000"/>
      </a:spcBef>
      <a:spcAft>
        <a:spcPct val="0"/>
      </a:spcAft>
      <a:buChar char="•"/>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49155" name="Rectangle 9"/>
          <p:cNvSpPr>
            <a:spLocks noGrp="1" noChangeArrowheads="1"/>
          </p:cNvSpPr>
          <p:nvPr>
            <p:ph type="sldNum" sz="quarter" idx="5"/>
          </p:nvPr>
        </p:nvSpPr>
        <p:spPr>
          <a:noFill/>
        </p:spPr>
        <p:txBody>
          <a:bodyPr/>
          <a:lstStyle/>
          <a:p>
            <a:fld id="{B0EAA704-9387-464D-B916-05A29202CC18}" type="slidenum">
              <a:rPr lang="en-US" smtClean="0"/>
              <a:pPr/>
              <a:t>1</a:t>
            </a:fld>
            <a:endParaRPr lang="en-US" smtClean="0"/>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8371" name="Rectangle 9"/>
          <p:cNvSpPr>
            <a:spLocks noGrp="1" noChangeArrowheads="1"/>
          </p:cNvSpPr>
          <p:nvPr>
            <p:ph type="sldNum" sz="quarter" idx="5"/>
          </p:nvPr>
        </p:nvSpPr>
        <p:spPr>
          <a:noFill/>
        </p:spPr>
        <p:txBody>
          <a:bodyPr/>
          <a:lstStyle/>
          <a:p>
            <a:fld id="{7597EDAA-802A-4609-99AE-585D842699C2}" type="slidenum">
              <a:rPr lang="en-US" smtClean="0"/>
              <a:pPr/>
              <a:t>14</a:t>
            </a:fld>
            <a:endParaRPr lang="en-US" smtClean="0"/>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9395" name="Rectangle 9"/>
          <p:cNvSpPr>
            <a:spLocks noGrp="1" noChangeArrowheads="1"/>
          </p:cNvSpPr>
          <p:nvPr>
            <p:ph type="sldNum" sz="quarter" idx="5"/>
          </p:nvPr>
        </p:nvSpPr>
        <p:spPr>
          <a:noFill/>
        </p:spPr>
        <p:txBody>
          <a:bodyPr/>
          <a:lstStyle/>
          <a:p>
            <a:fld id="{E858B05E-B94E-46B3-AD02-56B465DA8A25}" type="slidenum">
              <a:rPr lang="en-US" smtClean="0"/>
              <a:pPr/>
              <a:t>15</a:t>
            </a:fld>
            <a:endParaRPr lang="en-US" smtClean="0"/>
          </a:p>
        </p:txBody>
      </p:sp>
      <p:sp>
        <p:nvSpPr>
          <p:cNvPr id="59396" name="Rectangle 2"/>
          <p:cNvSpPr>
            <a:spLocks noGrp="1" noRot="1" noChangeAspect="1" noChangeArrowheads="1" noTextEdit="1"/>
          </p:cNvSpPr>
          <p:nvPr>
            <p:ph type="sldImg"/>
          </p:nvPr>
        </p:nvSpPr>
        <p:spPr>
          <a:xfrm>
            <a:off x="1547813" y="825500"/>
            <a:ext cx="4232275" cy="3173413"/>
          </a:xfrm>
          <a:ln/>
        </p:spPr>
      </p:sp>
      <p:sp>
        <p:nvSpPr>
          <p:cNvPr id="59397" name="Rectangle 3"/>
          <p:cNvSpPr>
            <a:spLocks noGrp="1" noChangeArrowheads="1"/>
          </p:cNvSpPr>
          <p:nvPr>
            <p:ph type="body" idx="1"/>
          </p:nvPr>
        </p:nvSpPr>
        <p:spPr>
          <a:xfrm>
            <a:off x="976313" y="4538663"/>
            <a:ext cx="5362575" cy="4379912"/>
          </a:xfrm>
          <a:noFill/>
          <a:ln/>
        </p:spPr>
        <p:txBody>
          <a:bodyPr/>
          <a:lstStyle/>
          <a:p>
            <a:r>
              <a:rPr lang="en-US" smtClean="0"/>
              <a:t>On the surface, software consists of: programs, documents, and data, but to really understand computer software, we will have to probe a bit deeper.</a:t>
            </a:r>
          </a:p>
          <a:p>
            <a:endParaRPr lang="en-US" smtClean="0"/>
          </a:p>
          <a:p>
            <a:r>
              <a:rPr lang="en-US" smtClean="0"/>
              <a:t>From a technical viewpoint, Software is:</a:t>
            </a:r>
          </a:p>
          <a:p>
            <a:r>
              <a:rPr lang="en-US" smtClean="0"/>
              <a:t>	Programs: Source code and executable code</a:t>
            </a:r>
          </a:p>
          <a:p>
            <a:r>
              <a:rPr lang="en-US" smtClean="0"/>
              <a:t>	Documents that describe programs, data, and program usage</a:t>
            </a:r>
          </a:p>
          <a:p>
            <a:r>
              <a:rPr lang="en-US" smtClean="0"/>
              <a:t>	Data</a:t>
            </a:r>
          </a:p>
          <a:p>
            <a:r>
              <a:rPr lang="en-US" smtClean="0"/>
              <a:t>All 3 are what we call computer software, and when you are managing a s/w project, you are managing all three.</a:t>
            </a:r>
          </a:p>
          <a:p>
            <a:endParaRPr lang="en-US" smtClean="0"/>
          </a:p>
          <a:p>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1443" name="Rectangle 9"/>
          <p:cNvSpPr>
            <a:spLocks noGrp="1" noChangeArrowheads="1"/>
          </p:cNvSpPr>
          <p:nvPr>
            <p:ph type="sldNum" sz="quarter" idx="5"/>
          </p:nvPr>
        </p:nvSpPr>
        <p:spPr>
          <a:noFill/>
        </p:spPr>
        <p:txBody>
          <a:bodyPr/>
          <a:lstStyle/>
          <a:p>
            <a:fld id="{CDA225E5-781E-49D1-8742-FCEC9A38D3AA}" type="slidenum">
              <a:rPr lang="en-US" smtClean="0"/>
              <a:pPr/>
              <a:t>16</a:t>
            </a:fld>
            <a:endParaRPr lang="en-US" smtClean="0"/>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2467" name="Rectangle 9"/>
          <p:cNvSpPr>
            <a:spLocks noGrp="1" noChangeArrowheads="1"/>
          </p:cNvSpPr>
          <p:nvPr>
            <p:ph type="sldNum" sz="quarter" idx="5"/>
          </p:nvPr>
        </p:nvSpPr>
        <p:spPr>
          <a:noFill/>
        </p:spPr>
        <p:txBody>
          <a:bodyPr/>
          <a:lstStyle/>
          <a:p>
            <a:fld id="{D4FEBC41-AC93-4AB7-956B-9455F616B1F8}" type="slidenum">
              <a:rPr lang="en-US" smtClean="0"/>
              <a:pPr/>
              <a:t>17</a:t>
            </a:fld>
            <a:endParaRPr lang="en-US" smtClean="0"/>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3491" name="Rectangle 9"/>
          <p:cNvSpPr>
            <a:spLocks noGrp="1" noChangeArrowheads="1"/>
          </p:cNvSpPr>
          <p:nvPr>
            <p:ph type="sldNum" sz="quarter" idx="5"/>
          </p:nvPr>
        </p:nvSpPr>
        <p:spPr>
          <a:noFill/>
        </p:spPr>
        <p:txBody>
          <a:bodyPr/>
          <a:lstStyle/>
          <a:p>
            <a:fld id="{E9608A34-9EE0-454A-B039-B1854E0BD032}" type="slidenum">
              <a:rPr lang="en-US" smtClean="0"/>
              <a:pPr/>
              <a:t>18</a:t>
            </a:fld>
            <a:endParaRPr lang="en-US" smtClean="0"/>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4515" name="Rectangle 9"/>
          <p:cNvSpPr>
            <a:spLocks noGrp="1" noChangeArrowheads="1"/>
          </p:cNvSpPr>
          <p:nvPr>
            <p:ph type="sldNum" sz="quarter" idx="5"/>
          </p:nvPr>
        </p:nvSpPr>
        <p:spPr>
          <a:noFill/>
        </p:spPr>
        <p:txBody>
          <a:bodyPr/>
          <a:lstStyle/>
          <a:p>
            <a:fld id="{EE5C8B7C-5AB5-48D5-91EC-2D2F089EF1A5}" type="slidenum">
              <a:rPr lang="en-US" smtClean="0"/>
              <a:pPr/>
              <a:t>19</a:t>
            </a:fld>
            <a:endParaRPr lang="en-US" smtClean="0"/>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5539" name="Rectangle 9"/>
          <p:cNvSpPr>
            <a:spLocks noGrp="1" noChangeArrowheads="1"/>
          </p:cNvSpPr>
          <p:nvPr>
            <p:ph type="sldNum" sz="quarter" idx="5"/>
          </p:nvPr>
        </p:nvSpPr>
        <p:spPr>
          <a:noFill/>
        </p:spPr>
        <p:txBody>
          <a:bodyPr/>
          <a:lstStyle/>
          <a:p>
            <a:fld id="{902B6A25-17B8-4BE0-A0FC-E7E419D361F1}" type="slidenum">
              <a:rPr lang="en-US" smtClean="0"/>
              <a:pPr/>
              <a:t>20</a:t>
            </a:fld>
            <a:endParaRPr lang="en-US" smtClean="0"/>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6563" name="Rectangle 9"/>
          <p:cNvSpPr>
            <a:spLocks noGrp="1" noChangeArrowheads="1"/>
          </p:cNvSpPr>
          <p:nvPr>
            <p:ph type="sldNum" sz="quarter" idx="5"/>
          </p:nvPr>
        </p:nvSpPr>
        <p:spPr>
          <a:noFill/>
        </p:spPr>
        <p:txBody>
          <a:bodyPr/>
          <a:lstStyle/>
          <a:p>
            <a:fld id="{F9E7D9DE-983E-4237-9FA0-3CF8071C1E46}" type="slidenum">
              <a:rPr lang="en-US" smtClean="0"/>
              <a:pPr/>
              <a:t>22</a:t>
            </a:fld>
            <a:endParaRPr lang="en-US" smtClean="0"/>
          </a:p>
        </p:txBody>
      </p:sp>
      <p:sp>
        <p:nvSpPr>
          <p:cNvPr id="66564" name="Rectangle 2"/>
          <p:cNvSpPr>
            <a:spLocks noGrp="1" noRot="1" noChangeAspect="1" noChangeArrowheads="1" noTextEdit="1"/>
          </p:cNvSpPr>
          <p:nvPr>
            <p:ph type="sldImg"/>
          </p:nvPr>
        </p:nvSpPr>
        <p:spPr>
          <a:xfrm>
            <a:off x="1265238" y="725488"/>
            <a:ext cx="4784725" cy="3587750"/>
          </a:xfrm>
          <a:ln/>
        </p:spPr>
      </p:sp>
      <p:sp>
        <p:nvSpPr>
          <p:cNvPr id="66565" name="Rectangle 3"/>
          <p:cNvSpPr>
            <a:spLocks noGrp="1" noChangeArrowheads="1"/>
          </p:cNvSpPr>
          <p:nvPr>
            <p:ph type="body" idx="1"/>
          </p:nvPr>
        </p:nvSpPr>
        <p:spPr>
          <a:noFill/>
          <a:ln/>
        </p:spPr>
        <p:txBody>
          <a:bodyPr/>
          <a:lstStyle/>
          <a:p>
            <a:r>
              <a:rPr lang="en-US" b="1" smtClean="0"/>
              <a:t>Teaching Notes</a:t>
            </a:r>
          </a:p>
          <a:p>
            <a:pPr lvl="1"/>
            <a:r>
              <a:rPr lang="en-US" smtClean="0"/>
              <a:t>Business analyst is becoming more popular because of the number of end-users and other knowledge workers being assigned to systems analysts roles in organizations.</a:t>
            </a:r>
            <a:endParaRPr lang="en-US" b="1" smtClean="0"/>
          </a:p>
          <a:p>
            <a:pPr lvl="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7587" name="Rectangle 9"/>
          <p:cNvSpPr>
            <a:spLocks noGrp="1" noChangeArrowheads="1"/>
          </p:cNvSpPr>
          <p:nvPr>
            <p:ph type="sldNum" sz="quarter" idx="5"/>
          </p:nvPr>
        </p:nvSpPr>
        <p:spPr>
          <a:noFill/>
        </p:spPr>
        <p:txBody>
          <a:bodyPr/>
          <a:lstStyle/>
          <a:p>
            <a:fld id="{C2658313-92C7-41B1-8793-D8B9EF16B186}" type="slidenum">
              <a:rPr lang="en-US" smtClean="0"/>
              <a:pPr/>
              <a:t>23</a:t>
            </a:fld>
            <a:endParaRPr lang="en-US" smtClean="0"/>
          </a:p>
        </p:txBody>
      </p:sp>
      <p:sp>
        <p:nvSpPr>
          <p:cNvPr id="67588" name="Rectangle 1026"/>
          <p:cNvSpPr>
            <a:spLocks noGrp="1" noRot="1" noChangeAspect="1" noChangeArrowheads="1" noTextEdit="1"/>
          </p:cNvSpPr>
          <p:nvPr>
            <p:ph type="sldImg"/>
          </p:nvPr>
        </p:nvSpPr>
        <p:spPr>
          <a:xfrm>
            <a:off x="1265238" y="725488"/>
            <a:ext cx="4784725" cy="3587750"/>
          </a:xfrm>
          <a:ln/>
        </p:spPr>
      </p:sp>
      <p:sp>
        <p:nvSpPr>
          <p:cNvPr id="67589" name="Rectangle 1027"/>
          <p:cNvSpPr>
            <a:spLocks noGrp="1" noChangeArrowheads="1"/>
          </p:cNvSpPr>
          <p:nvPr>
            <p:ph type="body" idx="1"/>
          </p:nvPr>
        </p:nvSpPr>
        <p:spPr>
          <a:noFill/>
          <a:ln/>
        </p:spPr>
        <p:txBody>
          <a:bodyPr/>
          <a:lstStyle/>
          <a:p>
            <a:r>
              <a:rPr lang="en-US" b="1" smtClean="0"/>
              <a:t>Teaching Notes</a:t>
            </a:r>
            <a:endParaRPr lang="en-US" smtClean="0"/>
          </a:p>
          <a:p>
            <a:pPr lvl="1"/>
            <a:r>
              <a:rPr lang="en-US" smtClean="0"/>
              <a:t>It can be useful to present examples of each scenario from the instructor’s personal experiences.</a:t>
            </a:r>
          </a:p>
          <a:p>
            <a:pPr lvl="1"/>
            <a:r>
              <a:rPr lang="en-US" smtClean="0"/>
              <a:t>The classification scheme is not mutually exclusive; that is,</a:t>
            </a:r>
          </a:p>
          <a:p>
            <a:pPr lvl="2"/>
            <a:r>
              <a:rPr lang="en-US" smtClean="0"/>
              <a:t>a project can be driven by multiple instances and combinations of problems, opportunities, and directives.</a:t>
            </a:r>
          </a:p>
          <a:p>
            <a:pPr lvl="2"/>
            <a:r>
              <a:rPr lang="en-US" smtClean="0"/>
              <a:t>a problem might be classified as both a true problem an opportunity, or an opportunity plus directive.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8611" name="Rectangle 9"/>
          <p:cNvSpPr>
            <a:spLocks noGrp="1" noChangeArrowheads="1"/>
          </p:cNvSpPr>
          <p:nvPr>
            <p:ph type="sldNum" sz="quarter" idx="5"/>
          </p:nvPr>
        </p:nvSpPr>
        <p:spPr>
          <a:noFill/>
        </p:spPr>
        <p:txBody>
          <a:bodyPr/>
          <a:lstStyle/>
          <a:p>
            <a:fld id="{9CCACA5D-E314-4BB4-8BB5-5324E5EF46C0}" type="slidenum">
              <a:rPr lang="en-US" smtClean="0"/>
              <a:pPr/>
              <a:t>24</a:t>
            </a:fld>
            <a:endParaRPr lang="en-US" smtClean="0"/>
          </a:p>
        </p:txBody>
      </p:sp>
      <p:sp>
        <p:nvSpPr>
          <p:cNvPr id="68612" name="Rectangle 2"/>
          <p:cNvSpPr>
            <a:spLocks noGrp="1" noRot="1" noChangeAspect="1" noChangeArrowheads="1" noTextEdit="1"/>
          </p:cNvSpPr>
          <p:nvPr>
            <p:ph type="sldImg"/>
          </p:nvPr>
        </p:nvSpPr>
        <p:spPr>
          <a:xfrm>
            <a:off x="1265238" y="725488"/>
            <a:ext cx="4784725" cy="3587750"/>
          </a:xfrm>
          <a:ln/>
        </p:spPr>
      </p:sp>
      <p:sp>
        <p:nvSpPr>
          <p:cNvPr id="68613" name="Rectangle 3"/>
          <p:cNvSpPr>
            <a:spLocks noGrp="1" noChangeArrowheads="1"/>
          </p:cNvSpPr>
          <p:nvPr>
            <p:ph type="body" idx="1"/>
          </p:nvPr>
        </p:nvSpPr>
        <p:spPr>
          <a:noFill/>
          <a:ln/>
        </p:spPr>
        <p:txBody>
          <a:bodyPr/>
          <a:lstStyle/>
          <a:p>
            <a:r>
              <a:rPr lang="en-US" smtClean="0"/>
              <a:t>No additional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0179" name="Rectangle 9"/>
          <p:cNvSpPr>
            <a:spLocks noGrp="1" noChangeArrowheads="1"/>
          </p:cNvSpPr>
          <p:nvPr>
            <p:ph type="sldNum" sz="quarter" idx="5"/>
          </p:nvPr>
        </p:nvSpPr>
        <p:spPr>
          <a:noFill/>
        </p:spPr>
        <p:txBody>
          <a:bodyPr/>
          <a:lstStyle/>
          <a:p>
            <a:fld id="{A0EF266E-6348-4DFB-8CDB-1639EE3622CA}" type="slidenum">
              <a:rPr lang="en-US" smtClean="0"/>
              <a:pPr/>
              <a:t>6</a:t>
            </a:fld>
            <a:endParaRPr lang="en-US" smtClean="0"/>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69635" name="Rectangle 9"/>
          <p:cNvSpPr>
            <a:spLocks noGrp="1" noChangeArrowheads="1"/>
          </p:cNvSpPr>
          <p:nvPr>
            <p:ph type="sldNum" sz="quarter" idx="5"/>
          </p:nvPr>
        </p:nvSpPr>
        <p:spPr>
          <a:noFill/>
        </p:spPr>
        <p:txBody>
          <a:bodyPr/>
          <a:lstStyle/>
          <a:p>
            <a:fld id="{DA696E68-00A2-4589-A8A5-E8BA82E063E9}" type="slidenum">
              <a:rPr lang="en-US" smtClean="0"/>
              <a:pPr/>
              <a:t>25</a:t>
            </a:fld>
            <a:endParaRPr lang="en-US" smtClean="0"/>
          </a:p>
        </p:txBody>
      </p:sp>
      <p:sp>
        <p:nvSpPr>
          <p:cNvPr id="69636" name="Rectangle 2"/>
          <p:cNvSpPr>
            <a:spLocks noGrp="1" noRot="1" noChangeAspect="1" noChangeArrowheads="1" noTextEdit="1"/>
          </p:cNvSpPr>
          <p:nvPr>
            <p:ph type="sldImg"/>
          </p:nvPr>
        </p:nvSpPr>
        <p:spPr>
          <a:xfrm>
            <a:off x="1265238" y="725488"/>
            <a:ext cx="4784725" cy="3587750"/>
          </a:xfrm>
          <a:ln/>
        </p:spPr>
      </p:sp>
      <p:sp>
        <p:nvSpPr>
          <p:cNvPr id="69637" name="Rectangle 3"/>
          <p:cNvSpPr>
            <a:spLocks noGrp="1" noChangeArrowheads="1"/>
          </p:cNvSpPr>
          <p:nvPr>
            <p:ph type="body" idx="1"/>
          </p:nvPr>
        </p:nvSpPr>
        <p:spPr>
          <a:noFill/>
          <a:ln/>
        </p:spPr>
        <p:txBody>
          <a:bodyPr/>
          <a:lstStyle/>
          <a:p>
            <a:r>
              <a:rPr lang="en-US" b="1" smtClean="0"/>
              <a:t>Teaching Notes</a:t>
            </a:r>
            <a:endParaRPr lang="en-US" smtClean="0"/>
          </a:p>
          <a:p>
            <a:pPr lvl="1"/>
            <a:r>
              <a:rPr lang="en-US" smtClean="0"/>
              <a:t>This is not an actual system development life cycle or methodology but simply general problem-solving steps.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0659" name="Rectangle 9"/>
          <p:cNvSpPr>
            <a:spLocks noGrp="1" noChangeArrowheads="1"/>
          </p:cNvSpPr>
          <p:nvPr>
            <p:ph type="sldNum" sz="quarter" idx="5"/>
          </p:nvPr>
        </p:nvSpPr>
        <p:spPr>
          <a:noFill/>
        </p:spPr>
        <p:txBody>
          <a:bodyPr/>
          <a:lstStyle/>
          <a:p>
            <a:fld id="{D32B1431-74CA-437C-86D6-EC7A16418A9D}" type="slidenum">
              <a:rPr lang="en-US" smtClean="0"/>
              <a:pPr/>
              <a:t>26</a:t>
            </a:fld>
            <a:endParaRPr lang="en-US" smtClean="0"/>
          </a:p>
        </p:txBody>
      </p:sp>
      <p:sp>
        <p:nvSpPr>
          <p:cNvPr id="70660" name="Rectangle 2"/>
          <p:cNvSpPr>
            <a:spLocks noGrp="1" noRot="1" noChangeAspect="1" noChangeArrowheads="1" noTextEdit="1"/>
          </p:cNvSpPr>
          <p:nvPr>
            <p:ph type="sldImg"/>
          </p:nvPr>
        </p:nvSpPr>
        <p:spPr>
          <a:xfrm>
            <a:off x="1265238" y="725488"/>
            <a:ext cx="4784725" cy="3587750"/>
          </a:xfrm>
          <a:solidFill>
            <a:srgbClr val="FFFFFF"/>
          </a:solidFill>
          <a:ln/>
        </p:spPr>
      </p:sp>
      <p:sp>
        <p:nvSpPr>
          <p:cNvPr id="70661" name="Rectangle 3"/>
          <p:cNvSpPr>
            <a:spLocks noGrp="1" noChangeArrowheads="1"/>
          </p:cNvSpPr>
          <p:nvPr>
            <p:ph type="body" idx="1"/>
          </p:nvPr>
        </p:nvSpPr>
        <p:spPr>
          <a:solidFill>
            <a:srgbClr val="FFFFFF"/>
          </a:solidFill>
          <a:ln>
            <a:solidFill>
              <a:srgbClr val="000000"/>
            </a:solidFill>
          </a:ln>
        </p:spPr>
        <p:txBody>
          <a:bodyPr lIns="94887" tIns="47444" rIns="94887" bIns="47444"/>
          <a:lstStyle/>
          <a:p>
            <a:r>
              <a:rPr lang="en-US" b="1" smtClean="0"/>
              <a:t>Teaching Notes</a:t>
            </a:r>
          </a:p>
          <a:p>
            <a:pPr lvl="1"/>
            <a:r>
              <a:rPr lang="en-US" smtClean="0"/>
              <a:t>This is essentially the traditional System Development Life Cycle (SDLC) without the system support phase. We elected not to use that term because it invokes negative connotation for many instructors.  Some associate it with a pure waterfall development approach (which we consider unfair). We differentiate between development and operation (sometimes called production). </a:t>
            </a:r>
          </a:p>
          <a:p>
            <a:pPr lvl="1"/>
            <a:r>
              <a:rPr lang="en-US" smtClean="0"/>
              <a:t>System support is presented in the 6</a:t>
            </a:r>
            <a:r>
              <a:rPr lang="en-US" baseline="30000" smtClean="0"/>
              <a:t>th</a:t>
            </a:r>
            <a:r>
              <a:rPr lang="en-US" smtClean="0"/>
              <a:t> edition as a separate project – a maintenance or enhancement project that should follow the exact same problem-solving approach, though on a more limited scale.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1683" name="Rectangle 9"/>
          <p:cNvSpPr>
            <a:spLocks noGrp="1" noChangeArrowheads="1"/>
          </p:cNvSpPr>
          <p:nvPr>
            <p:ph type="sldNum" sz="quarter" idx="5"/>
          </p:nvPr>
        </p:nvSpPr>
        <p:spPr>
          <a:noFill/>
        </p:spPr>
        <p:txBody>
          <a:bodyPr/>
          <a:lstStyle/>
          <a:p>
            <a:fld id="{51EE8EAA-2913-4259-A8F0-3E07DF775A19}" type="slidenum">
              <a:rPr lang="en-US" smtClean="0"/>
              <a:pPr/>
              <a:t>27</a:t>
            </a:fld>
            <a:endParaRPr lang="en-US" smtClean="0"/>
          </a:p>
        </p:txBody>
      </p:sp>
      <p:sp>
        <p:nvSpPr>
          <p:cNvPr id="71684" name="Rectangle 2"/>
          <p:cNvSpPr>
            <a:spLocks noGrp="1" noRot="1" noChangeAspect="1" noChangeArrowheads="1" noTextEdit="1"/>
          </p:cNvSpPr>
          <p:nvPr>
            <p:ph type="sldImg"/>
          </p:nvPr>
        </p:nvSpPr>
        <p:spPr>
          <a:xfrm>
            <a:off x="1265238" y="725488"/>
            <a:ext cx="4784725" cy="3587750"/>
          </a:xfrm>
          <a:solidFill>
            <a:srgbClr val="FFFFFF"/>
          </a:solidFill>
          <a:ln/>
        </p:spPr>
      </p:sp>
      <p:sp>
        <p:nvSpPr>
          <p:cNvPr id="71685" name="Rectangle 3"/>
          <p:cNvSpPr>
            <a:spLocks noGrp="1" noChangeArrowheads="1"/>
          </p:cNvSpPr>
          <p:nvPr>
            <p:ph type="body" idx="1"/>
          </p:nvPr>
        </p:nvSpPr>
        <p:spPr>
          <a:solidFill>
            <a:srgbClr val="FFFFFF"/>
          </a:solidFill>
          <a:ln>
            <a:solidFill>
              <a:srgbClr val="000000"/>
            </a:solidFill>
          </a:ln>
        </p:spPr>
        <p:txBody>
          <a:bodyPr lIns="94887" tIns="47444" rIns="94887" bIns="47444"/>
          <a:lstStyle/>
          <a:p>
            <a:r>
              <a:rPr lang="en-US" b="1" smtClean="0"/>
              <a:t>Conversion Notes</a:t>
            </a:r>
          </a:p>
          <a:p>
            <a:pPr lvl="1"/>
            <a:r>
              <a:rPr lang="en-US" smtClean="0"/>
              <a:t>This slide is new to the 6</a:t>
            </a:r>
            <a:r>
              <a:rPr lang="en-US" baseline="30000" smtClean="0"/>
              <a:t>th</a:t>
            </a:r>
            <a:r>
              <a:rPr lang="en-US" smtClean="0"/>
              <a:t> edition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2707" name="Rectangle 9"/>
          <p:cNvSpPr>
            <a:spLocks noGrp="1" noChangeArrowheads="1"/>
          </p:cNvSpPr>
          <p:nvPr>
            <p:ph type="sldNum" sz="quarter" idx="5"/>
          </p:nvPr>
        </p:nvSpPr>
        <p:spPr>
          <a:noFill/>
        </p:spPr>
        <p:txBody>
          <a:bodyPr/>
          <a:lstStyle/>
          <a:p>
            <a:fld id="{C1A78D23-E20F-4760-A130-0BDA5B1689FF}" type="slidenum">
              <a:rPr lang="en-US" smtClean="0"/>
              <a:pPr/>
              <a:t>28</a:t>
            </a:fld>
            <a:endParaRPr lang="en-US" smtClean="0"/>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3731" name="Rectangle 9"/>
          <p:cNvSpPr>
            <a:spLocks noGrp="1" noChangeArrowheads="1"/>
          </p:cNvSpPr>
          <p:nvPr>
            <p:ph type="sldNum" sz="quarter" idx="5"/>
          </p:nvPr>
        </p:nvSpPr>
        <p:spPr>
          <a:noFill/>
        </p:spPr>
        <p:txBody>
          <a:bodyPr/>
          <a:lstStyle/>
          <a:p>
            <a:fld id="{CEB708E5-5161-446B-80D7-39C6ABC44C17}" type="slidenum">
              <a:rPr lang="en-US" smtClean="0"/>
              <a:pPr/>
              <a:t>29</a:t>
            </a:fld>
            <a:endParaRPr lang="en-US" smtClean="0"/>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4755" name="Rectangle 9"/>
          <p:cNvSpPr>
            <a:spLocks noGrp="1" noChangeArrowheads="1"/>
          </p:cNvSpPr>
          <p:nvPr>
            <p:ph type="sldNum" sz="quarter" idx="5"/>
          </p:nvPr>
        </p:nvSpPr>
        <p:spPr>
          <a:noFill/>
        </p:spPr>
        <p:txBody>
          <a:bodyPr/>
          <a:lstStyle/>
          <a:p>
            <a:fld id="{37C6331E-FC5B-47FB-95DF-4D2F52B0EC7A}" type="slidenum">
              <a:rPr lang="en-US" smtClean="0"/>
              <a:pPr/>
              <a:t>30</a:t>
            </a:fld>
            <a:endParaRPr lang="en-US" smtClean="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5779" name="Rectangle 9"/>
          <p:cNvSpPr>
            <a:spLocks noGrp="1" noChangeArrowheads="1"/>
          </p:cNvSpPr>
          <p:nvPr>
            <p:ph type="sldNum" sz="quarter" idx="5"/>
          </p:nvPr>
        </p:nvSpPr>
        <p:spPr>
          <a:noFill/>
        </p:spPr>
        <p:txBody>
          <a:bodyPr/>
          <a:lstStyle/>
          <a:p>
            <a:fld id="{B04E48C7-02E2-4B34-9A04-1519FDBE46AC}" type="slidenum">
              <a:rPr lang="en-US" smtClean="0"/>
              <a:pPr/>
              <a:t>31</a:t>
            </a:fld>
            <a:endParaRPr lang="en-US" smtClean="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6803" name="Rectangle 9"/>
          <p:cNvSpPr>
            <a:spLocks noGrp="1" noChangeArrowheads="1"/>
          </p:cNvSpPr>
          <p:nvPr>
            <p:ph type="sldNum" sz="quarter" idx="5"/>
          </p:nvPr>
        </p:nvSpPr>
        <p:spPr>
          <a:noFill/>
        </p:spPr>
        <p:txBody>
          <a:bodyPr/>
          <a:lstStyle/>
          <a:p>
            <a:fld id="{E72B56CA-3FEA-46F3-A1B6-CCF38036989A}" type="slidenum">
              <a:rPr lang="en-US" smtClean="0"/>
              <a:pPr/>
              <a:t>32</a:t>
            </a:fld>
            <a:endParaRPr lang="en-US" smtClean="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7827" name="Rectangle 9"/>
          <p:cNvSpPr>
            <a:spLocks noGrp="1" noChangeArrowheads="1"/>
          </p:cNvSpPr>
          <p:nvPr>
            <p:ph type="sldNum" sz="quarter" idx="5"/>
          </p:nvPr>
        </p:nvSpPr>
        <p:spPr>
          <a:noFill/>
        </p:spPr>
        <p:txBody>
          <a:bodyPr/>
          <a:lstStyle/>
          <a:p>
            <a:fld id="{3CE25EF1-FF2B-4329-83BF-18E0BBD0398D}" type="slidenum">
              <a:rPr lang="en-US" smtClean="0"/>
              <a:pPr/>
              <a:t>33</a:t>
            </a:fld>
            <a:endParaRPr lang="en-US" smtClean="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p:spPr>
        <p:txBody>
          <a:bodyPr/>
          <a:lstStyle/>
          <a:p>
            <a:r>
              <a:rPr lang="en-US" b="1" smtClean="0"/>
              <a:t>Teaching Notes</a:t>
            </a:r>
            <a:endParaRPr lang="en-US" smtClean="0"/>
          </a:p>
          <a:p>
            <a:pPr lvl="1"/>
            <a:r>
              <a:rPr lang="en-US" smtClean="0"/>
              <a:t>Actually, we offered two definitions in the chapter. First, we characterized the systems analyst as a “facilitator” of the other stakeholders’ participation in systems development. Then we offered the more precise definition in this slide.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8851" name="Rectangle 9"/>
          <p:cNvSpPr>
            <a:spLocks noGrp="1" noChangeArrowheads="1"/>
          </p:cNvSpPr>
          <p:nvPr>
            <p:ph type="sldNum" sz="quarter" idx="5"/>
          </p:nvPr>
        </p:nvSpPr>
        <p:spPr>
          <a:noFill/>
        </p:spPr>
        <p:txBody>
          <a:bodyPr/>
          <a:lstStyle/>
          <a:p>
            <a:fld id="{BA179C60-AD99-466A-A4FD-DEB565734F23}" type="slidenum">
              <a:rPr lang="en-US" smtClean="0"/>
              <a:pPr/>
              <a:t>34</a:t>
            </a:fld>
            <a:endParaRPr lang="en-US" smtClean="0"/>
          </a:p>
        </p:txBody>
      </p:sp>
      <p:sp>
        <p:nvSpPr>
          <p:cNvPr id="78852" name="Rectangle 2"/>
          <p:cNvSpPr>
            <a:spLocks noGrp="1" noRot="1" noChangeAspect="1" noChangeArrowheads="1" noTextEdit="1"/>
          </p:cNvSpPr>
          <p:nvPr>
            <p:ph type="sldImg"/>
          </p:nvPr>
        </p:nvSpPr>
        <p:spPr>
          <a:xfrm>
            <a:off x="1416050" y="838200"/>
            <a:ext cx="4484688" cy="3363913"/>
          </a:xfrm>
          <a:ln cap="flat"/>
        </p:spPr>
      </p:sp>
      <p:sp>
        <p:nvSpPr>
          <p:cNvPr id="78853" name="Rectangle 3"/>
          <p:cNvSpPr>
            <a:spLocks noGrp="1" noChangeArrowheads="1"/>
          </p:cNvSpPr>
          <p:nvPr>
            <p:ph type="body" idx="1"/>
          </p:nvPr>
        </p:nvSpPr>
        <p:spPr>
          <a:xfrm>
            <a:off x="974725" y="4562475"/>
            <a:ext cx="5365750" cy="4043363"/>
          </a:xfrm>
          <a:noFill/>
          <a:ln/>
        </p:spPr>
        <p:txBody>
          <a:bodyPr lIns="95546" tIns="47774" rIns="95546" bIns="47774"/>
          <a:lstStyle/>
          <a:p>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1203" name="Rectangle 9"/>
          <p:cNvSpPr>
            <a:spLocks noGrp="1" noChangeArrowheads="1"/>
          </p:cNvSpPr>
          <p:nvPr>
            <p:ph type="sldNum" sz="quarter" idx="5"/>
          </p:nvPr>
        </p:nvSpPr>
        <p:spPr>
          <a:noFill/>
        </p:spPr>
        <p:txBody>
          <a:bodyPr/>
          <a:lstStyle/>
          <a:p>
            <a:fld id="{E3771AA4-92DD-4490-B438-37EEA6EAF680}" type="slidenum">
              <a:rPr lang="en-US" smtClean="0"/>
              <a:pPr/>
              <a:t>7</a:t>
            </a:fld>
            <a:endParaRPr lang="en-US" smtClean="0"/>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79875" name="Rectangle 9"/>
          <p:cNvSpPr>
            <a:spLocks noGrp="1" noChangeArrowheads="1"/>
          </p:cNvSpPr>
          <p:nvPr>
            <p:ph type="sldNum" sz="quarter" idx="5"/>
          </p:nvPr>
        </p:nvSpPr>
        <p:spPr>
          <a:noFill/>
        </p:spPr>
        <p:txBody>
          <a:bodyPr/>
          <a:lstStyle/>
          <a:p>
            <a:fld id="{37ADFE7E-960A-421B-B3D4-4A77B5513313}" type="slidenum">
              <a:rPr lang="en-US" smtClean="0"/>
              <a:pPr/>
              <a:t>35</a:t>
            </a:fld>
            <a:endParaRPr lang="en-US" smtClean="0"/>
          </a:p>
        </p:txBody>
      </p:sp>
      <p:sp>
        <p:nvSpPr>
          <p:cNvPr id="79876" name="Rectangle 2"/>
          <p:cNvSpPr>
            <a:spLocks noGrp="1" noRot="1" noChangeAspect="1" noChangeArrowheads="1" noTextEdit="1"/>
          </p:cNvSpPr>
          <p:nvPr>
            <p:ph type="sldImg"/>
          </p:nvPr>
        </p:nvSpPr>
        <p:spPr>
          <a:xfrm>
            <a:off x="1416050" y="838200"/>
            <a:ext cx="4484688" cy="3363913"/>
          </a:xfrm>
          <a:ln cap="flat"/>
        </p:spPr>
      </p:sp>
      <p:sp>
        <p:nvSpPr>
          <p:cNvPr id="79877" name="Rectangle 3"/>
          <p:cNvSpPr>
            <a:spLocks noGrp="1" noChangeArrowheads="1"/>
          </p:cNvSpPr>
          <p:nvPr>
            <p:ph type="body" idx="1"/>
          </p:nvPr>
        </p:nvSpPr>
        <p:spPr>
          <a:xfrm>
            <a:off x="974725" y="4562475"/>
            <a:ext cx="5365750" cy="4043363"/>
          </a:xfrm>
          <a:noFill/>
          <a:ln/>
        </p:spPr>
        <p:txBody>
          <a:bodyPr lIns="95546" tIns="47774" rIns="95546" bIns="47774"/>
          <a:lstStyle/>
          <a:p>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0899" name="Rectangle 9"/>
          <p:cNvSpPr>
            <a:spLocks noGrp="1" noChangeArrowheads="1"/>
          </p:cNvSpPr>
          <p:nvPr>
            <p:ph type="sldNum" sz="quarter" idx="5"/>
          </p:nvPr>
        </p:nvSpPr>
        <p:spPr>
          <a:noFill/>
        </p:spPr>
        <p:txBody>
          <a:bodyPr/>
          <a:lstStyle/>
          <a:p>
            <a:fld id="{23CB5404-1AAF-45E5-919B-E7A2D9A08244}" type="slidenum">
              <a:rPr lang="en-US" smtClean="0"/>
              <a:pPr/>
              <a:t>36</a:t>
            </a:fld>
            <a:endParaRPr lang="en-US" smtClean="0"/>
          </a:p>
        </p:txBody>
      </p:sp>
      <p:sp>
        <p:nvSpPr>
          <p:cNvPr id="80900" name="Rectangle 2"/>
          <p:cNvSpPr>
            <a:spLocks noGrp="1" noChangeArrowheads="1"/>
          </p:cNvSpPr>
          <p:nvPr>
            <p:ph type="body" idx="1"/>
          </p:nvPr>
        </p:nvSpPr>
        <p:spPr>
          <a:xfrm>
            <a:off x="974725" y="4562475"/>
            <a:ext cx="5365750" cy="4043363"/>
          </a:xfrm>
          <a:noFill/>
          <a:ln/>
        </p:spPr>
        <p:txBody>
          <a:bodyPr lIns="95546" tIns="47774" rIns="95546" bIns="47774"/>
          <a:lstStyle/>
          <a:p>
            <a:r>
              <a:rPr lang="en-GB" smtClean="0"/>
              <a:t>Problem Solving</a:t>
            </a:r>
          </a:p>
          <a:p>
            <a:r>
              <a:rPr lang="en-GB" smtClean="0"/>
              <a:t>	Lorry stuck under the bridge, little boy who suggests let the air out of the tyres</a:t>
            </a:r>
          </a:p>
          <a:p>
            <a:endParaRPr lang="en-GB" smtClean="0"/>
          </a:p>
          <a:p>
            <a:r>
              <a:rPr lang="en-GB" smtClean="0"/>
              <a:t>Best Change their organisations</a:t>
            </a:r>
          </a:p>
          <a:p>
            <a:r>
              <a:rPr lang="en-GB" smtClean="0"/>
              <a:t>	CIO who gets promoted to the role of CEO</a:t>
            </a:r>
          </a:p>
          <a:p>
            <a:endParaRPr lang="en-GB" smtClean="0"/>
          </a:p>
        </p:txBody>
      </p:sp>
      <p:sp>
        <p:nvSpPr>
          <p:cNvPr id="80901" name="Rectangle 3"/>
          <p:cNvSpPr>
            <a:spLocks noGrp="1" noRot="1" noChangeAspect="1" noChangeArrowheads="1" noTextEdit="1"/>
          </p:cNvSpPr>
          <p:nvPr>
            <p:ph type="sldImg"/>
          </p:nvPr>
        </p:nvSpPr>
        <p:spPr>
          <a:xfrm>
            <a:off x="1416050" y="838200"/>
            <a:ext cx="4484688" cy="3363913"/>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1923" name="Rectangle 9"/>
          <p:cNvSpPr>
            <a:spLocks noGrp="1" noChangeArrowheads="1"/>
          </p:cNvSpPr>
          <p:nvPr>
            <p:ph type="sldNum" sz="quarter" idx="5"/>
          </p:nvPr>
        </p:nvSpPr>
        <p:spPr>
          <a:noFill/>
        </p:spPr>
        <p:txBody>
          <a:bodyPr/>
          <a:lstStyle/>
          <a:p>
            <a:fld id="{CA1C27ED-C261-4373-85BA-D090654A6E4F}" type="slidenum">
              <a:rPr lang="en-US" smtClean="0"/>
              <a:pPr/>
              <a:t>37</a:t>
            </a:fld>
            <a:endParaRPr lang="en-US" smtClean="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p:spPr>
        <p:txBody>
          <a:bodyPr/>
          <a:lstStyle/>
          <a:p>
            <a:r>
              <a:rPr lang="en-US" b="1" smtClean="0"/>
              <a:t>Conversion Notes</a:t>
            </a:r>
            <a:endParaRPr lang="en-US" smtClean="0"/>
          </a:p>
          <a:p>
            <a:pPr lvl="1"/>
            <a:r>
              <a:rPr lang="en-US" smtClean="0"/>
              <a:t>We replaced the phase-like naming of the problem-solving steps introduced in Chapter 1 of the 4th edition (p. 9). This should prevent some students and instructors from confusing these problem-solving steps with an actual system development life cycle or methodology (introduced in Chapter 3).</a:t>
            </a:r>
            <a:endParaRPr lang="en-US" b="1"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2947" name="Rectangle 9"/>
          <p:cNvSpPr>
            <a:spLocks noGrp="1" noChangeArrowheads="1"/>
          </p:cNvSpPr>
          <p:nvPr>
            <p:ph type="sldNum" sz="quarter" idx="5"/>
          </p:nvPr>
        </p:nvSpPr>
        <p:spPr>
          <a:noFill/>
        </p:spPr>
        <p:txBody>
          <a:bodyPr/>
          <a:lstStyle/>
          <a:p>
            <a:fld id="{B98AFDAD-54F3-40CF-AEC4-89FF439E9B9D}" type="slidenum">
              <a:rPr lang="en-US" smtClean="0"/>
              <a:pPr/>
              <a:t>38</a:t>
            </a:fld>
            <a:endParaRPr lang="en-US" smtClean="0"/>
          </a:p>
        </p:txBody>
      </p:sp>
      <p:sp>
        <p:nvSpPr>
          <p:cNvPr id="82948" name="Rectangle 2"/>
          <p:cNvSpPr>
            <a:spLocks noGrp="1" noChangeArrowheads="1"/>
          </p:cNvSpPr>
          <p:nvPr>
            <p:ph type="body" idx="1"/>
          </p:nvPr>
        </p:nvSpPr>
        <p:spPr>
          <a:xfrm>
            <a:off x="974725" y="4562475"/>
            <a:ext cx="5365750" cy="4043363"/>
          </a:xfrm>
          <a:noFill/>
          <a:ln/>
        </p:spPr>
        <p:txBody>
          <a:bodyPr lIns="95546" tIns="47774" rIns="95546" bIns="47774"/>
          <a:lstStyle/>
          <a:p>
            <a:endParaRPr lang="en-CA" smtClean="0"/>
          </a:p>
        </p:txBody>
      </p:sp>
      <p:sp>
        <p:nvSpPr>
          <p:cNvPr id="82949" name="Rectangle 3"/>
          <p:cNvSpPr>
            <a:spLocks noGrp="1" noRot="1" noChangeAspect="1" noChangeArrowheads="1" noTextEdit="1"/>
          </p:cNvSpPr>
          <p:nvPr>
            <p:ph type="sldImg"/>
          </p:nvPr>
        </p:nvSpPr>
        <p:spPr>
          <a:xfrm>
            <a:off x="1416050" y="838200"/>
            <a:ext cx="4484688" cy="3363913"/>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3971" name="Rectangle 9"/>
          <p:cNvSpPr>
            <a:spLocks noGrp="1" noChangeArrowheads="1"/>
          </p:cNvSpPr>
          <p:nvPr>
            <p:ph type="sldNum" sz="quarter" idx="5"/>
          </p:nvPr>
        </p:nvSpPr>
        <p:spPr>
          <a:noFill/>
        </p:spPr>
        <p:txBody>
          <a:bodyPr/>
          <a:lstStyle/>
          <a:p>
            <a:fld id="{22B51243-9D39-469C-8C81-C7950DE5AE77}" type="slidenum">
              <a:rPr lang="en-US" smtClean="0"/>
              <a:pPr/>
              <a:t>39</a:t>
            </a:fld>
            <a:endParaRPr lang="en-US" smtClean="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p:spPr>
        <p:txBody>
          <a:bodyPr/>
          <a:lstStyle/>
          <a:p>
            <a:r>
              <a:rPr lang="en-US" smtClean="0"/>
              <a:t>No additional notes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4995" name="Rectangle 9"/>
          <p:cNvSpPr>
            <a:spLocks noGrp="1" noChangeArrowheads="1"/>
          </p:cNvSpPr>
          <p:nvPr>
            <p:ph type="sldNum" sz="quarter" idx="5"/>
          </p:nvPr>
        </p:nvSpPr>
        <p:spPr>
          <a:noFill/>
        </p:spPr>
        <p:txBody>
          <a:bodyPr/>
          <a:lstStyle/>
          <a:p>
            <a:fld id="{03F1776C-3589-4166-9539-F33B463E5150}" type="slidenum">
              <a:rPr lang="en-US" smtClean="0"/>
              <a:pPr/>
              <a:t>40</a:t>
            </a:fld>
            <a:endParaRPr lang="en-US" smtClean="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6019" name="Rectangle 9"/>
          <p:cNvSpPr>
            <a:spLocks noGrp="1" noChangeArrowheads="1"/>
          </p:cNvSpPr>
          <p:nvPr>
            <p:ph type="sldNum" sz="quarter" idx="5"/>
          </p:nvPr>
        </p:nvSpPr>
        <p:spPr>
          <a:noFill/>
        </p:spPr>
        <p:txBody>
          <a:bodyPr/>
          <a:lstStyle/>
          <a:p>
            <a:fld id="{B0927DD1-3224-4B91-8C94-B09826033466}" type="slidenum">
              <a:rPr lang="en-US" smtClean="0"/>
              <a:pPr/>
              <a:t>41</a:t>
            </a:fld>
            <a:endParaRPr lang="en-US" smtClean="0"/>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7043" name="Rectangle 9"/>
          <p:cNvSpPr>
            <a:spLocks noGrp="1" noChangeArrowheads="1"/>
          </p:cNvSpPr>
          <p:nvPr>
            <p:ph type="sldNum" sz="quarter" idx="5"/>
          </p:nvPr>
        </p:nvSpPr>
        <p:spPr>
          <a:noFill/>
        </p:spPr>
        <p:txBody>
          <a:bodyPr/>
          <a:lstStyle/>
          <a:p>
            <a:fld id="{BD49C7E0-E40E-4C2C-B21C-A984C21BC913}" type="slidenum">
              <a:rPr lang="en-US" smtClean="0"/>
              <a:pPr/>
              <a:t>42</a:t>
            </a:fld>
            <a:endParaRPr lang="en-US" smtClean="0"/>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noFill/>
          <a:ln/>
        </p:spPr>
        <p:txBody>
          <a:bodyPr/>
          <a:lstStyle/>
          <a:p>
            <a:r>
              <a:rPr lang="en-US" smtClean="0"/>
              <a:t>No additional notes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88067" name="Rectangle 9"/>
          <p:cNvSpPr>
            <a:spLocks noGrp="1" noChangeArrowheads="1"/>
          </p:cNvSpPr>
          <p:nvPr>
            <p:ph type="sldNum" sz="quarter" idx="5"/>
          </p:nvPr>
        </p:nvSpPr>
        <p:spPr>
          <a:noFill/>
        </p:spPr>
        <p:txBody>
          <a:bodyPr/>
          <a:lstStyle/>
          <a:p>
            <a:fld id="{1290FD18-84B7-4211-A1A9-CCD5424A56AB}" type="slidenum">
              <a:rPr lang="en-US" smtClean="0"/>
              <a:pPr/>
              <a:t>43</a:t>
            </a:fld>
            <a:endParaRPr lang="en-US" smtClean="0"/>
          </a:p>
        </p:txBody>
      </p:sp>
      <p:sp>
        <p:nvSpPr>
          <p:cNvPr id="88068" name="Rectangle 2"/>
          <p:cNvSpPr>
            <a:spLocks noGrp="1" noRot="1" noChangeAspect="1" noChangeArrowheads="1" noTextEdit="1"/>
          </p:cNvSpPr>
          <p:nvPr>
            <p:ph type="sldImg"/>
          </p:nvPr>
        </p:nvSpPr>
        <p:spPr>
          <a:xfrm>
            <a:off x="1265238" y="725488"/>
            <a:ext cx="4784725" cy="3587750"/>
          </a:xfrm>
          <a:ln/>
        </p:spPr>
      </p:sp>
      <p:sp>
        <p:nvSpPr>
          <p:cNvPr id="88069" name="Rectangle 3"/>
          <p:cNvSpPr>
            <a:spLocks noGrp="1" noChangeArrowheads="1"/>
          </p:cNvSpPr>
          <p:nvPr>
            <p:ph type="body" idx="1"/>
          </p:nvPr>
        </p:nvSpPr>
        <p:spPr>
          <a:noFill/>
          <a:ln/>
        </p:spPr>
        <p:txBody>
          <a:bodyPr/>
          <a:lstStyle/>
          <a:p>
            <a:r>
              <a:rPr lang="en-US" b="1" smtClean="0"/>
              <a:t>Conversion Notes</a:t>
            </a:r>
          </a:p>
          <a:p>
            <a:pPr lvl="1"/>
            <a:r>
              <a:rPr lang="en-US" smtClean="0"/>
              <a:t>This slide and figure is new to the 6</a:t>
            </a:r>
            <a:r>
              <a:rPr lang="en-US" baseline="30000" smtClean="0"/>
              <a:t>th</a:t>
            </a:r>
            <a:r>
              <a:rPr lang="en-US" smtClean="0"/>
              <a:t> edition</a:t>
            </a:r>
          </a:p>
          <a:p>
            <a:r>
              <a:rPr lang="en-US" b="1" smtClean="0"/>
              <a:t>Teaching Notes</a:t>
            </a:r>
          </a:p>
          <a:p>
            <a:pPr lvl="1"/>
            <a:r>
              <a:rPr lang="en-US" smtClean="0"/>
              <a:t>Sequential processes are one alternative. This is often called a “waterfall development” process.</a:t>
            </a:r>
          </a:p>
          <a:p>
            <a:pPr lvl="1"/>
            <a:r>
              <a:rPr lang="en-US" smtClean="0"/>
              <a:t>An iterative or incremental development process develops and placed into operation a portion of the new system as quickly as possible and then moves on to other parts of the system.</a:t>
            </a:r>
          </a:p>
          <a:p>
            <a:pPr lvl="1"/>
            <a:r>
              <a:rPr lang="en-US" smtClean="0"/>
              <a:t>Consider asking students to come up with pros and cons of each approach. For instance, the iterative approach gives the users some of what they want much sooner than the sequential approach. But the sequential approach is less likely to require fixes and redesigns to what has previously been implemented.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2227" name="Rectangle 9"/>
          <p:cNvSpPr>
            <a:spLocks noGrp="1" noChangeArrowheads="1"/>
          </p:cNvSpPr>
          <p:nvPr>
            <p:ph type="sldNum" sz="quarter" idx="5"/>
          </p:nvPr>
        </p:nvSpPr>
        <p:spPr>
          <a:noFill/>
        </p:spPr>
        <p:txBody>
          <a:bodyPr/>
          <a:lstStyle/>
          <a:p>
            <a:fld id="{4C2FF7CD-7627-425F-861C-24A5A16C77DB}" type="slidenum">
              <a:rPr lang="en-US" smtClean="0"/>
              <a:pPr/>
              <a:t>8</a:t>
            </a:fld>
            <a:endParaRPr lang="en-US" smtClean="0"/>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3251" name="Rectangle 9"/>
          <p:cNvSpPr>
            <a:spLocks noGrp="1" noChangeArrowheads="1"/>
          </p:cNvSpPr>
          <p:nvPr>
            <p:ph type="sldNum" sz="quarter" idx="5"/>
          </p:nvPr>
        </p:nvSpPr>
        <p:spPr>
          <a:noFill/>
        </p:spPr>
        <p:txBody>
          <a:bodyPr/>
          <a:lstStyle/>
          <a:p>
            <a:fld id="{E8DC858D-7951-4544-A03C-1947DE4C3F5C}" type="slidenum">
              <a:rPr lang="en-US" smtClean="0"/>
              <a:pPr/>
              <a:t>9</a:t>
            </a:fld>
            <a:endParaRPr lang="en-US" smtClean="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4275" name="Rectangle 9"/>
          <p:cNvSpPr>
            <a:spLocks noGrp="1" noChangeArrowheads="1"/>
          </p:cNvSpPr>
          <p:nvPr>
            <p:ph type="sldNum" sz="quarter" idx="5"/>
          </p:nvPr>
        </p:nvSpPr>
        <p:spPr>
          <a:noFill/>
        </p:spPr>
        <p:txBody>
          <a:bodyPr/>
          <a:lstStyle/>
          <a:p>
            <a:fld id="{D4AF07D4-F516-4A13-86F9-A80764C6B495}" type="slidenum">
              <a:rPr lang="en-US" smtClean="0"/>
              <a:pPr/>
              <a:t>10</a:t>
            </a:fld>
            <a:endParaRPr lang="en-US" smtClean="0"/>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5299" name="Rectangle 9"/>
          <p:cNvSpPr>
            <a:spLocks noGrp="1" noChangeArrowheads="1"/>
          </p:cNvSpPr>
          <p:nvPr>
            <p:ph type="sldNum" sz="quarter" idx="5"/>
          </p:nvPr>
        </p:nvSpPr>
        <p:spPr>
          <a:noFill/>
        </p:spPr>
        <p:txBody>
          <a:bodyPr/>
          <a:lstStyle/>
          <a:p>
            <a:fld id="{38E8A2C9-DB56-4B97-9195-F863A77F6B84}" type="slidenum">
              <a:rPr lang="en-US" smtClean="0"/>
              <a:pPr/>
              <a:t>11</a:t>
            </a:fld>
            <a:endParaRPr lang="en-US" smtClean="0"/>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6323" name="Rectangle 9"/>
          <p:cNvSpPr>
            <a:spLocks noGrp="1" noChangeArrowheads="1"/>
          </p:cNvSpPr>
          <p:nvPr>
            <p:ph type="sldNum" sz="quarter" idx="5"/>
          </p:nvPr>
        </p:nvSpPr>
        <p:spPr>
          <a:noFill/>
        </p:spPr>
        <p:txBody>
          <a:bodyPr/>
          <a:lstStyle/>
          <a:p>
            <a:fld id="{29B22520-5C57-4843-9AFB-02A4D3F6B18B}" type="slidenum">
              <a:rPr lang="en-US" smtClean="0"/>
              <a:pPr/>
              <a:t>12</a:t>
            </a:fld>
            <a:endParaRPr lang="en-US" smtClean="0"/>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ChangeArrowheads="1"/>
          </p:cNvSpPr>
          <p:nvPr>
            <p:ph type="ftr" sz="quarter" idx="4"/>
          </p:nvPr>
        </p:nvSpPr>
        <p:spPr>
          <a:noFill/>
        </p:spPr>
        <p:txBody>
          <a:bodyPr/>
          <a:lstStyle/>
          <a:p>
            <a:r>
              <a:rPr lang="en-US" smtClean="0"/>
              <a:t>Chapter 1 - The Context of Systems Analysis And Design Methods</a:t>
            </a:r>
          </a:p>
        </p:txBody>
      </p:sp>
      <p:sp>
        <p:nvSpPr>
          <p:cNvPr id="57347" name="Rectangle 9"/>
          <p:cNvSpPr>
            <a:spLocks noGrp="1" noChangeArrowheads="1"/>
          </p:cNvSpPr>
          <p:nvPr>
            <p:ph type="sldNum" sz="quarter" idx="5"/>
          </p:nvPr>
        </p:nvSpPr>
        <p:spPr>
          <a:noFill/>
        </p:spPr>
        <p:txBody>
          <a:bodyPr/>
          <a:lstStyle/>
          <a:p>
            <a:fld id="{B4B17C5F-906D-42FC-8DA8-C2F1FF065261}" type="slidenum">
              <a:rPr lang="en-US" smtClean="0"/>
              <a:pPr/>
              <a:t>13</a:t>
            </a:fld>
            <a:endParaRPr lang="en-US" smtClean="0"/>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slid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Line 5"/>
          <p:cNvSpPr>
            <a:spLocks noChangeShapeType="1"/>
          </p:cNvSpPr>
          <p:nvPr/>
        </p:nvSpPr>
        <p:spPr bwMode="auto">
          <a:xfrm>
            <a:off x="2895600" y="1981200"/>
            <a:ext cx="5759450" cy="0"/>
          </a:xfrm>
          <a:prstGeom prst="line">
            <a:avLst/>
          </a:prstGeom>
          <a:noFill/>
          <a:ln w="44450">
            <a:solidFill>
              <a:schemeClr val="bg1"/>
            </a:solidFill>
            <a:round/>
            <a:headEnd/>
            <a:tailEnd/>
          </a:ln>
          <a:effectLst/>
        </p:spPr>
        <p:txBody>
          <a:bodyPr/>
          <a:lstStyle/>
          <a:p>
            <a:pPr>
              <a:defRPr/>
            </a:pPr>
            <a:endParaRPr lang="en-US"/>
          </a:p>
        </p:txBody>
      </p:sp>
      <p:sp>
        <p:nvSpPr>
          <p:cNvPr id="6" name="Rectangle 6"/>
          <p:cNvSpPr>
            <a:spLocks noChangeArrowheads="1"/>
          </p:cNvSpPr>
          <p:nvPr/>
        </p:nvSpPr>
        <p:spPr bwMode="auto">
          <a:xfrm>
            <a:off x="152400" y="6572250"/>
            <a:ext cx="2667000" cy="457200"/>
          </a:xfrm>
          <a:prstGeom prst="rect">
            <a:avLst/>
          </a:prstGeom>
          <a:noFill/>
          <a:ln w="12700" cap="sq">
            <a:noFill/>
            <a:miter lim="800000"/>
            <a:headEnd type="none" w="sm" len="sm"/>
            <a:tailEnd type="none" w="sm" len="sm"/>
          </a:ln>
          <a:effectLst/>
        </p:spPr>
        <p:txBody>
          <a:bodyPr/>
          <a:lstStyle/>
          <a:p>
            <a:pPr>
              <a:spcBef>
                <a:spcPct val="50000"/>
              </a:spcBef>
              <a:defRPr/>
            </a:pPr>
            <a:r>
              <a:rPr lang="en-US" sz="1400" i="1">
                <a:solidFill>
                  <a:schemeClr val="bg1"/>
                </a:solidFill>
                <a:latin typeface="Book Antiqua" pitchFamily="18" charset="0"/>
              </a:rPr>
              <a:t>McGraw-Hill/Irwin</a:t>
            </a:r>
          </a:p>
        </p:txBody>
      </p:sp>
      <p:sp>
        <p:nvSpPr>
          <p:cNvPr id="7" name="Rectangle 7"/>
          <p:cNvSpPr>
            <a:spLocks noChangeArrowheads="1"/>
          </p:cNvSpPr>
          <p:nvPr/>
        </p:nvSpPr>
        <p:spPr bwMode="auto">
          <a:xfrm>
            <a:off x="3429000" y="6572250"/>
            <a:ext cx="5410200" cy="457200"/>
          </a:xfrm>
          <a:prstGeom prst="rect">
            <a:avLst/>
          </a:prstGeom>
          <a:noFill/>
          <a:ln w="12700" cap="sq">
            <a:noFill/>
            <a:miter lim="800000"/>
            <a:headEnd type="none" w="sm" len="sm"/>
            <a:tailEnd type="none" w="sm" len="sm"/>
          </a:ln>
          <a:effectLst/>
        </p:spPr>
        <p:txBody>
          <a:bodyPr/>
          <a:lstStyle/>
          <a:p>
            <a:pPr algn="r">
              <a:spcBef>
                <a:spcPct val="50000"/>
              </a:spcBef>
              <a:defRPr/>
            </a:pPr>
            <a:r>
              <a:rPr lang="en-US" sz="1200" i="1">
                <a:solidFill>
                  <a:schemeClr val="bg1"/>
                </a:solidFill>
                <a:latin typeface="Book Antiqua" pitchFamily="18" charset="0"/>
              </a:rPr>
              <a:t>Copyright</a:t>
            </a:r>
            <a:r>
              <a:rPr lang="en-US" sz="1200" b="0">
                <a:solidFill>
                  <a:schemeClr val="bg1"/>
                </a:solidFill>
                <a:latin typeface="Book Antiqua" pitchFamily="18" charset="0"/>
              </a:rPr>
              <a:t> </a:t>
            </a:r>
            <a:r>
              <a:rPr lang="en-US" sz="1200" i="1">
                <a:solidFill>
                  <a:schemeClr val="bg1"/>
                </a:solidFill>
                <a:latin typeface="Book Antiqua" pitchFamily="18" charset="0"/>
              </a:rPr>
              <a:t>© 2007 by The McGraw-Hill Companies, Inc. All rights reserved.</a:t>
            </a:r>
          </a:p>
        </p:txBody>
      </p:sp>
      <p:sp>
        <p:nvSpPr>
          <p:cNvPr id="377859" name="Rectangle 3"/>
          <p:cNvSpPr>
            <a:spLocks noGrp="1" noChangeArrowheads="1"/>
          </p:cNvSpPr>
          <p:nvPr>
            <p:ph type="ctrTitle"/>
          </p:nvPr>
        </p:nvSpPr>
        <p:spPr>
          <a:xfrm>
            <a:off x="2895600" y="381000"/>
            <a:ext cx="5715000" cy="1600200"/>
          </a:xfrm>
          <a:solidFill>
            <a:srgbClr val="D2E0A4"/>
          </a:solidFill>
        </p:spPr>
        <p:txBody>
          <a:bodyPr lIns="365760"/>
          <a:lstStyle>
            <a:lvl1pPr>
              <a:defRPr/>
            </a:lvl1pPr>
          </a:lstStyle>
          <a:p>
            <a:r>
              <a:rPr lang="en-US"/>
              <a:t>Click to edit Master title style</a:t>
            </a:r>
          </a:p>
        </p:txBody>
      </p:sp>
      <p:sp>
        <p:nvSpPr>
          <p:cNvPr id="377860" name="Rectangle 4"/>
          <p:cNvSpPr>
            <a:spLocks noGrp="1" noChangeArrowheads="1"/>
          </p:cNvSpPr>
          <p:nvPr>
            <p:ph type="subTitle" idx="1"/>
          </p:nvPr>
        </p:nvSpPr>
        <p:spPr>
          <a:xfrm>
            <a:off x="2971800" y="2133600"/>
            <a:ext cx="5562600" cy="3962400"/>
          </a:xfrm>
        </p:spPr>
        <p:txBody>
          <a:bodyPr anchor="ctr" anchorCtr="1"/>
          <a:lstStyle>
            <a:lvl1pPr marL="0" indent="0" algn="ctr">
              <a:buFontTx/>
              <a:buNone/>
              <a:defRPr sz="4000">
                <a:solidFill>
                  <a:srgbClr val="660066"/>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EE0D3B34-4F4C-4E79-A3D1-B8B9E22D307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76200"/>
            <a:ext cx="20574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
            <a:ext cx="60198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4923928C-F20F-40FC-82C2-E2E009DD5D5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D04C0A57-5C9C-4FA5-A403-E5A88DF0D4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r>
              <a:rPr lang="en-US"/>
              <a:t>1-</a:t>
            </a:r>
            <a:fld id="{CFF2695E-9734-49F3-8D79-696AB28E00D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600200"/>
            <a:ext cx="40005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19862DE3-9E7A-4C80-BC56-934966AD01E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r>
              <a:rPr lang="en-US"/>
              <a:t>1-</a:t>
            </a:r>
            <a:fld id="{4DF4168D-1AF4-4756-BC5C-28B7BDAD5C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r>
              <a:rPr lang="en-US"/>
              <a:t>1-</a:t>
            </a:r>
            <a:fld id="{CAC90A2B-6A20-4D68-8458-F4585D1EC01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r>
              <a:rPr lang="en-US"/>
              <a:t>1-</a:t>
            </a:r>
            <a:fld id="{E0BEE52E-16A9-4835-9BF7-AB93D41B72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282BF6A3-76D6-4BCB-9554-540ED7093FD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r>
              <a:rPr lang="en-US"/>
              <a:t>1-</a:t>
            </a:r>
            <a:fld id="{867BDFB6-3533-4287-8509-9966F9DF80A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contentslide"/>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6147" name="Rectangle 3"/>
          <p:cNvSpPr>
            <a:spLocks noGrp="1" noChangeArrowheads="1"/>
          </p:cNvSpPr>
          <p:nvPr>
            <p:ph type="title"/>
          </p:nvPr>
        </p:nvSpPr>
        <p:spPr bwMode="auto">
          <a:xfrm>
            <a:off x="990600" y="76200"/>
            <a:ext cx="8153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8" name="Rectangle 4"/>
          <p:cNvSpPr>
            <a:spLocks noGrp="1" noChangeArrowheads="1"/>
          </p:cNvSpPr>
          <p:nvPr>
            <p:ph type="body" idx="1"/>
          </p:nvPr>
        </p:nvSpPr>
        <p:spPr bwMode="auto">
          <a:xfrm>
            <a:off x="914400" y="1600200"/>
            <a:ext cx="8153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76837" name="Rectangle 5"/>
          <p:cNvSpPr>
            <a:spLocks noGrp="1" noChangeArrowheads="1"/>
          </p:cNvSpPr>
          <p:nvPr>
            <p:ph type="sldNum" sz="quarter" idx="4"/>
          </p:nvPr>
        </p:nvSpPr>
        <p:spPr bwMode="auto">
          <a:xfrm>
            <a:off x="0" y="6229350"/>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bg1"/>
                </a:solidFill>
                <a:latin typeface="+mn-lt"/>
              </a:defRPr>
            </a:lvl1pPr>
          </a:lstStyle>
          <a:p>
            <a:pPr>
              <a:defRPr/>
            </a:pPr>
            <a:r>
              <a:rPr lang="en-US"/>
              <a:t>1-</a:t>
            </a:r>
            <a:fld id="{3929D5D0-7DE3-4F40-A734-2126783EBE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ftr="0" dt="0"/>
  <p:txStyles>
    <p:titleStyle>
      <a:lvl1pPr algn="l" rtl="0" eaLnBrk="0" fontAlgn="base" hangingPunct="0">
        <a:lnSpc>
          <a:spcPct val="90000"/>
        </a:lnSpc>
        <a:spcBef>
          <a:spcPct val="0"/>
        </a:spcBef>
        <a:spcAft>
          <a:spcPct val="0"/>
        </a:spcAft>
        <a:defRPr sz="4400">
          <a:solidFill>
            <a:schemeClr val="bg1"/>
          </a:solidFill>
          <a:latin typeface="+mj-lt"/>
          <a:ea typeface="+mj-ea"/>
          <a:cs typeface="+mj-cs"/>
        </a:defRPr>
      </a:lvl1pPr>
      <a:lvl2pPr algn="l" rtl="0" eaLnBrk="0" fontAlgn="base" hangingPunct="0">
        <a:lnSpc>
          <a:spcPct val="90000"/>
        </a:lnSpc>
        <a:spcBef>
          <a:spcPct val="0"/>
        </a:spcBef>
        <a:spcAft>
          <a:spcPct val="0"/>
        </a:spcAft>
        <a:defRPr sz="4400">
          <a:solidFill>
            <a:schemeClr val="bg1"/>
          </a:solidFill>
          <a:latin typeface="Arial" charset="0"/>
        </a:defRPr>
      </a:lvl2pPr>
      <a:lvl3pPr algn="l" rtl="0" eaLnBrk="0" fontAlgn="base" hangingPunct="0">
        <a:lnSpc>
          <a:spcPct val="90000"/>
        </a:lnSpc>
        <a:spcBef>
          <a:spcPct val="0"/>
        </a:spcBef>
        <a:spcAft>
          <a:spcPct val="0"/>
        </a:spcAft>
        <a:defRPr sz="4400">
          <a:solidFill>
            <a:schemeClr val="bg1"/>
          </a:solidFill>
          <a:latin typeface="Arial" charset="0"/>
        </a:defRPr>
      </a:lvl3pPr>
      <a:lvl4pPr algn="l" rtl="0" eaLnBrk="0" fontAlgn="base" hangingPunct="0">
        <a:lnSpc>
          <a:spcPct val="90000"/>
        </a:lnSpc>
        <a:spcBef>
          <a:spcPct val="0"/>
        </a:spcBef>
        <a:spcAft>
          <a:spcPct val="0"/>
        </a:spcAft>
        <a:defRPr sz="4400">
          <a:solidFill>
            <a:schemeClr val="bg1"/>
          </a:solidFill>
          <a:latin typeface="Arial" charset="0"/>
        </a:defRPr>
      </a:lvl4pPr>
      <a:lvl5pPr algn="l" rtl="0" eaLnBrk="0" fontAlgn="base" hangingPunct="0">
        <a:lnSpc>
          <a:spcPct val="90000"/>
        </a:lnSpc>
        <a:spcBef>
          <a:spcPct val="0"/>
        </a:spcBef>
        <a:spcAft>
          <a:spcPct val="0"/>
        </a:spcAft>
        <a:defRPr sz="4400">
          <a:solidFill>
            <a:schemeClr val="bg1"/>
          </a:solidFill>
          <a:latin typeface="Arial" charset="0"/>
        </a:defRPr>
      </a:lvl5pPr>
      <a:lvl6pPr marL="457200" algn="l" rtl="0" fontAlgn="base">
        <a:lnSpc>
          <a:spcPct val="90000"/>
        </a:lnSpc>
        <a:spcBef>
          <a:spcPct val="0"/>
        </a:spcBef>
        <a:spcAft>
          <a:spcPct val="0"/>
        </a:spcAft>
        <a:defRPr sz="4400">
          <a:solidFill>
            <a:schemeClr val="bg1"/>
          </a:solidFill>
          <a:latin typeface="Arial" charset="0"/>
        </a:defRPr>
      </a:lvl6pPr>
      <a:lvl7pPr marL="914400" algn="l" rtl="0" fontAlgn="base">
        <a:lnSpc>
          <a:spcPct val="90000"/>
        </a:lnSpc>
        <a:spcBef>
          <a:spcPct val="0"/>
        </a:spcBef>
        <a:spcAft>
          <a:spcPct val="0"/>
        </a:spcAft>
        <a:defRPr sz="4400">
          <a:solidFill>
            <a:schemeClr val="bg1"/>
          </a:solidFill>
          <a:latin typeface="Arial" charset="0"/>
        </a:defRPr>
      </a:lvl7pPr>
      <a:lvl8pPr marL="1371600" algn="l" rtl="0" fontAlgn="base">
        <a:lnSpc>
          <a:spcPct val="90000"/>
        </a:lnSpc>
        <a:spcBef>
          <a:spcPct val="0"/>
        </a:spcBef>
        <a:spcAft>
          <a:spcPct val="0"/>
        </a:spcAft>
        <a:defRPr sz="4400">
          <a:solidFill>
            <a:schemeClr val="bg1"/>
          </a:solidFill>
          <a:latin typeface="Arial" charset="0"/>
        </a:defRPr>
      </a:lvl8pPr>
      <a:lvl9pPr marL="1828800" algn="l" rtl="0" fontAlgn="base">
        <a:lnSpc>
          <a:spcPct val="90000"/>
        </a:lnSpc>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rgbClr val="818A4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0066"/>
        </a:buClr>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online.algonquincolleg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algn="ctr" eaLnBrk="1" hangingPunct="1"/>
            <a:r>
              <a:rPr lang="en-US" sz="9600" smtClean="0">
                <a:solidFill>
                  <a:schemeClr val="tx1"/>
                </a:solidFill>
              </a:rPr>
              <a:t>CST8225</a:t>
            </a:r>
          </a:p>
        </p:txBody>
      </p:sp>
      <p:sp>
        <p:nvSpPr>
          <p:cNvPr id="8195" name="Rectangle 3"/>
          <p:cNvSpPr>
            <a:spLocks noGrp="1" noChangeArrowheads="1"/>
          </p:cNvSpPr>
          <p:nvPr>
            <p:ph type="subTitle" idx="1"/>
          </p:nvPr>
        </p:nvSpPr>
        <p:spPr>
          <a:xfrm>
            <a:off x="2916238" y="2133600"/>
            <a:ext cx="5562600" cy="4319588"/>
          </a:xfrm>
        </p:spPr>
        <p:txBody>
          <a:bodyPr/>
          <a:lstStyle/>
          <a:p>
            <a:pPr eaLnBrk="1" hangingPunct="1">
              <a:lnSpc>
                <a:spcPct val="80000"/>
              </a:lnSpc>
            </a:pPr>
            <a:r>
              <a:rPr lang="en-US" sz="6000" smtClean="0"/>
              <a:t>Welcome to</a:t>
            </a:r>
          </a:p>
          <a:p>
            <a:pPr eaLnBrk="1" hangingPunct="1">
              <a:lnSpc>
                <a:spcPct val="80000"/>
              </a:lnSpc>
            </a:pPr>
            <a:r>
              <a:rPr lang="en-US" sz="6000" smtClean="0"/>
              <a:t>Software Requirements Specification</a:t>
            </a:r>
          </a:p>
          <a:p>
            <a:pPr eaLnBrk="1" hangingPunct="1">
              <a:lnSpc>
                <a:spcPct val="80000"/>
              </a:lnSpc>
            </a:pPr>
            <a:r>
              <a:rPr lang="en-US" sz="6000" smtClean="0"/>
              <a:t>and Analysis</a:t>
            </a:r>
            <a:endParaRPr lang="en-CA" sz="320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0931EF3D-AFAC-430A-AE45-3E6B9A3D076B}" type="slidenum">
              <a:rPr lang="en-US"/>
              <a:pPr>
                <a:defRPr/>
              </a:pPr>
              <a:t>10</a:t>
            </a:fld>
            <a:endParaRPr lang="en-US"/>
          </a:p>
        </p:txBody>
      </p:sp>
      <p:sp>
        <p:nvSpPr>
          <p:cNvPr id="17411" name="Rectangle 2"/>
          <p:cNvSpPr>
            <a:spLocks noGrp="1" noChangeArrowheads="1"/>
          </p:cNvSpPr>
          <p:nvPr>
            <p:ph type="title"/>
          </p:nvPr>
        </p:nvSpPr>
        <p:spPr/>
        <p:txBody>
          <a:bodyPr/>
          <a:lstStyle/>
          <a:p>
            <a:pPr eaLnBrk="1" hangingPunct="1"/>
            <a:r>
              <a:rPr lang="en-US" sz="4000" smtClean="0"/>
              <a:t>What is required to pass this course</a:t>
            </a:r>
          </a:p>
        </p:txBody>
      </p:sp>
      <p:sp>
        <p:nvSpPr>
          <p:cNvPr id="17412" name="Rectangle 3"/>
          <p:cNvSpPr>
            <a:spLocks noGrp="1" noChangeArrowheads="1"/>
          </p:cNvSpPr>
          <p:nvPr>
            <p:ph type="body" idx="1"/>
          </p:nvPr>
        </p:nvSpPr>
        <p:spPr/>
        <p:txBody>
          <a:bodyPr/>
          <a:lstStyle/>
          <a:p>
            <a:pPr eaLnBrk="1" hangingPunct="1"/>
            <a:r>
              <a:rPr lang="en-US" smtClean="0"/>
              <a:t>You must pass each “half” of the course – the practical (assignments) and the theory (exams)</a:t>
            </a:r>
          </a:p>
          <a:p>
            <a:pPr eaLnBrk="1" hangingPunct="1"/>
            <a:r>
              <a:rPr lang="en-US" smtClean="0"/>
              <a:t>The assignments are worth 60%</a:t>
            </a:r>
          </a:p>
          <a:p>
            <a:pPr eaLnBrk="1" hangingPunct="1"/>
            <a:r>
              <a:rPr lang="en-US" smtClean="0"/>
              <a:t>The term test and final exam are worth 40%. </a:t>
            </a:r>
          </a:p>
          <a:p>
            <a:pPr eaLnBrk="1" hangingPunct="1"/>
            <a:r>
              <a:rPr lang="en-US" smtClean="0"/>
              <a:t>Term Test 15% </a:t>
            </a:r>
          </a:p>
          <a:p>
            <a:pPr eaLnBrk="1" hangingPunct="1"/>
            <a:r>
              <a:rPr lang="en-US" smtClean="0"/>
              <a:t>Final Assessment 25%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05294C35-BD94-4EDC-9E4C-E289EC94E2E9}" type="slidenum">
              <a:rPr lang="en-US"/>
              <a:pPr>
                <a:defRPr/>
              </a:pPr>
              <a:t>11</a:t>
            </a:fld>
            <a:endParaRPr lang="en-US"/>
          </a:p>
        </p:txBody>
      </p:sp>
      <p:sp>
        <p:nvSpPr>
          <p:cNvPr id="18435" name="Rectangle 2"/>
          <p:cNvSpPr>
            <a:spLocks noGrp="1" noChangeArrowheads="1"/>
          </p:cNvSpPr>
          <p:nvPr>
            <p:ph type="title"/>
          </p:nvPr>
        </p:nvSpPr>
        <p:spPr>
          <a:xfrm>
            <a:off x="900113" y="260350"/>
            <a:ext cx="8243887" cy="533400"/>
          </a:xfrm>
        </p:spPr>
        <p:txBody>
          <a:bodyPr/>
          <a:lstStyle/>
          <a:p>
            <a:pPr eaLnBrk="1" hangingPunct="1"/>
            <a:r>
              <a:rPr lang="en-CA" sz="4000" smtClean="0"/>
              <a:t>What is the Point of This Course?</a:t>
            </a:r>
            <a:endParaRPr lang="en-US" sz="4000" smtClean="0"/>
          </a:p>
        </p:txBody>
      </p:sp>
      <p:sp>
        <p:nvSpPr>
          <p:cNvPr id="18436" name="Rectangle 3"/>
          <p:cNvSpPr>
            <a:spLocks noGrp="1" noChangeArrowheads="1"/>
          </p:cNvSpPr>
          <p:nvPr>
            <p:ph type="body" idx="1"/>
          </p:nvPr>
        </p:nvSpPr>
        <p:spPr>
          <a:xfrm>
            <a:off x="971550" y="1268413"/>
            <a:ext cx="7926388" cy="5180012"/>
          </a:xfrm>
        </p:spPr>
        <p:txBody>
          <a:bodyPr/>
          <a:lstStyle/>
          <a:p>
            <a:pPr eaLnBrk="1" hangingPunct="1"/>
            <a:r>
              <a:rPr lang="en-CA" sz="2800" dirty="0" smtClean="0"/>
              <a:t>Have you had the opportunity to determine a </a:t>
            </a:r>
            <a:r>
              <a:rPr lang="en-CA" sz="2800" b="1" dirty="0" smtClean="0"/>
              <a:t>problem space</a:t>
            </a:r>
            <a:r>
              <a:rPr lang="en-CA" sz="2800" dirty="0" smtClean="0"/>
              <a:t> since starting College?</a:t>
            </a:r>
          </a:p>
          <a:p>
            <a:pPr lvl="1" eaLnBrk="1" hangingPunct="1"/>
            <a:r>
              <a:rPr lang="en-CA" sz="2400" dirty="0" smtClean="0"/>
              <a:t>Unlikely</a:t>
            </a:r>
          </a:p>
          <a:p>
            <a:pPr lvl="2" eaLnBrk="1" hangingPunct="1"/>
            <a:r>
              <a:rPr lang="en-CA" sz="2000" dirty="0" smtClean="0"/>
              <a:t>Usually you are given a question about a problem that has already been solved; perhaps by the professor.</a:t>
            </a:r>
          </a:p>
          <a:p>
            <a:pPr lvl="1" eaLnBrk="1" hangingPunct="1"/>
            <a:r>
              <a:rPr lang="en-CA" sz="2400" dirty="0" smtClean="0"/>
              <a:t>So?</a:t>
            </a:r>
          </a:p>
          <a:p>
            <a:pPr lvl="2" eaLnBrk="1" hangingPunct="1"/>
            <a:r>
              <a:rPr lang="en-CA" sz="2000" dirty="0" smtClean="0"/>
              <a:t>In the </a:t>
            </a:r>
            <a:r>
              <a:rPr lang="en-CA" sz="2000" b="1" dirty="0" smtClean="0"/>
              <a:t>real </a:t>
            </a:r>
            <a:r>
              <a:rPr lang="en-CA" sz="2000" b="1" dirty="0" err="1" smtClean="0"/>
              <a:t>world</a:t>
            </a:r>
            <a:r>
              <a:rPr lang="en-CA" sz="2000" dirty="0" err="1" smtClean="0">
                <a:latin typeface="Symbol" pitchFamily="18" charset="2"/>
              </a:rPr>
              <a:t>ä</a:t>
            </a:r>
            <a:r>
              <a:rPr lang="en-CA" sz="2000" dirty="0" smtClean="0">
                <a:latin typeface="Arial Unicode MS" pitchFamily="34" charset="-128"/>
              </a:rPr>
              <a:t> </a:t>
            </a:r>
            <a:r>
              <a:rPr lang="en-CA" sz="2000" dirty="0" smtClean="0"/>
              <a:t>the problem will not be solved (or even known) until you are done with it.</a:t>
            </a:r>
          </a:p>
          <a:p>
            <a:pPr lvl="2" eaLnBrk="1" hangingPunct="1"/>
            <a:r>
              <a:rPr lang="en-CA" sz="2000" dirty="0" smtClean="0"/>
              <a:t>You may also have to show your discovered problem and potential solution to people who have no technical background or are IT professionals.</a:t>
            </a:r>
          </a:p>
          <a:p>
            <a:pPr lvl="1" eaLnBrk="1" hangingPunct="1"/>
            <a:r>
              <a:rPr lang="en-CA" sz="2400" dirty="0" smtClean="0"/>
              <a:t>How?</a:t>
            </a:r>
          </a:p>
          <a:p>
            <a:pPr lvl="2" eaLnBrk="1" hangingPunct="1"/>
            <a:r>
              <a:rPr lang="en-CA" sz="2000" dirty="0" smtClean="0"/>
              <a:t>Ah ha! Stay tuned</a:t>
            </a:r>
          </a:p>
          <a:p>
            <a:pPr lvl="2" eaLnBrk="1" hangingPunct="1"/>
            <a:endParaRPr lang="en-US" sz="2000" baseline="300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2AE01597-61EA-4C69-9917-A081CF96F20F}" type="slidenum">
              <a:rPr lang="en-US"/>
              <a:pPr>
                <a:defRPr/>
              </a:pPr>
              <a:t>12</a:t>
            </a:fld>
            <a:endParaRPr lang="en-US"/>
          </a:p>
        </p:txBody>
      </p:sp>
      <p:sp>
        <p:nvSpPr>
          <p:cNvPr id="19459" name="Rectangle 2"/>
          <p:cNvSpPr>
            <a:spLocks noGrp="1" noChangeArrowheads="1"/>
          </p:cNvSpPr>
          <p:nvPr>
            <p:ph type="title"/>
          </p:nvPr>
        </p:nvSpPr>
        <p:spPr>
          <a:xfrm>
            <a:off x="900113" y="228600"/>
            <a:ext cx="8243887" cy="533400"/>
          </a:xfrm>
        </p:spPr>
        <p:txBody>
          <a:bodyPr/>
          <a:lstStyle/>
          <a:p>
            <a:pPr eaLnBrk="1" hangingPunct="1"/>
            <a:r>
              <a:rPr lang="en-CA" sz="4000" smtClean="0"/>
              <a:t>Key Points to Remember for CST8235</a:t>
            </a:r>
            <a:endParaRPr lang="en-US" sz="4000" smtClean="0"/>
          </a:p>
        </p:txBody>
      </p:sp>
      <p:sp>
        <p:nvSpPr>
          <p:cNvPr id="19460" name="Rectangle 3"/>
          <p:cNvSpPr>
            <a:spLocks noGrp="1" noChangeArrowheads="1"/>
          </p:cNvSpPr>
          <p:nvPr>
            <p:ph type="body" idx="1"/>
          </p:nvPr>
        </p:nvSpPr>
        <p:spPr>
          <a:xfrm>
            <a:off x="971550" y="1341438"/>
            <a:ext cx="7926388" cy="5106987"/>
          </a:xfrm>
        </p:spPr>
        <p:txBody>
          <a:bodyPr/>
          <a:lstStyle/>
          <a:p>
            <a:pPr eaLnBrk="1" hangingPunct="1"/>
            <a:r>
              <a:rPr lang="en-CA" sz="2400" smtClean="0"/>
              <a:t>Everything, and I mean everything, that you learn in this course will be expected to be retained in CST8235</a:t>
            </a:r>
          </a:p>
          <a:p>
            <a:pPr lvl="1" eaLnBrk="1" hangingPunct="1"/>
            <a:r>
              <a:rPr lang="en-CA" sz="2000" smtClean="0"/>
              <a:t>If you don’t learn it in this course, you will have to learn it on your own in CST8235 </a:t>
            </a:r>
            <a:br>
              <a:rPr lang="en-CA" sz="2000" smtClean="0"/>
            </a:br>
            <a:endParaRPr lang="en-CA" sz="2000" smtClean="0"/>
          </a:p>
          <a:p>
            <a:pPr eaLnBrk="1" hangingPunct="1"/>
            <a:r>
              <a:rPr lang="en-CA" sz="2400" smtClean="0"/>
              <a:t>When you start the “Analysis” for your project (whatever it may be), no one will know the answers</a:t>
            </a:r>
          </a:p>
          <a:p>
            <a:pPr lvl="1" eaLnBrk="1" hangingPunct="1"/>
            <a:r>
              <a:rPr lang="en-CA" sz="2000" b="1" smtClean="0"/>
              <a:t>Do not</a:t>
            </a:r>
            <a:r>
              <a:rPr lang="en-CA" sz="2000" smtClean="0"/>
              <a:t> ask your professors, “Is this what you want?”</a:t>
            </a:r>
          </a:p>
          <a:p>
            <a:pPr lvl="1" eaLnBrk="1" hangingPunct="1"/>
            <a:r>
              <a:rPr lang="en-CA" sz="2000" smtClean="0"/>
              <a:t>We don’t know, it is not our project. All we can do is determine if your solution is mechanically sound and </a:t>
            </a:r>
            <a:r>
              <a:rPr lang="en-CA" sz="2000" b="1" i="1" smtClean="0"/>
              <a:t>solves the problem</a:t>
            </a:r>
            <a:r>
              <a:rPr lang="en-CA" sz="2000" smtClean="0"/>
              <a:t>. We also will make every effort to guide you down the right road to the solution.</a:t>
            </a:r>
            <a:endParaRPr lang="en-US" sz="20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929BE8C6-0A69-4117-9549-CF49E5CC72D9}" type="slidenum">
              <a:rPr lang="en-US"/>
              <a:pPr>
                <a:defRPr/>
              </a:pPr>
              <a:t>13</a:t>
            </a:fld>
            <a:endParaRPr lang="en-US"/>
          </a:p>
        </p:txBody>
      </p:sp>
      <p:sp>
        <p:nvSpPr>
          <p:cNvPr id="20483" name="Rectangle 2"/>
          <p:cNvSpPr>
            <a:spLocks noGrp="1" noChangeArrowheads="1"/>
          </p:cNvSpPr>
          <p:nvPr>
            <p:ph type="title"/>
          </p:nvPr>
        </p:nvSpPr>
        <p:spPr>
          <a:xfrm>
            <a:off x="971550" y="228600"/>
            <a:ext cx="8172450" cy="533400"/>
          </a:xfrm>
        </p:spPr>
        <p:txBody>
          <a:bodyPr/>
          <a:lstStyle/>
          <a:p>
            <a:pPr eaLnBrk="1" hangingPunct="1"/>
            <a:r>
              <a:rPr lang="en-CA" sz="4000" dirty="0" smtClean="0"/>
              <a:t>Goals, We </a:t>
            </a:r>
            <a:r>
              <a:rPr lang="en-CA" sz="4000" dirty="0" smtClean="0"/>
              <a:t>Don’t </a:t>
            </a:r>
            <a:r>
              <a:rPr lang="en-CA" sz="4000" dirty="0" smtClean="0"/>
              <a:t>Need No </a:t>
            </a:r>
            <a:r>
              <a:rPr lang="en-CA" sz="4000" dirty="0" err="1" smtClean="0"/>
              <a:t>Stinkin</a:t>
            </a:r>
            <a:r>
              <a:rPr lang="en-CA" sz="4000" dirty="0" smtClean="0"/>
              <a:t>’ Goals!</a:t>
            </a:r>
            <a:endParaRPr lang="en-US" sz="4000" dirty="0" smtClean="0"/>
          </a:p>
        </p:txBody>
      </p:sp>
      <p:sp>
        <p:nvSpPr>
          <p:cNvPr id="20484" name="Rectangle 3"/>
          <p:cNvSpPr>
            <a:spLocks noGrp="1" noChangeArrowheads="1"/>
          </p:cNvSpPr>
          <p:nvPr>
            <p:ph type="body" idx="1"/>
          </p:nvPr>
        </p:nvSpPr>
        <p:spPr>
          <a:xfrm>
            <a:off x="971550" y="1268413"/>
            <a:ext cx="7926388" cy="5180012"/>
          </a:xfrm>
        </p:spPr>
        <p:txBody>
          <a:bodyPr/>
          <a:lstStyle/>
          <a:p>
            <a:pPr eaLnBrk="1" hangingPunct="1">
              <a:lnSpc>
                <a:spcPct val="80000"/>
              </a:lnSpc>
            </a:pPr>
            <a:r>
              <a:rPr lang="en-CA" sz="2800" dirty="0" smtClean="0"/>
              <a:t>You primary goal in the </a:t>
            </a:r>
            <a:r>
              <a:rPr lang="en-CA" sz="2800" dirty="0" smtClean="0"/>
              <a:t>IAD course </a:t>
            </a:r>
            <a:r>
              <a:rPr lang="en-CA" sz="2800" dirty="0" smtClean="0"/>
              <a:t>CST8235 is to:</a:t>
            </a:r>
          </a:p>
          <a:p>
            <a:pPr algn="ctr" eaLnBrk="1" hangingPunct="1">
              <a:lnSpc>
                <a:spcPct val="80000"/>
              </a:lnSpc>
              <a:buFontTx/>
              <a:buNone/>
            </a:pPr>
            <a:r>
              <a:rPr lang="en-CA" sz="5400" b="1" dirty="0" smtClean="0"/>
              <a:t>SOLVE THE PROBLEM!</a:t>
            </a:r>
            <a:endParaRPr lang="en-CA" sz="2800" b="1" dirty="0" smtClean="0"/>
          </a:p>
          <a:p>
            <a:pPr eaLnBrk="1" hangingPunct="1">
              <a:lnSpc>
                <a:spcPct val="80000"/>
              </a:lnSpc>
            </a:pPr>
            <a:r>
              <a:rPr lang="en-CA" sz="2800" dirty="0" smtClean="0"/>
              <a:t>Simply reproducing examples that you have seen in this course will most likely </a:t>
            </a:r>
            <a:r>
              <a:rPr lang="en-CA" sz="2800" b="1" i="1" dirty="0" smtClean="0"/>
              <a:t>not</a:t>
            </a:r>
            <a:r>
              <a:rPr lang="en-CA" sz="2800" dirty="0" smtClean="0"/>
              <a:t> solve your particular problem.</a:t>
            </a:r>
          </a:p>
          <a:p>
            <a:pPr eaLnBrk="1" hangingPunct="1">
              <a:lnSpc>
                <a:spcPct val="80000"/>
              </a:lnSpc>
            </a:pPr>
            <a:r>
              <a:rPr lang="en-CA" sz="2800" dirty="0" smtClean="0"/>
              <a:t>The most important concept from this course is to be able to answer the following two questions:</a:t>
            </a:r>
          </a:p>
          <a:p>
            <a:pPr eaLnBrk="1" hangingPunct="1">
              <a:lnSpc>
                <a:spcPct val="80000"/>
              </a:lnSpc>
            </a:pPr>
            <a:r>
              <a:rPr lang="en-CA" sz="2800" dirty="0" smtClean="0">
                <a:solidFill>
                  <a:srgbClr val="7030A0"/>
                </a:solidFill>
              </a:rPr>
              <a:t>WHAT is the problem? Now, identify it.</a:t>
            </a:r>
          </a:p>
          <a:p>
            <a:pPr eaLnBrk="1" hangingPunct="1">
              <a:lnSpc>
                <a:spcPct val="80000"/>
              </a:lnSpc>
            </a:pPr>
            <a:r>
              <a:rPr lang="en-CA" sz="2800" dirty="0" smtClean="0">
                <a:solidFill>
                  <a:srgbClr val="C00000"/>
                </a:solidFill>
              </a:rPr>
              <a:t>WHAT is a potential solution? Now, model it.</a:t>
            </a:r>
          </a:p>
          <a:p>
            <a:pPr eaLnBrk="1" hangingPunct="1">
              <a:lnSpc>
                <a:spcPct val="80000"/>
              </a:lnSpc>
            </a:pPr>
            <a:endParaRPr lang="en-US" sz="28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2F9AB891-87FC-401F-B4A7-378CD7A5C791}" type="slidenum">
              <a:rPr lang="en-US"/>
              <a:pPr>
                <a:defRPr/>
              </a:pPr>
              <a:t>14</a:t>
            </a:fld>
            <a:endParaRPr lang="en-US"/>
          </a:p>
        </p:txBody>
      </p:sp>
      <p:sp>
        <p:nvSpPr>
          <p:cNvPr id="21507" name="Rectangle 2"/>
          <p:cNvSpPr>
            <a:spLocks noGrp="1" noChangeArrowheads="1"/>
          </p:cNvSpPr>
          <p:nvPr>
            <p:ph type="title"/>
          </p:nvPr>
        </p:nvSpPr>
        <p:spPr>
          <a:xfrm>
            <a:off x="971550" y="228600"/>
            <a:ext cx="8172450" cy="533400"/>
          </a:xfrm>
        </p:spPr>
        <p:txBody>
          <a:bodyPr/>
          <a:lstStyle/>
          <a:p>
            <a:pPr eaLnBrk="1" hangingPunct="1"/>
            <a:r>
              <a:rPr lang="en-CA" smtClean="0"/>
              <a:t>Solutions?</a:t>
            </a:r>
            <a:endParaRPr lang="en-US" smtClean="0"/>
          </a:p>
        </p:txBody>
      </p:sp>
      <p:sp>
        <p:nvSpPr>
          <p:cNvPr id="21508" name="Rectangle 3"/>
          <p:cNvSpPr>
            <a:spLocks noGrp="1" noChangeArrowheads="1"/>
          </p:cNvSpPr>
          <p:nvPr>
            <p:ph type="body" idx="1"/>
          </p:nvPr>
        </p:nvSpPr>
        <p:spPr>
          <a:xfrm>
            <a:off x="971550" y="1323975"/>
            <a:ext cx="8004175" cy="5200650"/>
          </a:xfrm>
        </p:spPr>
        <p:txBody>
          <a:bodyPr/>
          <a:lstStyle/>
          <a:p>
            <a:pPr eaLnBrk="1" hangingPunct="1"/>
            <a:r>
              <a:rPr lang="en-CA" smtClean="0"/>
              <a:t>In our chosen field of interest, solutions are generally…</a:t>
            </a:r>
          </a:p>
          <a:p>
            <a:pPr eaLnBrk="1" hangingPunct="1"/>
            <a:endParaRPr lang="en-CA" smtClean="0"/>
          </a:p>
          <a:p>
            <a:pPr algn="ctr" eaLnBrk="1" hangingPunct="1">
              <a:buFontTx/>
              <a:buNone/>
            </a:pPr>
            <a:r>
              <a:rPr lang="en-CA" sz="6000" b="1" smtClean="0"/>
              <a:t>Software!</a:t>
            </a:r>
          </a:p>
          <a:p>
            <a:pPr algn="ctr" eaLnBrk="1" hangingPunct="1">
              <a:buFontTx/>
              <a:buNone/>
            </a:pPr>
            <a:endParaRPr lang="en-CA" smtClean="0"/>
          </a:p>
          <a:p>
            <a:pPr algn="ctr" eaLnBrk="1" hangingPunct="1">
              <a:buFontTx/>
              <a:buNone/>
            </a:pPr>
            <a:endParaRPr lang="en-CA" smtClean="0"/>
          </a:p>
          <a:p>
            <a:pPr eaLnBrk="1" hangingPunct="1"/>
            <a:r>
              <a:rPr lang="en-CA" smtClean="0"/>
              <a:t>Fine. What is software anyway?</a:t>
            </a:r>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0"/>
          </p:nvPr>
        </p:nvSpPr>
        <p:spPr/>
        <p:txBody>
          <a:bodyPr/>
          <a:lstStyle/>
          <a:p>
            <a:pPr>
              <a:defRPr/>
            </a:pPr>
            <a:r>
              <a:rPr lang="en-US"/>
              <a:t>1-</a:t>
            </a:r>
            <a:fld id="{AE8EE1A9-85C9-4806-84F9-1670D667CB9B}" type="slidenum">
              <a:rPr lang="en-US"/>
              <a:pPr>
                <a:defRPr/>
              </a:pPr>
              <a:t>15</a:t>
            </a:fld>
            <a:endParaRPr lang="en-US"/>
          </a:p>
        </p:txBody>
      </p:sp>
      <p:sp>
        <p:nvSpPr>
          <p:cNvPr id="22531" name="Rectangle 2"/>
          <p:cNvSpPr>
            <a:spLocks noGrp="1" noChangeArrowheads="1"/>
          </p:cNvSpPr>
          <p:nvPr>
            <p:ph type="title"/>
          </p:nvPr>
        </p:nvSpPr>
        <p:spPr>
          <a:xfrm>
            <a:off x="971550" y="0"/>
            <a:ext cx="8172450" cy="1038225"/>
          </a:xfrm>
          <a:noFill/>
        </p:spPr>
        <p:txBody>
          <a:bodyPr lIns="63500" tIns="25400" rIns="63500" bIns="25400" anchor="t">
            <a:spAutoFit/>
          </a:bodyPr>
          <a:lstStyle/>
          <a:p>
            <a:pPr eaLnBrk="1" hangingPunct="1"/>
            <a:r>
              <a:rPr lang="en-US" sz="3600" smtClean="0"/>
              <a:t>What is Software?  (Technical Viewpoint)</a:t>
            </a:r>
          </a:p>
        </p:txBody>
      </p:sp>
      <p:sp>
        <p:nvSpPr>
          <p:cNvPr id="22532" name="Freeform 3"/>
          <p:cNvSpPr>
            <a:spLocks/>
          </p:cNvSpPr>
          <p:nvPr/>
        </p:nvSpPr>
        <p:spPr bwMode="auto">
          <a:xfrm>
            <a:off x="4127500" y="3614738"/>
            <a:ext cx="496888" cy="1673225"/>
          </a:xfrm>
          <a:custGeom>
            <a:avLst/>
            <a:gdLst>
              <a:gd name="T0" fmla="*/ 2147483647 w 313"/>
              <a:gd name="T1" fmla="*/ 0 h 937"/>
              <a:gd name="T2" fmla="*/ 2147483647 w 313"/>
              <a:gd name="T3" fmla="*/ 0 h 937"/>
              <a:gd name="T4" fmla="*/ 0 w 313"/>
              <a:gd name="T5" fmla="*/ 2147483647 h 937"/>
              <a:gd name="T6" fmla="*/ 2147483647 w 313"/>
              <a:gd name="T7" fmla="*/ 2147483647 h 937"/>
              <a:gd name="T8" fmla="*/ 0 60000 65536"/>
              <a:gd name="T9" fmla="*/ 0 60000 65536"/>
              <a:gd name="T10" fmla="*/ 0 60000 65536"/>
              <a:gd name="T11" fmla="*/ 0 60000 65536"/>
              <a:gd name="T12" fmla="*/ 0 w 313"/>
              <a:gd name="T13" fmla="*/ 0 h 937"/>
              <a:gd name="T14" fmla="*/ 313 w 313"/>
              <a:gd name="T15" fmla="*/ 937 h 937"/>
            </a:gdLst>
            <a:ahLst/>
            <a:cxnLst>
              <a:cxn ang="T8">
                <a:pos x="T0" y="T1"/>
              </a:cxn>
              <a:cxn ang="T9">
                <a:pos x="T2" y="T3"/>
              </a:cxn>
              <a:cxn ang="T10">
                <a:pos x="T4" y="T5"/>
              </a:cxn>
              <a:cxn ang="T11">
                <a:pos x="T6" y="T7"/>
              </a:cxn>
            </a:cxnLst>
            <a:rect l="T12" t="T13" r="T14" b="T15"/>
            <a:pathLst>
              <a:path w="313" h="937">
                <a:moveTo>
                  <a:pt x="184" y="0"/>
                </a:moveTo>
                <a:lnTo>
                  <a:pt x="184" y="0"/>
                </a:lnTo>
                <a:lnTo>
                  <a:pt x="0" y="552"/>
                </a:lnTo>
                <a:lnTo>
                  <a:pt x="312" y="936"/>
                </a:lnTo>
              </a:path>
            </a:pathLst>
          </a:custGeom>
          <a:noFill/>
          <a:ln w="50800" cap="rnd">
            <a:solidFill>
              <a:srgbClr val="0066CC"/>
            </a:solidFill>
            <a:round/>
            <a:headEnd/>
            <a:tailEnd/>
          </a:ln>
        </p:spPr>
        <p:txBody>
          <a:bodyPr/>
          <a:lstStyle/>
          <a:p>
            <a:endParaRPr lang="en-GB"/>
          </a:p>
        </p:txBody>
      </p:sp>
      <p:sp>
        <p:nvSpPr>
          <p:cNvPr id="22533" name="Freeform 4"/>
          <p:cNvSpPr>
            <a:spLocks/>
          </p:cNvSpPr>
          <p:nvPr/>
        </p:nvSpPr>
        <p:spPr bwMode="auto">
          <a:xfrm>
            <a:off x="4102100" y="3586163"/>
            <a:ext cx="496888" cy="1673225"/>
          </a:xfrm>
          <a:custGeom>
            <a:avLst/>
            <a:gdLst>
              <a:gd name="T0" fmla="*/ 2147483647 w 313"/>
              <a:gd name="T1" fmla="*/ 0 h 937"/>
              <a:gd name="T2" fmla="*/ 0 w 313"/>
              <a:gd name="T3" fmla="*/ 2147483647 h 937"/>
              <a:gd name="T4" fmla="*/ 2147483647 w 313"/>
              <a:gd name="T5" fmla="*/ 2147483647 h 937"/>
              <a:gd name="T6" fmla="*/ 0 60000 65536"/>
              <a:gd name="T7" fmla="*/ 0 60000 65536"/>
              <a:gd name="T8" fmla="*/ 0 60000 65536"/>
              <a:gd name="T9" fmla="*/ 0 w 313"/>
              <a:gd name="T10" fmla="*/ 0 h 937"/>
              <a:gd name="T11" fmla="*/ 313 w 313"/>
              <a:gd name="T12" fmla="*/ 937 h 937"/>
            </a:gdLst>
            <a:ahLst/>
            <a:cxnLst>
              <a:cxn ang="T6">
                <a:pos x="T0" y="T1"/>
              </a:cxn>
              <a:cxn ang="T7">
                <a:pos x="T2" y="T3"/>
              </a:cxn>
              <a:cxn ang="T8">
                <a:pos x="T4" y="T5"/>
              </a:cxn>
            </a:cxnLst>
            <a:rect l="T9" t="T10" r="T11" b="T12"/>
            <a:pathLst>
              <a:path w="313" h="937">
                <a:moveTo>
                  <a:pt x="184" y="0"/>
                </a:moveTo>
                <a:lnTo>
                  <a:pt x="0" y="552"/>
                </a:lnTo>
                <a:lnTo>
                  <a:pt x="312" y="936"/>
                </a:lnTo>
              </a:path>
            </a:pathLst>
          </a:custGeom>
          <a:noFill/>
          <a:ln w="50800" cap="rnd">
            <a:solidFill>
              <a:schemeClr val="bg1"/>
            </a:solidFill>
            <a:round/>
            <a:headEnd/>
            <a:tailEnd/>
          </a:ln>
        </p:spPr>
        <p:txBody>
          <a:bodyPr/>
          <a:lstStyle/>
          <a:p>
            <a:endParaRPr lang="en-GB"/>
          </a:p>
        </p:txBody>
      </p:sp>
      <p:sp>
        <p:nvSpPr>
          <p:cNvPr id="22534" name="Rectangle 5"/>
          <p:cNvSpPr>
            <a:spLocks noChangeArrowheads="1"/>
          </p:cNvSpPr>
          <p:nvPr/>
        </p:nvSpPr>
        <p:spPr bwMode="auto">
          <a:xfrm>
            <a:off x="6108700" y="2457450"/>
            <a:ext cx="1524000" cy="1471613"/>
          </a:xfrm>
          <a:prstGeom prst="rect">
            <a:avLst/>
          </a:prstGeom>
          <a:noFill/>
          <a:ln w="127000">
            <a:noFill/>
            <a:miter lim="800000"/>
            <a:headEnd/>
            <a:tailEnd/>
          </a:ln>
        </p:spPr>
        <p:txBody>
          <a:bodyPr wrap="none" anchor="ctr"/>
          <a:lstStyle/>
          <a:p>
            <a:endParaRPr lang="en-US"/>
          </a:p>
        </p:txBody>
      </p:sp>
      <p:sp>
        <p:nvSpPr>
          <p:cNvPr id="22535" name="Rectangle 6"/>
          <p:cNvSpPr>
            <a:spLocks noChangeArrowheads="1"/>
          </p:cNvSpPr>
          <p:nvPr/>
        </p:nvSpPr>
        <p:spPr bwMode="auto">
          <a:xfrm>
            <a:off x="6108700" y="2457450"/>
            <a:ext cx="1524000" cy="1471613"/>
          </a:xfrm>
          <a:prstGeom prst="rect">
            <a:avLst/>
          </a:prstGeom>
          <a:noFill/>
          <a:ln w="50800">
            <a:solidFill>
              <a:srgbClr val="0066CC"/>
            </a:solidFill>
            <a:miter lim="800000"/>
            <a:headEnd/>
            <a:tailEnd/>
          </a:ln>
        </p:spPr>
        <p:txBody>
          <a:bodyPr wrap="none" anchor="ctr"/>
          <a:lstStyle/>
          <a:p>
            <a:endParaRPr lang="en-US"/>
          </a:p>
        </p:txBody>
      </p:sp>
      <p:sp>
        <p:nvSpPr>
          <p:cNvPr id="22536" name="AutoShape 7"/>
          <p:cNvSpPr>
            <a:spLocks noChangeArrowheads="1"/>
          </p:cNvSpPr>
          <p:nvPr/>
        </p:nvSpPr>
        <p:spPr bwMode="auto">
          <a:xfrm>
            <a:off x="6159500" y="2543175"/>
            <a:ext cx="1422400" cy="1328738"/>
          </a:xfrm>
          <a:prstGeom prst="roundRect">
            <a:avLst>
              <a:gd name="adj" fmla="val 18611"/>
            </a:avLst>
          </a:prstGeom>
          <a:noFill/>
          <a:ln w="127000">
            <a:noFill/>
            <a:round/>
            <a:headEnd/>
            <a:tailEnd/>
          </a:ln>
        </p:spPr>
        <p:txBody>
          <a:bodyPr wrap="none" anchor="ctr"/>
          <a:lstStyle/>
          <a:p>
            <a:endParaRPr lang="en-US"/>
          </a:p>
        </p:txBody>
      </p:sp>
      <p:sp>
        <p:nvSpPr>
          <p:cNvPr id="22537" name="AutoShape 8"/>
          <p:cNvSpPr>
            <a:spLocks noChangeArrowheads="1"/>
          </p:cNvSpPr>
          <p:nvPr/>
        </p:nvSpPr>
        <p:spPr bwMode="auto">
          <a:xfrm>
            <a:off x="6159500" y="2543175"/>
            <a:ext cx="1422400" cy="1328738"/>
          </a:xfrm>
          <a:prstGeom prst="roundRect">
            <a:avLst>
              <a:gd name="adj" fmla="val 19889"/>
            </a:avLst>
          </a:prstGeom>
          <a:noFill/>
          <a:ln w="50800">
            <a:solidFill>
              <a:srgbClr val="0066CC"/>
            </a:solidFill>
            <a:round/>
            <a:headEnd/>
            <a:tailEnd/>
          </a:ln>
        </p:spPr>
        <p:txBody>
          <a:bodyPr wrap="none" anchor="ctr"/>
          <a:lstStyle/>
          <a:p>
            <a:endParaRPr lang="en-US"/>
          </a:p>
        </p:txBody>
      </p:sp>
      <p:sp>
        <p:nvSpPr>
          <p:cNvPr id="22538" name="Rectangle 9"/>
          <p:cNvSpPr>
            <a:spLocks noChangeArrowheads="1"/>
          </p:cNvSpPr>
          <p:nvPr/>
        </p:nvSpPr>
        <p:spPr bwMode="auto">
          <a:xfrm>
            <a:off x="6108700" y="3971925"/>
            <a:ext cx="1524000" cy="385763"/>
          </a:xfrm>
          <a:prstGeom prst="rect">
            <a:avLst/>
          </a:prstGeom>
          <a:noFill/>
          <a:ln w="12700">
            <a:noFill/>
            <a:miter lim="800000"/>
            <a:headEnd/>
            <a:tailEnd/>
          </a:ln>
        </p:spPr>
        <p:txBody>
          <a:bodyPr wrap="none" anchor="ctr"/>
          <a:lstStyle/>
          <a:p>
            <a:endParaRPr lang="en-US"/>
          </a:p>
        </p:txBody>
      </p:sp>
      <p:sp>
        <p:nvSpPr>
          <p:cNvPr id="22539" name="Rectangle 10"/>
          <p:cNvSpPr>
            <a:spLocks noChangeArrowheads="1"/>
          </p:cNvSpPr>
          <p:nvPr/>
        </p:nvSpPr>
        <p:spPr bwMode="auto">
          <a:xfrm>
            <a:off x="6108700" y="3971925"/>
            <a:ext cx="1524000" cy="385763"/>
          </a:xfrm>
          <a:prstGeom prst="rect">
            <a:avLst/>
          </a:prstGeom>
          <a:noFill/>
          <a:ln w="50800">
            <a:solidFill>
              <a:srgbClr val="0066CC"/>
            </a:solidFill>
            <a:miter lim="800000"/>
            <a:headEnd/>
            <a:tailEnd/>
          </a:ln>
        </p:spPr>
        <p:txBody>
          <a:bodyPr wrap="none" anchor="ctr"/>
          <a:lstStyle/>
          <a:p>
            <a:endParaRPr lang="en-US"/>
          </a:p>
        </p:txBody>
      </p:sp>
      <p:sp>
        <p:nvSpPr>
          <p:cNvPr id="22540" name="Rectangle 11"/>
          <p:cNvSpPr>
            <a:spLocks noChangeArrowheads="1"/>
          </p:cNvSpPr>
          <p:nvPr/>
        </p:nvSpPr>
        <p:spPr bwMode="auto">
          <a:xfrm>
            <a:off x="6108700" y="4257675"/>
            <a:ext cx="1524000" cy="157163"/>
          </a:xfrm>
          <a:prstGeom prst="rect">
            <a:avLst/>
          </a:prstGeom>
          <a:noFill/>
          <a:ln w="50800">
            <a:noFill/>
            <a:miter lim="800000"/>
            <a:headEnd/>
            <a:tailEnd/>
          </a:ln>
        </p:spPr>
        <p:txBody>
          <a:bodyPr wrap="none" anchor="ctr"/>
          <a:lstStyle/>
          <a:p>
            <a:endParaRPr lang="en-US"/>
          </a:p>
        </p:txBody>
      </p:sp>
      <p:sp>
        <p:nvSpPr>
          <p:cNvPr id="22541" name="Rectangle 12"/>
          <p:cNvSpPr>
            <a:spLocks noChangeArrowheads="1"/>
          </p:cNvSpPr>
          <p:nvPr/>
        </p:nvSpPr>
        <p:spPr bwMode="auto">
          <a:xfrm>
            <a:off x="6108700" y="4257675"/>
            <a:ext cx="1524000" cy="157163"/>
          </a:xfrm>
          <a:prstGeom prst="rect">
            <a:avLst/>
          </a:prstGeom>
          <a:noFill/>
          <a:ln w="50800">
            <a:solidFill>
              <a:srgbClr val="0066CC"/>
            </a:solidFill>
            <a:miter lim="800000"/>
            <a:headEnd/>
            <a:tailEnd/>
          </a:ln>
        </p:spPr>
        <p:txBody>
          <a:bodyPr wrap="none" anchor="ctr"/>
          <a:lstStyle/>
          <a:p>
            <a:endParaRPr lang="en-US"/>
          </a:p>
        </p:txBody>
      </p:sp>
      <p:sp>
        <p:nvSpPr>
          <p:cNvPr id="22542" name="Freeform 13"/>
          <p:cNvSpPr>
            <a:spLocks/>
          </p:cNvSpPr>
          <p:nvPr/>
        </p:nvSpPr>
        <p:spPr bwMode="auto">
          <a:xfrm>
            <a:off x="5803900" y="4171950"/>
            <a:ext cx="1792288" cy="1044575"/>
          </a:xfrm>
          <a:custGeom>
            <a:avLst/>
            <a:gdLst>
              <a:gd name="T0" fmla="*/ 2147483647 w 1129"/>
              <a:gd name="T1" fmla="*/ 0 h 585"/>
              <a:gd name="T2" fmla="*/ 2147483647 w 1129"/>
              <a:gd name="T3" fmla="*/ 0 h 585"/>
              <a:gd name="T4" fmla="*/ 2147483647 w 1129"/>
              <a:gd name="T5" fmla="*/ 2147483647 h 585"/>
              <a:gd name="T6" fmla="*/ 2147483647 w 1129"/>
              <a:gd name="T7" fmla="*/ 2147483647 h 585"/>
              <a:gd name="T8" fmla="*/ 0 w 1129"/>
              <a:gd name="T9" fmla="*/ 2147483647 h 585"/>
              <a:gd name="T10" fmla="*/ 2147483647 w 1129"/>
              <a:gd name="T11" fmla="*/ 0 h 585"/>
              <a:gd name="T12" fmla="*/ 0 60000 65536"/>
              <a:gd name="T13" fmla="*/ 0 60000 65536"/>
              <a:gd name="T14" fmla="*/ 0 60000 65536"/>
              <a:gd name="T15" fmla="*/ 0 60000 65536"/>
              <a:gd name="T16" fmla="*/ 0 60000 65536"/>
              <a:gd name="T17" fmla="*/ 0 60000 65536"/>
              <a:gd name="T18" fmla="*/ 0 w 1129"/>
              <a:gd name="T19" fmla="*/ 0 h 585"/>
              <a:gd name="T20" fmla="*/ 1129 w 1129"/>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1129" h="585">
                <a:moveTo>
                  <a:pt x="128" y="0"/>
                </a:moveTo>
                <a:lnTo>
                  <a:pt x="128" y="0"/>
                </a:lnTo>
                <a:lnTo>
                  <a:pt x="1128" y="312"/>
                </a:lnTo>
                <a:lnTo>
                  <a:pt x="880" y="584"/>
                </a:lnTo>
                <a:lnTo>
                  <a:pt x="0" y="128"/>
                </a:lnTo>
                <a:lnTo>
                  <a:pt x="128" y="0"/>
                </a:lnTo>
              </a:path>
            </a:pathLst>
          </a:custGeom>
          <a:noFill/>
          <a:ln w="50800" cap="rnd">
            <a:solidFill>
              <a:srgbClr val="0066CC"/>
            </a:solidFill>
            <a:round/>
            <a:headEnd/>
            <a:tailEnd/>
          </a:ln>
        </p:spPr>
        <p:txBody>
          <a:bodyPr/>
          <a:lstStyle/>
          <a:p>
            <a:endParaRPr lang="en-GB"/>
          </a:p>
        </p:txBody>
      </p:sp>
      <p:sp>
        <p:nvSpPr>
          <p:cNvPr id="22543" name="Freeform 14"/>
          <p:cNvSpPr>
            <a:spLocks/>
          </p:cNvSpPr>
          <p:nvPr/>
        </p:nvSpPr>
        <p:spPr bwMode="auto">
          <a:xfrm>
            <a:off x="5778500" y="4143375"/>
            <a:ext cx="1792288" cy="1044575"/>
          </a:xfrm>
          <a:custGeom>
            <a:avLst/>
            <a:gdLst>
              <a:gd name="T0" fmla="*/ 2147483647 w 1129"/>
              <a:gd name="T1" fmla="*/ 0 h 585"/>
              <a:gd name="T2" fmla="*/ 2147483647 w 1129"/>
              <a:gd name="T3" fmla="*/ 2147483647 h 585"/>
              <a:gd name="T4" fmla="*/ 2147483647 w 1129"/>
              <a:gd name="T5" fmla="*/ 2147483647 h 585"/>
              <a:gd name="T6" fmla="*/ 0 w 1129"/>
              <a:gd name="T7" fmla="*/ 2147483647 h 585"/>
              <a:gd name="T8" fmla="*/ 2147483647 w 1129"/>
              <a:gd name="T9" fmla="*/ 0 h 585"/>
              <a:gd name="T10" fmla="*/ 0 60000 65536"/>
              <a:gd name="T11" fmla="*/ 0 60000 65536"/>
              <a:gd name="T12" fmla="*/ 0 60000 65536"/>
              <a:gd name="T13" fmla="*/ 0 60000 65536"/>
              <a:gd name="T14" fmla="*/ 0 60000 65536"/>
              <a:gd name="T15" fmla="*/ 0 w 1129"/>
              <a:gd name="T16" fmla="*/ 0 h 585"/>
              <a:gd name="T17" fmla="*/ 1129 w 1129"/>
              <a:gd name="T18" fmla="*/ 585 h 585"/>
            </a:gdLst>
            <a:ahLst/>
            <a:cxnLst>
              <a:cxn ang="T10">
                <a:pos x="T0" y="T1"/>
              </a:cxn>
              <a:cxn ang="T11">
                <a:pos x="T2" y="T3"/>
              </a:cxn>
              <a:cxn ang="T12">
                <a:pos x="T4" y="T5"/>
              </a:cxn>
              <a:cxn ang="T13">
                <a:pos x="T6" y="T7"/>
              </a:cxn>
              <a:cxn ang="T14">
                <a:pos x="T8" y="T9"/>
              </a:cxn>
            </a:cxnLst>
            <a:rect l="T15" t="T16" r="T17" b="T18"/>
            <a:pathLst>
              <a:path w="1129" h="585">
                <a:moveTo>
                  <a:pt x="128" y="0"/>
                </a:moveTo>
                <a:lnTo>
                  <a:pt x="1128" y="312"/>
                </a:lnTo>
                <a:lnTo>
                  <a:pt x="880" y="584"/>
                </a:lnTo>
                <a:lnTo>
                  <a:pt x="0" y="128"/>
                </a:lnTo>
                <a:lnTo>
                  <a:pt x="128" y="0"/>
                </a:lnTo>
              </a:path>
            </a:pathLst>
          </a:custGeom>
          <a:solidFill>
            <a:schemeClr val="bg1"/>
          </a:solidFill>
          <a:ln w="50800" cap="rnd">
            <a:solidFill>
              <a:srgbClr val="0066CC"/>
            </a:solidFill>
            <a:round/>
            <a:headEnd/>
            <a:tailEnd/>
          </a:ln>
        </p:spPr>
        <p:txBody>
          <a:bodyPr/>
          <a:lstStyle/>
          <a:p>
            <a:endParaRPr lang="en-GB"/>
          </a:p>
        </p:txBody>
      </p:sp>
      <p:sp>
        <p:nvSpPr>
          <p:cNvPr id="22544" name="Freeform 15"/>
          <p:cNvSpPr>
            <a:spLocks/>
          </p:cNvSpPr>
          <p:nvPr/>
        </p:nvSpPr>
        <p:spPr bwMode="auto">
          <a:xfrm>
            <a:off x="5803900" y="4400550"/>
            <a:ext cx="1792288" cy="901700"/>
          </a:xfrm>
          <a:custGeom>
            <a:avLst/>
            <a:gdLst>
              <a:gd name="T0" fmla="*/ 2147483647 w 1129"/>
              <a:gd name="T1" fmla="*/ 2147483647 h 505"/>
              <a:gd name="T2" fmla="*/ 2147483647 w 1129"/>
              <a:gd name="T3" fmla="*/ 2147483647 h 505"/>
              <a:gd name="T4" fmla="*/ 2147483647 w 1129"/>
              <a:gd name="T5" fmla="*/ 2147483647 h 505"/>
              <a:gd name="T6" fmla="*/ 2147483647 w 1129"/>
              <a:gd name="T7" fmla="*/ 2147483647 h 505"/>
              <a:gd name="T8" fmla="*/ 0 w 1129"/>
              <a:gd name="T9" fmla="*/ 0 h 505"/>
              <a:gd name="T10" fmla="*/ 0 60000 65536"/>
              <a:gd name="T11" fmla="*/ 0 60000 65536"/>
              <a:gd name="T12" fmla="*/ 0 60000 65536"/>
              <a:gd name="T13" fmla="*/ 0 60000 65536"/>
              <a:gd name="T14" fmla="*/ 0 60000 65536"/>
              <a:gd name="T15" fmla="*/ 0 w 1129"/>
              <a:gd name="T16" fmla="*/ 0 h 505"/>
              <a:gd name="T17" fmla="*/ 1129 w 1129"/>
              <a:gd name="T18" fmla="*/ 505 h 505"/>
            </a:gdLst>
            <a:ahLst/>
            <a:cxnLst>
              <a:cxn ang="T10">
                <a:pos x="T0" y="T1"/>
              </a:cxn>
              <a:cxn ang="T11">
                <a:pos x="T2" y="T3"/>
              </a:cxn>
              <a:cxn ang="T12">
                <a:pos x="T4" y="T5"/>
              </a:cxn>
              <a:cxn ang="T13">
                <a:pos x="T6" y="T7"/>
              </a:cxn>
              <a:cxn ang="T14">
                <a:pos x="T8" y="T9"/>
              </a:cxn>
            </a:cxnLst>
            <a:rect l="T15" t="T16" r="T17" b="T18"/>
            <a:pathLst>
              <a:path w="1129" h="505">
                <a:moveTo>
                  <a:pt x="1128" y="184"/>
                </a:moveTo>
                <a:lnTo>
                  <a:pt x="1128" y="184"/>
                </a:lnTo>
                <a:lnTo>
                  <a:pt x="1128" y="312"/>
                </a:lnTo>
                <a:lnTo>
                  <a:pt x="880" y="504"/>
                </a:lnTo>
                <a:lnTo>
                  <a:pt x="0" y="0"/>
                </a:lnTo>
              </a:path>
            </a:pathLst>
          </a:custGeom>
          <a:noFill/>
          <a:ln w="50800" cap="rnd">
            <a:solidFill>
              <a:srgbClr val="0066CC"/>
            </a:solidFill>
            <a:round/>
            <a:headEnd/>
            <a:tailEnd/>
          </a:ln>
        </p:spPr>
        <p:txBody>
          <a:bodyPr/>
          <a:lstStyle/>
          <a:p>
            <a:endParaRPr lang="en-GB"/>
          </a:p>
        </p:txBody>
      </p:sp>
      <p:sp>
        <p:nvSpPr>
          <p:cNvPr id="22545" name="Freeform 16"/>
          <p:cNvSpPr>
            <a:spLocks/>
          </p:cNvSpPr>
          <p:nvPr/>
        </p:nvSpPr>
        <p:spPr bwMode="auto">
          <a:xfrm>
            <a:off x="5778500" y="4371975"/>
            <a:ext cx="1792288" cy="901700"/>
          </a:xfrm>
          <a:custGeom>
            <a:avLst/>
            <a:gdLst>
              <a:gd name="T0" fmla="*/ 2147483647 w 1129"/>
              <a:gd name="T1" fmla="*/ 2147483647 h 505"/>
              <a:gd name="T2" fmla="*/ 2147483647 w 1129"/>
              <a:gd name="T3" fmla="*/ 2147483647 h 505"/>
              <a:gd name="T4" fmla="*/ 2147483647 w 1129"/>
              <a:gd name="T5" fmla="*/ 2147483647 h 505"/>
              <a:gd name="T6" fmla="*/ 0 w 1129"/>
              <a:gd name="T7" fmla="*/ 0 h 505"/>
              <a:gd name="T8" fmla="*/ 0 60000 65536"/>
              <a:gd name="T9" fmla="*/ 0 60000 65536"/>
              <a:gd name="T10" fmla="*/ 0 60000 65536"/>
              <a:gd name="T11" fmla="*/ 0 60000 65536"/>
              <a:gd name="T12" fmla="*/ 0 w 1129"/>
              <a:gd name="T13" fmla="*/ 0 h 505"/>
              <a:gd name="T14" fmla="*/ 1129 w 1129"/>
              <a:gd name="T15" fmla="*/ 505 h 505"/>
            </a:gdLst>
            <a:ahLst/>
            <a:cxnLst>
              <a:cxn ang="T8">
                <a:pos x="T0" y="T1"/>
              </a:cxn>
              <a:cxn ang="T9">
                <a:pos x="T2" y="T3"/>
              </a:cxn>
              <a:cxn ang="T10">
                <a:pos x="T4" y="T5"/>
              </a:cxn>
              <a:cxn ang="T11">
                <a:pos x="T6" y="T7"/>
              </a:cxn>
            </a:cxnLst>
            <a:rect l="T12" t="T13" r="T14" b="T15"/>
            <a:pathLst>
              <a:path w="1129" h="505">
                <a:moveTo>
                  <a:pt x="1128" y="184"/>
                </a:moveTo>
                <a:lnTo>
                  <a:pt x="1128" y="312"/>
                </a:lnTo>
                <a:lnTo>
                  <a:pt x="880" y="504"/>
                </a:lnTo>
                <a:lnTo>
                  <a:pt x="0" y="0"/>
                </a:lnTo>
              </a:path>
            </a:pathLst>
          </a:custGeom>
          <a:noFill/>
          <a:ln w="50800" cap="rnd">
            <a:solidFill>
              <a:srgbClr val="0066CC"/>
            </a:solidFill>
            <a:round/>
            <a:headEnd/>
            <a:tailEnd/>
          </a:ln>
        </p:spPr>
        <p:txBody>
          <a:bodyPr/>
          <a:lstStyle/>
          <a:p>
            <a:endParaRPr lang="en-GB"/>
          </a:p>
        </p:txBody>
      </p:sp>
      <p:sp>
        <p:nvSpPr>
          <p:cNvPr id="22546" name="Line 17"/>
          <p:cNvSpPr>
            <a:spLocks noChangeShapeType="1"/>
          </p:cNvSpPr>
          <p:nvPr/>
        </p:nvSpPr>
        <p:spPr bwMode="auto">
          <a:xfrm>
            <a:off x="7150100" y="5157788"/>
            <a:ext cx="0" cy="71437"/>
          </a:xfrm>
          <a:prstGeom prst="line">
            <a:avLst/>
          </a:prstGeom>
          <a:noFill/>
          <a:ln w="50800">
            <a:solidFill>
              <a:srgbClr val="0066CC"/>
            </a:solidFill>
            <a:round/>
            <a:headEnd/>
            <a:tailEnd/>
          </a:ln>
        </p:spPr>
        <p:txBody>
          <a:bodyPr wrap="none" anchor="ctr"/>
          <a:lstStyle/>
          <a:p>
            <a:endParaRPr lang="en-GB"/>
          </a:p>
        </p:txBody>
      </p:sp>
      <p:sp>
        <p:nvSpPr>
          <p:cNvPr id="22547" name="Freeform 18"/>
          <p:cNvSpPr>
            <a:spLocks/>
          </p:cNvSpPr>
          <p:nvPr/>
        </p:nvSpPr>
        <p:spPr bwMode="auto">
          <a:xfrm>
            <a:off x="5410200" y="4572000"/>
            <a:ext cx="420688" cy="301625"/>
          </a:xfrm>
          <a:custGeom>
            <a:avLst/>
            <a:gdLst>
              <a:gd name="T0" fmla="*/ 2147483647 w 265"/>
              <a:gd name="T1" fmla="*/ 0 h 169"/>
              <a:gd name="T2" fmla="*/ 2147483647 w 265"/>
              <a:gd name="T3" fmla="*/ 0 h 169"/>
              <a:gd name="T4" fmla="*/ 2147483647 w 265"/>
              <a:gd name="T5" fmla="*/ 2147483647 h 169"/>
              <a:gd name="T6" fmla="*/ 2147483647 w 265"/>
              <a:gd name="T7" fmla="*/ 2147483647 h 169"/>
              <a:gd name="T8" fmla="*/ 0 w 265"/>
              <a:gd name="T9" fmla="*/ 2147483647 h 169"/>
              <a:gd name="T10" fmla="*/ 2147483647 w 265"/>
              <a:gd name="T11" fmla="*/ 0 h 169"/>
              <a:gd name="T12" fmla="*/ 0 60000 65536"/>
              <a:gd name="T13" fmla="*/ 0 60000 65536"/>
              <a:gd name="T14" fmla="*/ 0 60000 65536"/>
              <a:gd name="T15" fmla="*/ 0 60000 65536"/>
              <a:gd name="T16" fmla="*/ 0 60000 65536"/>
              <a:gd name="T17" fmla="*/ 0 60000 65536"/>
              <a:gd name="T18" fmla="*/ 0 w 265"/>
              <a:gd name="T19" fmla="*/ 0 h 169"/>
              <a:gd name="T20" fmla="*/ 265 w 265"/>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265" h="169">
                <a:moveTo>
                  <a:pt x="176" y="0"/>
                </a:moveTo>
                <a:lnTo>
                  <a:pt x="176" y="0"/>
                </a:lnTo>
                <a:lnTo>
                  <a:pt x="264" y="48"/>
                </a:lnTo>
                <a:lnTo>
                  <a:pt x="80" y="168"/>
                </a:lnTo>
                <a:lnTo>
                  <a:pt x="0" y="120"/>
                </a:lnTo>
                <a:lnTo>
                  <a:pt x="176" y="0"/>
                </a:lnTo>
              </a:path>
            </a:pathLst>
          </a:custGeom>
          <a:noFill/>
          <a:ln w="50800" cap="rnd">
            <a:solidFill>
              <a:schemeClr val="bg1"/>
            </a:solidFill>
            <a:round/>
            <a:headEnd/>
            <a:tailEnd/>
          </a:ln>
        </p:spPr>
        <p:txBody>
          <a:bodyPr/>
          <a:lstStyle/>
          <a:p>
            <a:endParaRPr lang="en-GB"/>
          </a:p>
        </p:txBody>
      </p:sp>
      <p:sp>
        <p:nvSpPr>
          <p:cNvPr id="22548" name="Freeform 19"/>
          <p:cNvSpPr>
            <a:spLocks/>
          </p:cNvSpPr>
          <p:nvPr/>
        </p:nvSpPr>
        <p:spPr bwMode="auto">
          <a:xfrm>
            <a:off x="5384800" y="4543425"/>
            <a:ext cx="420688" cy="301625"/>
          </a:xfrm>
          <a:custGeom>
            <a:avLst/>
            <a:gdLst>
              <a:gd name="T0" fmla="*/ 2147483647 w 265"/>
              <a:gd name="T1" fmla="*/ 0 h 169"/>
              <a:gd name="T2" fmla="*/ 2147483647 w 265"/>
              <a:gd name="T3" fmla="*/ 2147483647 h 169"/>
              <a:gd name="T4" fmla="*/ 2147483647 w 265"/>
              <a:gd name="T5" fmla="*/ 2147483647 h 169"/>
              <a:gd name="T6" fmla="*/ 0 w 265"/>
              <a:gd name="T7" fmla="*/ 2147483647 h 169"/>
              <a:gd name="T8" fmla="*/ 2147483647 w 265"/>
              <a:gd name="T9" fmla="*/ 0 h 169"/>
              <a:gd name="T10" fmla="*/ 0 60000 65536"/>
              <a:gd name="T11" fmla="*/ 0 60000 65536"/>
              <a:gd name="T12" fmla="*/ 0 60000 65536"/>
              <a:gd name="T13" fmla="*/ 0 60000 65536"/>
              <a:gd name="T14" fmla="*/ 0 60000 65536"/>
              <a:gd name="T15" fmla="*/ 0 w 265"/>
              <a:gd name="T16" fmla="*/ 0 h 169"/>
              <a:gd name="T17" fmla="*/ 265 w 265"/>
              <a:gd name="T18" fmla="*/ 169 h 169"/>
            </a:gdLst>
            <a:ahLst/>
            <a:cxnLst>
              <a:cxn ang="T10">
                <a:pos x="T0" y="T1"/>
              </a:cxn>
              <a:cxn ang="T11">
                <a:pos x="T2" y="T3"/>
              </a:cxn>
              <a:cxn ang="T12">
                <a:pos x="T4" y="T5"/>
              </a:cxn>
              <a:cxn ang="T13">
                <a:pos x="T6" y="T7"/>
              </a:cxn>
              <a:cxn ang="T14">
                <a:pos x="T8" y="T9"/>
              </a:cxn>
            </a:cxnLst>
            <a:rect l="T15" t="T16" r="T17" b="T18"/>
            <a:pathLst>
              <a:path w="265" h="169">
                <a:moveTo>
                  <a:pt x="176" y="0"/>
                </a:moveTo>
                <a:lnTo>
                  <a:pt x="264" y="48"/>
                </a:lnTo>
                <a:lnTo>
                  <a:pt x="80" y="168"/>
                </a:lnTo>
                <a:lnTo>
                  <a:pt x="0" y="120"/>
                </a:lnTo>
                <a:lnTo>
                  <a:pt x="176" y="0"/>
                </a:lnTo>
              </a:path>
            </a:pathLst>
          </a:custGeom>
          <a:noFill/>
          <a:ln w="50800" cap="rnd">
            <a:solidFill>
              <a:srgbClr val="0066CC"/>
            </a:solidFill>
            <a:round/>
            <a:headEnd/>
            <a:tailEnd/>
          </a:ln>
        </p:spPr>
        <p:txBody>
          <a:bodyPr/>
          <a:lstStyle/>
          <a:p>
            <a:endParaRPr lang="en-GB"/>
          </a:p>
        </p:txBody>
      </p:sp>
      <p:sp>
        <p:nvSpPr>
          <p:cNvPr id="22549" name="Freeform 20"/>
          <p:cNvSpPr>
            <a:spLocks/>
          </p:cNvSpPr>
          <p:nvPr/>
        </p:nvSpPr>
        <p:spPr bwMode="auto">
          <a:xfrm>
            <a:off x="5410200" y="4686300"/>
            <a:ext cx="420688" cy="244475"/>
          </a:xfrm>
          <a:custGeom>
            <a:avLst/>
            <a:gdLst>
              <a:gd name="T0" fmla="*/ 2147483647 w 265"/>
              <a:gd name="T1" fmla="*/ 0 h 137"/>
              <a:gd name="T2" fmla="*/ 2147483647 w 265"/>
              <a:gd name="T3" fmla="*/ 0 h 137"/>
              <a:gd name="T4" fmla="*/ 2147483647 w 265"/>
              <a:gd name="T5" fmla="*/ 2147483647 h 137"/>
              <a:gd name="T6" fmla="*/ 2147483647 w 265"/>
              <a:gd name="T7" fmla="*/ 2147483647 h 137"/>
              <a:gd name="T8" fmla="*/ 0 w 265"/>
              <a:gd name="T9" fmla="*/ 2147483647 h 137"/>
              <a:gd name="T10" fmla="*/ 0 60000 65536"/>
              <a:gd name="T11" fmla="*/ 0 60000 65536"/>
              <a:gd name="T12" fmla="*/ 0 60000 65536"/>
              <a:gd name="T13" fmla="*/ 0 60000 65536"/>
              <a:gd name="T14" fmla="*/ 0 60000 65536"/>
              <a:gd name="T15" fmla="*/ 0 w 265"/>
              <a:gd name="T16" fmla="*/ 0 h 137"/>
              <a:gd name="T17" fmla="*/ 265 w 265"/>
              <a:gd name="T18" fmla="*/ 137 h 137"/>
            </a:gdLst>
            <a:ahLst/>
            <a:cxnLst>
              <a:cxn ang="T10">
                <a:pos x="T0" y="T1"/>
              </a:cxn>
              <a:cxn ang="T11">
                <a:pos x="T2" y="T3"/>
              </a:cxn>
              <a:cxn ang="T12">
                <a:pos x="T4" y="T5"/>
              </a:cxn>
              <a:cxn ang="T13">
                <a:pos x="T6" y="T7"/>
              </a:cxn>
              <a:cxn ang="T14">
                <a:pos x="T8" y="T9"/>
              </a:cxn>
            </a:cxnLst>
            <a:rect l="T15" t="T16" r="T17" b="T18"/>
            <a:pathLst>
              <a:path w="265" h="137">
                <a:moveTo>
                  <a:pt x="264" y="0"/>
                </a:moveTo>
                <a:lnTo>
                  <a:pt x="264" y="0"/>
                </a:lnTo>
                <a:lnTo>
                  <a:pt x="264" y="72"/>
                </a:lnTo>
                <a:lnTo>
                  <a:pt x="64" y="136"/>
                </a:lnTo>
                <a:lnTo>
                  <a:pt x="0" y="88"/>
                </a:lnTo>
              </a:path>
            </a:pathLst>
          </a:custGeom>
          <a:noFill/>
          <a:ln w="50800" cap="rnd">
            <a:solidFill>
              <a:schemeClr val="bg1"/>
            </a:solidFill>
            <a:round/>
            <a:headEnd/>
            <a:tailEnd/>
          </a:ln>
        </p:spPr>
        <p:txBody>
          <a:bodyPr/>
          <a:lstStyle/>
          <a:p>
            <a:endParaRPr lang="en-GB"/>
          </a:p>
        </p:txBody>
      </p:sp>
      <p:sp>
        <p:nvSpPr>
          <p:cNvPr id="22550" name="Freeform 21"/>
          <p:cNvSpPr>
            <a:spLocks/>
          </p:cNvSpPr>
          <p:nvPr/>
        </p:nvSpPr>
        <p:spPr bwMode="auto">
          <a:xfrm>
            <a:off x="5384800" y="4657725"/>
            <a:ext cx="420688" cy="244475"/>
          </a:xfrm>
          <a:custGeom>
            <a:avLst/>
            <a:gdLst>
              <a:gd name="T0" fmla="*/ 2147483647 w 265"/>
              <a:gd name="T1" fmla="*/ 0 h 137"/>
              <a:gd name="T2" fmla="*/ 2147483647 w 265"/>
              <a:gd name="T3" fmla="*/ 2147483647 h 137"/>
              <a:gd name="T4" fmla="*/ 2147483647 w 265"/>
              <a:gd name="T5" fmla="*/ 2147483647 h 137"/>
              <a:gd name="T6" fmla="*/ 0 w 265"/>
              <a:gd name="T7" fmla="*/ 2147483647 h 137"/>
              <a:gd name="T8" fmla="*/ 0 60000 65536"/>
              <a:gd name="T9" fmla="*/ 0 60000 65536"/>
              <a:gd name="T10" fmla="*/ 0 60000 65536"/>
              <a:gd name="T11" fmla="*/ 0 60000 65536"/>
              <a:gd name="T12" fmla="*/ 0 w 265"/>
              <a:gd name="T13" fmla="*/ 0 h 137"/>
              <a:gd name="T14" fmla="*/ 265 w 265"/>
              <a:gd name="T15" fmla="*/ 137 h 137"/>
            </a:gdLst>
            <a:ahLst/>
            <a:cxnLst>
              <a:cxn ang="T8">
                <a:pos x="T0" y="T1"/>
              </a:cxn>
              <a:cxn ang="T9">
                <a:pos x="T2" y="T3"/>
              </a:cxn>
              <a:cxn ang="T10">
                <a:pos x="T4" y="T5"/>
              </a:cxn>
              <a:cxn ang="T11">
                <a:pos x="T6" y="T7"/>
              </a:cxn>
            </a:cxnLst>
            <a:rect l="T12" t="T13" r="T14" b="T15"/>
            <a:pathLst>
              <a:path w="265" h="137">
                <a:moveTo>
                  <a:pt x="264" y="0"/>
                </a:moveTo>
                <a:lnTo>
                  <a:pt x="264" y="72"/>
                </a:lnTo>
                <a:lnTo>
                  <a:pt x="64" y="136"/>
                </a:lnTo>
                <a:lnTo>
                  <a:pt x="0" y="88"/>
                </a:lnTo>
              </a:path>
            </a:pathLst>
          </a:custGeom>
          <a:noFill/>
          <a:ln w="50800" cap="rnd">
            <a:solidFill>
              <a:srgbClr val="0066CC"/>
            </a:solidFill>
            <a:round/>
            <a:headEnd/>
            <a:tailEnd/>
          </a:ln>
        </p:spPr>
        <p:txBody>
          <a:bodyPr/>
          <a:lstStyle/>
          <a:p>
            <a:endParaRPr lang="en-GB"/>
          </a:p>
        </p:txBody>
      </p:sp>
      <p:sp>
        <p:nvSpPr>
          <p:cNvPr id="22551" name="Line 22"/>
          <p:cNvSpPr>
            <a:spLocks noChangeShapeType="1"/>
          </p:cNvSpPr>
          <p:nvPr/>
        </p:nvSpPr>
        <p:spPr bwMode="auto">
          <a:xfrm>
            <a:off x="5461000" y="4814888"/>
            <a:ext cx="0" cy="42862"/>
          </a:xfrm>
          <a:prstGeom prst="line">
            <a:avLst/>
          </a:prstGeom>
          <a:noFill/>
          <a:ln w="50800">
            <a:solidFill>
              <a:srgbClr val="0066CC"/>
            </a:solidFill>
            <a:round/>
            <a:headEnd/>
            <a:tailEnd/>
          </a:ln>
        </p:spPr>
        <p:txBody>
          <a:bodyPr wrap="none" anchor="ctr"/>
          <a:lstStyle/>
          <a:p>
            <a:endParaRPr lang="en-GB"/>
          </a:p>
        </p:txBody>
      </p:sp>
      <p:sp>
        <p:nvSpPr>
          <p:cNvPr id="22552" name="Line 23"/>
          <p:cNvSpPr>
            <a:spLocks noChangeShapeType="1"/>
          </p:cNvSpPr>
          <p:nvPr/>
        </p:nvSpPr>
        <p:spPr bwMode="auto">
          <a:xfrm>
            <a:off x="5359400" y="4729163"/>
            <a:ext cx="0" cy="42862"/>
          </a:xfrm>
          <a:prstGeom prst="line">
            <a:avLst/>
          </a:prstGeom>
          <a:noFill/>
          <a:ln w="50800">
            <a:solidFill>
              <a:srgbClr val="0066CC"/>
            </a:solidFill>
            <a:round/>
            <a:headEnd/>
            <a:tailEnd/>
          </a:ln>
        </p:spPr>
        <p:txBody>
          <a:bodyPr wrap="none" anchor="ctr"/>
          <a:lstStyle/>
          <a:p>
            <a:endParaRPr lang="en-GB"/>
          </a:p>
        </p:txBody>
      </p:sp>
      <p:sp>
        <p:nvSpPr>
          <p:cNvPr id="22553" name="Freeform 24"/>
          <p:cNvSpPr>
            <a:spLocks/>
          </p:cNvSpPr>
          <p:nvPr/>
        </p:nvSpPr>
        <p:spPr bwMode="auto">
          <a:xfrm>
            <a:off x="5676900" y="4271963"/>
            <a:ext cx="255588" cy="458787"/>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2147483647 w 161"/>
              <a:gd name="T17" fmla="*/ 2147483647 h 257"/>
              <a:gd name="T18" fmla="*/ 0 w 161"/>
              <a:gd name="T19" fmla="*/ 2147483647 h 257"/>
              <a:gd name="T20" fmla="*/ 0 w 161"/>
              <a:gd name="T21" fmla="*/ 2147483647 h 257"/>
              <a:gd name="T22" fmla="*/ 2147483647 w 161"/>
              <a:gd name="T23" fmla="*/ 2147483647 h 257"/>
              <a:gd name="T24" fmla="*/ 2147483647 w 161"/>
              <a:gd name="T25" fmla="*/ 2147483647 h 257"/>
              <a:gd name="T26" fmla="*/ 2147483647 w 161"/>
              <a:gd name="T27" fmla="*/ 0 h 257"/>
              <a:gd name="T28" fmla="*/ 2147483647 w 161"/>
              <a:gd name="T29" fmla="*/ 2147483647 h 257"/>
              <a:gd name="T30" fmla="*/ 2147483647 w 161"/>
              <a:gd name="T31" fmla="*/ 214748364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57"/>
              <a:gd name="T50" fmla="*/ 161 w 161"/>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57">
                <a:moveTo>
                  <a:pt x="96" y="256"/>
                </a:moveTo>
                <a:lnTo>
                  <a:pt x="96" y="256"/>
                </a:ln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50800" cap="rnd">
            <a:solidFill>
              <a:schemeClr val="bg1"/>
            </a:solidFill>
            <a:round/>
            <a:headEnd/>
            <a:tailEnd/>
          </a:ln>
        </p:spPr>
        <p:txBody>
          <a:bodyPr/>
          <a:lstStyle/>
          <a:p>
            <a:endParaRPr lang="en-GB"/>
          </a:p>
        </p:txBody>
      </p:sp>
      <p:sp>
        <p:nvSpPr>
          <p:cNvPr id="22554" name="Freeform 25"/>
          <p:cNvSpPr>
            <a:spLocks/>
          </p:cNvSpPr>
          <p:nvPr/>
        </p:nvSpPr>
        <p:spPr bwMode="auto">
          <a:xfrm>
            <a:off x="5651500" y="4243388"/>
            <a:ext cx="255588" cy="458787"/>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0 w 161"/>
              <a:gd name="T17" fmla="*/ 2147483647 h 257"/>
              <a:gd name="T18" fmla="*/ 0 w 161"/>
              <a:gd name="T19" fmla="*/ 2147483647 h 257"/>
              <a:gd name="T20" fmla="*/ 2147483647 w 161"/>
              <a:gd name="T21" fmla="*/ 2147483647 h 257"/>
              <a:gd name="T22" fmla="*/ 2147483647 w 161"/>
              <a:gd name="T23" fmla="*/ 2147483647 h 257"/>
              <a:gd name="T24" fmla="*/ 2147483647 w 161"/>
              <a:gd name="T25" fmla="*/ 0 h 257"/>
              <a:gd name="T26" fmla="*/ 2147483647 w 161"/>
              <a:gd name="T27" fmla="*/ 2147483647 h 257"/>
              <a:gd name="T28" fmla="*/ 2147483647 w 161"/>
              <a:gd name="T29" fmla="*/ 2147483647 h 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257"/>
              <a:gd name="T47" fmla="*/ 161 w 161"/>
              <a:gd name="T48" fmla="*/ 257 h 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257">
                <a:moveTo>
                  <a:pt x="96" y="256"/>
                </a:move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50800" cap="rnd">
            <a:solidFill>
              <a:srgbClr val="0066CC"/>
            </a:solidFill>
            <a:round/>
            <a:headEnd/>
            <a:tailEnd/>
          </a:ln>
        </p:spPr>
        <p:txBody>
          <a:bodyPr/>
          <a:lstStyle/>
          <a:p>
            <a:endParaRPr lang="en-GB"/>
          </a:p>
        </p:txBody>
      </p:sp>
      <p:sp>
        <p:nvSpPr>
          <p:cNvPr id="22555" name="Freeform 26"/>
          <p:cNvSpPr>
            <a:spLocks/>
          </p:cNvSpPr>
          <p:nvPr/>
        </p:nvSpPr>
        <p:spPr bwMode="auto">
          <a:xfrm>
            <a:off x="4406900" y="3543300"/>
            <a:ext cx="788988" cy="2430463"/>
          </a:xfrm>
          <a:custGeom>
            <a:avLst/>
            <a:gdLst>
              <a:gd name="T0" fmla="*/ 2147483647 w 497"/>
              <a:gd name="T1" fmla="*/ 2147483647 h 1361"/>
              <a:gd name="T2" fmla="*/ 2147483647 w 497"/>
              <a:gd name="T3" fmla="*/ 2147483647 h 1361"/>
              <a:gd name="T4" fmla="*/ 2147483647 w 497"/>
              <a:gd name="T5" fmla="*/ 2147483647 h 1361"/>
              <a:gd name="T6" fmla="*/ 2147483647 w 497"/>
              <a:gd name="T7" fmla="*/ 2147483647 h 1361"/>
              <a:gd name="T8" fmla="*/ 2147483647 w 497"/>
              <a:gd name="T9" fmla="*/ 2147483647 h 1361"/>
              <a:gd name="T10" fmla="*/ 2147483647 w 497"/>
              <a:gd name="T11" fmla="*/ 2147483647 h 1361"/>
              <a:gd name="T12" fmla="*/ 2147483647 w 497"/>
              <a:gd name="T13" fmla="*/ 2147483647 h 1361"/>
              <a:gd name="T14" fmla="*/ 2147483647 w 497"/>
              <a:gd name="T15" fmla="*/ 2147483647 h 1361"/>
              <a:gd name="T16" fmla="*/ 2147483647 w 497"/>
              <a:gd name="T17" fmla="*/ 2147483647 h 1361"/>
              <a:gd name="T18" fmla="*/ 0 w 497"/>
              <a:gd name="T19" fmla="*/ 0 h 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7"/>
              <a:gd name="T31" fmla="*/ 0 h 1361"/>
              <a:gd name="T32" fmla="*/ 497 w 497"/>
              <a:gd name="T33" fmla="*/ 1361 h 1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7" h="1361">
                <a:moveTo>
                  <a:pt x="32" y="32"/>
                </a:moveTo>
                <a:lnTo>
                  <a:pt x="32" y="32"/>
                </a:lnTo>
                <a:lnTo>
                  <a:pt x="496" y="128"/>
                </a:lnTo>
                <a:lnTo>
                  <a:pt x="424" y="1296"/>
                </a:lnTo>
                <a:lnTo>
                  <a:pt x="72" y="1360"/>
                </a:lnTo>
                <a:lnTo>
                  <a:pt x="16" y="16"/>
                </a:lnTo>
                <a:lnTo>
                  <a:pt x="480" y="112"/>
                </a:lnTo>
                <a:lnTo>
                  <a:pt x="408" y="1280"/>
                </a:lnTo>
                <a:lnTo>
                  <a:pt x="56" y="1344"/>
                </a:lnTo>
                <a:lnTo>
                  <a:pt x="0" y="0"/>
                </a:lnTo>
              </a:path>
            </a:pathLst>
          </a:custGeom>
          <a:solidFill>
            <a:schemeClr val="bg2"/>
          </a:solidFill>
          <a:ln w="50800" cap="rnd">
            <a:solidFill>
              <a:schemeClr val="bg1"/>
            </a:solidFill>
            <a:round/>
            <a:headEnd/>
            <a:tailEnd/>
          </a:ln>
        </p:spPr>
        <p:txBody>
          <a:bodyPr/>
          <a:lstStyle/>
          <a:p>
            <a:endParaRPr lang="en-GB"/>
          </a:p>
        </p:txBody>
      </p:sp>
      <p:sp>
        <p:nvSpPr>
          <p:cNvPr id="22556" name="Oval 27"/>
          <p:cNvSpPr>
            <a:spLocks noChangeArrowheads="1"/>
          </p:cNvSpPr>
          <p:nvPr/>
        </p:nvSpPr>
        <p:spPr bwMode="auto">
          <a:xfrm>
            <a:off x="4572000" y="2528888"/>
            <a:ext cx="431800" cy="1328737"/>
          </a:xfrm>
          <a:prstGeom prst="ellipse">
            <a:avLst/>
          </a:prstGeom>
          <a:solidFill>
            <a:schemeClr val="bg1"/>
          </a:solidFill>
          <a:ln w="127000">
            <a:noFill/>
            <a:round/>
            <a:headEnd/>
            <a:tailEnd/>
          </a:ln>
        </p:spPr>
        <p:txBody>
          <a:bodyPr wrap="none" anchor="ctr"/>
          <a:lstStyle/>
          <a:p>
            <a:endParaRPr lang="en-US"/>
          </a:p>
        </p:txBody>
      </p:sp>
      <p:sp>
        <p:nvSpPr>
          <p:cNvPr id="22557" name="Oval 28"/>
          <p:cNvSpPr>
            <a:spLocks noChangeArrowheads="1"/>
          </p:cNvSpPr>
          <p:nvPr/>
        </p:nvSpPr>
        <p:spPr bwMode="auto">
          <a:xfrm>
            <a:off x="4572000" y="2528888"/>
            <a:ext cx="431800" cy="1328737"/>
          </a:xfrm>
          <a:prstGeom prst="ellipse">
            <a:avLst/>
          </a:prstGeom>
          <a:solidFill>
            <a:schemeClr val="bg1"/>
          </a:solidFill>
          <a:ln w="50800">
            <a:solidFill>
              <a:srgbClr val="0066CC"/>
            </a:solidFill>
            <a:round/>
            <a:headEnd/>
            <a:tailEnd/>
          </a:ln>
        </p:spPr>
        <p:txBody>
          <a:bodyPr wrap="none" anchor="ctr"/>
          <a:lstStyle/>
          <a:p>
            <a:endParaRPr lang="en-US"/>
          </a:p>
        </p:txBody>
      </p:sp>
      <p:sp>
        <p:nvSpPr>
          <p:cNvPr id="22558" name="Freeform 29"/>
          <p:cNvSpPr>
            <a:spLocks/>
          </p:cNvSpPr>
          <p:nvPr/>
        </p:nvSpPr>
        <p:spPr bwMode="auto">
          <a:xfrm>
            <a:off x="5181600" y="3771900"/>
            <a:ext cx="255588" cy="973138"/>
          </a:xfrm>
          <a:custGeom>
            <a:avLst/>
            <a:gdLst>
              <a:gd name="T0" fmla="*/ 0 w 161"/>
              <a:gd name="T1" fmla="*/ 0 h 545"/>
              <a:gd name="T2" fmla="*/ 0 w 161"/>
              <a:gd name="T3" fmla="*/ 0 h 545"/>
              <a:gd name="T4" fmla="*/ 2147483647 w 161"/>
              <a:gd name="T5" fmla="*/ 2147483647 h 545"/>
              <a:gd name="T6" fmla="*/ 2147483647 w 161"/>
              <a:gd name="T7" fmla="*/ 2147483647 h 545"/>
              <a:gd name="T8" fmla="*/ 0 60000 65536"/>
              <a:gd name="T9" fmla="*/ 0 60000 65536"/>
              <a:gd name="T10" fmla="*/ 0 60000 65536"/>
              <a:gd name="T11" fmla="*/ 0 60000 65536"/>
              <a:gd name="T12" fmla="*/ 0 w 161"/>
              <a:gd name="T13" fmla="*/ 0 h 545"/>
              <a:gd name="T14" fmla="*/ 161 w 161"/>
              <a:gd name="T15" fmla="*/ 545 h 545"/>
            </a:gdLst>
            <a:ahLst/>
            <a:cxnLst>
              <a:cxn ang="T8">
                <a:pos x="T0" y="T1"/>
              </a:cxn>
              <a:cxn ang="T9">
                <a:pos x="T2" y="T3"/>
              </a:cxn>
              <a:cxn ang="T10">
                <a:pos x="T4" y="T5"/>
              </a:cxn>
              <a:cxn ang="T11">
                <a:pos x="T6" y="T7"/>
              </a:cxn>
            </a:cxnLst>
            <a:rect l="T12" t="T13" r="T14" b="T15"/>
            <a:pathLst>
              <a:path w="161" h="545">
                <a:moveTo>
                  <a:pt x="0" y="0"/>
                </a:moveTo>
                <a:lnTo>
                  <a:pt x="0" y="0"/>
                </a:lnTo>
                <a:lnTo>
                  <a:pt x="104" y="544"/>
                </a:lnTo>
                <a:lnTo>
                  <a:pt x="160" y="432"/>
                </a:lnTo>
              </a:path>
            </a:pathLst>
          </a:custGeom>
          <a:noFill/>
          <a:ln w="50800" cap="rnd">
            <a:solidFill>
              <a:srgbClr val="0066CC"/>
            </a:solidFill>
            <a:round/>
            <a:headEnd/>
            <a:tailEnd/>
          </a:ln>
        </p:spPr>
        <p:txBody>
          <a:bodyPr/>
          <a:lstStyle/>
          <a:p>
            <a:endParaRPr lang="en-GB"/>
          </a:p>
        </p:txBody>
      </p:sp>
      <p:sp>
        <p:nvSpPr>
          <p:cNvPr id="22559" name="Freeform 30"/>
          <p:cNvSpPr>
            <a:spLocks/>
          </p:cNvSpPr>
          <p:nvPr/>
        </p:nvSpPr>
        <p:spPr bwMode="auto">
          <a:xfrm>
            <a:off x="5156200" y="3743325"/>
            <a:ext cx="255588" cy="973138"/>
          </a:xfrm>
          <a:custGeom>
            <a:avLst/>
            <a:gdLst>
              <a:gd name="T0" fmla="*/ 0 w 161"/>
              <a:gd name="T1" fmla="*/ 0 h 545"/>
              <a:gd name="T2" fmla="*/ 2147483647 w 161"/>
              <a:gd name="T3" fmla="*/ 2147483647 h 545"/>
              <a:gd name="T4" fmla="*/ 2147483647 w 161"/>
              <a:gd name="T5" fmla="*/ 2147483647 h 545"/>
              <a:gd name="T6" fmla="*/ 0 60000 65536"/>
              <a:gd name="T7" fmla="*/ 0 60000 65536"/>
              <a:gd name="T8" fmla="*/ 0 60000 65536"/>
              <a:gd name="T9" fmla="*/ 0 w 161"/>
              <a:gd name="T10" fmla="*/ 0 h 545"/>
              <a:gd name="T11" fmla="*/ 161 w 161"/>
              <a:gd name="T12" fmla="*/ 545 h 545"/>
            </a:gdLst>
            <a:ahLst/>
            <a:cxnLst>
              <a:cxn ang="T6">
                <a:pos x="T0" y="T1"/>
              </a:cxn>
              <a:cxn ang="T7">
                <a:pos x="T2" y="T3"/>
              </a:cxn>
              <a:cxn ang="T8">
                <a:pos x="T4" y="T5"/>
              </a:cxn>
            </a:cxnLst>
            <a:rect l="T9" t="T10" r="T11" b="T12"/>
            <a:pathLst>
              <a:path w="161" h="545">
                <a:moveTo>
                  <a:pt x="0" y="0"/>
                </a:moveTo>
                <a:lnTo>
                  <a:pt x="104" y="544"/>
                </a:lnTo>
                <a:lnTo>
                  <a:pt x="160" y="432"/>
                </a:lnTo>
              </a:path>
            </a:pathLst>
          </a:custGeom>
          <a:noFill/>
          <a:ln w="50800" cap="rnd">
            <a:solidFill>
              <a:schemeClr val="bg1"/>
            </a:solidFill>
            <a:round/>
            <a:headEnd/>
            <a:tailEnd/>
          </a:ln>
        </p:spPr>
        <p:txBody>
          <a:bodyPr/>
          <a:lstStyle/>
          <a:p>
            <a:endParaRPr lang="en-GB"/>
          </a:p>
        </p:txBody>
      </p:sp>
      <p:sp>
        <p:nvSpPr>
          <p:cNvPr id="294943" name="Rectangle 31"/>
          <p:cNvSpPr>
            <a:spLocks noChangeArrowheads="1"/>
          </p:cNvSpPr>
          <p:nvPr/>
        </p:nvSpPr>
        <p:spPr bwMode="auto">
          <a:xfrm>
            <a:off x="2195513" y="2305050"/>
            <a:ext cx="180975" cy="881063"/>
          </a:xfrm>
          <a:prstGeom prst="rect">
            <a:avLst/>
          </a:prstGeom>
          <a:noFill/>
          <a:ln w="12700">
            <a:noFill/>
            <a:miter lim="800000"/>
            <a:headEnd/>
            <a:tailEnd/>
          </a:ln>
          <a:effectLst/>
        </p:spPr>
        <p:txBody>
          <a:bodyPr wrap="none" lIns="90487" tIns="44450" rIns="90487" bIns="44450">
            <a:spAutoFit/>
          </a:bodyPr>
          <a:lstStyle/>
          <a:p>
            <a:pPr>
              <a:defRPr/>
            </a:pPr>
            <a:endParaRPr lang="en-US">
              <a:solidFill>
                <a:srgbClr val="F3F3F3"/>
              </a:solidFill>
              <a:effectLst>
                <a:outerShdw blurRad="38100" dist="38100" dir="2700000" algn="tl">
                  <a:srgbClr val="C0C0C0"/>
                </a:outerShdw>
              </a:effectLst>
              <a:latin typeface="Helvetica" charset="0"/>
            </a:endParaRPr>
          </a:p>
          <a:p>
            <a:pPr>
              <a:lnSpc>
                <a:spcPct val="90000"/>
              </a:lnSpc>
              <a:defRPr/>
            </a:pPr>
            <a:endParaRPr lang="en-US">
              <a:solidFill>
                <a:srgbClr val="F3F3F3"/>
              </a:solidFill>
              <a:effectLst>
                <a:outerShdw blurRad="38100" dist="38100" dir="2700000" algn="tl">
                  <a:srgbClr val="C0C0C0"/>
                </a:outerShdw>
              </a:effectLst>
              <a:latin typeface="Helvetica" charset="0"/>
            </a:endParaRPr>
          </a:p>
        </p:txBody>
      </p:sp>
      <p:sp>
        <p:nvSpPr>
          <p:cNvPr id="294944" name="Rectangle 32"/>
          <p:cNvSpPr>
            <a:spLocks noChangeArrowheads="1"/>
          </p:cNvSpPr>
          <p:nvPr/>
        </p:nvSpPr>
        <p:spPr bwMode="auto">
          <a:xfrm>
            <a:off x="2195513" y="3019425"/>
            <a:ext cx="180975" cy="881063"/>
          </a:xfrm>
          <a:prstGeom prst="rect">
            <a:avLst/>
          </a:prstGeom>
          <a:noFill/>
          <a:ln w="12700">
            <a:noFill/>
            <a:miter lim="800000"/>
            <a:headEnd/>
            <a:tailEnd/>
          </a:ln>
          <a:effectLst/>
        </p:spPr>
        <p:txBody>
          <a:bodyPr wrap="none" lIns="90487" tIns="44450" rIns="90487" bIns="44450">
            <a:spAutoFit/>
          </a:bodyPr>
          <a:lstStyle/>
          <a:p>
            <a:pPr>
              <a:defRPr/>
            </a:pPr>
            <a:endParaRPr lang="en-US">
              <a:solidFill>
                <a:srgbClr val="F3F3F3"/>
              </a:solidFill>
              <a:effectLst>
                <a:outerShdw blurRad="38100" dist="38100" dir="2700000" algn="tl">
                  <a:srgbClr val="C0C0C0"/>
                </a:outerShdw>
              </a:effectLst>
              <a:latin typeface="Helvetica" charset="0"/>
            </a:endParaRPr>
          </a:p>
          <a:p>
            <a:pPr>
              <a:lnSpc>
                <a:spcPct val="90000"/>
              </a:lnSpc>
              <a:defRPr/>
            </a:pPr>
            <a:endParaRPr lang="en-US">
              <a:solidFill>
                <a:srgbClr val="F3F3F3"/>
              </a:solidFill>
              <a:effectLst>
                <a:outerShdw blurRad="38100" dist="38100" dir="2700000" algn="tl">
                  <a:srgbClr val="C0C0C0"/>
                </a:outerShdw>
              </a:effectLst>
              <a:latin typeface="Helvetica" charset="0"/>
            </a:endParaRPr>
          </a:p>
        </p:txBody>
      </p:sp>
      <p:sp>
        <p:nvSpPr>
          <p:cNvPr id="294945" name="Rectangle 33"/>
          <p:cNvSpPr>
            <a:spLocks noChangeArrowheads="1"/>
          </p:cNvSpPr>
          <p:nvPr/>
        </p:nvSpPr>
        <p:spPr bwMode="auto">
          <a:xfrm>
            <a:off x="2195513" y="3733800"/>
            <a:ext cx="180975" cy="881063"/>
          </a:xfrm>
          <a:prstGeom prst="rect">
            <a:avLst/>
          </a:prstGeom>
          <a:noFill/>
          <a:ln w="12700">
            <a:noFill/>
            <a:miter lim="800000"/>
            <a:headEnd/>
            <a:tailEnd/>
          </a:ln>
          <a:effectLst/>
        </p:spPr>
        <p:txBody>
          <a:bodyPr wrap="none" lIns="90487" tIns="44450" rIns="90487" bIns="44450">
            <a:spAutoFit/>
          </a:bodyPr>
          <a:lstStyle/>
          <a:p>
            <a:pPr>
              <a:defRPr/>
            </a:pPr>
            <a:endParaRPr lang="en-US">
              <a:solidFill>
                <a:srgbClr val="F3F3F3"/>
              </a:solidFill>
              <a:effectLst>
                <a:outerShdw blurRad="38100" dist="38100" dir="2700000" algn="tl">
                  <a:srgbClr val="C0C0C0"/>
                </a:outerShdw>
              </a:effectLst>
              <a:latin typeface="Helvetica" charset="0"/>
            </a:endParaRPr>
          </a:p>
          <a:p>
            <a:pPr>
              <a:lnSpc>
                <a:spcPct val="90000"/>
              </a:lnSpc>
              <a:defRPr/>
            </a:pPr>
            <a:endParaRPr lang="en-US">
              <a:solidFill>
                <a:srgbClr val="F3F3F3"/>
              </a:solidFill>
              <a:effectLst>
                <a:outerShdw blurRad="38100" dist="38100" dir="2700000" algn="tl">
                  <a:srgbClr val="C0C0C0"/>
                </a:outerShdw>
              </a:effectLst>
              <a:latin typeface="Helvetica" charset="0"/>
            </a:endParaRPr>
          </a:p>
        </p:txBody>
      </p:sp>
      <p:sp>
        <p:nvSpPr>
          <p:cNvPr id="294946" name="Rectangle 34"/>
          <p:cNvSpPr>
            <a:spLocks noChangeArrowheads="1"/>
          </p:cNvSpPr>
          <p:nvPr/>
        </p:nvSpPr>
        <p:spPr bwMode="auto">
          <a:xfrm>
            <a:off x="2195513" y="4448175"/>
            <a:ext cx="180975" cy="881063"/>
          </a:xfrm>
          <a:prstGeom prst="rect">
            <a:avLst/>
          </a:prstGeom>
          <a:noFill/>
          <a:ln w="12700">
            <a:noFill/>
            <a:miter lim="800000"/>
            <a:headEnd/>
            <a:tailEnd/>
          </a:ln>
          <a:effectLst/>
        </p:spPr>
        <p:txBody>
          <a:bodyPr wrap="none" lIns="90487" tIns="44450" rIns="90487" bIns="44450">
            <a:spAutoFit/>
          </a:bodyPr>
          <a:lstStyle/>
          <a:p>
            <a:pPr>
              <a:defRPr/>
            </a:pPr>
            <a:endParaRPr lang="en-US">
              <a:solidFill>
                <a:srgbClr val="F3F3F3"/>
              </a:solidFill>
              <a:effectLst>
                <a:outerShdw blurRad="38100" dist="38100" dir="2700000" algn="tl">
                  <a:srgbClr val="C0C0C0"/>
                </a:outerShdw>
              </a:effectLst>
              <a:latin typeface="Helvetica" charset="0"/>
            </a:endParaRPr>
          </a:p>
          <a:p>
            <a:pPr>
              <a:lnSpc>
                <a:spcPct val="90000"/>
              </a:lnSpc>
              <a:defRPr/>
            </a:pPr>
            <a:endParaRPr lang="en-US">
              <a:solidFill>
                <a:srgbClr val="F3F3F3"/>
              </a:solidFill>
              <a:effectLst>
                <a:outerShdw blurRad="38100" dist="38100" dir="2700000" algn="tl">
                  <a:srgbClr val="C0C0C0"/>
                </a:outerShdw>
              </a:effectLst>
              <a:latin typeface="Helvetica" charset="0"/>
            </a:endParaRPr>
          </a:p>
        </p:txBody>
      </p:sp>
      <p:sp>
        <p:nvSpPr>
          <p:cNvPr id="22564" name="Rectangle 35"/>
          <p:cNvSpPr>
            <a:spLocks noChangeArrowheads="1"/>
          </p:cNvSpPr>
          <p:nvPr/>
        </p:nvSpPr>
        <p:spPr bwMode="auto">
          <a:xfrm>
            <a:off x="1268413" y="1336675"/>
            <a:ext cx="6297612" cy="2832100"/>
          </a:xfrm>
          <a:prstGeom prst="rect">
            <a:avLst/>
          </a:prstGeom>
          <a:noFill/>
          <a:ln w="12700">
            <a:noFill/>
            <a:miter lim="800000"/>
            <a:headEnd/>
            <a:tailEnd/>
          </a:ln>
        </p:spPr>
        <p:txBody>
          <a:bodyPr wrap="none" lIns="90487" tIns="44450" rIns="90487" bIns="44450">
            <a:spAutoFit/>
          </a:bodyPr>
          <a:lstStyle/>
          <a:p>
            <a:r>
              <a:rPr lang="en-US" sz="3000" b="0">
                <a:latin typeface="Helvetica" charset="0"/>
              </a:rPr>
              <a:t>Software is a set of items or objects </a:t>
            </a:r>
          </a:p>
          <a:p>
            <a:r>
              <a:rPr lang="en-US" sz="3000" b="0">
                <a:latin typeface="Helvetica" charset="0"/>
              </a:rPr>
              <a:t>that form a “configuration” that </a:t>
            </a:r>
          </a:p>
          <a:p>
            <a:r>
              <a:rPr lang="en-US" sz="3000" b="0">
                <a:latin typeface="Helvetica" charset="0"/>
              </a:rPr>
              <a:t>includes </a:t>
            </a:r>
          </a:p>
          <a:p>
            <a:r>
              <a:rPr lang="en-US" sz="3000" b="0">
                <a:latin typeface="Helvetica" charset="0"/>
              </a:rPr>
              <a:t>     •  </a:t>
            </a:r>
            <a:r>
              <a:rPr lang="en-US" sz="3000" b="0">
                <a:solidFill>
                  <a:srgbClr val="C00000"/>
                </a:solidFill>
                <a:latin typeface="Helvetica" charset="0"/>
              </a:rPr>
              <a:t>programs </a:t>
            </a:r>
          </a:p>
          <a:p>
            <a:r>
              <a:rPr lang="en-US" sz="3000" b="0">
                <a:latin typeface="Helvetica" charset="0"/>
              </a:rPr>
              <a:t>     •  </a:t>
            </a:r>
            <a:r>
              <a:rPr lang="en-US" sz="3000" b="0">
                <a:solidFill>
                  <a:srgbClr val="C00000"/>
                </a:solidFill>
                <a:latin typeface="Helvetica" charset="0"/>
              </a:rPr>
              <a:t>documents</a:t>
            </a:r>
          </a:p>
          <a:p>
            <a:r>
              <a:rPr lang="en-US" sz="3000" b="0">
                <a:latin typeface="Helvetica" charset="0"/>
              </a:rPr>
              <a:t>     •  </a:t>
            </a:r>
            <a:r>
              <a:rPr lang="en-US" sz="3000" b="0">
                <a:solidFill>
                  <a:srgbClr val="C00000"/>
                </a:solidFill>
                <a:latin typeface="Helvetica" charset="0"/>
              </a:rPr>
              <a:t>data ...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0F449F3B-11C3-48AD-AB4D-B4C9CE7E68B9}" type="slidenum">
              <a:rPr lang="en-US"/>
              <a:pPr>
                <a:defRPr/>
              </a:pPr>
              <a:t>16</a:t>
            </a:fld>
            <a:endParaRPr lang="en-US"/>
          </a:p>
        </p:txBody>
      </p:sp>
      <p:sp>
        <p:nvSpPr>
          <p:cNvPr id="24579" name="Rectangle 2"/>
          <p:cNvSpPr>
            <a:spLocks noGrp="1" noChangeArrowheads="1"/>
          </p:cNvSpPr>
          <p:nvPr>
            <p:ph type="title"/>
          </p:nvPr>
        </p:nvSpPr>
        <p:spPr>
          <a:xfrm>
            <a:off x="971550" y="228600"/>
            <a:ext cx="8172450" cy="533400"/>
          </a:xfrm>
        </p:spPr>
        <p:txBody>
          <a:bodyPr/>
          <a:lstStyle/>
          <a:p>
            <a:pPr eaLnBrk="1" hangingPunct="1"/>
            <a:r>
              <a:rPr lang="en-CA" smtClean="0"/>
              <a:t>Reading Assignment</a:t>
            </a:r>
          </a:p>
        </p:txBody>
      </p:sp>
      <p:sp>
        <p:nvSpPr>
          <p:cNvPr id="24580" name="Rectangle 3"/>
          <p:cNvSpPr>
            <a:spLocks noGrp="1" noChangeArrowheads="1"/>
          </p:cNvSpPr>
          <p:nvPr>
            <p:ph type="body" idx="1"/>
          </p:nvPr>
        </p:nvSpPr>
        <p:spPr>
          <a:xfrm>
            <a:off x="900113" y="1268413"/>
            <a:ext cx="7997825" cy="5180012"/>
          </a:xfrm>
        </p:spPr>
        <p:txBody>
          <a:bodyPr/>
          <a:lstStyle/>
          <a:p>
            <a:pPr eaLnBrk="1" hangingPunct="1"/>
            <a:r>
              <a:rPr lang="en-CA" dirty="0" smtClean="0"/>
              <a:t>We will NOT be going through Chapters 1, 2 and 3 in the lecture period in much detail (very brief overview)</a:t>
            </a:r>
          </a:p>
          <a:p>
            <a:pPr eaLnBrk="1" hangingPunct="1"/>
            <a:endParaRPr lang="en-CA" sz="4000" b="1" dirty="0" smtClean="0"/>
          </a:p>
          <a:p>
            <a:pPr eaLnBrk="1" hangingPunct="1"/>
            <a:r>
              <a:rPr lang="en-CA" b="1" dirty="0" smtClean="0"/>
              <a:t>However, you ARE responsible for reading the material in order to answer questions on these chapters for assignments and the term </a:t>
            </a:r>
            <a:r>
              <a:rPr lang="en-CA" b="1" dirty="0" smtClean="0"/>
              <a:t>assessments</a:t>
            </a:r>
            <a:endParaRPr lang="en-CA"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pPr>
              <a:defRPr/>
            </a:pPr>
            <a:r>
              <a:rPr lang="en-US"/>
              <a:t>1-</a:t>
            </a:r>
            <a:fld id="{04195279-C6A9-4D14-9F29-7F6874DA999B}" type="slidenum">
              <a:rPr lang="en-US"/>
              <a:pPr>
                <a:defRPr/>
              </a:pPr>
              <a:t>17</a:t>
            </a:fld>
            <a:endParaRPr lang="en-US"/>
          </a:p>
        </p:txBody>
      </p:sp>
      <p:sp>
        <p:nvSpPr>
          <p:cNvPr id="25603" name="Rectangle 2"/>
          <p:cNvSpPr>
            <a:spLocks noGrp="1" noChangeArrowheads="1"/>
          </p:cNvSpPr>
          <p:nvPr>
            <p:ph type="title"/>
          </p:nvPr>
        </p:nvSpPr>
        <p:spPr>
          <a:xfrm>
            <a:off x="971550" y="260350"/>
            <a:ext cx="8172450" cy="654050"/>
          </a:xfrm>
          <a:noFill/>
        </p:spPr>
        <p:txBody>
          <a:bodyPr lIns="63500" tIns="25400" rIns="63500" bIns="25400" anchor="t">
            <a:spAutoFit/>
          </a:bodyPr>
          <a:lstStyle/>
          <a:p>
            <a:pPr eaLnBrk="1" hangingPunct="1"/>
            <a:r>
              <a:rPr lang="en-US" smtClean="0"/>
              <a:t>The Analysis Process</a:t>
            </a:r>
          </a:p>
        </p:txBody>
      </p:sp>
      <p:sp>
        <p:nvSpPr>
          <p:cNvPr id="300035" name="AutoShape 3"/>
          <p:cNvSpPr>
            <a:spLocks noChangeArrowheads="1"/>
          </p:cNvSpPr>
          <p:nvPr/>
        </p:nvSpPr>
        <p:spPr bwMode="auto">
          <a:xfrm>
            <a:off x="4629150" y="1762125"/>
            <a:ext cx="1968500" cy="1171575"/>
          </a:xfrm>
          <a:prstGeom prst="homePlate">
            <a:avLst>
              <a:gd name="adj" fmla="val 56007"/>
            </a:avLst>
          </a:prstGeom>
          <a:solidFill>
            <a:srgbClr val="CF0E30"/>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00036" name="AutoShape 4"/>
          <p:cNvSpPr>
            <a:spLocks noChangeArrowheads="1"/>
          </p:cNvSpPr>
          <p:nvPr/>
        </p:nvSpPr>
        <p:spPr bwMode="auto">
          <a:xfrm>
            <a:off x="4667250" y="4705350"/>
            <a:ext cx="1968500" cy="1171575"/>
          </a:xfrm>
          <a:prstGeom prst="homePlate">
            <a:avLst>
              <a:gd name="adj" fmla="val 56007"/>
            </a:avLst>
          </a:prstGeom>
          <a:solidFill>
            <a:srgbClr val="E5405D"/>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5606" name="Freeform 5"/>
          <p:cNvSpPr>
            <a:spLocks/>
          </p:cNvSpPr>
          <p:nvPr/>
        </p:nvSpPr>
        <p:spPr bwMode="auto">
          <a:xfrm>
            <a:off x="1689100" y="2862263"/>
            <a:ext cx="2084388" cy="2001837"/>
          </a:xfrm>
          <a:custGeom>
            <a:avLst/>
            <a:gdLst>
              <a:gd name="T0" fmla="*/ 2147483647 w 1313"/>
              <a:gd name="T1" fmla="*/ 2147483647 h 1121"/>
              <a:gd name="T2" fmla="*/ 2147483647 w 1313"/>
              <a:gd name="T3" fmla="*/ 0 h 1121"/>
              <a:gd name="T4" fmla="*/ 2147483647 w 1313"/>
              <a:gd name="T5" fmla="*/ 0 h 1121"/>
              <a:gd name="T6" fmla="*/ 2147483647 w 1313"/>
              <a:gd name="T7" fmla="*/ 2147483647 h 1121"/>
              <a:gd name="T8" fmla="*/ 2147483647 w 1313"/>
              <a:gd name="T9" fmla="*/ 2147483647 h 1121"/>
              <a:gd name="T10" fmla="*/ 2147483647 w 1313"/>
              <a:gd name="T11" fmla="*/ 2147483647 h 1121"/>
              <a:gd name="T12" fmla="*/ 2147483647 w 1313"/>
              <a:gd name="T13" fmla="*/ 2147483647 h 1121"/>
              <a:gd name="T14" fmla="*/ 2147483647 w 1313"/>
              <a:gd name="T15" fmla="*/ 2147483647 h 1121"/>
              <a:gd name="T16" fmla="*/ 2147483647 w 1313"/>
              <a:gd name="T17" fmla="*/ 2147483647 h 1121"/>
              <a:gd name="T18" fmla="*/ 2147483647 w 1313"/>
              <a:gd name="T19" fmla="*/ 2147483647 h 1121"/>
              <a:gd name="T20" fmla="*/ 2147483647 w 1313"/>
              <a:gd name="T21" fmla="*/ 2147483647 h 1121"/>
              <a:gd name="T22" fmla="*/ 0 w 1313"/>
              <a:gd name="T23" fmla="*/ 2147483647 h 1121"/>
              <a:gd name="T24" fmla="*/ 0 w 1313"/>
              <a:gd name="T25" fmla="*/ 2147483647 h 1121"/>
              <a:gd name="T26" fmla="*/ 2147483647 w 1313"/>
              <a:gd name="T27" fmla="*/ 2147483647 h 1121"/>
              <a:gd name="T28" fmla="*/ 2147483647 w 1313"/>
              <a:gd name="T29" fmla="*/ 2147483647 h 1121"/>
              <a:gd name="T30" fmla="*/ 2147483647 w 1313"/>
              <a:gd name="T31" fmla="*/ 2147483647 h 1121"/>
              <a:gd name="T32" fmla="*/ 2147483647 w 1313"/>
              <a:gd name="T33" fmla="*/ 2147483647 h 1121"/>
              <a:gd name="T34" fmla="*/ 2147483647 w 1313"/>
              <a:gd name="T35" fmla="*/ 2147483647 h 1121"/>
              <a:gd name="T36" fmla="*/ 2147483647 w 1313"/>
              <a:gd name="T37" fmla="*/ 2147483647 h 1121"/>
              <a:gd name="T38" fmla="*/ 2147483647 w 1313"/>
              <a:gd name="T39" fmla="*/ 2147483647 h 1121"/>
              <a:gd name="T40" fmla="*/ 2147483647 w 1313"/>
              <a:gd name="T41" fmla="*/ 2147483647 h 1121"/>
              <a:gd name="T42" fmla="*/ 2147483647 w 1313"/>
              <a:gd name="T43" fmla="*/ 2147483647 h 1121"/>
              <a:gd name="T44" fmla="*/ 2147483647 w 1313"/>
              <a:gd name="T45" fmla="*/ 2147483647 h 1121"/>
              <a:gd name="T46" fmla="*/ 2147483647 w 1313"/>
              <a:gd name="T47" fmla="*/ 2147483647 h 1121"/>
              <a:gd name="T48" fmla="*/ 2147483647 w 1313"/>
              <a:gd name="T49" fmla="*/ 2147483647 h 1121"/>
              <a:gd name="T50" fmla="*/ 2147483647 w 1313"/>
              <a:gd name="T51" fmla="*/ 2147483647 h 1121"/>
              <a:gd name="T52" fmla="*/ 2147483647 w 1313"/>
              <a:gd name="T53" fmla="*/ 2147483647 h 1121"/>
              <a:gd name="T54" fmla="*/ 2147483647 w 1313"/>
              <a:gd name="T55" fmla="*/ 2147483647 h 1121"/>
              <a:gd name="T56" fmla="*/ 2147483647 w 1313"/>
              <a:gd name="T57" fmla="*/ 2147483647 h 1121"/>
              <a:gd name="T58" fmla="*/ 2147483647 w 1313"/>
              <a:gd name="T59" fmla="*/ 2147483647 h 1121"/>
              <a:gd name="T60" fmla="*/ 2147483647 w 1313"/>
              <a:gd name="T61" fmla="*/ 2147483647 h 1121"/>
              <a:gd name="T62" fmla="*/ 2147483647 w 1313"/>
              <a:gd name="T63" fmla="*/ 2147483647 h 1121"/>
              <a:gd name="T64" fmla="*/ 2147483647 w 1313"/>
              <a:gd name="T65" fmla="*/ 2147483647 h 1121"/>
              <a:gd name="T66" fmla="*/ 2147483647 w 1313"/>
              <a:gd name="T67" fmla="*/ 2147483647 h 1121"/>
              <a:gd name="T68" fmla="*/ 2147483647 w 1313"/>
              <a:gd name="T69" fmla="*/ 2147483647 h 1121"/>
              <a:gd name="T70" fmla="*/ 2147483647 w 1313"/>
              <a:gd name="T71" fmla="*/ 2147483647 h 1121"/>
              <a:gd name="T72" fmla="*/ 2147483647 w 1313"/>
              <a:gd name="T73" fmla="*/ 2147483647 h 1121"/>
              <a:gd name="T74" fmla="*/ 2147483647 w 1313"/>
              <a:gd name="T75" fmla="*/ 2147483647 h 1121"/>
              <a:gd name="T76" fmla="*/ 2147483647 w 1313"/>
              <a:gd name="T77" fmla="*/ 2147483647 h 1121"/>
              <a:gd name="T78" fmla="*/ 2147483647 w 1313"/>
              <a:gd name="T79" fmla="*/ 2147483647 h 1121"/>
              <a:gd name="T80" fmla="*/ 2147483647 w 1313"/>
              <a:gd name="T81" fmla="*/ 2147483647 h 1121"/>
              <a:gd name="T82" fmla="*/ 2147483647 w 1313"/>
              <a:gd name="T83" fmla="*/ 2147483647 h 1121"/>
              <a:gd name="T84" fmla="*/ 2147483647 w 1313"/>
              <a:gd name="T85" fmla="*/ 2147483647 h 1121"/>
              <a:gd name="T86" fmla="*/ 2147483647 w 1313"/>
              <a:gd name="T87" fmla="*/ 2147483647 h 1121"/>
              <a:gd name="T88" fmla="*/ 2147483647 w 1313"/>
              <a:gd name="T89" fmla="*/ 2147483647 h 1121"/>
              <a:gd name="T90" fmla="*/ 2147483647 w 1313"/>
              <a:gd name="T91" fmla="*/ 2147483647 h 1121"/>
              <a:gd name="T92" fmla="*/ 2147483647 w 1313"/>
              <a:gd name="T93" fmla="*/ 2147483647 h 1121"/>
              <a:gd name="T94" fmla="*/ 2147483647 w 1313"/>
              <a:gd name="T95" fmla="*/ 2147483647 h 1121"/>
              <a:gd name="T96" fmla="*/ 2147483647 w 1313"/>
              <a:gd name="T97" fmla="*/ 2147483647 h 1121"/>
              <a:gd name="T98" fmla="*/ 2147483647 w 1313"/>
              <a:gd name="T99" fmla="*/ 2147483647 h 1121"/>
              <a:gd name="T100" fmla="*/ 2147483647 w 1313"/>
              <a:gd name="T101" fmla="*/ 2147483647 h 1121"/>
              <a:gd name="T102" fmla="*/ 2147483647 w 1313"/>
              <a:gd name="T103" fmla="*/ 2147483647 h 1121"/>
              <a:gd name="T104" fmla="*/ 2147483647 w 1313"/>
              <a:gd name="T105" fmla="*/ 2147483647 h 11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13"/>
              <a:gd name="T160" fmla="*/ 0 h 1121"/>
              <a:gd name="T161" fmla="*/ 1313 w 1313"/>
              <a:gd name="T162" fmla="*/ 1121 h 112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13" h="1121">
                <a:moveTo>
                  <a:pt x="608" y="16"/>
                </a:moveTo>
                <a:lnTo>
                  <a:pt x="592" y="16"/>
                </a:lnTo>
                <a:lnTo>
                  <a:pt x="576" y="8"/>
                </a:lnTo>
                <a:lnTo>
                  <a:pt x="560" y="8"/>
                </a:lnTo>
                <a:lnTo>
                  <a:pt x="544" y="0"/>
                </a:lnTo>
                <a:lnTo>
                  <a:pt x="528" y="0"/>
                </a:lnTo>
                <a:lnTo>
                  <a:pt x="512" y="0"/>
                </a:lnTo>
                <a:lnTo>
                  <a:pt x="496" y="0"/>
                </a:lnTo>
                <a:lnTo>
                  <a:pt x="480" y="0"/>
                </a:lnTo>
                <a:lnTo>
                  <a:pt x="464" y="0"/>
                </a:lnTo>
                <a:lnTo>
                  <a:pt x="448" y="0"/>
                </a:lnTo>
                <a:lnTo>
                  <a:pt x="432" y="0"/>
                </a:lnTo>
                <a:lnTo>
                  <a:pt x="416" y="0"/>
                </a:lnTo>
                <a:lnTo>
                  <a:pt x="400" y="16"/>
                </a:lnTo>
                <a:lnTo>
                  <a:pt x="384" y="16"/>
                </a:lnTo>
                <a:lnTo>
                  <a:pt x="368" y="24"/>
                </a:lnTo>
                <a:lnTo>
                  <a:pt x="352" y="32"/>
                </a:lnTo>
                <a:lnTo>
                  <a:pt x="336" y="40"/>
                </a:lnTo>
                <a:lnTo>
                  <a:pt x="320" y="56"/>
                </a:lnTo>
                <a:lnTo>
                  <a:pt x="296" y="80"/>
                </a:lnTo>
                <a:lnTo>
                  <a:pt x="280" y="96"/>
                </a:lnTo>
                <a:lnTo>
                  <a:pt x="264" y="104"/>
                </a:lnTo>
                <a:lnTo>
                  <a:pt x="248" y="120"/>
                </a:lnTo>
                <a:lnTo>
                  <a:pt x="232" y="128"/>
                </a:lnTo>
                <a:lnTo>
                  <a:pt x="216" y="144"/>
                </a:lnTo>
                <a:lnTo>
                  <a:pt x="200" y="152"/>
                </a:lnTo>
                <a:lnTo>
                  <a:pt x="184" y="176"/>
                </a:lnTo>
                <a:lnTo>
                  <a:pt x="168" y="192"/>
                </a:lnTo>
                <a:lnTo>
                  <a:pt x="160" y="208"/>
                </a:lnTo>
                <a:lnTo>
                  <a:pt x="144" y="224"/>
                </a:lnTo>
                <a:lnTo>
                  <a:pt x="144" y="240"/>
                </a:lnTo>
                <a:lnTo>
                  <a:pt x="128" y="272"/>
                </a:lnTo>
                <a:lnTo>
                  <a:pt x="112" y="288"/>
                </a:lnTo>
                <a:lnTo>
                  <a:pt x="112" y="304"/>
                </a:lnTo>
                <a:lnTo>
                  <a:pt x="96" y="320"/>
                </a:lnTo>
                <a:lnTo>
                  <a:pt x="80" y="336"/>
                </a:lnTo>
                <a:lnTo>
                  <a:pt x="64" y="352"/>
                </a:lnTo>
                <a:lnTo>
                  <a:pt x="48" y="368"/>
                </a:lnTo>
                <a:lnTo>
                  <a:pt x="48" y="384"/>
                </a:lnTo>
                <a:lnTo>
                  <a:pt x="40" y="400"/>
                </a:lnTo>
                <a:lnTo>
                  <a:pt x="32" y="416"/>
                </a:lnTo>
                <a:lnTo>
                  <a:pt x="24" y="432"/>
                </a:lnTo>
                <a:lnTo>
                  <a:pt x="24" y="448"/>
                </a:lnTo>
                <a:lnTo>
                  <a:pt x="8" y="480"/>
                </a:lnTo>
                <a:lnTo>
                  <a:pt x="8" y="496"/>
                </a:lnTo>
                <a:lnTo>
                  <a:pt x="8" y="512"/>
                </a:lnTo>
                <a:lnTo>
                  <a:pt x="0" y="528"/>
                </a:lnTo>
                <a:lnTo>
                  <a:pt x="0" y="544"/>
                </a:lnTo>
                <a:lnTo>
                  <a:pt x="0" y="560"/>
                </a:lnTo>
                <a:lnTo>
                  <a:pt x="0" y="576"/>
                </a:lnTo>
                <a:lnTo>
                  <a:pt x="0" y="592"/>
                </a:lnTo>
                <a:lnTo>
                  <a:pt x="0" y="608"/>
                </a:lnTo>
                <a:lnTo>
                  <a:pt x="8" y="624"/>
                </a:lnTo>
                <a:lnTo>
                  <a:pt x="8" y="640"/>
                </a:lnTo>
                <a:lnTo>
                  <a:pt x="8" y="656"/>
                </a:lnTo>
                <a:lnTo>
                  <a:pt x="8" y="672"/>
                </a:lnTo>
                <a:lnTo>
                  <a:pt x="16" y="688"/>
                </a:lnTo>
                <a:lnTo>
                  <a:pt x="16" y="704"/>
                </a:lnTo>
                <a:lnTo>
                  <a:pt x="16" y="720"/>
                </a:lnTo>
                <a:lnTo>
                  <a:pt x="32" y="736"/>
                </a:lnTo>
                <a:lnTo>
                  <a:pt x="32" y="752"/>
                </a:lnTo>
                <a:lnTo>
                  <a:pt x="40" y="768"/>
                </a:lnTo>
                <a:lnTo>
                  <a:pt x="56" y="784"/>
                </a:lnTo>
                <a:lnTo>
                  <a:pt x="56" y="800"/>
                </a:lnTo>
                <a:lnTo>
                  <a:pt x="72" y="816"/>
                </a:lnTo>
                <a:lnTo>
                  <a:pt x="72" y="832"/>
                </a:lnTo>
                <a:lnTo>
                  <a:pt x="80" y="848"/>
                </a:lnTo>
                <a:lnTo>
                  <a:pt x="96" y="864"/>
                </a:lnTo>
                <a:lnTo>
                  <a:pt x="112" y="880"/>
                </a:lnTo>
                <a:lnTo>
                  <a:pt x="136" y="896"/>
                </a:lnTo>
                <a:lnTo>
                  <a:pt x="152" y="912"/>
                </a:lnTo>
                <a:lnTo>
                  <a:pt x="168" y="920"/>
                </a:lnTo>
                <a:lnTo>
                  <a:pt x="184" y="936"/>
                </a:lnTo>
                <a:lnTo>
                  <a:pt x="200" y="944"/>
                </a:lnTo>
                <a:lnTo>
                  <a:pt x="216" y="952"/>
                </a:lnTo>
                <a:lnTo>
                  <a:pt x="232" y="960"/>
                </a:lnTo>
                <a:lnTo>
                  <a:pt x="248" y="968"/>
                </a:lnTo>
                <a:lnTo>
                  <a:pt x="264" y="976"/>
                </a:lnTo>
                <a:lnTo>
                  <a:pt x="280" y="992"/>
                </a:lnTo>
                <a:lnTo>
                  <a:pt x="296" y="992"/>
                </a:lnTo>
                <a:lnTo>
                  <a:pt x="312" y="1008"/>
                </a:lnTo>
                <a:lnTo>
                  <a:pt x="328" y="1016"/>
                </a:lnTo>
                <a:lnTo>
                  <a:pt x="344" y="1016"/>
                </a:lnTo>
                <a:lnTo>
                  <a:pt x="360" y="1032"/>
                </a:lnTo>
                <a:lnTo>
                  <a:pt x="376" y="1048"/>
                </a:lnTo>
                <a:lnTo>
                  <a:pt x="392" y="1064"/>
                </a:lnTo>
                <a:lnTo>
                  <a:pt x="408" y="1080"/>
                </a:lnTo>
                <a:lnTo>
                  <a:pt x="424" y="1096"/>
                </a:lnTo>
                <a:lnTo>
                  <a:pt x="448" y="1104"/>
                </a:lnTo>
                <a:lnTo>
                  <a:pt x="464" y="1112"/>
                </a:lnTo>
                <a:lnTo>
                  <a:pt x="480" y="1112"/>
                </a:lnTo>
                <a:lnTo>
                  <a:pt x="496" y="1120"/>
                </a:lnTo>
                <a:lnTo>
                  <a:pt x="512" y="1120"/>
                </a:lnTo>
                <a:lnTo>
                  <a:pt x="528" y="1120"/>
                </a:lnTo>
                <a:lnTo>
                  <a:pt x="544" y="1120"/>
                </a:lnTo>
                <a:lnTo>
                  <a:pt x="560" y="1112"/>
                </a:lnTo>
                <a:lnTo>
                  <a:pt x="576" y="1096"/>
                </a:lnTo>
                <a:lnTo>
                  <a:pt x="592" y="1096"/>
                </a:lnTo>
                <a:lnTo>
                  <a:pt x="608" y="1088"/>
                </a:lnTo>
                <a:lnTo>
                  <a:pt x="632" y="1072"/>
                </a:lnTo>
                <a:lnTo>
                  <a:pt x="648" y="1056"/>
                </a:lnTo>
                <a:lnTo>
                  <a:pt x="664" y="1048"/>
                </a:lnTo>
                <a:lnTo>
                  <a:pt x="680" y="1040"/>
                </a:lnTo>
                <a:lnTo>
                  <a:pt x="696" y="1032"/>
                </a:lnTo>
                <a:lnTo>
                  <a:pt x="712" y="1024"/>
                </a:lnTo>
                <a:lnTo>
                  <a:pt x="728" y="1024"/>
                </a:lnTo>
                <a:lnTo>
                  <a:pt x="744" y="1016"/>
                </a:lnTo>
                <a:lnTo>
                  <a:pt x="760" y="1008"/>
                </a:lnTo>
                <a:lnTo>
                  <a:pt x="776" y="1000"/>
                </a:lnTo>
                <a:lnTo>
                  <a:pt x="792" y="992"/>
                </a:lnTo>
                <a:lnTo>
                  <a:pt x="808" y="992"/>
                </a:lnTo>
                <a:lnTo>
                  <a:pt x="824" y="984"/>
                </a:lnTo>
                <a:lnTo>
                  <a:pt x="840" y="976"/>
                </a:lnTo>
                <a:lnTo>
                  <a:pt x="856" y="976"/>
                </a:lnTo>
                <a:lnTo>
                  <a:pt x="872" y="976"/>
                </a:lnTo>
                <a:lnTo>
                  <a:pt x="888" y="976"/>
                </a:lnTo>
                <a:lnTo>
                  <a:pt x="904" y="976"/>
                </a:lnTo>
                <a:lnTo>
                  <a:pt x="920" y="976"/>
                </a:lnTo>
                <a:lnTo>
                  <a:pt x="936" y="976"/>
                </a:lnTo>
                <a:lnTo>
                  <a:pt x="952" y="976"/>
                </a:lnTo>
                <a:lnTo>
                  <a:pt x="968" y="976"/>
                </a:lnTo>
                <a:lnTo>
                  <a:pt x="984" y="984"/>
                </a:lnTo>
                <a:lnTo>
                  <a:pt x="1000" y="984"/>
                </a:lnTo>
                <a:lnTo>
                  <a:pt x="1016" y="984"/>
                </a:lnTo>
                <a:lnTo>
                  <a:pt x="1032" y="984"/>
                </a:lnTo>
                <a:lnTo>
                  <a:pt x="1048" y="984"/>
                </a:lnTo>
                <a:lnTo>
                  <a:pt x="1064" y="984"/>
                </a:lnTo>
                <a:lnTo>
                  <a:pt x="1080" y="984"/>
                </a:lnTo>
                <a:lnTo>
                  <a:pt x="1096" y="984"/>
                </a:lnTo>
                <a:lnTo>
                  <a:pt x="1112" y="976"/>
                </a:lnTo>
                <a:lnTo>
                  <a:pt x="1128" y="960"/>
                </a:lnTo>
                <a:lnTo>
                  <a:pt x="1144" y="952"/>
                </a:lnTo>
                <a:lnTo>
                  <a:pt x="1160" y="944"/>
                </a:lnTo>
                <a:lnTo>
                  <a:pt x="1176" y="936"/>
                </a:lnTo>
                <a:lnTo>
                  <a:pt x="1192" y="928"/>
                </a:lnTo>
                <a:lnTo>
                  <a:pt x="1208" y="912"/>
                </a:lnTo>
                <a:lnTo>
                  <a:pt x="1224" y="888"/>
                </a:lnTo>
                <a:lnTo>
                  <a:pt x="1240" y="872"/>
                </a:lnTo>
                <a:lnTo>
                  <a:pt x="1256" y="856"/>
                </a:lnTo>
                <a:lnTo>
                  <a:pt x="1264" y="832"/>
                </a:lnTo>
                <a:lnTo>
                  <a:pt x="1272" y="808"/>
                </a:lnTo>
                <a:lnTo>
                  <a:pt x="1280" y="784"/>
                </a:lnTo>
                <a:lnTo>
                  <a:pt x="1288" y="768"/>
                </a:lnTo>
                <a:lnTo>
                  <a:pt x="1296" y="752"/>
                </a:lnTo>
                <a:lnTo>
                  <a:pt x="1304" y="736"/>
                </a:lnTo>
                <a:lnTo>
                  <a:pt x="1304" y="720"/>
                </a:lnTo>
                <a:lnTo>
                  <a:pt x="1304" y="704"/>
                </a:lnTo>
                <a:lnTo>
                  <a:pt x="1304" y="688"/>
                </a:lnTo>
                <a:lnTo>
                  <a:pt x="1312" y="672"/>
                </a:lnTo>
                <a:lnTo>
                  <a:pt x="1312" y="656"/>
                </a:lnTo>
                <a:lnTo>
                  <a:pt x="1312" y="640"/>
                </a:lnTo>
                <a:lnTo>
                  <a:pt x="1312" y="624"/>
                </a:lnTo>
                <a:lnTo>
                  <a:pt x="1312" y="608"/>
                </a:lnTo>
                <a:lnTo>
                  <a:pt x="1312" y="592"/>
                </a:lnTo>
                <a:lnTo>
                  <a:pt x="1312" y="576"/>
                </a:lnTo>
                <a:lnTo>
                  <a:pt x="1304" y="560"/>
                </a:lnTo>
                <a:lnTo>
                  <a:pt x="1296" y="544"/>
                </a:lnTo>
                <a:lnTo>
                  <a:pt x="1296" y="528"/>
                </a:lnTo>
                <a:lnTo>
                  <a:pt x="1288" y="512"/>
                </a:lnTo>
                <a:lnTo>
                  <a:pt x="1264" y="480"/>
                </a:lnTo>
                <a:lnTo>
                  <a:pt x="1264" y="464"/>
                </a:lnTo>
                <a:lnTo>
                  <a:pt x="1248" y="448"/>
                </a:lnTo>
                <a:lnTo>
                  <a:pt x="1248" y="432"/>
                </a:lnTo>
                <a:lnTo>
                  <a:pt x="1248" y="416"/>
                </a:lnTo>
                <a:lnTo>
                  <a:pt x="1248" y="400"/>
                </a:lnTo>
                <a:lnTo>
                  <a:pt x="1240" y="384"/>
                </a:lnTo>
                <a:lnTo>
                  <a:pt x="1240" y="368"/>
                </a:lnTo>
                <a:lnTo>
                  <a:pt x="1240" y="352"/>
                </a:lnTo>
                <a:lnTo>
                  <a:pt x="1232" y="336"/>
                </a:lnTo>
                <a:lnTo>
                  <a:pt x="1232" y="320"/>
                </a:lnTo>
                <a:lnTo>
                  <a:pt x="1232" y="304"/>
                </a:lnTo>
                <a:lnTo>
                  <a:pt x="1232" y="288"/>
                </a:lnTo>
                <a:lnTo>
                  <a:pt x="1224" y="272"/>
                </a:lnTo>
                <a:lnTo>
                  <a:pt x="1224" y="256"/>
                </a:lnTo>
                <a:lnTo>
                  <a:pt x="1216" y="240"/>
                </a:lnTo>
                <a:lnTo>
                  <a:pt x="1216" y="224"/>
                </a:lnTo>
                <a:lnTo>
                  <a:pt x="1200" y="208"/>
                </a:lnTo>
                <a:lnTo>
                  <a:pt x="1192" y="192"/>
                </a:lnTo>
                <a:lnTo>
                  <a:pt x="1184" y="176"/>
                </a:lnTo>
                <a:lnTo>
                  <a:pt x="1176" y="160"/>
                </a:lnTo>
                <a:lnTo>
                  <a:pt x="1160" y="144"/>
                </a:lnTo>
                <a:lnTo>
                  <a:pt x="1144" y="128"/>
                </a:lnTo>
                <a:lnTo>
                  <a:pt x="1128" y="112"/>
                </a:lnTo>
                <a:lnTo>
                  <a:pt x="1112" y="96"/>
                </a:lnTo>
                <a:lnTo>
                  <a:pt x="1096" y="88"/>
                </a:lnTo>
                <a:lnTo>
                  <a:pt x="1080" y="80"/>
                </a:lnTo>
                <a:lnTo>
                  <a:pt x="1064" y="64"/>
                </a:lnTo>
                <a:lnTo>
                  <a:pt x="1048" y="56"/>
                </a:lnTo>
                <a:lnTo>
                  <a:pt x="1032" y="48"/>
                </a:lnTo>
                <a:lnTo>
                  <a:pt x="1008" y="48"/>
                </a:lnTo>
                <a:lnTo>
                  <a:pt x="992" y="48"/>
                </a:lnTo>
                <a:lnTo>
                  <a:pt x="976" y="48"/>
                </a:lnTo>
                <a:lnTo>
                  <a:pt x="960" y="40"/>
                </a:lnTo>
                <a:lnTo>
                  <a:pt x="944" y="40"/>
                </a:lnTo>
                <a:lnTo>
                  <a:pt x="928" y="40"/>
                </a:lnTo>
                <a:lnTo>
                  <a:pt x="912" y="40"/>
                </a:lnTo>
                <a:lnTo>
                  <a:pt x="896" y="40"/>
                </a:lnTo>
                <a:lnTo>
                  <a:pt x="880" y="40"/>
                </a:lnTo>
                <a:lnTo>
                  <a:pt x="864" y="40"/>
                </a:lnTo>
                <a:lnTo>
                  <a:pt x="848" y="40"/>
                </a:lnTo>
                <a:lnTo>
                  <a:pt x="832" y="40"/>
                </a:lnTo>
                <a:lnTo>
                  <a:pt x="816" y="40"/>
                </a:lnTo>
                <a:lnTo>
                  <a:pt x="800" y="40"/>
                </a:lnTo>
                <a:lnTo>
                  <a:pt x="776" y="40"/>
                </a:lnTo>
                <a:lnTo>
                  <a:pt x="752" y="40"/>
                </a:lnTo>
                <a:lnTo>
                  <a:pt x="736" y="40"/>
                </a:lnTo>
                <a:lnTo>
                  <a:pt x="720" y="40"/>
                </a:lnTo>
                <a:lnTo>
                  <a:pt x="704" y="40"/>
                </a:lnTo>
                <a:lnTo>
                  <a:pt x="688" y="32"/>
                </a:lnTo>
                <a:lnTo>
                  <a:pt x="672" y="32"/>
                </a:lnTo>
                <a:lnTo>
                  <a:pt x="656" y="32"/>
                </a:lnTo>
                <a:lnTo>
                  <a:pt x="640" y="24"/>
                </a:lnTo>
                <a:lnTo>
                  <a:pt x="624" y="24"/>
                </a:lnTo>
                <a:lnTo>
                  <a:pt x="608" y="16"/>
                </a:lnTo>
              </a:path>
            </a:pathLst>
          </a:custGeom>
          <a:solidFill>
            <a:schemeClr val="folHlink"/>
          </a:solidFill>
          <a:ln w="12700" cap="rnd">
            <a:noFill/>
            <a:round/>
            <a:headEnd/>
            <a:tailEnd/>
          </a:ln>
        </p:spPr>
        <p:txBody>
          <a:bodyPr/>
          <a:lstStyle/>
          <a:p>
            <a:endParaRPr lang="en-GB"/>
          </a:p>
        </p:txBody>
      </p:sp>
      <p:sp>
        <p:nvSpPr>
          <p:cNvPr id="300038" name="Rectangle 6"/>
          <p:cNvSpPr>
            <a:spLocks noChangeArrowheads="1"/>
          </p:cNvSpPr>
          <p:nvPr/>
        </p:nvSpPr>
        <p:spPr bwMode="auto">
          <a:xfrm>
            <a:off x="1757363" y="3649663"/>
            <a:ext cx="1565275" cy="336550"/>
          </a:xfrm>
          <a:prstGeom prst="rect">
            <a:avLst/>
          </a:prstGeom>
          <a:noFill/>
          <a:ln w="12700">
            <a:noFill/>
            <a:miter lim="800000"/>
            <a:headEnd/>
            <a:tailEnd/>
          </a:ln>
          <a:effectLst/>
        </p:spPr>
        <p:txBody>
          <a:bodyPr wrap="none" lIns="90487" tIns="44450" rIns="90487" bIns="44450">
            <a:spAutoFit/>
          </a:bodyPr>
          <a:lstStyle/>
          <a:p>
            <a:pPr>
              <a:lnSpc>
                <a:spcPct val="90000"/>
              </a:lnSpc>
              <a:defRPr/>
            </a:pPr>
            <a:r>
              <a:rPr lang="en-US" sz="1800">
                <a:effectLst>
                  <a:outerShdw blurRad="38100" dist="38100" dir="2700000" algn="tl">
                    <a:srgbClr val="C0C0C0"/>
                  </a:outerShdw>
                </a:effectLst>
                <a:latin typeface="Arial" charset="0"/>
              </a:rPr>
              <a:t>The Problem</a:t>
            </a:r>
          </a:p>
        </p:txBody>
      </p:sp>
      <p:sp>
        <p:nvSpPr>
          <p:cNvPr id="300039" name="AutoShape 7"/>
          <p:cNvSpPr>
            <a:spLocks noChangeArrowheads="1"/>
          </p:cNvSpPr>
          <p:nvPr/>
        </p:nvSpPr>
        <p:spPr bwMode="auto">
          <a:xfrm>
            <a:off x="3295650" y="3290888"/>
            <a:ext cx="1968500" cy="1171575"/>
          </a:xfrm>
          <a:prstGeom prst="homePlate">
            <a:avLst>
              <a:gd name="adj" fmla="val 56007"/>
            </a:avLst>
          </a:prstGeom>
          <a:solidFill>
            <a:srgbClr val="003E00"/>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00040" name="AutoShape 8"/>
          <p:cNvSpPr>
            <a:spLocks noChangeArrowheads="1"/>
          </p:cNvSpPr>
          <p:nvPr/>
        </p:nvSpPr>
        <p:spPr bwMode="auto">
          <a:xfrm>
            <a:off x="6445250" y="3294063"/>
            <a:ext cx="1968500" cy="1171575"/>
          </a:xfrm>
          <a:prstGeom prst="homePlate">
            <a:avLst>
              <a:gd name="adj" fmla="val 56007"/>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300041" name="Rectangle 9"/>
          <p:cNvSpPr>
            <a:spLocks noChangeArrowheads="1"/>
          </p:cNvSpPr>
          <p:nvPr/>
        </p:nvSpPr>
        <p:spPr bwMode="auto">
          <a:xfrm>
            <a:off x="3262313" y="3494088"/>
            <a:ext cx="1704975" cy="831850"/>
          </a:xfrm>
          <a:prstGeom prst="rect">
            <a:avLst/>
          </a:prstGeom>
          <a:noFill/>
          <a:ln w="12700">
            <a:noFill/>
            <a:miter lim="800000"/>
            <a:headEnd/>
            <a:tailEnd/>
          </a:ln>
          <a:effectLst/>
        </p:spPr>
        <p:txBody>
          <a:bodyPr wrap="none" lIns="90487" tIns="44450" rIns="90487" bIns="44450">
            <a:spAutoFit/>
          </a:bodyPr>
          <a:lstStyle/>
          <a:p>
            <a:pPr algn="ctr">
              <a:lnSpc>
                <a:spcPct val="90000"/>
              </a:lnSpc>
              <a:defRPr/>
            </a:pPr>
            <a:r>
              <a:rPr lang="en-US" sz="1800">
                <a:solidFill>
                  <a:schemeClr val="bg1"/>
                </a:solidFill>
                <a:effectLst>
                  <a:outerShdw blurRad="38100" dist="38100" dir="2700000" algn="tl">
                    <a:srgbClr val="C0C0C0"/>
                  </a:outerShdw>
                </a:effectLst>
                <a:latin typeface="Arial" charset="0"/>
              </a:rPr>
              <a:t>Requirements</a:t>
            </a:r>
          </a:p>
          <a:p>
            <a:pPr algn="ctr">
              <a:lnSpc>
                <a:spcPct val="90000"/>
              </a:lnSpc>
              <a:defRPr/>
            </a:pPr>
            <a:r>
              <a:rPr lang="en-US" sz="1800">
                <a:solidFill>
                  <a:schemeClr val="bg1"/>
                </a:solidFill>
                <a:effectLst>
                  <a:outerShdw blurRad="38100" dist="38100" dir="2700000" algn="tl">
                    <a:srgbClr val="C0C0C0"/>
                  </a:outerShdw>
                </a:effectLst>
                <a:latin typeface="Arial" charset="0"/>
              </a:rPr>
              <a:t>Elicitation</a:t>
            </a:r>
          </a:p>
          <a:p>
            <a:pPr algn="ctr">
              <a:lnSpc>
                <a:spcPct val="90000"/>
              </a:lnSpc>
              <a:defRPr/>
            </a:pPr>
            <a:endParaRPr lang="en-US" sz="1800">
              <a:solidFill>
                <a:schemeClr val="bg1"/>
              </a:solidFill>
              <a:effectLst>
                <a:outerShdw blurRad="38100" dist="38100" dir="2700000" algn="tl">
                  <a:srgbClr val="C0C0C0"/>
                </a:outerShdw>
              </a:effectLst>
              <a:latin typeface="Arial" charset="0"/>
            </a:endParaRPr>
          </a:p>
        </p:txBody>
      </p:sp>
      <p:sp>
        <p:nvSpPr>
          <p:cNvPr id="300042" name="Rectangle 10"/>
          <p:cNvSpPr>
            <a:spLocks noChangeArrowheads="1"/>
          </p:cNvSpPr>
          <p:nvPr/>
        </p:nvSpPr>
        <p:spPr bwMode="auto">
          <a:xfrm>
            <a:off x="4849813" y="2017713"/>
            <a:ext cx="1247775" cy="584200"/>
          </a:xfrm>
          <a:prstGeom prst="rect">
            <a:avLst/>
          </a:prstGeom>
          <a:noFill/>
          <a:ln w="12700">
            <a:noFill/>
            <a:miter lim="800000"/>
            <a:headEnd/>
            <a:tailEnd/>
          </a:ln>
          <a:effectLst/>
        </p:spPr>
        <p:txBody>
          <a:bodyPr wrap="none" lIns="90487" tIns="44450" rIns="90487" bIns="44450">
            <a:spAutoFit/>
          </a:bodyPr>
          <a:lstStyle/>
          <a:p>
            <a:pPr algn="ctr">
              <a:lnSpc>
                <a:spcPct val="90000"/>
              </a:lnSpc>
              <a:defRPr/>
            </a:pPr>
            <a:r>
              <a:rPr lang="en-US" sz="1800">
                <a:solidFill>
                  <a:schemeClr val="bg1"/>
                </a:solidFill>
                <a:effectLst>
                  <a:outerShdw blurRad="38100" dist="38100" dir="2700000" algn="tl">
                    <a:srgbClr val="C0C0C0"/>
                  </a:outerShdw>
                </a:effectLst>
                <a:latin typeface="Arial" charset="0"/>
              </a:rPr>
              <a:t>Build a</a:t>
            </a:r>
          </a:p>
          <a:p>
            <a:pPr algn="ctr">
              <a:lnSpc>
                <a:spcPct val="90000"/>
              </a:lnSpc>
              <a:defRPr/>
            </a:pPr>
            <a:r>
              <a:rPr lang="en-US" sz="1800">
                <a:solidFill>
                  <a:schemeClr val="bg1"/>
                </a:solidFill>
                <a:effectLst>
                  <a:outerShdw blurRad="38100" dist="38100" dir="2700000" algn="tl">
                    <a:srgbClr val="C0C0C0"/>
                  </a:outerShdw>
                </a:effectLst>
                <a:latin typeface="Arial" charset="0"/>
              </a:rPr>
              <a:t>Prototype</a:t>
            </a:r>
          </a:p>
        </p:txBody>
      </p:sp>
      <p:sp>
        <p:nvSpPr>
          <p:cNvPr id="300043" name="Rectangle 11"/>
          <p:cNvSpPr>
            <a:spLocks noChangeArrowheads="1"/>
          </p:cNvSpPr>
          <p:nvPr/>
        </p:nvSpPr>
        <p:spPr bwMode="auto">
          <a:xfrm>
            <a:off x="4926013" y="4832350"/>
            <a:ext cx="1120775" cy="831850"/>
          </a:xfrm>
          <a:prstGeom prst="rect">
            <a:avLst/>
          </a:prstGeom>
          <a:noFill/>
          <a:ln w="12700">
            <a:noFill/>
            <a:miter lim="800000"/>
            <a:headEnd/>
            <a:tailEnd/>
          </a:ln>
          <a:effectLst/>
        </p:spPr>
        <p:txBody>
          <a:bodyPr wrap="none" lIns="90487" tIns="44450" rIns="90487" bIns="44450">
            <a:spAutoFit/>
          </a:bodyPr>
          <a:lstStyle/>
          <a:p>
            <a:pPr algn="ctr">
              <a:lnSpc>
                <a:spcPct val="90000"/>
              </a:lnSpc>
              <a:defRPr/>
            </a:pPr>
            <a:r>
              <a:rPr lang="en-US" sz="1800">
                <a:solidFill>
                  <a:schemeClr val="bg1"/>
                </a:solidFill>
                <a:effectLst>
                  <a:outerShdw blurRad="38100" dist="38100" dir="2700000" algn="tl">
                    <a:srgbClr val="C0C0C0"/>
                  </a:outerShdw>
                </a:effectLst>
                <a:latin typeface="Arial" charset="0"/>
              </a:rPr>
              <a:t>Create</a:t>
            </a:r>
          </a:p>
          <a:p>
            <a:pPr algn="ctr">
              <a:lnSpc>
                <a:spcPct val="90000"/>
              </a:lnSpc>
              <a:defRPr/>
            </a:pPr>
            <a:r>
              <a:rPr lang="en-US" sz="1800">
                <a:solidFill>
                  <a:schemeClr val="bg1"/>
                </a:solidFill>
                <a:effectLst>
                  <a:outerShdw blurRad="38100" dist="38100" dir="2700000" algn="tl">
                    <a:srgbClr val="C0C0C0"/>
                  </a:outerShdw>
                </a:effectLst>
                <a:latin typeface="Arial" charset="0"/>
              </a:rPr>
              <a:t>Analysis</a:t>
            </a:r>
          </a:p>
          <a:p>
            <a:pPr algn="ctr">
              <a:lnSpc>
                <a:spcPct val="90000"/>
              </a:lnSpc>
              <a:defRPr/>
            </a:pPr>
            <a:r>
              <a:rPr lang="en-US" sz="1800">
                <a:solidFill>
                  <a:schemeClr val="bg1"/>
                </a:solidFill>
                <a:effectLst>
                  <a:outerShdw blurRad="38100" dist="38100" dir="2700000" algn="tl">
                    <a:srgbClr val="C0C0C0"/>
                  </a:outerShdw>
                </a:effectLst>
                <a:latin typeface="Arial" charset="0"/>
              </a:rPr>
              <a:t>Models</a:t>
            </a:r>
          </a:p>
        </p:txBody>
      </p:sp>
      <p:sp>
        <p:nvSpPr>
          <p:cNvPr id="300044" name="AutoShape 12"/>
          <p:cNvSpPr>
            <a:spLocks noChangeArrowheads="1"/>
          </p:cNvSpPr>
          <p:nvPr/>
        </p:nvSpPr>
        <p:spPr bwMode="auto">
          <a:xfrm>
            <a:off x="5556250" y="3294063"/>
            <a:ext cx="1968500" cy="1171575"/>
          </a:xfrm>
          <a:prstGeom prst="homePlate">
            <a:avLst>
              <a:gd name="adj" fmla="val 56007"/>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5614" name="Rectangle 13"/>
          <p:cNvSpPr>
            <a:spLocks noChangeArrowheads="1"/>
          </p:cNvSpPr>
          <p:nvPr/>
        </p:nvSpPr>
        <p:spPr bwMode="auto">
          <a:xfrm>
            <a:off x="5649913" y="3506788"/>
            <a:ext cx="1476375" cy="584200"/>
          </a:xfrm>
          <a:prstGeom prst="rect">
            <a:avLst/>
          </a:prstGeom>
          <a:noFill/>
          <a:ln w="12700">
            <a:noFill/>
            <a:miter lim="800000"/>
            <a:headEnd/>
            <a:tailEnd/>
          </a:ln>
        </p:spPr>
        <p:txBody>
          <a:bodyPr wrap="none" lIns="90487" tIns="44450" rIns="90487" bIns="44450">
            <a:spAutoFit/>
          </a:bodyPr>
          <a:lstStyle/>
          <a:p>
            <a:pPr algn="ctr">
              <a:lnSpc>
                <a:spcPct val="90000"/>
              </a:lnSpc>
            </a:pPr>
            <a:r>
              <a:rPr lang="en-US" sz="1800" b="0">
                <a:latin typeface="Arial" charset="0"/>
              </a:rPr>
              <a:t>Develop</a:t>
            </a:r>
          </a:p>
          <a:p>
            <a:pPr algn="ctr">
              <a:lnSpc>
                <a:spcPct val="90000"/>
              </a:lnSpc>
            </a:pPr>
            <a:r>
              <a:rPr lang="en-US" sz="1800" b="0">
                <a:latin typeface="Arial" charset="0"/>
              </a:rPr>
              <a:t>Specification</a:t>
            </a:r>
          </a:p>
        </p:txBody>
      </p:sp>
      <p:sp>
        <p:nvSpPr>
          <p:cNvPr id="300046" name="Rectangle 14"/>
          <p:cNvSpPr>
            <a:spLocks noChangeArrowheads="1"/>
          </p:cNvSpPr>
          <p:nvPr/>
        </p:nvSpPr>
        <p:spPr bwMode="auto">
          <a:xfrm>
            <a:off x="7491413" y="3732213"/>
            <a:ext cx="968375" cy="336550"/>
          </a:xfrm>
          <a:prstGeom prst="rect">
            <a:avLst/>
          </a:prstGeom>
          <a:noFill/>
          <a:ln w="12700">
            <a:noFill/>
            <a:miter lim="800000"/>
            <a:headEnd/>
            <a:tailEnd/>
          </a:ln>
          <a:effectLst/>
        </p:spPr>
        <p:txBody>
          <a:bodyPr wrap="none" lIns="90487" tIns="44450" rIns="90487" bIns="44450">
            <a:spAutoFit/>
          </a:bodyPr>
          <a:lstStyle/>
          <a:p>
            <a:pPr algn="ctr">
              <a:lnSpc>
                <a:spcPct val="90000"/>
              </a:lnSpc>
              <a:defRPr/>
            </a:pPr>
            <a:r>
              <a:rPr lang="en-US" sz="1800">
                <a:solidFill>
                  <a:schemeClr val="bg1"/>
                </a:solidFill>
                <a:effectLst>
                  <a:outerShdw blurRad="38100" dist="38100" dir="2700000" algn="tl">
                    <a:srgbClr val="C0C0C0"/>
                  </a:outerShdw>
                </a:effectLst>
                <a:latin typeface="Arial" charset="0"/>
              </a:rPr>
              <a:t>Review</a:t>
            </a:r>
          </a:p>
        </p:txBody>
      </p:sp>
      <p:sp>
        <p:nvSpPr>
          <p:cNvPr id="25616" name="Arc 15"/>
          <p:cNvSpPr>
            <a:spLocks/>
          </p:cNvSpPr>
          <p:nvPr/>
        </p:nvSpPr>
        <p:spPr bwMode="auto">
          <a:xfrm>
            <a:off x="4008438" y="4546600"/>
            <a:ext cx="558800" cy="903288"/>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76200" cap="rnd">
            <a:solidFill>
              <a:schemeClr val="tx1"/>
            </a:solidFill>
            <a:round/>
            <a:headEnd type="triangle" w="med" len="med"/>
            <a:tailEnd/>
          </a:ln>
        </p:spPr>
        <p:txBody>
          <a:bodyPr wrap="none" anchor="ctr"/>
          <a:lstStyle/>
          <a:p>
            <a:endParaRPr lang="en-GB"/>
          </a:p>
        </p:txBody>
      </p:sp>
      <p:sp>
        <p:nvSpPr>
          <p:cNvPr id="25617" name="Arc 16"/>
          <p:cNvSpPr>
            <a:spLocks/>
          </p:cNvSpPr>
          <p:nvPr/>
        </p:nvSpPr>
        <p:spPr bwMode="auto">
          <a:xfrm>
            <a:off x="3944938" y="2343150"/>
            <a:ext cx="609600" cy="939800"/>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1"/>
                  <a:pt x="9636" y="29"/>
                  <a:pt x="21543" y="-1"/>
                </a:cubicBezTo>
              </a:path>
              <a:path w="21600" h="21599" stroke="0" extrusionOk="0">
                <a:moveTo>
                  <a:pt x="0" y="21599"/>
                </a:moveTo>
                <a:cubicBezTo>
                  <a:pt x="0" y="9691"/>
                  <a:pt x="9636" y="29"/>
                  <a:pt x="21543" y="-1"/>
                </a:cubicBezTo>
                <a:lnTo>
                  <a:pt x="21600" y="21599"/>
                </a:lnTo>
                <a:close/>
              </a:path>
            </a:pathLst>
          </a:custGeom>
          <a:noFill/>
          <a:ln w="76200" cap="rnd">
            <a:solidFill>
              <a:schemeClr val="tx1"/>
            </a:solidFill>
            <a:round/>
            <a:headEnd/>
            <a:tailEnd type="triangle" w="med" len="med"/>
          </a:ln>
        </p:spPr>
        <p:txBody>
          <a:bodyPr wrap="none" anchor="ctr"/>
          <a:lstStyle/>
          <a:p>
            <a:endParaRPr lang="en-GB"/>
          </a:p>
        </p:txBody>
      </p:sp>
      <p:sp>
        <p:nvSpPr>
          <p:cNvPr id="25618" name="Arc 17"/>
          <p:cNvSpPr>
            <a:spLocks/>
          </p:cNvSpPr>
          <p:nvPr/>
        </p:nvSpPr>
        <p:spPr bwMode="auto">
          <a:xfrm>
            <a:off x="6724650" y="4557713"/>
            <a:ext cx="127000" cy="706437"/>
          </a:xfrm>
          <a:custGeom>
            <a:avLst/>
            <a:gdLst>
              <a:gd name="T0" fmla="*/ 2147483647 w 21600"/>
              <a:gd name="T1" fmla="*/ 0 h 21654"/>
              <a:gd name="T2" fmla="*/ 0 w 21600"/>
              <a:gd name="T3" fmla="*/ 2147483647 h 21654"/>
              <a:gd name="T4" fmla="*/ 0 w 21600"/>
              <a:gd name="T5" fmla="*/ 2147483647 h 21654"/>
              <a:gd name="T6" fmla="*/ 0 60000 65536"/>
              <a:gd name="T7" fmla="*/ 0 60000 65536"/>
              <a:gd name="T8" fmla="*/ 0 60000 65536"/>
              <a:gd name="T9" fmla="*/ 0 w 21600"/>
              <a:gd name="T10" fmla="*/ 0 h 21654"/>
              <a:gd name="T11" fmla="*/ 21600 w 21600"/>
              <a:gd name="T12" fmla="*/ 21654 h 21654"/>
            </a:gdLst>
            <a:ahLst/>
            <a:cxnLst>
              <a:cxn ang="T6">
                <a:pos x="T0" y="T1"/>
              </a:cxn>
              <a:cxn ang="T7">
                <a:pos x="T2" y="T3"/>
              </a:cxn>
              <a:cxn ang="T8">
                <a:pos x="T4" y="T5"/>
              </a:cxn>
            </a:cxnLst>
            <a:rect l="T9" t="T10" r="T11" b="T12"/>
            <a:pathLst>
              <a:path w="21600" h="21654" fill="none" extrusionOk="0">
                <a:moveTo>
                  <a:pt x="21599" y="-1"/>
                </a:moveTo>
                <a:cubicBezTo>
                  <a:pt x="21599" y="17"/>
                  <a:pt x="21600" y="35"/>
                  <a:pt x="21600" y="54"/>
                </a:cubicBezTo>
                <a:cubicBezTo>
                  <a:pt x="21600" y="11983"/>
                  <a:pt x="11929" y="21653"/>
                  <a:pt x="0" y="21654"/>
                </a:cubicBezTo>
              </a:path>
              <a:path w="21600" h="21654" stroke="0" extrusionOk="0">
                <a:moveTo>
                  <a:pt x="21599" y="-1"/>
                </a:moveTo>
                <a:cubicBezTo>
                  <a:pt x="21599" y="17"/>
                  <a:pt x="21600" y="35"/>
                  <a:pt x="21600" y="54"/>
                </a:cubicBezTo>
                <a:cubicBezTo>
                  <a:pt x="21600" y="11983"/>
                  <a:pt x="11929" y="21653"/>
                  <a:pt x="0" y="21654"/>
                </a:cubicBezTo>
                <a:lnTo>
                  <a:pt x="0" y="54"/>
                </a:lnTo>
                <a:close/>
              </a:path>
            </a:pathLst>
          </a:custGeom>
          <a:noFill/>
          <a:ln w="76200" cap="rnd">
            <a:solidFill>
              <a:schemeClr val="tx1"/>
            </a:solidFill>
            <a:round/>
            <a:headEnd type="triangle" w="med" len="med"/>
            <a:tailEnd/>
          </a:ln>
        </p:spPr>
        <p:txBody>
          <a:bodyPr wrap="none" anchor="ctr"/>
          <a:lstStyle/>
          <a:p>
            <a:endParaRPr lang="en-GB"/>
          </a:p>
        </p:txBody>
      </p:sp>
      <p:sp>
        <p:nvSpPr>
          <p:cNvPr id="25619" name="Arc 18"/>
          <p:cNvSpPr>
            <a:spLocks/>
          </p:cNvSpPr>
          <p:nvPr/>
        </p:nvSpPr>
        <p:spPr bwMode="auto">
          <a:xfrm>
            <a:off x="6699250" y="2420938"/>
            <a:ext cx="139700" cy="78581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cap="rnd">
            <a:solidFill>
              <a:schemeClr val="tx1"/>
            </a:solidFill>
            <a:round/>
            <a:headEnd/>
            <a:tailEnd type="triangle" w="med" len="med"/>
          </a:ln>
        </p:spPr>
        <p:txBody>
          <a:bodyPr wrap="none" anchor="ctr"/>
          <a:lstStyle/>
          <a:p>
            <a:endParaRPr lang="en-GB"/>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5350791A-37BC-48B9-AF3A-A63E05752DBD}" type="slidenum">
              <a:rPr lang="en-US"/>
              <a:pPr>
                <a:defRPr/>
              </a:pPr>
              <a:t>18</a:t>
            </a:fld>
            <a:endParaRPr lang="en-US"/>
          </a:p>
        </p:txBody>
      </p:sp>
      <p:sp>
        <p:nvSpPr>
          <p:cNvPr id="26627" name="Rectangle 2"/>
          <p:cNvSpPr>
            <a:spLocks noGrp="1" noChangeArrowheads="1"/>
          </p:cNvSpPr>
          <p:nvPr>
            <p:ph type="title"/>
          </p:nvPr>
        </p:nvSpPr>
        <p:spPr>
          <a:xfrm>
            <a:off x="1116013" y="228600"/>
            <a:ext cx="8027987" cy="533400"/>
          </a:xfrm>
        </p:spPr>
        <p:txBody>
          <a:bodyPr/>
          <a:lstStyle/>
          <a:p>
            <a:pPr eaLnBrk="1" hangingPunct="1"/>
            <a:r>
              <a:rPr lang="en-CA" smtClean="0"/>
              <a:t>THE PRODUCT</a:t>
            </a:r>
          </a:p>
        </p:txBody>
      </p:sp>
      <p:sp>
        <p:nvSpPr>
          <p:cNvPr id="26628" name="Rectangle 3"/>
          <p:cNvSpPr>
            <a:spLocks noGrp="1" noChangeArrowheads="1"/>
          </p:cNvSpPr>
          <p:nvPr>
            <p:ph type="body" idx="1"/>
          </p:nvPr>
        </p:nvSpPr>
        <p:spPr>
          <a:xfrm>
            <a:off x="1042988" y="1341438"/>
            <a:ext cx="8101012" cy="5200650"/>
          </a:xfrm>
        </p:spPr>
        <p:txBody>
          <a:bodyPr/>
          <a:lstStyle/>
          <a:p>
            <a:pPr algn="ctr" eaLnBrk="1" hangingPunct="1">
              <a:buFontTx/>
              <a:buNone/>
            </a:pPr>
            <a:r>
              <a:rPr lang="en-US" sz="6600" smtClean="0"/>
              <a:t>What is</a:t>
            </a:r>
          </a:p>
          <a:p>
            <a:pPr algn="ctr" eaLnBrk="1" hangingPunct="1">
              <a:buFontTx/>
              <a:buNone/>
            </a:pPr>
            <a:r>
              <a:rPr lang="en-US" sz="6600" smtClean="0"/>
              <a:t>the driving force behind “The Product?”</a:t>
            </a:r>
            <a:endParaRPr lang="en-CA" sz="660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5F76DD45-74CB-4519-AEAF-30CDB60403F6}" type="slidenum">
              <a:rPr lang="en-US"/>
              <a:pPr>
                <a:defRPr/>
              </a:pPr>
              <a:t>19</a:t>
            </a:fld>
            <a:endParaRPr lang="en-US"/>
          </a:p>
        </p:txBody>
      </p:sp>
      <p:sp>
        <p:nvSpPr>
          <p:cNvPr id="27651" name="Rectangle 2"/>
          <p:cNvSpPr>
            <a:spLocks noGrp="1" noChangeArrowheads="1"/>
          </p:cNvSpPr>
          <p:nvPr>
            <p:ph type="title"/>
          </p:nvPr>
        </p:nvSpPr>
        <p:spPr>
          <a:xfrm>
            <a:off x="1187624" y="228600"/>
            <a:ext cx="7956376" cy="533400"/>
          </a:xfrm>
        </p:spPr>
        <p:txBody>
          <a:bodyPr/>
          <a:lstStyle/>
          <a:p>
            <a:pPr eaLnBrk="1" hangingPunct="1"/>
            <a:r>
              <a:rPr lang="en-CA" dirty="0" smtClean="0"/>
              <a:t>THE PRODUCT</a:t>
            </a:r>
          </a:p>
        </p:txBody>
      </p:sp>
      <p:sp>
        <p:nvSpPr>
          <p:cNvPr id="27652" name="Rectangle 3"/>
          <p:cNvSpPr>
            <a:spLocks noGrp="1" noChangeArrowheads="1"/>
          </p:cNvSpPr>
          <p:nvPr>
            <p:ph type="body" idx="1"/>
          </p:nvPr>
        </p:nvSpPr>
        <p:spPr>
          <a:xfrm>
            <a:off x="971550" y="1341438"/>
            <a:ext cx="8172450" cy="5100637"/>
          </a:xfrm>
        </p:spPr>
        <p:txBody>
          <a:bodyPr/>
          <a:lstStyle/>
          <a:p>
            <a:pPr eaLnBrk="1" hangingPunct="1">
              <a:buFontTx/>
              <a:buNone/>
            </a:pPr>
            <a:r>
              <a:rPr lang="en-US" sz="2800" dirty="0" smtClean="0"/>
              <a:t>    </a:t>
            </a:r>
            <a:r>
              <a:rPr lang="en-US" sz="3600" dirty="0" smtClean="0"/>
              <a:t>Ultimately, the driving force behind “The Product” – any future product or process change must be a </a:t>
            </a:r>
            <a:r>
              <a:rPr lang="en-US" sz="3600" b="1" dirty="0" smtClean="0">
                <a:solidFill>
                  <a:srgbClr val="000099"/>
                </a:solidFill>
              </a:rPr>
              <a:t>Business Requirement.</a:t>
            </a:r>
          </a:p>
          <a:p>
            <a:pPr eaLnBrk="1" hangingPunct="1">
              <a:buFontTx/>
              <a:buNone/>
            </a:pPr>
            <a:endParaRPr lang="en-US" sz="3600" dirty="0" smtClean="0"/>
          </a:p>
          <a:p>
            <a:pPr eaLnBrk="1" hangingPunct="1">
              <a:buFontTx/>
              <a:buNone/>
            </a:pPr>
            <a:r>
              <a:rPr lang="en-US" sz="3600" dirty="0" smtClean="0"/>
              <a:t>   Thus, you must be able to communicate and work well with business people, and understand their needs.</a:t>
            </a:r>
            <a:endParaRPr lang="en-CA" sz="3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smtClean="0"/>
              <a:t>General Information</a:t>
            </a:r>
            <a:endParaRPr lang="en-GB" smtClean="0"/>
          </a:p>
        </p:txBody>
      </p:sp>
      <p:sp>
        <p:nvSpPr>
          <p:cNvPr id="9219" name="Content Placeholder 2"/>
          <p:cNvSpPr>
            <a:spLocks noGrp="1"/>
          </p:cNvSpPr>
          <p:nvPr>
            <p:ph idx="1"/>
          </p:nvPr>
        </p:nvSpPr>
        <p:spPr/>
        <p:txBody>
          <a:bodyPr/>
          <a:lstStyle/>
          <a:p>
            <a:r>
              <a:rPr lang="en-CA" dirty="0" smtClean="0"/>
              <a:t>Professor Edmund G. Strange</a:t>
            </a:r>
          </a:p>
          <a:p>
            <a:r>
              <a:rPr lang="en-CA" dirty="0" smtClean="0"/>
              <a:t>Office T319, however mostly in T125 or T128 (Project lab and Project Conference room)</a:t>
            </a:r>
          </a:p>
          <a:p>
            <a:r>
              <a:rPr lang="en-CA" dirty="0" smtClean="0"/>
              <a:t>Course Blackboard page</a:t>
            </a:r>
          </a:p>
          <a:p>
            <a:pPr lvl="1"/>
            <a:r>
              <a:rPr lang="en-CA" dirty="0" smtClean="0"/>
              <a:t>Blackboard is at </a:t>
            </a:r>
            <a:r>
              <a:rPr lang="en-CA" dirty="0" smtClean="0">
                <a:hlinkClick r:id="rId2"/>
              </a:rPr>
              <a:t>http://online.algonquincollege.com</a:t>
            </a:r>
            <a:endParaRPr lang="en-CA" dirty="0" smtClean="0"/>
          </a:p>
          <a:p>
            <a:pPr lvl="1"/>
            <a:r>
              <a:rPr lang="en-CA" dirty="0" smtClean="0"/>
              <a:t>Course is CST8225 Section 310</a:t>
            </a:r>
          </a:p>
          <a:p>
            <a:r>
              <a:rPr lang="en-CA" dirty="0" smtClean="0"/>
              <a:t>Professor is also Computer Studies Coordinator of Applied Research</a:t>
            </a:r>
            <a:endParaRPr lang="en-GB" dirty="0" smtClean="0"/>
          </a:p>
        </p:txBody>
      </p:sp>
      <p:sp>
        <p:nvSpPr>
          <p:cNvPr id="4" name="Slide Number Placeholder 3"/>
          <p:cNvSpPr>
            <a:spLocks noGrp="1"/>
          </p:cNvSpPr>
          <p:nvPr>
            <p:ph type="sldNum" sz="quarter" idx="10"/>
          </p:nvPr>
        </p:nvSpPr>
        <p:spPr/>
        <p:txBody>
          <a:bodyPr/>
          <a:lstStyle/>
          <a:p>
            <a:pPr>
              <a:defRPr/>
            </a:pPr>
            <a:r>
              <a:rPr lang="en-US" smtClean="0"/>
              <a:t>1-</a:t>
            </a:r>
            <a:fld id="{BE01127B-3048-4412-B44F-1FC582F51EF2}"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43DDFD3D-235B-435A-8DC8-9A9E68F9D17F}" type="slidenum">
              <a:rPr lang="en-US"/>
              <a:pPr>
                <a:defRPr/>
              </a:pPr>
              <a:t>20</a:t>
            </a:fld>
            <a:endParaRPr lang="en-US"/>
          </a:p>
        </p:txBody>
      </p:sp>
      <p:sp>
        <p:nvSpPr>
          <p:cNvPr id="28675" name="Rectangle 2"/>
          <p:cNvSpPr>
            <a:spLocks noGrp="1" noChangeArrowheads="1"/>
          </p:cNvSpPr>
          <p:nvPr>
            <p:ph type="title"/>
          </p:nvPr>
        </p:nvSpPr>
        <p:spPr/>
        <p:txBody>
          <a:bodyPr/>
          <a:lstStyle/>
          <a:p>
            <a:pPr eaLnBrk="1" hangingPunct="1"/>
            <a:r>
              <a:rPr lang="en-US" sz="4000" smtClean="0"/>
              <a:t>Hey that’s an excellent exam question! Let me repeat it.</a:t>
            </a:r>
          </a:p>
        </p:txBody>
      </p:sp>
      <p:sp>
        <p:nvSpPr>
          <p:cNvPr id="28676" name="Rectangle 3"/>
          <p:cNvSpPr>
            <a:spLocks noGrp="1" noChangeArrowheads="1"/>
          </p:cNvSpPr>
          <p:nvPr>
            <p:ph type="body" idx="1"/>
          </p:nvPr>
        </p:nvSpPr>
        <p:spPr/>
        <p:txBody>
          <a:bodyPr/>
          <a:lstStyle/>
          <a:p>
            <a:pPr eaLnBrk="1" hangingPunct="1">
              <a:buFontTx/>
              <a:buNone/>
            </a:pPr>
            <a:r>
              <a:rPr lang="en-US" sz="3600" smtClean="0"/>
              <a:t>	Ultimately, the driving force behind “The Product” – any future product or process change must be a </a:t>
            </a:r>
          </a:p>
          <a:p>
            <a:pPr algn="ctr" eaLnBrk="1" hangingPunct="1">
              <a:buFontTx/>
              <a:buNone/>
            </a:pPr>
            <a:r>
              <a:rPr lang="en-US" sz="4000" b="1" smtClean="0">
                <a:solidFill>
                  <a:schemeClr val="accent2"/>
                </a:solidFill>
              </a:rPr>
              <a:t>Business Requirement</a:t>
            </a:r>
          </a:p>
          <a:p>
            <a:pPr eaLnBrk="1" hangingPunct="1"/>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smtClean="0"/>
              <a:t>How do I know what makes a Business Requirement?</a:t>
            </a:r>
            <a:endParaRPr lang="en-GB" smtClean="0"/>
          </a:p>
        </p:txBody>
      </p:sp>
      <p:sp>
        <p:nvSpPr>
          <p:cNvPr id="29699" name="Content Placeholder 2"/>
          <p:cNvSpPr>
            <a:spLocks noGrp="1"/>
          </p:cNvSpPr>
          <p:nvPr>
            <p:ph idx="1"/>
          </p:nvPr>
        </p:nvSpPr>
        <p:spPr/>
        <p:txBody>
          <a:bodyPr/>
          <a:lstStyle/>
          <a:p>
            <a:r>
              <a:rPr lang="en-CA" smtClean="0"/>
              <a:t>It is imperative that you find out as much as you can about the “business” of your client in order to be able to find the “Business Requirement” driving the “Product”</a:t>
            </a:r>
            <a:endParaRPr lang="en-GB" smtClean="0"/>
          </a:p>
        </p:txBody>
      </p:sp>
      <p:sp>
        <p:nvSpPr>
          <p:cNvPr id="4" name="Slide Number Placeholder 3"/>
          <p:cNvSpPr>
            <a:spLocks noGrp="1"/>
          </p:cNvSpPr>
          <p:nvPr>
            <p:ph type="sldNum" sz="quarter" idx="10"/>
          </p:nvPr>
        </p:nvSpPr>
        <p:spPr/>
        <p:txBody>
          <a:bodyPr/>
          <a:lstStyle/>
          <a:p>
            <a:pPr>
              <a:defRPr/>
            </a:pPr>
            <a:r>
              <a:rPr lang="en-US" smtClean="0"/>
              <a:t>1-</a:t>
            </a:r>
            <a:fld id="{EFF06174-697C-434B-A4EE-E484CB1CB88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57A92E51-DD7C-40C0-9206-CD36D95E1C4B}" type="slidenum">
              <a:rPr lang="en-US"/>
              <a:pPr>
                <a:defRPr/>
              </a:pPr>
              <a:t>22</a:t>
            </a:fld>
            <a:endParaRPr lang="en-US"/>
          </a:p>
        </p:txBody>
      </p:sp>
      <p:sp>
        <p:nvSpPr>
          <p:cNvPr id="30723" name="Rectangle 4"/>
          <p:cNvSpPr>
            <a:spLocks noGrp="1" noChangeArrowheads="1"/>
          </p:cNvSpPr>
          <p:nvPr>
            <p:ph type="title"/>
          </p:nvPr>
        </p:nvSpPr>
        <p:spPr>
          <a:xfrm>
            <a:off x="971550" y="228600"/>
            <a:ext cx="8172450" cy="533400"/>
          </a:xfrm>
        </p:spPr>
        <p:txBody>
          <a:bodyPr/>
          <a:lstStyle/>
          <a:p>
            <a:pPr eaLnBrk="1" hangingPunct="1"/>
            <a:r>
              <a:rPr lang="en-US" smtClean="0"/>
              <a:t>Systems Analysts (pg 160)</a:t>
            </a:r>
          </a:p>
        </p:txBody>
      </p:sp>
      <p:sp>
        <p:nvSpPr>
          <p:cNvPr id="30724" name="Rectangle 6"/>
          <p:cNvSpPr>
            <a:spLocks noChangeArrowheads="1"/>
          </p:cNvSpPr>
          <p:nvPr/>
        </p:nvSpPr>
        <p:spPr bwMode="auto">
          <a:xfrm>
            <a:off x="971550" y="1268413"/>
            <a:ext cx="8172450" cy="5256212"/>
          </a:xfrm>
          <a:prstGeom prst="rect">
            <a:avLst/>
          </a:prstGeom>
          <a:noFill/>
          <a:ln w="9525">
            <a:noFill/>
            <a:miter lim="800000"/>
            <a:headEnd/>
            <a:tailEnd/>
          </a:ln>
        </p:spPr>
        <p:txBody>
          <a:bodyPr/>
          <a:lstStyle/>
          <a:p>
            <a:pPr marL="342900" indent="-342900">
              <a:spcBef>
                <a:spcPct val="20000"/>
              </a:spcBef>
            </a:pPr>
            <a:r>
              <a:rPr lang="en-US" sz="2800"/>
              <a:t>	Systems analyst</a:t>
            </a:r>
            <a:r>
              <a:rPr lang="en-US" sz="2800" b="0"/>
              <a:t> – a specialist who studies the problems and needs of an organization to determine how people, data, processes, and information technology can best accomplish improvements for the business. </a:t>
            </a:r>
          </a:p>
          <a:p>
            <a:pPr marL="742950" lvl="1" indent="-285750">
              <a:spcBef>
                <a:spcPct val="20000"/>
              </a:spcBef>
              <a:buFontTx/>
              <a:buChar char="•"/>
            </a:pPr>
            <a:r>
              <a:rPr lang="en-US" sz="2800" b="0"/>
              <a:t>A </a:t>
            </a:r>
            <a:r>
              <a:rPr lang="en-US" sz="2800"/>
              <a:t>programmer/analyst</a:t>
            </a:r>
            <a:r>
              <a:rPr lang="en-US" sz="2800" b="0"/>
              <a:t> (or </a:t>
            </a:r>
            <a:r>
              <a:rPr lang="en-US" sz="2800"/>
              <a:t>analyst/programmer</a:t>
            </a:r>
            <a:r>
              <a:rPr lang="en-US" sz="2800" b="0"/>
              <a:t>) includes the responsibilities of both the computer programmer and the systems analyst. </a:t>
            </a:r>
          </a:p>
          <a:p>
            <a:pPr marL="742950" lvl="1" indent="-285750">
              <a:spcBef>
                <a:spcPct val="20000"/>
              </a:spcBef>
              <a:buFontTx/>
              <a:buChar char="•"/>
            </a:pPr>
            <a:r>
              <a:rPr lang="en-US" sz="2800" b="0"/>
              <a:t>A </a:t>
            </a:r>
            <a:r>
              <a:rPr lang="en-US" sz="2800"/>
              <a:t>business analyst</a:t>
            </a:r>
            <a:r>
              <a:rPr lang="en-US" sz="2800" b="0"/>
              <a:t> focuses on only the non-technical aspects of systems analysis and design.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3C96141F-7E6B-4E1D-9AB6-C0DFD70566B2}" type="slidenum">
              <a:rPr lang="en-US"/>
              <a:pPr>
                <a:defRPr/>
              </a:pPr>
              <a:t>23</a:t>
            </a:fld>
            <a:endParaRPr lang="en-US"/>
          </a:p>
        </p:txBody>
      </p:sp>
      <p:sp>
        <p:nvSpPr>
          <p:cNvPr id="31747" name="Rectangle 4"/>
          <p:cNvSpPr>
            <a:spLocks noGrp="1" noChangeArrowheads="1"/>
          </p:cNvSpPr>
          <p:nvPr>
            <p:ph type="title"/>
          </p:nvPr>
        </p:nvSpPr>
        <p:spPr>
          <a:xfrm>
            <a:off x="971550" y="0"/>
            <a:ext cx="8172450" cy="1125538"/>
          </a:xfrm>
        </p:spPr>
        <p:txBody>
          <a:bodyPr/>
          <a:lstStyle/>
          <a:p>
            <a:pPr eaLnBrk="1" hangingPunct="1"/>
            <a:r>
              <a:rPr lang="en-US" smtClean="0"/>
              <a:t>Problem What Problem?</a:t>
            </a:r>
          </a:p>
        </p:txBody>
      </p:sp>
      <p:sp>
        <p:nvSpPr>
          <p:cNvPr id="31748" name="Rectangle 5"/>
          <p:cNvSpPr>
            <a:spLocks noGrp="1" noChangeArrowheads="1"/>
          </p:cNvSpPr>
          <p:nvPr>
            <p:ph type="body" idx="1"/>
          </p:nvPr>
        </p:nvSpPr>
        <p:spPr>
          <a:xfrm>
            <a:off x="971550" y="1341438"/>
            <a:ext cx="7926388" cy="5106987"/>
          </a:xfrm>
        </p:spPr>
        <p:txBody>
          <a:bodyPr/>
          <a:lstStyle/>
          <a:p>
            <a:pPr eaLnBrk="1" hangingPunct="1"/>
            <a:r>
              <a:rPr lang="en-US" sz="3600" smtClean="0"/>
              <a:t>True problem situations, either real or anticipated, that require corrective action</a:t>
            </a:r>
          </a:p>
          <a:p>
            <a:pPr eaLnBrk="1" hangingPunct="1"/>
            <a:r>
              <a:rPr lang="en-US" sz="3600" smtClean="0"/>
              <a:t>Opportunities to improve a situation despite the absence of complaints </a:t>
            </a:r>
          </a:p>
          <a:p>
            <a:pPr eaLnBrk="1" hangingPunct="1"/>
            <a:r>
              <a:rPr lang="en-US" sz="3600" smtClean="0"/>
              <a:t>Directives to change a situation regardless of whether anyone has complained about the current situation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r>
              <a:rPr lang="en-US"/>
              <a:t>1-</a:t>
            </a:r>
            <a:fld id="{6530F9C4-4DB5-4266-B210-2583E82EF844}" type="slidenum">
              <a:rPr lang="en-US"/>
              <a:pPr>
                <a:defRPr/>
              </a:pPr>
              <a:t>24</a:t>
            </a:fld>
            <a:endParaRPr lang="en-US"/>
          </a:p>
        </p:txBody>
      </p:sp>
      <p:sp>
        <p:nvSpPr>
          <p:cNvPr id="32771" name="Rectangle 2"/>
          <p:cNvSpPr>
            <a:spLocks noGrp="1" noChangeArrowheads="1"/>
          </p:cNvSpPr>
          <p:nvPr>
            <p:ph type="title"/>
          </p:nvPr>
        </p:nvSpPr>
        <p:spPr>
          <a:xfrm>
            <a:off x="971550" y="144463"/>
            <a:ext cx="8172450" cy="1052512"/>
          </a:xfrm>
        </p:spPr>
        <p:txBody>
          <a:bodyPr/>
          <a:lstStyle/>
          <a:p>
            <a:pPr eaLnBrk="1" hangingPunct="1"/>
            <a:r>
              <a:rPr lang="en-US" smtClean="0"/>
              <a:t>The Systems Analyst as a Facilitator</a:t>
            </a:r>
          </a:p>
        </p:txBody>
      </p:sp>
      <p:pic>
        <p:nvPicPr>
          <p:cNvPr id="32772" name="Picture 9" descr="Fig 1"/>
          <p:cNvPicPr>
            <a:picLocks noChangeAspect="1" noChangeArrowheads="1"/>
          </p:cNvPicPr>
          <p:nvPr/>
        </p:nvPicPr>
        <p:blipFill>
          <a:blip r:embed="rId3" cstate="print"/>
          <a:srcRect/>
          <a:stretch>
            <a:fillRect/>
          </a:stretch>
        </p:blipFill>
        <p:spPr bwMode="auto">
          <a:xfrm>
            <a:off x="971550" y="1268413"/>
            <a:ext cx="8172450" cy="523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0F737DE8-AD1C-437F-8E69-8D6360870EEF}" type="slidenum">
              <a:rPr lang="en-US"/>
              <a:pPr>
                <a:defRPr/>
              </a:pPr>
              <a:t>25</a:t>
            </a:fld>
            <a:endParaRPr lang="en-US"/>
          </a:p>
        </p:txBody>
      </p:sp>
      <p:sp>
        <p:nvSpPr>
          <p:cNvPr id="33795" name="Rectangle 8"/>
          <p:cNvSpPr>
            <a:spLocks noGrp="1" noChangeArrowheads="1"/>
          </p:cNvSpPr>
          <p:nvPr>
            <p:ph type="title"/>
          </p:nvPr>
        </p:nvSpPr>
        <p:spPr>
          <a:xfrm>
            <a:off x="900113" y="0"/>
            <a:ext cx="8243887" cy="1196975"/>
          </a:xfrm>
        </p:spPr>
        <p:txBody>
          <a:bodyPr/>
          <a:lstStyle/>
          <a:p>
            <a:pPr eaLnBrk="1" hangingPunct="1"/>
            <a:r>
              <a:rPr lang="en-US" smtClean="0"/>
              <a:t>A Simple System Development Process (pg 30)</a:t>
            </a:r>
          </a:p>
        </p:txBody>
      </p:sp>
      <p:sp>
        <p:nvSpPr>
          <p:cNvPr id="33796" name="Rectangle 9"/>
          <p:cNvSpPr>
            <a:spLocks noGrp="1" noChangeArrowheads="1"/>
          </p:cNvSpPr>
          <p:nvPr>
            <p:ph type="body" idx="1"/>
          </p:nvPr>
        </p:nvSpPr>
        <p:spPr>
          <a:xfrm>
            <a:off x="971550" y="1268413"/>
            <a:ext cx="7926388" cy="5180012"/>
          </a:xfrm>
        </p:spPr>
        <p:txBody>
          <a:bodyPr/>
          <a:lstStyle/>
          <a:p>
            <a:pPr marL="457200" indent="-457200" eaLnBrk="1" hangingPunct="1">
              <a:lnSpc>
                <a:spcPct val="115000"/>
              </a:lnSpc>
              <a:spcBef>
                <a:spcPct val="0"/>
              </a:spcBef>
              <a:buFontTx/>
              <a:buNone/>
            </a:pPr>
            <a:r>
              <a:rPr lang="en-US" sz="2400" b="1" smtClean="0"/>
              <a:t>System development process </a:t>
            </a:r>
            <a:r>
              <a:rPr lang="en-US" sz="2400" smtClean="0"/>
              <a:t>– a set of activities, methods, best practices, deliverables, and automated tools that stakeholders use to develop and maintain information systems and software.</a:t>
            </a:r>
          </a:p>
          <a:p>
            <a:pPr marL="457200" indent="-457200" eaLnBrk="1" hangingPunct="1">
              <a:lnSpc>
                <a:spcPct val="115000"/>
              </a:lnSpc>
              <a:spcBef>
                <a:spcPct val="0"/>
              </a:spcBef>
              <a:buFontTx/>
              <a:buNone/>
            </a:pPr>
            <a:endParaRPr lang="en-US" sz="2400" smtClean="0"/>
          </a:p>
          <a:p>
            <a:pPr marL="457200" indent="-457200" eaLnBrk="1" hangingPunct="1">
              <a:lnSpc>
                <a:spcPct val="115000"/>
              </a:lnSpc>
              <a:spcBef>
                <a:spcPct val="0"/>
              </a:spcBef>
              <a:buFontTx/>
              <a:buNone/>
            </a:pPr>
            <a:r>
              <a:rPr lang="en-US" sz="2400" smtClean="0"/>
              <a:t>A generic problem-solving approach </a:t>
            </a:r>
            <a:endParaRPr lang="en-US" sz="2000" smtClean="0"/>
          </a:p>
          <a:p>
            <a:pPr marL="838200" lvl="1" indent="-381000" eaLnBrk="1" hangingPunct="1">
              <a:lnSpc>
                <a:spcPct val="115000"/>
              </a:lnSpc>
              <a:spcBef>
                <a:spcPct val="0"/>
              </a:spcBef>
              <a:buFontTx/>
              <a:buAutoNum type="arabicPeriod"/>
            </a:pPr>
            <a:r>
              <a:rPr lang="en-US" sz="1800" smtClean="0"/>
              <a:t>Identify the problem.</a:t>
            </a:r>
          </a:p>
          <a:p>
            <a:pPr marL="838200" lvl="1" indent="-381000" eaLnBrk="1" hangingPunct="1">
              <a:lnSpc>
                <a:spcPct val="115000"/>
              </a:lnSpc>
              <a:spcBef>
                <a:spcPct val="0"/>
              </a:spcBef>
              <a:buFontTx/>
              <a:buAutoNum type="arabicPeriod"/>
            </a:pPr>
            <a:r>
              <a:rPr lang="en-US" sz="1800" smtClean="0"/>
              <a:t>Analyze and understand the problem.</a:t>
            </a:r>
          </a:p>
          <a:p>
            <a:pPr marL="838200" lvl="1" indent="-381000" eaLnBrk="1" hangingPunct="1">
              <a:lnSpc>
                <a:spcPct val="115000"/>
              </a:lnSpc>
              <a:spcBef>
                <a:spcPct val="0"/>
              </a:spcBef>
              <a:buFontTx/>
              <a:buAutoNum type="arabicPeriod"/>
            </a:pPr>
            <a:r>
              <a:rPr lang="en-US" sz="1800" smtClean="0"/>
              <a:t>Identify solution requirements or expectations.</a:t>
            </a:r>
          </a:p>
          <a:p>
            <a:pPr marL="838200" lvl="1" indent="-381000" eaLnBrk="1" hangingPunct="1">
              <a:lnSpc>
                <a:spcPct val="115000"/>
              </a:lnSpc>
              <a:spcBef>
                <a:spcPct val="0"/>
              </a:spcBef>
              <a:buFontTx/>
              <a:buAutoNum type="arabicPeriod"/>
            </a:pPr>
            <a:r>
              <a:rPr lang="en-US" sz="1800" smtClean="0"/>
              <a:t>Identify alternative solutions and choose the “best” course of action.</a:t>
            </a:r>
          </a:p>
          <a:p>
            <a:pPr marL="838200" lvl="1" indent="-381000" eaLnBrk="1" hangingPunct="1">
              <a:lnSpc>
                <a:spcPct val="115000"/>
              </a:lnSpc>
              <a:spcBef>
                <a:spcPct val="0"/>
              </a:spcBef>
              <a:buFontTx/>
              <a:buAutoNum type="arabicPeriod"/>
            </a:pPr>
            <a:r>
              <a:rPr lang="en-US" sz="1800" smtClean="0"/>
              <a:t>Design the chosen solution.</a:t>
            </a:r>
          </a:p>
          <a:p>
            <a:pPr marL="838200" lvl="1" indent="-381000" eaLnBrk="1" hangingPunct="1">
              <a:lnSpc>
                <a:spcPct val="115000"/>
              </a:lnSpc>
              <a:spcBef>
                <a:spcPct val="0"/>
              </a:spcBef>
              <a:buFontTx/>
              <a:buAutoNum type="arabicPeriod"/>
            </a:pPr>
            <a:r>
              <a:rPr lang="en-US" sz="1800" smtClean="0"/>
              <a:t>Implement the chosen solution.</a:t>
            </a:r>
          </a:p>
          <a:p>
            <a:pPr marL="838200" lvl="1" indent="-381000" eaLnBrk="1" hangingPunct="1">
              <a:lnSpc>
                <a:spcPct val="115000"/>
              </a:lnSpc>
              <a:spcBef>
                <a:spcPct val="0"/>
              </a:spcBef>
              <a:buFontTx/>
              <a:buAutoNum type="arabicPeriod"/>
            </a:pPr>
            <a:r>
              <a:rPr lang="en-US" sz="1800" smtClean="0"/>
              <a:t>Evaluate the results. If the problem is not solved, return to step 1 or 2 as appropriate.</a:t>
            </a:r>
          </a:p>
          <a:p>
            <a:pPr marL="457200" indent="-457200" eaLnBrk="1" hangingPunct="1">
              <a:lnSpc>
                <a:spcPct val="115000"/>
              </a:lnSpc>
              <a:spcBef>
                <a:spcPct val="0"/>
              </a:spcBef>
            </a:pPr>
            <a:endParaRPr lang="en-US"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F7621AAB-2B52-4D2C-94CC-65868B61AFF3}" type="slidenum">
              <a:rPr lang="en-US"/>
              <a:pPr>
                <a:defRPr/>
              </a:pPr>
              <a:t>26</a:t>
            </a:fld>
            <a:endParaRPr lang="en-US"/>
          </a:p>
        </p:txBody>
      </p:sp>
      <p:sp>
        <p:nvSpPr>
          <p:cNvPr id="34819" name="Rectangle 2"/>
          <p:cNvSpPr>
            <a:spLocks noGrp="1" noChangeArrowheads="1"/>
          </p:cNvSpPr>
          <p:nvPr>
            <p:ph type="title"/>
          </p:nvPr>
        </p:nvSpPr>
        <p:spPr>
          <a:xfrm>
            <a:off x="971550" y="0"/>
            <a:ext cx="8172450" cy="1125538"/>
          </a:xfrm>
        </p:spPr>
        <p:txBody>
          <a:bodyPr/>
          <a:lstStyle/>
          <a:p>
            <a:pPr eaLnBrk="1" hangingPunct="1"/>
            <a:r>
              <a:rPr lang="en-US" smtClean="0"/>
              <a:t>System Development Process Overview (pg 32 – 34)</a:t>
            </a:r>
          </a:p>
        </p:txBody>
      </p:sp>
      <p:sp>
        <p:nvSpPr>
          <p:cNvPr id="34820" name="Rectangle 3"/>
          <p:cNvSpPr>
            <a:spLocks noGrp="1" noChangeArrowheads="1"/>
          </p:cNvSpPr>
          <p:nvPr>
            <p:ph type="body" idx="1"/>
          </p:nvPr>
        </p:nvSpPr>
        <p:spPr>
          <a:xfrm>
            <a:off x="971550" y="1341438"/>
            <a:ext cx="7926388" cy="5106987"/>
          </a:xfrm>
        </p:spPr>
        <p:txBody>
          <a:bodyPr/>
          <a:lstStyle/>
          <a:p>
            <a:pPr marL="0" indent="0" eaLnBrk="1" hangingPunct="1">
              <a:lnSpc>
                <a:spcPct val="80000"/>
              </a:lnSpc>
              <a:buFontTx/>
              <a:buNone/>
            </a:pPr>
            <a:r>
              <a:rPr lang="en-US" sz="2400" b="1" smtClean="0"/>
              <a:t>System initiation</a:t>
            </a:r>
            <a:r>
              <a:rPr lang="en-US" sz="2400" smtClean="0"/>
              <a:t> – the initial planning for a project to define initial business scope, goals, schedule, and budget.</a:t>
            </a:r>
          </a:p>
          <a:p>
            <a:pPr marL="0" indent="0" eaLnBrk="1" hangingPunct="1">
              <a:lnSpc>
                <a:spcPct val="80000"/>
              </a:lnSpc>
              <a:buFontTx/>
              <a:buNone/>
            </a:pPr>
            <a:endParaRPr lang="en-US" sz="2400" smtClean="0"/>
          </a:p>
          <a:p>
            <a:pPr marL="0" indent="0" eaLnBrk="1" hangingPunct="1">
              <a:lnSpc>
                <a:spcPct val="80000"/>
              </a:lnSpc>
              <a:buFontTx/>
              <a:buNone/>
            </a:pPr>
            <a:r>
              <a:rPr lang="en-US" sz="2400" b="1" smtClean="0"/>
              <a:t>System analysis</a:t>
            </a:r>
            <a:r>
              <a:rPr lang="en-US" sz="2400" smtClean="0"/>
              <a:t> – the study of a business problem domain to recommend improvements and specify the business requirements and priorities for the solution.</a:t>
            </a:r>
          </a:p>
          <a:p>
            <a:pPr marL="0" indent="0" eaLnBrk="1" hangingPunct="1">
              <a:lnSpc>
                <a:spcPct val="80000"/>
              </a:lnSpc>
              <a:buFontTx/>
              <a:buNone/>
            </a:pPr>
            <a:endParaRPr lang="en-US" sz="2400" smtClean="0"/>
          </a:p>
          <a:p>
            <a:pPr marL="0" indent="0" eaLnBrk="1" hangingPunct="1">
              <a:lnSpc>
                <a:spcPct val="80000"/>
              </a:lnSpc>
              <a:buFontTx/>
              <a:buNone/>
            </a:pPr>
            <a:r>
              <a:rPr lang="en-US" sz="2400" b="1" smtClean="0"/>
              <a:t>System design</a:t>
            </a:r>
            <a:r>
              <a:rPr lang="en-US" sz="2400" smtClean="0"/>
              <a:t> – the specification or construction of a technical, computer-based solution for the business requirements identified in a system analysis.</a:t>
            </a:r>
          </a:p>
          <a:p>
            <a:pPr marL="0" indent="0" eaLnBrk="1" hangingPunct="1">
              <a:lnSpc>
                <a:spcPct val="80000"/>
              </a:lnSpc>
              <a:buFontTx/>
              <a:buNone/>
            </a:pPr>
            <a:endParaRPr lang="en-US" sz="2400" smtClean="0"/>
          </a:p>
          <a:p>
            <a:pPr marL="0" indent="0" eaLnBrk="1" hangingPunct="1">
              <a:lnSpc>
                <a:spcPct val="80000"/>
              </a:lnSpc>
              <a:buFontTx/>
              <a:buNone/>
            </a:pPr>
            <a:r>
              <a:rPr lang="en-US" sz="2400" b="1" smtClean="0"/>
              <a:t>System implementation</a:t>
            </a:r>
            <a:r>
              <a:rPr lang="en-US" sz="2400" smtClean="0"/>
              <a:t> – the construction, installation, testing, and delivery of a system into production.</a:t>
            </a:r>
          </a:p>
          <a:p>
            <a:pPr marL="0" indent="0" eaLnBrk="1" hangingPunct="1">
              <a:lnSpc>
                <a:spcPct val="80000"/>
              </a:lnSpc>
              <a:buFontTx/>
              <a:buNone/>
            </a:pPr>
            <a:endParaRPr lang="en-US" sz="24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37A33050-F16E-45B7-9012-C80EA234FA05}" type="slidenum">
              <a:rPr lang="en-US"/>
              <a:pPr>
                <a:defRPr/>
              </a:pPr>
              <a:t>27</a:t>
            </a:fld>
            <a:endParaRPr lang="en-US"/>
          </a:p>
        </p:txBody>
      </p:sp>
      <p:sp>
        <p:nvSpPr>
          <p:cNvPr id="35843" name="Rectangle 1026"/>
          <p:cNvSpPr>
            <a:spLocks noGrp="1" noChangeArrowheads="1"/>
          </p:cNvSpPr>
          <p:nvPr>
            <p:ph type="title"/>
          </p:nvPr>
        </p:nvSpPr>
        <p:spPr>
          <a:xfrm>
            <a:off x="971550" y="0"/>
            <a:ext cx="8172450" cy="1196975"/>
          </a:xfrm>
        </p:spPr>
        <p:txBody>
          <a:bodyPr/>
          <a:lstStyle/>
          <a:p>
            <a:pPr eaLnBrk="1" hangingPunct="1"/>
            <a:r>
              <a:rPr lang="en-US" smtClean="0"/>
              <a:t>Project and Process Management (pg 74)</a:t>
            </a:r>
          </a:p>
        </p:txBody>
      </p:sp>
      <p:sp>
        <p:nvSpPr>
          <p:cNvPr id="35844" name="Rectangle 1027"/>
          <p:cNvSpPr>
            <a:spLocks noGrp="1" noChangeArrowheads="1"/>
          </p:cNvSpPr>
          <p:nvPr>
            <p:ph type="body" idx="1"/>
          </p:nvPr>
        </p:nvSpPr>
        <p:spPr>
          <a:xfrm>
            <a:off x="971550" y="1268413"/>
            <a:ext cx="7926388" cy="5180012"/>
          </a:xfrm>
        </p:spPr>
        <p:txBody>
          <a:bodyPr/>
          <a:lstStyle/>
          <a:p>
            <a:pPr marL="0" indent="0" eaLnBrk="1" hangingPunct="1">
              <a:buFontTx/>
              <a:buNone/>
            </a:pPr>
            <a:r>
              <a:rPr lang="en-US" sz="2800" b="1" smtClean="0"/>
              <a:t>Project management</a:t>
            </a:r>
            <a:r>
              <a:rPr lang="en-US" sz="2800" smtClean="0"/>
              <a:t> – the activity of defining, planning, directing, monitoring, and controlling a project to develop an acceptable system within the allotted time and budget.</a:t>
            </a:r>
          </a:p>
          <a:p>
            <a:pPr marL="0" indent="0" eaLnBrk="1" hangingPunct="1">
              <a:buFontTx/>
              <a:buNone/>
            </a:pPr>
            <a:endParaRPr lang="en-US" sz="2800" smtClean="0"/>
          </a:p>
          <a:p>
            <a:pPr marL="0" indent="0" eaLnBrk="1" hangingPunct="1">
              <a:buFontTx/>
              <a:buNone/>
            </a:pPr>
            <a:r>
              <a:rPr lang="en-US" sz="2800" b="1" smtClean="0"/>
              <a:t>Process management</a:t>
            </a:r>
            <a:r>
              <a:rPr lang="en-US" sz="2800" smtClean="0"/>
              <a:t> – the ongoing activity that defines, improves, and coordinates the use of an organization’s chosen methodology (the “process”) and standards for all system development projects.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DBB5448A-1E2E-42AA-8A5D-210FF6AAEDD0}" type="slidenum">
              <a:rPr lang="en-US"/>
              <a:pPr>
                <a:defRPr/>
              </a:pPr>
              <a:t>28</a:t>
            </a:fld>
            <a:endParaRPr lang="en-US"/>
          </a:p>
        </p:txBody>
      </p:sp>
      <p:sp>
        <p:nvSpPr>
          <p:cNvPr id="1028" name="Rectangle 2"/>
          <p:cNvSpPr>
            <a:spLocks noGrp="1" noChangeArrowheads="1"/>
          </p:cNvSpPr>
          <p:nvPr>
            <p:ph type="title"/>
          </p:nvPr>
        </p:nvSpPr>
        <p:spPr>
          <a:xfrm>
            <a:off x="971550" y="228600"/>
            <a:ext cx="8172450" cy="533400"/>
          </a:xfrm>
        </p:spPr>
        <p:txBody>
          <a:bodyPr/>
          <a:lstStyle/>
          <a:p>
            <a:pPr eaLnBrk="1" hangingPunct="1"/>
            <a:r>
              <a:rPr lang="en-US" smtClean="0"/>
              <a:t>An Example of a System</a:t>
            </a:r>
            <a:endParaRPr lang="en-CA" smtClean="0"/>
          </a:p>
        </p:txBody>
      </p:sp>
      <p:graphicFrame>
        <p:nvGraphicFramePr>
          <p:cNvPr id="1026" name="Object 3"/>
          <p:cNvGraphicFramePr>
            <a:graphicFrameLocks noGrp="1" noChangeAspect="1"/>
          </p:cNvGraphicFramePr>
          <p:nvPr>
            <p:ph idx="1"/>
          </p:nvPr>
        </p:nvGraphicFramePr>
        <p:xfrm>
          <a:off x="2851150" y="1181100"/>
          <a:ext cx="4384675" cy="5127625"/>
        </p:xfrm>
        <a:graphic>
          <a:graphicData uri="http://schemas.openxmlformats.org/presentationml/2006/ole">
            <mc:AlternateContent xmlns:mc="http://schemas.openxmlformats.org/markup-compatibility/2006">
              <mc:Choice xmlns:v="urn:schemas-microsoft-com:vml" Requires="v">
                <p:oleObj spid="_x0000_s1027" name="Visio" r:id="rId4" imgW="4384080" imgH="5127120" progId="Visio.Drawing.6">
                  <p:embed/>
                </p:oleObj>
              </mc:Choice>
              <mc:Fallback>
                <p:oleObj name="Visio" r:id="rId4" imgW="4384080" imgH="512712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1150" y="1181100"/>
                        <a:ext cx="4384675" cy="512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B9CD4D97-F9F4-4C1E-B62B-646DD914475D}" type="slidenum">
              <a:rPr lang="en-US"/>
              <a:pPr>
                <a:defRPr/>
              </a:pPr>
              <a:t>29</a:t>
            </a:fld>
            <a:endParaRPr lang="en-US"/>
          </a:p>
        </p:txBody>
      </p:sp>
      <p:sp>
        <p:nvSpPr>
          <p:cNvPr id="2052" name="Rectangle 2"/>
          <p:cNvSpPr>
            <a:spLocks noGrp="1" noChangeArrowheads="1"/>
          </p:cNvSpPr>
          <p:nvPr>
            <p:ph type="title"/>
          </p:nvPr>
        </p:nvSpPr>
        <p:spPr>
          <a:xfrm>
            <a:off x="971550" y="228600"/>
            <a:ext cx="8172450" cy="533400"/>
          </a:xfrm>
        </p:spPr>
        <p:txBody>
          <a:bodyPr/>
          <a:lstStyle/>
          <a:p>
            <a:pPr eaLnBrk="1" hangingPunct="1"/>
            <a:r>
              <a:rPr lang="en-CA" smtClean="0"/>
              <a:t>An Example of a System</a:t>
            </a:r>
          </a:p>
        </p:txBody>
      </p:sp>
      <p:graphicFrame>
        <p:nvGraphicFramePr>
          <p:cNvPr id="2050" name="Object 3"/>
          <p:cNvGraphicFramePr>
            <a:graphicFrameLocks noGrp="1" noChangeAspect="1"/>
          </p:cNvGraphicFramePr>
          <p:nvPr>
            <p:ph idx="1"/>
          </p:nvPr>
        </p:nvGraphicFramePr>
        <p:xfrm>
          <a:off x="1792288" y="1268413"/>
          <a:ext cx="5588000" cy="5256212"/>
        </p:xfrm>
        <a:graphic>
          <a:graphicData uri="http://schemas.openxmlformats.org/presentationml/2006/ole">
            <mc:AlternateContent xmlns:mc="http://schemas.openxmlformats.org/markup-compatibility/2006">
              <mc:Choice xmlns:v="urn:schemas-microsoft-com:vml" Requires="v">
                <p:oleObj spid="_x0000_s2051" name="Visio" r:id="rId4" imgW="4652810" imgH="4750537" progId="Visio.Drawing.6">
                  <p:embed/>
                </p:oleObj>
              </mc:Choice>
              <mc:Fallback>
                <p:oleObj name="Visio" r:id="rId4" imgW="4652810" imgH="4750537"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2288" y="1268413"/>
                        <a:ext cx="5588000" cy="5256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smtClean="0"/>
              <a:t>General Information (cont’d)</a:t>
            </a:r>
            <a:endParaRPr lang="en-GB" smtClean="0"/>
          </a:p>
        </p:txBody>
      </p:sp>
      <p:sp>
        <p:nvSpPr>
          <p:cNvPr id="10243" name="Content Placeholder 2"/>
          <p:cNvSpPr>
            <a:spLocks noGrp="1"/>
          </p:cNvSpPr>
          <p:nvPr>
            <p:ph idx="1"/>
          </p:nvPr>
        </p:nvSpPr>
        <p:spPr/>
        <p:txBody>
          <a:bodyPr/>
          <a:lstStyle/>
          <a:p>
            <a:r>
              <a:rPr lang="en-CA" smtClean="0"/>
              <a:t>There are no preset general consultation times. Consultation is by appointment only. 24 hours notice should be given.</a:t>
            </a:r>
          </a:p>
        </p:txBody>
      </p:sp>
      <p:sp>
        <p:nvSpPr>
          <p:cNvPr id="4" name="Slide Number Placeholder 3"/>
          <p:cNvSpPr>
            <a:spLocks noGrp="1"/>
          </p:cNvSpPr>
          <p:nvPr>
            <p:ph type="sldNum" sz="quarter" idx="10"/>
          </p:nvPr>
        </p:nvSpPr>
        <p:spPr/>
        <p:txBody>
          <a:bodyPr/>
          <a:lstStyle/>
          <a:p>
            <a:pPr>
              <a:defRPr/>
            </a:pPr>
            <a:r>
              <a:rPr lang="en-US" smtClean="0"/>
              <a:t>1-</a:t>
            </a:r>
            <a:fld id="{56F5D419-39CF-46FA-89D0-23DB5CB216BC}"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A7F928A7-3B5E-4DD7-9B08-C0A5041FE457}" type="slidenum">
              <a:rPr lang="en-US"/>
              <a:pPr>
                <a:defRPr/>
              </a:pPr>
              <a:t>30</a:t>
            </a:fld>
            <a:endParaRPr lang="en-US"/>
          </a:p>
        </p:txBody>
      </p:sp>
      <p:sp>
        <p:nvSpPr>
          <p:cNvPr id="3076" name="Rectangle 2"/>
          <p:cNvSpPr>
            <a:spLocks noGrp="1" noChangeArrowheads="1"/>
          </p:cNvSpPr>
          <p:nvPr>
            <p:ph type="title"/>
          </p:nvPr>
        </p:nvSpPr>
        <p:spPr>
          <a:xfrm>
            <a:off x="971550" y="228600"/>
            <a:ext cx="8172450" cy="533400"/>
          </a:xfrm>
        </p:spPr>
        <p:txBody>
          <a:bodyPr/>
          <a:lstStyle/>
          <a:p>
            <a:pPr eaLnBrk="1" hangingPunct="1"/>
            <a:r>
              <a:rPr lang="en-CA" smtClean="0"/>
              <a:t>An Example of a System</a:t>
            </a:r>
          </a:p>
        </p:txBody>
      </p:sp>
      <p:graphicFrame>
        <p:nvGraphicFramePr>
          <p:cNvPr id="3074" name="Object 3"/>
          <p:cNvGraphicFramePr>
            <a:graphicFrameLocks noGrp="1" noChangeAspect="1"/>
          </p:cNvGraphicFramePr>
          <p:nvPr>
            <p:ph idx="1"/>
          </p:nvPr>
        </p:nvGraphicFramePr>
        <p:xfrm>
          <a:off x="1763713" y="1243013"/>
          <a:ext cx="6429375" cy="5281612"/>
        </p:xfrm>
        <a:graphic>
          <a:graphicData uri="http://schemas.openxmlformats.org/presentationml/2006/ole">
            <mc:AlternateContent xmlns:mc="http://schemas.openxmlformats.org/markup-compatibility/2006">
              <mc:Choice xmlns:v="urn:schemas-microsoft-com:vml" Requires="v">
                <p:oleObj spid="_x0000_s3075" name="Visio" r:id="rId4" imgW="5541099" imgH="4933580" progId="Visio.Drawing.6">
                  <p:embed/>
                </p:oleObj>
              </mc:Choice>
              <mc:Fallback>
                <p:oleObj name="Visio" r:id="rId4" imgW="5541099" imgH="493358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243013"/>
                        <a:ext cx="6429375" cy="528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CEAC13CB-F591-40BD-AAD5-1A890307C407}" type="slidenum">
              <a:rPr lang="en-US"/>
              <a:pPr>
                <a:defRPr/>
              </a:pPr>
              <a:t>31</a:t>
            </a:fld>
            <a:endParaRPr lang="en-US"/>
          </a:p>
        </p:txBody>
      </p:sp>
      <p:sp>
        <p:nvSpPr>
          <p:cNvPr id="4100" name="Rectangle 2"/>
          <p:cNvSpPr>
            <a:spLocks noGrp="1" noChangeArrowheads="1"/>
          </p:cNvSpPr>
          <p:nvPr>
            <p:ph type="title"/>
          </p:nvPr>
        </p:nvSpPr>
        <p:spPr>
          <a:xfrm>
            <a:off x="971550" y="228600"/>
            <a:ext cx="8172450" cy="533400"/>
          </a:xfrm>
        </p:spPr>
        <p:txBody>
          <a:bodyPr/>
          <a:lstStyle/>
          <a:p>
            <a:pPr eaLnBrk="1" hangingPunct="1"/>
            <a:r>
              <a:rPr lang="en-CA" smtClean="0"/>
              <a:t>An Example of a System</a:t>
            </a:r>
          </a:p>
        </p:txBody>
      </p:sp>
      <p:graphicFrame>
        <p:nvGraphicFramePr>
          <p:cNvPr id="4098" name="Object 3"/>
          <p:cNvGraphicFramePr>
            <a:graphicFrameLocks noGrp="1" noChangeAspect="1"/>
          </p:cNvGraphicFramePr>
          <p:nvPr>
            <p:ph idx="1"/>
          </p:nvPr>
        </p:nvGraphicFramePr>
        <p:xfrm>
          <a:off x="900113" y="1376363"/>
          <a:ext cx="8208962" cy="4645025"/>
        </p:xfrm>
        <a:graphic>
          <a:graphicData uri="http://schemas.openxmlformats.org/presentationml/2006/ole">
            <mc:AlternateContent xmlns:mc="http://schemas.openxmlformats.org/markup-compatibility/2006">
              <mc:Choice xmlns:v="urn:schemas-microsoft-com:vml" Requires="v">
                <p:oleObj spid="_x0000_s4099" name="Visio" r:id="rId4" imgW="4332444" imgH="2450940" progId="Visio.Drawing.6">
                  <p:embed/>
                </p:oleObj>
              </mc:Choice>
              <mc:Fallback>
                <p:oleObj name="Visio" r:id="rId4" imgW="4332444" imgH="2450940"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376363"/>
                        <a:ext cx="8208962" cy="464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82FDBAB6-6BEF-4D70-A259-84A3F4715CE9}" type="slidenum">
              <a:rPr lang="en-US"/>
              <a:pPr>
                <a:defRPr/>
              </a:pPr>
              <a:t>32</a:t>
            </a:fld>
            <a:endParaRPr lang="en-US"/>
          </a:p>
        </p:txBody>
      </p:sp>
      <p:sp>
        <p:nvSpPr>
          <p:cNvPr id="5124" name="Rectangle 2"/>
          <p:cNvSpPr>
            <a:spLocks noGrp="1" noChangeArrowheads="1"/>
          </p:cNvSpPr>
          <p:nvPr>
            <p:ph type="title"/>
          </p:nvPr>
        </p:nvSpPr>
        <p:spPr>
          <a:xfrm>
            <a:off x="900113" y="228600"/>
            <a:ext cx="8243887" cy="533400"/>
          </a:xfrm>
        </p:spPr>
        <p:txBody>
          <a:bodyPr/>
          <a:lstStyle/>
          <a:p>
            <a:pPr eaLnBrk="1" hangingPunct="1"/>
            <a:r>
              <a:rPr lang="en-CA" smtClean="0"/>
              <a:t>An Example System</a:t>
            </a:r>
          </a:p>
        </p:txBody>
      </p:sp>
      <p:graphicFrame>
        <p:nvGraphicFramePr>
          <p:cNvPr id="5122" name="Object 3"/>
          <p:cNvGraphicFramePr>
            <a:graphicFrameLocks noGrp="1" noChangeAspect="1"/>
          </p:cNvGraphicFramePr>
          <p:nvPr>
            <p:ph idx="1"/>
          </p:nvPr>
        </p:nvGraphicFramePr>
        <p:xfrm>
          <a:off x="2843213" y="1339850"/>
          <a:ext cx="4289425" cy="5184775"/>
        </p:xfrm>
        <a:graphic>
          <a:graphicData uri="http://schemas.openxmlformats.org/presentationml/2006/ole">
            <mc:AlternateContent xmlns:mc="http://schemas.openxmlformats.org/markup-compatibility/2006">
              <mc:Choice xmlns:v="urn:schemas-microsoft-com:vml" Requires="v">
                <p:oleObj spid="_x0000_s5123" name="Visio" r:id="rId4" imgW="4230954" imgH="5088244" progId="Visio.Drawing.6">
                  <p:embed/>
                </p:oleObj>
              </mc:Choice>
              <mc:Fallback>
                <p:oleObj name="Visio" r:id="rId4" imgW="4230954" imgH="5088244" progId="Visio.Drawing.6">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339850"/>
                        <a:ext cx="4289425"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AF7994F3-84BB-4BA5-91E9-AEAB58DBBE84}" type="slidenum">
              <a:rPr lang="en-US"/>
              <a:pPr>
                <a:defRPr/>
              </a:pPr>
              <a:t>33</a:t>
            </a:fld>
            <a:endParaRPr lang="en-US"/>
          </a:p>
        </p:txBody>
      </p:sp>
      <p:sp>
        <p:nvSpPr>
          <p:cNvPr id="36867" name="Rectangle 2"/>
          <p:cNvSpPr>
            <a:spLocks noGrp="1" noChangeArrowheads="1"/>
          </p:cNvSpPr>
          <p:nvPr>
            <p:ph type="title"/>
          </p:nvPr>
        </p:nvSpPr>
        <p:spPr>
          <a:xfrm>
            <a:off x="971550" y="228600"/>
            <a:ext cx="8172450" cy="533400"/>
          </a:xfrm>
        </p:spPr>
        <p:txBody>
          <a:bodyPr/>
          <a:lstStyle/>
          <a:p>
            <a:pPr eaLnBrk="1" hangingPunct="1"/>
            <a:r>
              <a:rPr lang="en-US" smtClean="0"/>
              <a:t>Systems Analysts (pg 11)</a:t>
            </a:r>
          </a:p>
        </p:txBody>
      </p:sp>
      <p:sp>
        <p:nvSpPr>
          <p:cNvPr id="36868" name="Rectangle 3"/>
          <p:cNvSpPr>
            <a:spLocks noGrp="1" noChangeArrowheads="1"/>
          </p:cNvSpPr>
          <p:nvPr>
            <p:ph type="body" idx="1"/>
          </p:nvPr>
        </p:nvSpPr>
        <p:spPr>
          <a:xfrm>
            <a:off x="971550" y="1196975"/>
            <a:ext cx="7993063" cy="5256213"/>
          </a:xfrm>
        </p:spPr>
        <p:txBody>
          <a:bodyPr/>
          <a:lstStyle/>
          <a:p>
            <a:pPr marL="0" indent="0" eaLnBrk="1" hangingPunct="1">
              <a:lnSpc>
                <a:spcPct val="90000"/>
              </a:lnSpc>
              <a:buFontTx/>
              <a:buNone/>
            </a:pPr>
            <a:r>
              <a:rPr lang="en-US" sz="2800" smtClean="0"/>
              <a:t>A </a:t>
            </a:r>
            <a:r>
              <a:rPr lang="en-US" sz="2800" b="1" smtClean="0"/>
              <a:t>systems analyst</a:t>
            </a:r>
            <a:r>
              <a:rPr lang="en-US" sz="2800" smtClean="0"/>
              <a:t> studies the problems and needs of an organization to determine how people, data, processes, communications, and information technology can best accomplish improvements for the business. When information technology is used, the analyst is responsible for:</a:t>
            </a:r>
          </a:p>
          <a:p>
            <a:pPr lvl="1" eaLnBrk="1" hangingPunct="1">
              <a:lnSpc>
                <a:spcPct val="90000"/>
              </a:lnSpc>
              <a:spcBef>
                <a:spcPts val="300"/>
              </a:spcBef>
              <a:spcAft>
                <a:spcPts val="300"/>
              </a:spcAft>
            </a:pPr>
            <a:r>
              <a:rPr lang="en-US" sz="2400" smtClean="0"/>
              <a:t>The efficient capture of data from its business source, </a:t>
            </a:r>
          </a:p>
          <a:p>
            <a:pPr lvl="1" eaLnBrk="1" hangingPunct="1">
              <a:lnSpc>
                <a:spcPct val="90000"/>
              </a:lnSpc>
              <a:spcBef>
                <a:spcPts val="300"/>
              </a:spcBef>
              <a:spcAft>
                <a:spcPts val="300"/>
              </a:spcAft>
            </a:pPr>
            <a:r>
              <a:rPr lang="en-US" sz="2400" smtClean="0"/>
              <a:t>The flow of that data to the computer, </a:t>
            </a:r>
          </a:p>
          <a:p>
            <a:pPr lvl="1" eaLnBrk="1" hangingPunct="1">
              <a:lnSpc>
                <a:spcPct val="90000"/>
              </a:lnSpc>
              <a:spcBef>
                <a:spcPts val="300"/>
              </a:spcBef>
              <a:spcAft>
                <a:spcPts val="300"/>
              </a:spcAft>
            </a:pPr>
            <a:r>
              <a:rPr lang="en-US" sz="2400" smtClean="0"/>
              <a:t>The processing and storage of that data by the computer, and </a:t>
            </a:r>
          </a:p>
          <a:p>
            <a:pPr lvl="1" eaLnBrk="1" hangingPunct="1">
              <a:lnSpc>
                <a:spcPct val="90000"/>
              </a:lnSpc>
            </a:pPr>
            <a:r>
              <a:rPr lang="en-US" sz="2400" smtClean="0"/>
              <a:t>The flow of useful and timely information back to the business and its people.</a:t>
            </a:r>
          </a:p>
          <a:p>
            <a:pPr marL="0" indent="0" eaLnBrk="1" hangingPunct="1">
              <a:lnSpc>
                <a:spcPct val="90000"/>
              </a:lnSpc>
              <a:buFontTx/>
              <a:buNone/>
            </a:pPr>
            <a:endParaRPr lang="en-US" sz="2800" smtClean="0"/>
          </a:p>
          <a:p>
            <a:pPr marL="0" indent="0" eaLnBrk="1" hangingPunct="1">
              <a:lnSpc>
                <a:spcPct val="90000"/>
              </a:lnSpc>
              <a:buFontTx/>
              <a:buNone/>
            </a:pPr>
            <a:r>
              <a:rPr lang="en-US" sz="280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51E07A09-593B-4A23-9806-7167A8B18170}" type="slidenum">
              <a:rPr lang="en-US"/>
              <a:pPr>
                <a:defRPr/>
              </a:pPr>
              <a:t>34</a:t>
            </a:fld>
            <a:endParaRPr lang="en-US"/>
          </a:p>
        </p:txBody>
      </p:sp>
      <p:sp>
        <p:nvSpPr>
          <p:cNvPr id="37891" name="Rectangle 2"/>
          <p:cNvSpPr>
            <a:spLocks noGrp="1" noChangeArrowheads="1"/>
          </p:cNvSpPr>
          <p:nvPr>
            <p:ph type="title"/>
          </p:nvPr>
        </p:nvSpPr>
        <p:spPr>
          <a:xfrm>
            <a:off x="971550" y="0"/>
            <a:ext cx="8172450" cy="1125538"/>
          </a:xfrm>
          <a:noFill/>
        </p:spPr>
        <p:txBody>
          <a:bodyPr lIns="92075" tIns="46038" rIns="92075" bIns="46038"/>
          <a:lstStyle/>
          <a:p>
            <a:pPr eaLnBrk="1" hangingPunct="1"/>
            <a:r>
              <a:rPr lang="en-GB" smtClean="0"/>
              <a:t>The Analyst’s Dilemma</a:t>
            </a:r>
          </a:p>
        </p:txBody>
      </p:sp>
      <p:sp>
        <p:nvSpPr>
          <p:cNvPr id="313347" name="Rectangle 3"/>
          <p:cNvSpPr>
            <a:spLocks noGrp="1" noChangeArrowheads="1"/>
          </p:cNvSpPr>
          <p:nvPr>
            <p:ph type="body" idx="1"/>
          </p:nvPr>
        </p:nvSpPr>
        <p:spPr>
          <a:xfrm>
            <a:off x="971550" y="1268413"/>
            <a:ext cx="7993063" cy="4968875"/>
          </a:xfrm>
          <a:noFill/>
        </p:spPr>
        <p:txBody>
          <a:bodyPr lIns="92075" tIns="46038" rIns="92075" bIns="46038"/>
          <a:lstStyle/>
          <a:p>
            <a:pPr eaLnBrk="1" hangingPunct="1">
              <a:lnSpc>
                <a:spcPct val="90000"/>
              </a:lnSpc>
            </a:pPr>
            <a:r>
              <a:rPr lang="en-GB" smtClean="0"/>
              <a:t>A man is flying in a hot air balloon and realizes he is lost. He reduces height and spots a man down below. He lowers the balloon further and shouts: "Excuse me, can you tell me where I am?"</a:t>
            </a:r>
          </a:p>
          <a:p>
            <a:pPr eaLnBrk="1" hangingPunct="1">
              <a:lnSpc>
                <a:spcPct val="90000"/>
              </a:lnSpc>
            </a:pPr>
            <a:r>
              <a:rPr lang="en-GB" smtClean="0"/>
              <a:t>The man below says: "Yes, you're in a hot air balloon, hovering 30 feet above this field."</a:t>
            </a:r>
          </a:p>
          <a:p>
            <a:pPr eaLnBrk="1" hangingPunct="1">
              <a:lnSpc>
                <a:spcPct val="90000"/>
              </a:lnSpc>
            </a:pPr>
            <a:r>
              <a:rPr lang="en-GB" smtClean="0"/>
              <a:t>"You must work in Information Technology" says the balloonist. "I do" replies the man. "How did you know."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3347">
                                            <p:txEl>
                                              <p:pRg st="0" end="0"/>
                                            </p:txEl>
                                          </p:spTgt>
                                        </p:tgtEl>
                                        <p:attrNameLst>
                                          <p:attrName>style.visibility</p:attrName>
                                        </p:attrNameLst>
                                      </p:cBhvr>
                                      <p:to>
                                        <p:strVal val="visible"/>
                                      </p:to>
                                    </p:set>
                                    <p:anim calcmode="lin" valueType="num">
                                      <p:cBhvr additive="base">
                                        <p:cTn id="7" dur="500" fill="hold"/>
                                        <p:tgtEl>
                                          <p:spTgt spid="313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3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3347">
                                            <p:txEl>
                                              <p:pRg st="1" end="1"/>
                                            </p:txEl>
                                          </p:spTgt>
                                        </p:tgtEl>
                                        <p:attrNameLst>
                                          <p:attrName>style.visibility</p:attrName>
                                        </p:attrNameLst>
                                      </p:cBhvr>
                                      <p:to>
                                        <p:strVal val="visible"/>
                                      </p:to>
                                    </p:set>
                                    <p:anim calcmode="lin" valueType="num">
                                      <p:cBhvr additive="base">
                                        <p:cTn id="13" dur="500" fill="hold"/>
                                        <p:tgtEl>
                                          <p:spTgt spid="313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33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3347">
                                            <p:txEl>
                                              <p:pRg st="2" end="2"/>
                                            </p:txEl>
                                          </p:spTgt>
                                        </p:tgtEl>
                                        <p:attrNameLst>
                                          <p:attrName>style.visibility</p:attrName>
                                        </p:attrNameLst>
                                      </p:cBhvr>
                                      <p:to>
                                        <p:strVal val="visible"/>
                                      </p:to>
                                    </p:set>
                                    <p:anim calcmode="lin" valueType="num">
                                      <p:cBhvr additive="base">
                                        <p:cTn id="19" dur="500" fill="hold"/>
                                        <p:tgtEl>
                                          <p:spTgt spid="3133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33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bldLvl="5"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C0F0FA74-CE81-43C5-9AC6-0E3467359B39}" type="slidenum">
              <a:rPr lang="en-US"/>
              <a:pPr>
                <a:defRPr/>
              </a:pPr>
              <a:t>35</a:t>
            </a:fld>
            <a:endParaRPr lang="en-US"/>
          </a:p>
        </p:txBody>
      </p:sp>
      <p:sp>
        <p:nvSpPr>
          <p:cNvPr id="38915" name="Rectangle 2"/>
          <p:cNvSpPr>
            <a:spLocks noGrp="1" noChangeArrowheads="1"/>
          </p:cNvSpPr>
          <p:nvPr>
            <p:ph type="title"/>
          </p:nvPr>
        </p:nvSpPr>
        <p:spPr>
          <a:xfrm>
            <a:off x="971550" y="228600"/>
            <a:ext cx="8172450" cy="533400"/>
          </a:xfrm>
          <a:noFill/>
        </p:spPr>
        <p:txBody>
          <a:bodyPr lIns="92075" tIns="46038" rIns="92075" bIns="46038"/>
          <a:lstStyle/>
          <a:p>
            <a:pPr eaLnBrk="1" hangingPunct="1"/>
            <a:r>
              <a:rPr lang="en-GB" smtClean="0"/>
              <a:t>The Analyst’s Dilemma (cont.)</a:t>
            </a:r>
          </a:p>
        </p:txBody>
      </p:sp>
      <p:sp>
        <p:nvSpPr>
          <p:cNvPr id="315395" name="Rectangle 3"/>
          <p:cNvSpPr>
            <a:spLocks noGrp="1" noChangeArrowheads="1"/>
          </p:cNvSpPr>
          <p:nvPr>
            <p:ph type="body" idx="1"/>
          </p:nvPr>
        </p:nvSpPr>
        <p:spPr>
          <a:xfrm>
            <a:off x="971550" y="1268413"/>
            <a:ext cx="8172450" cy="5307012"/>
          </a:xfrm>
          <a:noFill/>
        </p:spPr>
        <p:txBody>
          <a:bodyPr lIns="92075" tIns="46038" rIns="92075" bIns="46038"/>
          <a:lstStyle/>
          <a:p>
            <a:pPr eaLnBrk="1" hangingPunct="1">
              <a:lnSpc>
                <a:spcPct val="90000"/>
              </a:lnSpc>
            </a:pPr>
            <a:r>
              <a:rPr lang="en-GB" smtClean="0"/>
              <a:t>"Well" says the balloonist, "everything you have told me is technically correct, but it's no use to anyone."</a:t>
            </a:r>
          </a:p>
          <a:p>
            <a:pPr eaLnBrk="1" hangingPunct="1">
              <a:lnSpc>
                <a:spcPct val="90000"/>
              </a:lnSpc>
            </a:pPr>
            <a:r>
              <a:rPr lang="en-GB" smtClean="0"/>
              <a:t>The man below says "you must work in business." "I do" replies the balloonist, "but how did you know?"</a:t>
            </a:r>
          </a:p>
          <a:p>
            <a:pPr eaLnBrk="1" hangingPunct="1">
              <a:lnSpc>
                <a:spcPct val="90000"/>
              </a:lnSpc>
            </a:pPr>
            <a:r>
              <a:rPr lang="en-GB" smtClean="0"/>
              <a:t>"Well", says the man, "you don't know where you are, or where you're going, but you expect me to be able to help. You're in the same position you were before we met, but now it's my fault."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 calcmode="lin" valueType="num">
                                      <p:cBhvr additive="base">
                                        <p:cTn id="7" dur="500" fill="hold"/>
                                        <p:tgtEl>
                                          <p:spTgt spid="315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5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5395">
                                            <p:txEl>
                                              <p:pRg st="1" end="1"/>
                                            </p:txEl>
                                          </p:spTgt>
                                        </p:tgtEl>
                                        <p:attrNameLst>
                                          <p:attrName>style.visibility</p:attrName>
                                        </p:attrNameLst>
                                      </p:cBhvr>
                                      <p:to>
                                        <p:strVal val="visible"/>
                                      </p:to>
                                    </p:set>
                                    <p:anim calcmode="lin" valueType="num">
                                      <p:cBhvr additive="base">
                                        <p:cTn id="13" dur="500" fill="hold"/>
                                        <p:tgtEl>
                                          <p:spTgt spid="315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5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5395">
                                            <p:txEl>
                                              <p:pRg st="2" end="2"/>
                                            </p:txEl>
                                          </p:spTgt>
                                        </p:tgtEl>
                                        <p:attrNameLst>
                                          <p:attrName>style.visibility</p:attrName>
                                        </p:attrNameLst>
                                      </p:cBhvr>
                                      <p:to>
                                        <p:strVal val="visible"/>
                                      </p:to>
                                    </p:set>
                                    <p:anim calcmode="lin" valueType="num">
                                      <p:cBhvr additive="base">
                                        <p:cTn id="19" dur="500" fill="hold"/>
                                        <p:tgtEl>
                                          <p:spTgt spid="3153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5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bldLvl="5"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t>1-</a:t>
            </a:r>
            <a:fld id="{586BF4F3-6367-4A50-A4B4-DE37FCC6514C}" type="slidenum">
              <a:rPr lang="en-US"/>
              <a:pPr>
                <a:defRPr/>
              </a:pPr>
              <a:t>36</a:t>
            </a:fld>
            <a:endParaRPr lang="en-US"/>
          </a:p>
        </p:txBody>
      </p:sp>
      <p:sp>
        <p:nvSpPr>
          <p:cNvPr id="39939" name="Rectangle 2"/>
          <p:cNvSpPr>
            <a:spLocks noGrp="1" noChangeArrowheads="1"/>
          </p:cNvSpPr>
          <p:nvPr>
            <p:ph type="title"/>
          </p:nvPr>
        </p:nvSpPr>
        <p:spPr>
          <a:xfrm>
            <a:off x="971550" y="0"/>
            <a:ext cx="8172450" cy="1196975"/>
          </a:xfrm>
          <a:noFill/>
        </p:spPr>
        <p:txBody>
          <a:bodyPr lIns="92075" tIns="46038" rIns="92075" bIns="46038"/>
          <a:lstStyle/>
          <a:p>
            <a:pPr eaLnBrk="1" hangingPunct="1"/>
            <a:r>
              <a:rPr lang="en-GB" smtClean="0"/>
              <a:t>Systems Analyst as Problem Solver</a:t>
            </a:r>
          </a:p>
        </p:txBody>
      </p:sp>
      <p:sp>
        <p:nvSpPr>
          <p:cNvPr id="396291" name="Rectangle 3"/>
          <p:cNvSpPr>
            <a:spLocks noGrp="1" noChangeArrowheads="1"/>
          </p:cNvSpPr>
          <p:nvPr>
            <p:ph type="body" idx="1"/>
          </p:nvPr>
        </p:nvSpPr>
        <p:spPr>
          <a:xfrm>
            <a:off x="971550" y="2500313"/>
            <a:ext cx="8172450" cy="4024312"/>
          </a:xfrm>
          <a:noFill/>
        </p:spPr>
        <p:txBody>
          <a:bodyPr lIns="92075" tIns="46038" rIns="92075" bIns="46038"/>
          <a:lstStyle/>
          <a:p>
            <a:pPr eaLnBrk="1" hangingPunct="1">
              <a:lnSpc>
                <a:spcPct val="90000"/>
              </a:lnSpc>
            </a:pPr>
            <a:r>
              <a:rPr lang="en-GB" sz="2800" smtClean="0"/>
              <a:t>Problems versus opportunities</a:t>
            </a:r>
          </a:p>
          <a:p>
            <a:pPr eaLnBrk="1" hangingPunct="1">
              <a:lnSpc>
                <a:spcPct val="90000"/>
              </a:lnSpc>
            </a:pPr>
            <a:r>
              <a:rPr lang="en-GB" sz="2800" smtClean="0"/>
              <a:t>A business problem solver</a:t>
            </a:r>
          </a:p>
          <a:p>
            <a:pPr eaLnBrk="1" hangingPunct="1">
              <a:lnSpc>
                <a:spcPct val="90000"/>
              </a:lnSpc>
            </a:pPr>
            <a:r>
              <a:rPr lang="en-IE" sz="2800" smtClean="0"/>
              <a:t>Analysts need to</a:t>
            </a:r>
            <a:r>
              <a:rPr lang="en-GB" sz="2800" smtClean="0"/>
              <a:t> ‘sell’ change</a:t>
            </a:r>
          </a:p>
          <a:p>
            <a:pPr eaLnBrk="1" hangingPunct="1">
              <a:lnSpc>
                <a:spcPct val="90000"/>
              </a:lnSpc>
            </a:pPr>
            <a:r>
              <a:rPr lang="en-GB" sz="2800" smtClean="0"/>
              <a:t>The very best actually change their organizations</a:t>
            </a:r>
          </a:p>
          <a:p>
            <a:pPr eaLnBrk="1" hangingPunct="1">
              <a:lnSpc>
                <a:spcPct val="90000"/>
              </a:lnSpc>
            </a:pPr>
            <a:r>
              <a:rPr lang="en-US" sz="2800" smtClean="0"/>
              <a:t>Systems analysts must keep up with rapidly changing technologies, but today’s priorities are rapidly shifting from technology-driven solutions to business-driven solutions</a:t>
            </a:r>
            <a:r>
              <a:rPr lang="en-US" sz="2400" smtClean="0"/>
              <a:t>.</a:t>
            </a:r>
          </a:p>
          <a:p>
            <a:pPr eaLnBrk="1" hangingPunct="1">
              <a:lnSpc>
                <a:spcPct val="90000"/>
              </a:lnSpc>
            </a:pPr>
            <a:endParaRPr lang="en-GB" smtClean="0"/>
          </a:p>
        </p:txBody>
      </p:sp>
      <p:sp>
        <p:nvSpPr>
          <p:cNvPr id="39941" name="AutoShape 4"/>
          <p:cNvSpPr>
            <a:spLocks noChangeArrowheads="1"/>
          </p:cNvSpPr>
          <p:nvPr/>
        </p:nvSpPr>
        <p:spPr bwMode="auto">
          <a:xfrm>
            <a:off x="984250" y="1290638"/>
            <a:ext cx="7835900" cy="941387"/>
          </a:xfrm>
          <a:prstGeom prst="wedgeRoundRectCallout">
            <a:avLst>
              <a:gd name="adj1" fmla="val -41671"/>
              <a:gd name="adj2" fmla="val 66667"/>
              <a:gd name="adj3" fmla="val 16667"/>
            </a:avLst>
          </a:prstGeom>
          <a:noFill/>
          <a:ln w="12700">
            <a:solidFill>
              <a:schemeClr val="tx1"/>
            </a:solidFill>
            <a:miter lim="800000"/>
            <a:headEnd/>
            <a:tailEnd/>
          </a:ln>
        </p:spPr>
        <p:txBody>
          <a:bodyPr wrap="none" lIns="92075" tIns="46038" rIns="92075" bIns="46038" anchor="ctr"/>
          <a:lstStyle/>
          <a:p>
            <a:pPr algn="ctr"/>
            <a:r>
              <a:rPr lang="en-GB" b="0">
                <a:latin typeface="Book Antiqua" pitchFamily="18" charset="0"/>
              </a:rPr>
              <a:t>	Problem solving is the act of studying a problem </a:t>
            </a:r>
          </a:p>
          <a:p>
            <a:pPr algn="ctr"/>
            <a:r>
              <a:rPr lang="en-GB" b="0">
                <a:latin typeface="Book Antiqua" pitchFamily="18" charset="0"/>
              </a:rPr>
              <a:t>environment in order to implement corrective solutions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1">
                                            <p:txEl>
                                              <p:pRg st="0" end="0"/>
                                            </p:txEl>
                                          </p:spTgt>
                                        </p:tgtEl>
                                        <p:attrNameLst>
                                          <p:attrName>style.visibility</p:attrName>
                                        </p:attrNameLst>
                                      </p:cBhvr>
                                      <p:to>
                                        <p:strVal val="visible"/>
                                      </p:to>
                                    </p:set>
                                    <p:anim calcmode="lin" valueType="num">
                                      <p:cBhvr additive="base">
                                        <p:cTn id="7" dur="500" fill="hold"/>
                                        <p:tgtEl>
                                          <p:spTgt spid="396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1">
                                            <p:txEl>
                                              <p:pRg st="1" end="1"/>
                                            </p:txEl>
                                          </p:spTgt>
                                        </p:tgtEl>
                                        <p:attrNameLst>
                                          <p:attrName>style.visibility</p:attrName>
                                        </p:attrNameLst>
                                      </p:cBhvr>
                                      <p:to>
                                        <p:strVal val="visible"/>
                                      </p:to>
                                    </p:set>
                                    <p:anim calcmode="lin" valueType="num">
                                      <p:cBhvr additive="base">
                                        <p:cTn id="13" dur="500" fill="hold"/>
                                        <p:tgtEl>
                                          <p:spTgt spid="396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6291">
                                            <p:txEl>
                                              <p:pRg st="2" end="2"/>
                                            </p:txEl>
                                          </p:spTgt>
                                        </p:tgtEl>
                                        <p:attrNameLst>
                                          <p:attrName>style.visibility</p:attrName>
                                        </p:attrNameLst>
                                      </p:cBhvr>
                                      <p:to>
                                        <p:strVal val="visible"/>
                                      </p:to>
                                    </p:set>
                                    <p:anim calcmode="lin" valueType="num">
                                      <p:cBhvr additive="base">
                                        <p:cTn id="19" dur="500" fill="hold"/>
                                        <p:tgtEl>
                                          <p:spTgt spid="396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6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6291">
                                            <p:txEl>
                                              <p:pRg st="3" end="3"/>
                                            </p:txEl>
                                          </p:spTgt>
                                        </p:tgtEl>
                                        <p:attrNameLst>
                                          <p:attrName>style.visibility</p:attrName>
                                        </p:attrNameLst>
                                      </p:cBhvr>
                                      <p:to>
                                        <p:strVal val="visible"/>
                                      </p:to>
                                    </p:set>
                                    <p:anim calcmode="lin" valueType="num">
                                      <p:cBhvr additive="base">
                                        <p:cTn id="25" dur="500" fill="hold"/>
                                        <p:tgtEl>
                                          <p:spTgt spid="3962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6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6291">
                                            <p:txEl>
                                              <p:pRg st="4" end="4"/>
                                            </p:txEl>
                                          </p:spTgt>
                                        </p:tgtEl>
                                        <p:attrNameLst>
                                          <p:attrName>style.visibility</p:attrName>
                                        </p:attrNameLst>
                                      </p:cBhvr>
                                      <p:to>
                                        <p:strVal val="visible"/>
                                      </p:to>
                                    </p:set>
                                    <p:anim calcmode="lin" valueType="num">
                                      <p:cBhvr additive="base">
                                        <p:cTn id="31" dur="500" fill="hold"/>
                                        <p:tgtEl>
                                          <p:spTgt spid="3962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6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1"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862263A8-2B03-452F-BE06-DD4BB9442A1E}" type="slidenum">
              <a:rPr lang="en-US"/>
              <a:pPr>
                <a:defRPr/>
              </a:pPr>
              <a:t>37</a:t>
            </a:fld>
            <a:endParaRPr lang="en-US"/>
          </a:p>
        </p:txBody>
      </p:sp>
      <p:sp>
        <p:nvSpPr>
          <p:cNvPr id="40963" name="Rectangle 2"/>
          <p:cNvSpPr>
            <a:spLocks noGrp="1" noChangeArrowheads="1"/>
          </p:cNvSpPr>
          <p:nvPr>
            <p:ph type="title"/>
          </p:nvPr>
        </p:nvSpPr>
        <p:spPr>
          <a:xfrm>
            <a:off x="971550" y="0"/>
            <a:ext cx="8172450" cy="1196975"/>
          </a:xfrm>
        </p:spPr>
        <p:txBody>
          <a:bodyPr/>
          <a:lstStyle/>
          <a:p>
            <a:pPr eaLnBrk="1" hangingPunct="1"/>
            <a:r>
              <a:rPr lang="en-US" smtClean="0"/>
              <a:t>General Problem-Solving Approach</a:t>
            </a:r>
          </a:p>
        </p:txBody>
      </p:sp>
      <p:sp>
        <p:nvSpPr>
          <p:cNvPr id="40964" name="Rectangle 3"/>
          <p:cNvSpPr>
            <a:spLocks noGrp="1" noChangeArrowheads="1"/>
          </p:cNvSpPr>
          <p:nvPr>
            <p:ph type="body" idx="1"/>
          </p:nvPr>
        </p:nvSpPr>
        <p:spPr>
          <a:xfrm>
            <a:off x="971550" y="1268413"/>
            <a:ext cx="8172450" cy="5256212"/>
          </a:xfrm>
        </p:spPr>
        <p:txBody>
          <a:bodyPr/>
          <a:lstStyle/>
          <a:p>
            <a:pPr eaLnBrk="1" hangingPunct="1">
              <a:lnSpc>
                <a:spcPct val="130000"/>
              </a:lnSpc>
              <a:buFontTx/>
              <a:buNone/>
            </a:pPr>
            <a:r>
              <a:rPr lang="en-US" sz="2800" smtClean="0"/>
              <a:t>1. Identify the problem.</a:t>
            </a:r>
          </a:p>
          <a:p>
            <a:pPr eaLnBrk="1" hangingPunct="1">
              <a:lnSpc>
                <a:spcPct val="130000"/>
              </a:lnSpc>
              <a:buFontTx/>
              <a:buNone/>
            </a:pPr>
            <a:r>
              <a:rPr lang="en-US" sz="2800" smtClean="0"/>
              <a:t>2. Analyze and understand the problem.</a:t>
            </a:r>
          </a:p>
          <a:p>
            <a:pPr eaLnBrk="1" hangingPunct="1">
              <a:lnSpc>
                <a:spcPct val="130000"/>
              </a:lnSpc>
              <a:buFontTx/>
              <a:buNone/>
            </a:pPr>
            <a:r>
              <a:rPr lang="en-US" sz="2800" smtClean="0"/>
              <a:t>3. Identify solution requirements or expectations.</a:t>
            </a:r>
          </a:p>
          <a:p>
            <a:pPr eaLnBrk="1" hangingPunct="1">
              <a:lnSpc>
                <a:spcPct val="130000"/>
              </a:lnSpc>
              <a:buFontTx/>
              <a:buNone/>
            </a:pPr>
            <a:r>
              <a:rPr lang="en-US" sz="2800" smtClean="0"/>
              <a:t>4. Identify alternative solutions and decide a course of action.</a:t>
            </a:r>
          </a:p>
          <a:p>
            <a:pPr eaLnBrk="1" hangingPunct="1">
              <a:lnSpc>
                <a:spcPct val="130000"/>
              </a:lnSpc>
              <a:buFontTx/>
              <a:buNone/>
            </a:pPr>
            <a:r>
              <a:rPr lang="en-US" sz="2800" smtClean="0"/>
              <a:t>5. Design and implement the “best” solution.</a:t>
            </a:r>
          </a:p>
          <a:p>
            <a:pPr eaLnBrk="1" hangingPunct="1">
              <a:lnSpc>
                <a:spcPct val="130000"/>
              </a:lnSpc>
              <a:buFontTx/>
              <a:buNone/>
            </a:pPr>
            <a:r>
              <a:rPr lang="en-US" sz="2800" smtClean="0"/>
              <a:t>6. Evaluate the results. If the problem is not solved, return to step 1 or 2 as appropriate.</a:t>
            </a:r>
          </a:p>
          <a:p>
            <a:pPr eaLnBrk="1" hangingPunct="1"/>
            <a:endParaRPr lang="en-US" sz="28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45DD2AFE-63C2-465F-8237-692E620311DE}" type="slidenum">
              <a:rPr lang="en-US"/>
              <a:pPr>
                <a:defRPr/>
              </a:pPr>
              <a:t>38</a:t>
            </a:fld>
            <a:endParaRPr lang="en-US"/>
          </a:p>
        </p:txBody>
      </p:sp>
      <p:sp>
        <p:nvSpPr>
          <p:cNvPr id="41987" name="Rectangle 2"/>
          <p:cNvSpPr>
            <a:spLocks noGrp="1" noChangeArrowheads="1"/>
          </p:cNvSpPr>
          <p:nvPr>
            <p:ph type="title"/>
          </p:nvPr>
        </p:nvSpPr>
        <p:spPr>
          <a:xfrm>
            <a:off x="971550" y="0"/>
            <a:ext cx="8172450" cy="1196975"/>
          </a:xfrm>
          <a:noFill/>
        </p:spPr>
        <p:txBody>
          <a:bodyPr lIns="92075" tIns="46038" rIns="92075" bIns="46038"/>
          <a:lstStyle/>
          <a:p>
            <a:pPr eaLnBrk="1" hangingPunct="1"/>
            <a:r>
              <a:rPr lang="en-GB" smtClean="0"/>
              <a:t>Traits of a Good Systems Analyst</a:t>
            </a:r>
          </a:p>
        </p:txBody>
      </p:sp>
      <p:sp>
        <p:nvSpPr>
          <p:cNvPr id="400387" name="Rectangle 3"/>
          <p:cNvSpPr>
            <a:spLocks noChangeArrowheads="1"/>
          </p:cNvSpPr>
          <p:nvPr/>
        </p:nvSpPr>
        <p:spPr bwMode="auto">
          <a:xfrm>
            <a:off x="971550" y="1316038"/>
            <a:ext cx="8172450" cy="4633912"/>
          </a:xfrm>
          <a:prstGeom prst="rect">
            <a:avLst/>
          </a:prstGeom>
          <a:noFill/>
          <a:ln w="9525">
            <a:noFill/>
            <a:miter lim="800000"/>
            <a:headEnd/>
            <a:tailEnd/>
          </a:ln>
        </p:spPr>
        <p:txBody>
          <a:bodyPr>
            <a:spAutoFit/>
          </a:bodyPr>
          <a:lstStyle/>
          <a:p>
            <a:pPr defTabSz="1054100">
              <a:spcBef>
                <a:spcPct val="50000"/>
              </a:spcBef>
            </a:pPr>
            <a:r>
              <a:rPr lang="en-GB" sz="1800">
                <a:latin typeface="Arial" charset="0"/>
              </a:rPr>
              <a:t>A good systems analysts can</a:t>
            </a:r>
            <a:r>
              <a:rPr lang="en-IE" sz="1800">
                <a:latin typeface="Arial" charset="0"/>
              </a:rPr>
              <a:t>:</a:t>
            </a:r>
            <a:r>
              <a:rPr lang="en-GB" sz="1800">
                <a:latin typeface="Arial" charset="0"/>
              </a:rPr>
              <a:t> </a:t>
            </a:r>
          </a:p>
          <a:p>
            <a:pPr marL="673100" lvl="1" indent="-215900" defTabSz="1054100">
              <a:spcBef>
                <a:spcPct val="50000"/>
              </a:spcBef>
              <a:buFontTx/>
              <a:buChar char="•"/>
            </a:pPr>
            <a:r>
              <a:rPr lang="en-IE" sz="2000">
                <a:latin typeface="Arial" charset="0"/>
              </a:rPr>
              <a:t> </a:t>
            </a:r>
            <a:r>
              <a:rPr lang="en-GB" sz="2000">
                <a:latin typeface="Arial" charset="0"/>
              </a:rPr>
              <a:t>communicate with management and users</a:t>
            </a:r>
          </a:p>
          <a:p>
            <a:pPr marL="673100" lvl="1" indent="-215900" defTabSz="1054100">
              <a:spcBef>
                <a:spcPct val="50000"/>
              </a:spcBef>
              <a:buFontTx/>
              <a:buChar char="•"/>
            </a:pPr>
            <a:r>
              <a:rPr lang="en-GB" sz="2000">
                <a:latin typeface="Arial" charset="0"/>
              </a:rPr>
              <a:t> document their experience </a:t>
            </a:r>
          </a:p>
          <a:p>
            <a:pPr marL="673100" lvl="1" indent="-215900" defTabSz="1054100">
              <a:spcBef>
                <a:spcPct val="50000"/>
              </a:spcBef>
              <a:buFontTx/>
              <a:buChar char="•"/>
            </a:pPr>
            <a:r>
              <a:rPr lang="en-IE" sz="2000">
                <a:latin typeface="Arial" charset="0"/>
              </a:rPr>
              <a:t> </a:t>
            </a:r>
            <a:r>
              <a:rPr lang="en-GB" sz="2000">
                <a:latin typeface="Arial" charset="0"/>
              </a:rPr>
              <a:t>understand problems before proposing solutions </a:t>
            </a:r>
          </a:p>
          <a:p>
            <a:pPr marL="673100" lvl="1" indent="-215900" defTabSz="1054100">
              <a:spcBef>
                <a:spcPct val="50000"/>
              </a:spcBef>
              <a:buFontTx/>
              <a:buChar char="•"/>
            </a:pPr>
            <a:r>
              <a:rPr lang="en-IE" sz="2000">
                <a:latin typeface="Arial" charset="0"/>
              </a:rPr>
              <a:t> </a:t>
            </a:r>
            <a:r>
              <a:rPr lang="en-GB" sz="2000">
                <a:latin typeface="Arial" charset="0"/>
              </a:rPr>
              <a:t>think before they speak </a:t>
            </a:r>
          </a:p>
          <a:p>
            <a:pPr marL="673100" lvl="1" indent="-215900" defTabSz="1054100">
              <a:spcBef>
                <a:spcPct val="50000"/>
              </a:spcBef>
              <a:buFontTx/>
              <a:buChar char="•"/>
            </a:pPr>
            <a:r>
              <a:rPr lang="en-IE" sz="2000">
                <a:latin typeface="Arial" charset="0"/>
              </a:rPr>
              <a:t> </a:t>
            </a:r>
            <a:r>
              <a:rPr lang="en-GB" sz="2000">
                <a:latin typeface="Arial" charset="0"/>
              </a:rPr>
              <a:t>facilitate systems development not originate it </a:t>
            </a:r>
          </a:p>
          <a:p>
            <a:pPr marL="673100" lvl="1" indent="-215900" defTabSz="1054100">
              <a:spcBef>
                <a:spcPct val="50000"/>
              </a:spcBef>
              <a:buFontTx/>
              <a:buChar char="•"/>
            </a:pPr>
            <a:r>
              <a:rPr lang="en-IE" sz="2000">
                <a:latin typeface="Arial" charset="0"/>
              </a:rPr>
              <a:t> </a:t>
            </a:r>
            <a:r>
              <a:rPr lang="en-GB" sz="2000">
                <a:latin typeface="Arial" charset="0"/>
              </a:rPr>
              <a:t>are supportive of the organization in question</a:t>
            </a:r>
            <a:r>
              <a:rPr lang="en-IE" sz="2000">
                <a:latin typeface="Arial" charset="0"/>
              </a:rPr>
              <a:t> </a:t>
            </a:r>
            <a:r>
              <a:rPr lang="en-GB" sz="2000">
                <a:latin typeface="Arial" charset="0"/>
              </a:rPr>
              <a:t>and understand its goals and objectives </a:t>
            </a:r>
          </a:p>
          <a:p>
            <a:pPr marL="673100" lvl="1" indent="-215900" defTabSz="1054100">
              <a:spcBef>
                <a:spcPct val="50000"/>
              </a:spcBef>
              <a:buFontTx/>
              <a:buChar char="•"/>
            </a:pPr>
            <a:r>
              <a:rPr lang="en-IE" sz="2000">
                <a:latin typeface="Arial" charset="0"/>
              </a:rPr>
              <a:t> </a:t>
            </a:r>
            <a:r>
              <a:rPr lang="en-GB" sz="2000">
                <a:latin typeface="Arial" charset="0"/>
              </a:rPr>
              <a:t>use good tools and approaches to help solve systems problems </a:t>
            </a:r>
            <a:endParaRPr lang="en-IE" sz="2000">
              <a:latin typeface="Arial" charset="0"/>
            </a:endParaRPr>
          </a:p>
          <a:p>
            <a:pPr marL="673100" lvl="1" indent="-215900" defTabSz="1054100">
              <a:spcBef>
                <a:spcPct val="50000"/>
              </a:spcBef>
              <a:buFontTx/>
              <a:buChar char="•"/>
            </a:pPr>
            <a:r>
              <a:rPr lang="en-GB" sz="2000">
                <a:latin typeface="Arial" charset="0"/>
              </a:rPr>
              <a:t>enjoy working with people</a:t>
            </a:r>
            <a:endParaRPr lang="en-GB">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 calcmode="lin" valueType="num">
                                      <p:cBhvr additive="base">
                                        <p:cTn id="7" dur="500" fill="hold"/>
                                        <p:tgtEl>
                                          <p:spTgt spid="400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0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0387">
                                            <p:txEl>
                                              <p:pRg st="1" end="1"/>
                                            </p:txEl>
                                          </p:spTgt>
                                        </p:tgtEl>
                                        <p:attrNameLst>
                                          <p:attrName>style.visibility</p:attrName>
                                        </p:attrNameLst>
                                      </p:cBhvr>
                                      <p:to>
                                        <p:strVal val="visible"/>
                                      </p:to>
                                    </p:set>
                                    <p:anim calcmode="lin" valueType="num">
                                      <p:cBhvr additive="base">
                                        <p:cTn id="13" dur="500" fill="hold"/>
                                        <p:tgtEl>
                                          <p:spTgt spid="400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0387">
                                            <p:txEl>
                                              <p:pRg st="2" end="2"/>
                                            </p:txEl>
                                          </p:spTgt>
                                        </p:tgtEl>
                                        <p:attrNameLst>
                                          <p:attrName>style.visibility</p:attrName>
                                        </p:attrNameLst>
                                      </p:cBhvr>
                                      <p:to>
                                        <p:strVal val="visible"/>
                                      </p:to>
                                    </p:set>
                                    <p:anim calcmode="lin" valueType="num">
                                      <p:cBhvr additive="base">
                                        <p:cTn id="19" dur="500" fill="hold"/>
                                        <p:tgtEl>
                                          <p:spTgt spid="400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0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0387">
                                            <p:txEl>
                                              <p:pRg st="3" end="3"/>
                                            </p:txEl>
                                          </p:spTgt>
                                        </p:tgtEl>
                                        <p:attrNameLst>
                                          <p:attrName>style.visibility</p:attrName>
                                        </p:attrNameLst>
                                      </p:cBhvr>
                                      <p:to>
                                        <p:strVal val="visible"/>
                                      </p:to>
                                    </p:set>
                                    <p:anim calcmode="lin" valueType="num">
                                      <p:cBhvr additive="base">
                                        <p:cTn id="25" dur="500" fill="hold"/>
                                        <p:tgtEl>
                                          <p:spTgt spid="4003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0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0387">
                                            <p:txEl>
                                              <p:pRg st="4" end="4"/>
                                            </p:txEl>
                                          </p:spTgt>
                                        </p:tgtEl>
                                        <p:attrNameLst>
                                          <p:attrName>style.visibility</p:attrName>
                                        </p:attrNameLst>
                                      </p:cBhvr>
                                      <p:to>
                                        <p:strVal val="visible"/>
                                      </p:to>
                                    </p:set>
                                    <p:anim calcmode="lin" valueType="num">
                                      <p:cBhvr additive="base">
                                        <p:cTn id="31" dur="500" fill="hold"/>
                                        <p:tgtEl>
                                          <p:spTgt spid="4003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0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0387">
                                            <p:txEl>
                                              <p:pRg st="5" end="5"/>
                                            </p:txEl>
                                          </p:spTgt>
                                        </p:tgtEl>
                                        <p:attrNameLst>
                                          <p:attrName>style.visibility</p:attrName>
                                        </p:attrNameLst>
                                      </p:cBhvr>
                                      <p:to>
                                        <p:strVal val="visible"/>
                                      </p:to>
                                    </p:set>
                                    <p:anim calcmode="lin" valueType="num">
                                      <p:cBhvr additive="base">
                                        <p:cTn id="37" dur="500" fill="hold"/>
                                        <p:tgtEl>
                                          <p:spTgt spid="4003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0387">
                                            <p:txEl>
                                              <p:pRg st="6" end="6"/>
                                            </p:txEl>
                                          </p:spTgt>
                                        </p:tgtEl>
                                        <p:attrNameLst>
                                          <p:attrName>style.visibility</p:attrName>
                                        </p:attrNameLst>
                                      </p:cBhvr>
                                      <p:to>
                                        <p:strVal val="visible"/>
                                      </p:to>
                                    </p:set>
                                    <p:anim calcmode="lin" valueType="num">
                                      <p:cBhvr additive="base">
                                        <p:cTn id="43" dur="500" fill="hold"/>
                                        <p:tgtEl>
                                          <p:spTgt spid="4003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0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0387">
                                            <p:txEl>
                                              <p:pRg st="7" end="7"/>
                                            </p:txEl>
                                          </p:spTgt>
                                        </p:tgtEl>
                                        <p:attrNameLst>
                                          <p:attrName>style.visibility</p:attrName>
                                        </p:attrNameLst>
                                      </p:cBhvr>
                                      <p:to>
                                        <p:strVal val="visible"/>
                                      </p:to>
                                    </p:set>
                                    <p:anim calcmode="lin" valueType="num">
                                      <p:cBhvr additive="base">
                                        <p:cTn id="49" dur="500" fill="hold"/>
                                        <p:tgtEl>
                                          <p:spTgt spid="4003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003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0387">
                                            <p:txEl>
                                              <p:pRg st="8" end="8"/>
                                            </p:txEl>
                                          </p:spTgt>
                                        </p:tgtEl>
                                        <p:attrNameLst>
                                          <p:attrName>style.visibility</p:attrName>
                                        </p:attrNameLst>
                                      </p:cBhvr>
                                      <p:to>
                                        <p:strVal val="visible"/>
                                      </p:to>
                                    </p:set>
                                    <p:anim calcmode="lin" valueType="num">
                                      <p:cBhvr additive="base">
                                        <p:cTn id="55" dur="500" fill="hold"/>
                                        <p:tgtEl>
                                          <p:spTgt spid="4003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0038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295E54D4-B1C3-4355-9E16-102CFCD8F570}" type="slidenum">
              <a:rPr lang="en-US"/>
              <a:pPr>
                <a:defRPr/>
              </a:pPr>
              <a:t>39</a:t>
            </a:fld>
            <a:endParaRPr lang="en-US"/>
          </a:p>
        </p:txBody>
      </p:sp>
      <p:sp>
        <p:nvSpPr>
          <p:cNvPr id="43011" name="Rectangle 2"/>
          <p:cNvSpPr>
            <a:spLocks noGrp="1" noChangeArrowheads="1"/>
          </p:cNvSpPr>
          <p:nvPr>
            <p:ph type="title"/>
          </p:nvPr>
        </p:nvSpPr>
        <p:spPr>
          <a:xfrm>
            <a:off x="971550" y="0"/>
            <a:ext cx="8172450" cy="1196975"/>
          </a:xfrm>
        </p:spPr>
        <p:txBody>
          <a:bodyPr/>
          <a:lstStyle/>
          <a:p>
            <a:pPr eaLnBrk="1" hangingPunct="1"/>
            <a:r>
              <a:rPr lang="en-US" smtClean="0"/>
              <a:t>Skills Required by Systems Analysts (pg 14)</a:t>
            </a:r>
          </a:p>
        </p:txBody>
      </p:sp>
      <p:sp>
        <p:nvSpPr>
          <p:cNvPr id="43012" name="Rectangle 3"/>
          <p:cNvSpPr>
            <a:spLocks noGrp="1" noChangeArrowheads="1"/>
          </p:cNvSpPr>
          <p:nvPr>
            <p:ph type="body" idx="1"/>
          </p:nvPr>
        </p:nvSpPr>
        <p:spPr>
          <a:xfrm>
            <a:off x="971550" y="1268413"/>
            <a:ext cx="8172450" cy="5256212"/>
          </a:xfrm>
        </p:spPr>
        <p:txBody>
          <a:bodyPr/>
          <a:lstStyle/>
          <a:p>
            <a:pPr eaLnBrk="1" hangingPunct="1">
              <a:lnSpc>
                <a:spcPct val="110000"/>
              </a:lnSpc>
            </a:pPr>
            <a:r>
              <a:rPr lang="en-US" sz="2400" smtClean="0"/>
              <a:t>Working knowledge of information technology</a:t>
            </a:r>
          </a:p>
          <a:p>
            <a:pPr eaLnBrk="1" hangingPunct="1">
              <a:lnSpc>
                <a:spcPct val="110000"/>
              </a:lnSpc>
            </a:pPr>
            <a:r>
              <a:rPr lang="en-US" sz="2400" smtClean="0"/>
              <a:t>Computer programming experience and expertise</a:t>
            </a:r>
          </a:p>
          <a:p>
            <a:pPr eaLnBrk="1" hangingPunct="1">
              <a:lnSpc>
                <a:spcPct val="110000"/>
              </a:lnSpc>
            </a:pPr>
            <a:r>
              <a:rPr lang="en-US" sz="2400" smtClean="0"/>
              <a:t>General business knowledge</a:t>
            </a:r>
          </a:p>
          <a:p>
            <a:pPr eaLnBrk="1" hangingPunct="1">
              <a:lnSpc>
                <a:spcPct val="110000"/>
              </a:lnSpc>
            </a:pPr>
            <a:r>
              <a:rPr lang="en-US" sz="2400" smtClean="0"/>
              <a:t>Problem-solving skills</a:t>
            </a:r>
          </a:p>
          <a:p>
            <a:pPr eaLnBrk="1" hangingPunct="1">
              <a:lnSpc>
                <a:spcPct val="110000"/>
              </a:lnSpc>
            </a:pPr>
            <a:r>
              <a:rPr lang="en-US" sz="2400" smtClean="0"/>
              <a:t>Interpersonal communication skills</a:t>
            </a:r>
          </a:p>
          <a:p>
            <a:pPr eaLnBrk="1" hangingPunct="1">
              <a:lnSpc>
                <a:spcPct val="110000"/>
              </a:lnSpc>
            </a:pPr>
            <a:r>
              <a:rPr lang="en-US" sz="2400" smtClean="0"/>
              <a:t>Interpersonal relations skills</a:t>
            </a:r>
          </a:p>
          <a:p>
            <a:pPr eaLnBrk="1" hangingPunct="1">
              <a:lnSpc>
                <a:spcPct val="110000"/>
              </a:lnSpc>
            </a:pPr>
            <a:r>
              <a:rPr lang="en-US" sz="2400" smtClean="0"/>
              <a:t>Flexibility and adaptability</a:t>
            </a:r>
          </a:p>
          <a:p>
            <a:pPr eaLnBrk="1" hangingPunct="1">
              <a:lnSpc>
                <a:spcPct val="110000"/>
              </a:lnSpc>
            </a:pPr>
            <a:r>
              <a:rPr lang="en-US" sz="2400" smtClean="0"/>
              <a:t>Character and ethics</a:t>
            </a:r>
          </a:p>
          <a:p>
            <a:pPr eaLnBrk="1" hangingPunct="1">
              <a:lnSpc>
                <a:spcPct val="110000"/>
              </a:lnSpc>
            </a:pPr>
            <a:r>
              <a:rPr lang="en-US" sz="2400" smtClean="0"/>
              <a:t>Systems analysis and design skills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smtClean="0"/>
              <a:t>General Information (cont’d)</a:t>
            </a:r>
            <a:endParaRPr lang="en-GB" smtClean="0"/>
          </a:p>
        </p:txBody>
      </p:sp>
      <p:sp>
        <p:nvSpPr>
          <p:cNvPr id="11267" name="Content Placeholder 2"/>
          <p:cNvSpPr>
            <a:spLocks noGrp="1"/>
          </p:cNvSpPr>
          <p:nvPr>
            <p:ph idx="1"/>
          </p:nvPr>
        </p:nvSpPr>
        <p:spPr/>
        <p:txBody>
          <a:bodyPr/>
          <a:lstStyle/>
          <a:p>
            <a:r>
              <a:rPr lang="en-CA" smtClean="0"/>
              <a:t>It is your responsibility to read the course outline and the CSI. If you have any questions be sure to consult with the Professor.</a:t>
            </a:r>
          </a:p>
          <a:p>
            <a:r>
              <a:rPr lang="en-CA" smtClean="0"/>
              <a:t>Students are expected to conduct themselves as </a:t>
            </a:r>
            <a:r>
              <a:rPr lang="en-CA" smtClean="0">
                <a:solidFill>
                  <a:srgbClr val="FF0000"/>
                </a:solidFill>
              </a:rPr>
              <a:t>professionals</a:t>
            </a:r>
            <a:r>
              <a:rPr lang="en-CA" smtClean="0"/>
              <a:t> in this course as you will be dealing with clients from outside of the college. These are people whom, in general I deal with outside of my role at the college. </a:t>
            </a:r>
            <a:endParaRPr lang="en-GB" smtClean="0"/>
          </a:p>
        </p:txBody>
      </p:sp>
      <p:sp>
        <p:nvSpPr>
          <p:cNvPr id="4" name="Slide Number Placeholder 3"/>
          <p:cNvSpPr>
            <a:spLocks noGrp="1"/>
          </p:cNvSpPr>
          <p:nvPr>
            <p:ph type="sldNum" sz="quarter" idx="10"/>
          </p:nvPr>
        </p:nvSpPr>
        <p:spPr/>
        <p:txBody>
          <a:bodyPr/>
          <a:lstStyle/>
          <a:p>
            <a:pPr>
              <a:defRPr/>
            </a:pPr>
            <a:r>
              <a:rPr lang="en-US" smtClean="0"/>
              <a:t>1-</a:t>
            </a:r>
            <a:fld id="{FBA8173A-1F6A-4828-97C4-6FC03BF5CCF5}"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428D84A3-7BF9-4682-AC20-89DCCF28FDAE}" type="slidenum">
              <a:rPr lang="en-US"/>
              <a:pPr>
                <a:defRPr/>
              </a:pPr>
              <a:t>40</a:t>
            </a:fld>
            <a:endParaRPr lang="en-US"/>
          </a:p>
        </p:txBody>
      </p:sp>
      <p:sp>
        <p:nvSpPr>
          <p:cNvPr id="44035" name="Rectangle 2"/>
          <p:cNvSpPr>
            <a:spLocks noGrp="1" noChangeArrowheads="1"/>
          </p:cNvSpPr>
          <p:nvPr>
            <p:ph type="title"/>
          </p:nvPr>
        </p:nvSpPr>
        <p:spPr>
          <a:xfrm>
            <a:off x="971550" y="228600"/>
            <a:ext cx="8172450" cy="533400"/>
          </a:xfrm>
        </p:spPr>
        <p:txBody>
          <a:bodyPr/>
          <a:lstStyle/>
          <a:p>
            <a:pPr eaLnBrk="1" hangingPunct="1"/>
            <a:r>
              <a:rPr lang="en-US" smtClean="0"/>
              <a:t>The Primary Focus</a:t>
            </a:r>
            <a:endParaRPr lang="en-CA" smtClean="0"/>
          </a:p>
        </p:txBody>
      </p:sp>
      <p:sp>
        <p:nvSpPr>
          <p:cNvPr id="406531" name="Rectangle 3"/>
          <p:cNvSpPr>
            <a:spLocks noGrp="1" noChangeArrowheads="1"/>
          </p:cNvSpPr>
          <p:nvPr>
            <p:ph type="body" idx="1"/>
          </p:nvPr>
        </p:nvSpPr>
        <p:spPr>
          <a:xfrm>
            <a:off x="971550" y="1268413"/>
            <a:ext cx="7993063" cy="5180012"/>
          </a:xfrm>
        </p:spPr>
        <p:txBody>
          <a:bodyPr/>
          <a:lstStyle/>
          <a:p>
            <a:pPr algn="ctr" eaLnBrk="1" hangingPunct="1">
              <a:buFontTx/>
              <a:buNone/>
            </a:pPr>
            <a:r>
              <a:rPr lang="en-US" sz="2800" smtClean="0"/>
              <a:t>	</a:t>
            </a:r>
            <a:r>
              <a:rPr lang="en-US" sz="5400" smtClean="0"/>
              <a:t>The primary focus on anything you in this course, and in industry</a:t>
            </a:r>
          </a:p>
          <a:p>
            <a:pPr algn="ctr" eaLnBrk="1" hangingPunct="1">
              <a:buFontTx/>
              <a:buNone/>
            </a:pPr>
            <a:r>
              <a:rPr lang="en-US" sz="5400" smtClean="0"/>
              <a:t> </a:t>
            </a:r>
            <a:r>
              <a:rPr lang="en-US" sz="5400" b="1" smtClean="0">
                <a:solidFill>
                  <a:srgbClr val="CC3300"/>
                </a:solidFill>
              </a:rPr>
              <a:t>must be</a:t>
            </a:r>
            <a:r>
              <a:rPr lang="en-US" sz="5400" smtClean="0"/>
              <a:t> </a:t>
            </a:r>
          </a:p>
          <a:p>
            <a:pPr algn="ctr" eaLnBrk="1" hangingPunct="1">
              <a:buFontTx/>
              <a:buNone/>
            </a:pPr>
            <a:r>
              <a:rPr lang="en-US" sz="5400" b="1" smtClean="0">
                <a:solidFill>
                  <a:srgbClr val="006600"/>
                </a:solidFill>
              </a:rPr>
              <a:t>KWUALITEE</a:t>
            </a:r>
            <a:endParaRPr lang="en-CA" sz="540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06531">
                                            <p:txEl>
                                              <p:pRg st="2" end="2"/>
                                            </p:txEl>
                                          </p:spTgt>
                                        </p:tgtEl>
                                        <p:attrNameLst>
                                          <p:attrName>ppt_x</p:attrName>
                                        </p:attrNameLst>
                                      </p:cBhvr>
                                      <p:tavLst>
                                        <p:tav tm="0">
                                          <p:val>
                                            <p:strVal val="ppt_x"/>
                                          </p:val>
                                        </p:tav>
                                        <p:tav tm="100000">
                                          <p:val>
                                            <p:strVal val="ppt_x"/>
                                          </p:val>
                                        </p:tav>
                                      </p:tavLst>
                                    </p:anim>
                                    <p:anim calcmode="lin" valueType="num">
                                      <p:cBhvr additive="base">
                                        <p:cTn id="7" dur="500"/>
                                        <p:tgtEl>
                                          <p:spTgt spid="406531">
                                            <p:txEl>
                                              <p:pRg st="2" end="2"/>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406531">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D9EF1010-6E0B-4BB5-9073-BD0FFE57ABD4}" type="slidenum">
              <a:rPr lang="en-US"/>
              <a:pPr>
                <a:defRPr/>
              </a:pPr>
              <a:t>41</a:t>
            </a:fld>
            <a:endParaRPr lang="en-US"/>
          </a:p>
        </p:txBody>
      </p:sp>
      <p:sp>
        <p:nvSpPr>
          <p:cNvPr id="45059" name="Rectangle 2"/>
          <p:cNvSpPr>
            <a:spLocks noGrp="1" noChangeArrowheads="1"/>
          </p:cNvSpPr>
          <p:nvPr>
            <p:ph type="title"/>
          </p:nvPr>
        </p:nvSpPr>
        <p:spPr>
          <a:xfrm>
            <a:off x="971550" y="228600"/>
            <a:ext cx="8172450" cy="533400"/>
          </a:xfrm>
        </p:spPr>
        <p:txBody>
          <a:bodyPr/>
          <a:lstStyle/>
          <a:p>
            <a:pPr eaLnBrk="1" hangingPunct="1"/>
            <a:r>
              <a:rPr lang="en-US" smtClean="0"/>
              <a:t>The Primary Focus</a:t>
            </a:r>
            <a:endParaRPr lang="en-CA" smtClean="0"/>
          </a:p>
        </p:txBody>
      </p:sp>
      <p:sp>
        <p:nvSpPr>
          <p:cNvPr id="408579" name="Rectangle 3"/>
          <p:cNvSpPr>
            <a:spLocks noGrp="1" noChangeArrowheads="1"/>
          </p:cNvSpPr>
          <p:nvPr>
            <p:ph type="body" idx="1"/>
          </p:nvPr>
        </p:nvSpPr>
        <p:spPr>
          <a:xfrm>
            <a:off x="971550" y="1268413"/>
            <a:ext cx="7993063" cy="5180012"/>
          </a:xfrm>
        </p:spPr>
        <p:txBody>
          <a:bodyPr/>
          <a:lstStyle/>
          <a:p>
            <a:pPr algn="ctr" eaLnBrk="1" hangingPunct="1">
              <a:buFontTx/>
              <a:buNone/>
            </a:pPr>
            <a:r>
              <a:rPr lang="en-US" sz="2800" smtClean="0"/>
              <a:t>	</a:t>
            </a:r>
            <a:r>
              <a:rPr lang="en-US" sz="5400" smtClean="0"/>
              <a:t>The primary focus on anything you in this course, and in industry</a:t>
            </a:r>
          </a:p>
          <a:p>
            <a:pPr algn="ctr" eaLnBrk="1" hangingPunct="1">
              <a:buFontTx/>
              <a:buNone/>
            </a:pPr>
            <a:r>
              <a:rPr lang="en-US" sz="5400" smtClean="0"/>
              <a:t> </a:t>
            </a:r>
            <a:r>
              <a:rPr lang="en-US" sz="5400" b="1" smtClean="0">
                <a:solidFill>
                  <a:srgbClr val="CC3300"/>
                </a:solidFill>
              </a:rPr>
              <a:t>must be</a:t>
            </a:r>
            <a:r>
              <a:rPr lang="en-US" sz="5400" smtClean="0"/>
              <a:t> </a:t>
            </a:r>
          </a:p>
          <a:p>
            <a:pPr algn="ctr" eaLnBrk="1" hangingPunct="1">
              <a:buFontTx/>
              <a:buNone/>
            </a:pPr>
            <a:r>
              <a:rPr lang="en-US" sz="5400" b="1" smtClean="0">
                <a:solidFill>
                  <a:srgbClr val="006600"/>
                </a:solidFill>
              </a:rPr>
              <a:t>QUALITY</a:t>
            </a:r>
            <a:endParaRPr lang="en-CA" sz="5400" smtClean="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8579">
                                            <p:txEl>
                                              <p:pRg st="2" end="2"/>
                                            </p:txEl>
                                          </p:spTgt>
                                        </p:tgtEl>
                                        <p:attrNameLst>
                                          <p:attrName>style.visibility</p:attrName>
                                        </p:attrNameLst>
                                      </p:cBhvr>
                                      <p:to>
                                        <p:strVal val="visible"/>
                                      </p:to>
                                    </p:set>
                                    <p:anim calcmode="lin" valueType="num">
                                      <p:cBhvr additive="base">
                                        <p:cTn id="7" dur="500" fill="hold"/>
                                        <p:tgtEl>
                                          <p:spTgt spid="408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8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a:defRPr/>
            </a:pPr>
            <a:r>
              <a:rPr lang="en-US"/>
              <a:t>1-</a:t>
            </a:r>
            <a:fld id="{73B85402-4BC8-4E54-B9A3-ACBA3F14E144}" type="slidenum">
              <a:rPr lang="en-US"/>
              <a:pPr>
                <a:defRPr/>
              </a:pPr>
              <a:t>42</a:t>
            </a:fld>
            <a:endParaRPr lang="en-US"/>
          </a:p>
        </p:txBody>
      </p:sp>
      <p:sp>
        <p:nvSpPr>
          <p:cNvPr id="46083" name="Rectangle 2"/>
          <p:cNvSpPr>
            <a:spLocks noGrp="1" noChangeArrowheads="1"/>
          </p:cNvSpPr>
          <p:nvPr>
            <p:ph type="title"/>
          </p:nvPr>
        </p:nvSpPr>
        <p:spPr>
          <a:xfrm>
            <a:off x="971550" y="0"/>
            <a:ext cx="8172450" cy="1268413"/>
          </a:xfrm>
        </p:spPr>
        <p:txBody>
          <a:bodyPr/>
          <a:lstStyle/>
          <a:p>
            <a:pPr eaLnBrk="1" hangingPunct="1"/>
            <a:r>
              <a:rPr lang="en-US" smtClean="0"/>
              <a:t>Capability Maturity Model (CMM: pg 69)</a:t>
            </a:r>
          </a:p>
        </p:txBody>
      </p:sp>
      <p:pic>
        <p:nvPicPr>
          <p:cNvPr id="46084" name="Picture 3" descr="whi74173_0301"/>
          <p:cNvPicPr>
            <a:picLocks noChangeAspect="1" noChangeArrowheads="1"/>
          </p:cNvPicPr>
          <p:nvPr/>
        </p:nvPicPr>
        <p:blipFill>
          <a:blip r:embed="rId3" cstate="print"/>
          <a:srcRect b="2144"/>
          <a:stretch>
            <a:fillRect/>
          </a:stretch>
        </p:blipFill>
        <p:spPr bwMode="auto">
          <a:xfrm>
            <a:off x="1979613" y="1268413"/>
            <a:ext cx="6308725" cy="5256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0"/>
          </p:nvPr>
        </p:nvSpPr>
        <p:spPr/>
        <p:txBody>
          <a:bodyPr/>
          <a:lstStyle/>
          <a:p>
            <a:pPr>
              <a:defRPr/>
            </a:pPr>
            <a:r>
              <a:rPr lang="en-US"/>
              <a:t>1-</a:t>
            </a:r>
            <a:fld id="{A607DB09-DA3B-4698-B4D1-04302D121D76}" type="slidenum">
              <a:rPr lang="en-US"/>
              <a:pPr>
                <a:defRPr/>
              </a:pPr>
              <a:t>43</a:t>
            </a:fld>
            <a:endParaRPr lang="en-US"/>
          </a:p>
        </p:txBody>
      </p:sp>
      <p:sp>
        <p:nvSpPr>
          <p:cNvPr id="47107" name="Rectangle 2"/>
          <p:cNvSpPr>
            <a:spLocks noGrp="1" noChangeArrowheads="1"/>
          </p:cNvSpPr>
          <p:nvPr>
            <p:ph type="title"/>
          </p:nvPr>
        </p:nvSpPr>
        <p:spPr>
          <a:noFill/>
        </p:spPr>
        <p:txBody>
          <a:bodyPr/>
          <a:lstStyle/>
          <a:p>
            <a:pPr eaLnBrk="1" hangingPunct="1"/>
            <a:r>
              <a:rPr lang="en-US" smtClean="0"/>
              <a:t>Sequential versus Iterative Development (pg 91)</a:t>
            </a:r>
          </a:p>
        </p:txBody>
      </p:sp>
      <p:sp>
        <p:nvSpPr>
          <p:cNvPr id="47108" name="Text Box 3"/>
          <p:cNvSpPr txBox="1">
            <a:spLocks noChangeArrowheads="1"/>
          </p:cNvSpPr>
          <p:nvPr/>
        </p:nvSpPr>
        <p:spPr bwMode="auto">
          <a:xfrm>
            <a:off x="1066800" y="1371600"/>
            <a:ext cx="3962400" cy="4968875"/>
          </a:xfrm>
          <a:prstGeom prst="rect">
            <a:avLst/>
          </a:prstGeom>
          <a:noFill/>
          <a:ln w="9525">
            <a:noFill/>
            <a:miter lim="800000"/>
            <a:headEnd/>
            <a:tailEnd/>
          </a:ln>
        </p:spPr>
        <p:txBody>
          <a:bodyPr>
            <a:spAutoFit/>
          </a:bodyPr>
          <a:lstStyle/>
          <a:p>
            <a:pPr eaLnBrk="1" hangingPunct="1">
              <a:lnSpc>
                <a:spcPct val="95000"/>
              </a:lnSpc>
            </a:pPr>
            <a:r>
              <a:rPr lang="en-US" sz="2100">
                <a:latin typeface="Arial" charset="0"/>
              </a:rPr>
              <a:t>Waterfall development approach</a:t>
            </a:r>
            <a:r>
              <a:rPr lang="en-US" sz="2100" b="0">
                <a:latin typeface="Arial" charset="0"/>
              </a:rPr>
              <a:t> an approach to systems analysis and design that completes each phase one after another and only once .</a:t>
            </a:r>
          </a:p>
          <a:p>
            <a:pPr eaLnBrk="1" hangingPunct="1">
              <a:lnSpc>
                <a:spcPct val="95000"/>
              </a:lnSpc>
            </a:pPr>
            <a:endParaRPr lang="en-US" sz="2100" b="0">
              <a:latin typeface="Arial" charset="0"/>
            </a:endParaRPr>
          </a:p>
          <a:p>
            <a:pPr eaLnBrk="1" hangingPunct="1">
              <a:lnSpc>
                <a:spcPct val="95000"/>
              </a:lnSpc>
            </a:pPr>
            <a:r>
              <a:rPr lang="en-US" sz="2100">
                <a:latin typeface="Arial" charset="0"/>
              </a:rPr>
              <a:t>Iterative development approach</a:t>
            </a:r>
            <a:r>
              <a:rPr lang="en-US" sz="2100" b="0">
                <a:latin typeface="Arial" charset="0"/>
              </a:rPr>
              <a:t> an approach to systems analysis and design that completes the entire information system in successive iterations. Each iterations does some analysis, some design, and some construction. Synonyms include incremental and spiral.</a:t>
            </a:r>
          </a:p>
        </p:txBody>
      </p:sp>
      <p:pic>
        <p:nvPicPr>
          <p:cNvPr id="47109" name="Picture 4" descr="Untitled-1"/>
          <p:cNvPicPr>
            <a:picLocks noChangeAspect="1" noChangeArrowheads="1"/>
          </p:cNvPicPr>
          <p:nvPr/>
        </p:nvPicPr>
        <p:blipFill>
          <a:blip r:embed="rId3" cstate="print"/>
          <a:srcRect/>
          <a:stretch>
            <a:fillRect/>
          </a:stretch>
        </p:blipFill>
        <p:spPr bwMode="auto">
          <a:xfrm>
            <a:off x="5172075" y="1266825"/>
            <a:ext cx="3971925"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smtClean="0"/>
              <a:t>Course Information	</a:t>
            </a:r>
            <a:endParaRPr lang="en-GB" smtClean="0"/>
          </a:p>
        </p:txBody>
      </p:sp>
      <p:sp>
        <p:nvSpPr>
          <p:cNvPr id="12291" name="Content Placeholder 2"/>
          <p:cNvSpPr>
            <a:spLocks noGrp="1"/>
          </p:cNvSpPr>
          <p:nvPr>
            <p:ph idx="1"/>
          </p:nvPr>
        </p:nvSpPr>
        <p:spPr/>
        <p:txBody>
          <a:bodyPr/>
          <a:lstStyle/>
          <a:p>
            <a:r>
              <a:rPr lang="en-CA" dirty="0" smtClean="0"/>
              <a:t>This course has a large amount of work in a group setting.</a:t>
            </a:r>
          </a:p>
          <a:p>
            <a:r>
              <a:rPr lang="en-CA" dirty="0" smtClean="0"/>
              <a:t>Choose your group members carefully, you will have to live with these people for the next 12 months.</a:t>
            </a:r>
          </a:p>
          <a:p>
            <a:r>
              <a:rPr lang="en-CA" dirty="0" smtClean="0"/>
              <a:t>There are specific guidelines to group selection and it is in your best interests to wait until after </a:t>
            </a:r>
            <a:r>
              <a:rPr lang="en-CA" dirty="0" smtClean="0"/>
              <a:t>Friday’s </a:t>
            </a:r>
            <a:r>
              <a:rPr lang="en-CA" dirty="0" smtClean="0"/>
              <a:t>lab to put together your group.</a:t>
            </a:r>
            <a:endParaRPr lang="en-GB" dirty="0" smtClean="0"/>
          </a:p>
        </p:txBody>
      </p:sp>
      <p:sp>
        <p:nvSpPr>
          <p:cNvPr id="4" name="Slide Number Placeholder 3"/>
          <p:cNvSpPr>
            <a:spLocks noGrp="1"/>
          </p:cNvSpPr>
          <p:nvPr>
            <p:ph type="sldNum" sz="quarter" idx="10"/>
          </p:nvPr>
        </p:nvSpPr>
        <p:spPr/>
        <p:txBody>
          <a:bodyPr/>
          <a:lstStyle/>
          <a:p>
            <a:pPr>
              <a:defRPr/>
            </a:pPr>
            <a:r>
              <a:rPr lang="en-US" smtClean="0"/>
              <a:t>1-</a:t>
            </a:r>
            <a:fld id="{C0F822E1-A4F8-476D-9DFE-905F370D2A4F}"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81AF9A4F-CFED-460D-901D-390696A5E2ED}" type="slidenum">
              <a:rPr lang="en-US"/>
              <a:pPr>
                <a:defRPr/>
              </a:pPr>
              <a:t>6</a:t>
            </a:fld>
            <a:endParaRPr lang="en-US"/>
          </a:p>
        </p:txBody>
      </p:sp>
      <p:sp>
        <p:nvSpPr>
          <p:cNvPr id="13315" name="Rectangle 2"/>
          <p:cNvSpPr>
            <a:spLocks noGrp="1" noChangeArrowheads="1"/>
          </p:cNvSpPr>
          <p:nvPr>
            <p:ph type="title"/>
          </p:nvPr>
        </p:nvSpPr>
        <p:spPr>
          <a:xfrm>
            <a:off x="1042988" y="228600"/>
            <a:ext cx="8101012" cy="533400"/>
          </a:xfrm>
        </p:spPr>
        <p:txBody>
          <a:bodyPr/>
          <a:lstStyle/>
          <a:p>
            <a:pPr eaLnBrk="1" hangingPunct="1"/>
            <a:r>
              <a:rPr lang="en-US" smtClean="0"/>
              <a:t>How do I do well in this course?</a:t>
            </a:r>
          </a:p>
        </p:txBody>
      </p:sp>
      <p:sp>
        <p:nvSpPr>
          <p:cNvPr id="13316" name="Rectangle 3"/>
          <p:cNvSpPr>
            <a:spLocks noGrp="1" noChangeArrowheads="1"/>
          </p:cNvSpPr>
          <p:nvPr>
            <p:ph type="body" idx="1"/>
          </p:nvPr>
        </p:nvSpPr>
        <p:spPr>
          <a:xfrm>
            <a:off x="1042988" y="1323975"/>
            <a:ext cx="7921625" cy="5200650"/>
          </a:xfrm>
        </p:spPr>
        <p:txBody>
          <a:bodyPr/>
          <a:lstStyle/>
          <a:p>
            <a:pPr marL="533400" indent="-533400" eaLnBrk="1" hangingPunct="1">
              <a:buFontTx/>
              <a:buAutoNum type="arabicPeriod"/>
            </a:pPr>
            <a:r>
              <a:rPr lang="en-US" sz="2800" smtClean="0">
                <a:solidFill>
                  <a:srgbClr val="FF0000"/>
                </a:solidFill>
              </a:rPr>
              <a:t>Participate</a:t>
            </a:r>
            <a:r>
              <a:rPr lang="en-US" sz="2800" smtClean="0"/>
              <a:t> in lectures (not JUST attend)</a:t>
            </a:r>
          </a:p>
          <a:p>
            <a:pPr marL="533400" indent="-533400" eaLnBrk="1" hangingPunct="1">
              <a:buFontTx/>
              <a:buAutoNum type="arabicPeriod"/>
            </a:pPr>
            <a:r>
              <a:rPr lang="en-US" sz="2800" smtClean="0">
                <a:solidFill>
                  <a:srgbClr val="00B0F0"/>
                </a:solidFill>
              </a:rPr>
              <a:t>Read</a:t>
            </a:r>
            <a:r>
              <a:rPr lang="en-US" sz="2800" smtClean="0"/>
              <a:t> the textbook</a:t>
            </a:r>
          </a:p>
          <a:p>
            <a:pPr marL="533400" indent="-533400" eaLnBrk="1" hangingPunct="1">
              <a:buFontTx/>
              <a:buAutoNum type="arabicPeriod"/>
            </a:pPr>
            <a:r>
              <a:rPr lang="en-US" sz="2800" i="1" smtClean="0">
                <a:solidFill>
                  <a:srgbClr val="FF0000"/>
                </a:solidFill>
              </a:rPr>
              <a:t>Participate</a:t>
            </a:r>
            <a:r>
              <a:rPr lang="en-US" sz="2800" i="1" smtClean="0"/>
              <a:t> in lectures</a:t>
            </a:r>
          </a:p>
          <a:p>
            <a:pPr marL="533400" indent="-533400" eaLnBrk="1" hangingPunct="1">
              <a:buFontTx/>
              <a:buAutoNum type="arabicPeriod"/>
            </a:pPr>
            <a:r>
              <a:rPr lang="en-US" sz="2800" smtClean="0">
                <a:solidFill>
                  <a:srgbClr val="00B0F0"/>
                </a:solidFill>
              </a:rPr>
              <a:t>Do</a:t>
            </a:r>
            <a:r>
              <a:rPr lang="en-US" sz="2800" smtClean="0"/>
              <a:t> the assigned work (credit and non-credit)</a:t>
            </a:r>
          </a:p>
          <a:p>
            <a:pPr marL="533400" indent="-533400" eaLnBrk="1" hangingPunct="1">
              <a:buFontTx/>
              <a:buAutoNum type="arabicPeriod"/>
            </a:pPr>
            <a:r>
              <a:rPr lang="en-US" sz="2800" b="1" smtClean="0">
                <a:solidFill>
                  <a:srgbClr val="FF0000"/>
                </a:solidFill>
              </a:rPr>
              <a:t>Participate</a:t>
            </a:r>
            <a:r>
              <a:rPr lang="en-US" sz="2800" b="1" smtClean="0"/>
              <a:t> in lectures</a:t>
            </a:r>
          </a:p>
          <a:p>
            <a:pPr marL="533400" indent="-533400" eaLnBrk="1" hangingPunct="1">
              <a:buFontTx/>
              <a:buAutoNum type="arabicPeriod"/>
            </a:pPr>
            <a:r>
              <a:rPr lang="en-US" sz="2800" smtClean="0">
                <a:solidFill>
                  <a:srgbClr val="00B0F0"/>
                </a:solidFill>
              </a:rPr>
              <a:t>Play</a:t>
            </a:r>
            <a:r>
              <a:rPr lang="en-US" sz="2800" smtClean="0"/>
              <a:t> well with others (team-work is critical to this course)</a:t>
            </a:r>
          </a:p>
          <a:p>
            <a:pPr marL="533400" indent="-533400" eaLnBrk="1" hangingPunct="1">
              <a:buFontTx/>
              <a:buAutoNum type="arabicPeriod"/>
            </a:pPr>
            <a:r>
              <a:rPr lang="en-US" sz="2800" b="1" i="1" smtClean="0">
                <a:solidFill>
                  <a:srgbClr val="FF0000"/>
                </a:solidFill>
              </a:rPr>
              <a:t>Participate</a:t>
            </a:r>
            <a:r>
              <a:rPr lang="en-US" sz="2800" b="1" i="1" smtClean="0"/>
              <a:t> in lectures</a:t>
            </a:r>
          </a:p>
          <a:p>
            <a:pPr marL="533400" indent="-533400" eaLnBrk="1" hangingPunct="1">
              <a:buFontTx/>
              <a:buAutoNum type="arabicPeriod"/>
            </a:pPr>
            <a:r>
              <a:rPr lang="en-US" sz="2800" smtClean="0">
                <a:solidFill>
                  <a:srgbClr val="00B0F0"/>
                </a:solidFill>
              </a:rPr>
              <a:t>Think</a:t>
            </a:r>
            <a:r>
              <a:rPr lang="en-US" sz="2800" smtClean="0"/>
              <a:t> about the material.</a:t>
            </a:r>
          </a:p>
          <a:p>
            <a:pPr marL="533400" indent="-533400" eaLnBrk="1" hangingPunct="1">
              <a:buFontTx/>
              <a:buAutoNum type="arabicPeriod"/>
            </a:pPr>
            <a:r>
              <a:rPr lang="en-US" sz="2800" b="1" i="1" u="sng" smtClean="0">
                <a:solidFill>
                  <a:srgbClr val="FF0000"/>
                </a:solidFill>
              </a:rPr>
              <a:t>Participate</a:t>
            </a:r>
            <a:r>
              <a:rPr lang="en-US" sz="2800" b="1" i="1" u="sng" smtClean="0"/>
              <a:t> in lectures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157BC84A-C7D0-40C9-9A66-BF75766C70C1}" type="slidenum">
              <a:rPr lang="en-US"/>
              <a:pPr>
                <a:defRPr/>
              </a:pPr>
              <a:t>7</a:t>
            </a:fld>
            <a:endParaRPr lang="en-US"/>
          </a:p>
        </p:txBody>
      </p:sp>
      <p:sp>
        <p:nvSpPr>
          <p:cNvPr id="14339" name="Rectangle 2"/>
          <p:cNvSpPr>
            <a:spLocks noGrp="1" noChangeArrowheads="1"/>
          </p:cNvSpPr>
          <p:nvPr>
            <p:ph type="title"/>
          </p:nvPr>
        </p:nvSpPr>
        <p:spPr>
          <a:xfrm>
            <a:off x="971550" y="228600"/>
            <a:ext cx="8172450" cy="533400"/>
          </a:xfrm>
        </p:spPr>
        <p:txBody>
          <a:bodyPr/>
          <a:lstStyle/>
          <a:p>
            <a:pPr eaLnBrk="1" hangingPunct="1"/>
            <a:r>
              <a:rPr lang="en-US" smtClean="0"/>
              <a:t>The Textbook</a:t>
            </a:r>
          </a:p>
        </p:txBody>
      </p:sp>
      <p:sp>
        <p:nvSpPr>
          <p:cNvPr id="14340" name="Rectangle 3"/>
          <p:cNvSpPr>
            <a:spLocks noGrp="1" noChangeArrowheads="1"/>
          </p:cNvSpPr>
          <p:nvPr>
            <p:ph type="body" idx="1"/>
          </p:nvPr>
        </p:nvSpPr>
        <p:spPr>
          <a:xfrm>
            <a:off x="971550" y="1268413"/>
            <a:ext cx="8172450" cy="5180012"/>
          </a:xfrm>
        </p:spPr>
        <p:txBody>
          <a:bodyPr/>
          <a:lstStyle/>
          <a:p>
            <a:pPr eaLnBrk="1" hangingPunct="1"/>
            <a:r>
              <a:rPr lang="en-US" dirty="0" smtClean="0"/>
              <a:t>You are responsible for the first four chapters of the textbook – </a:t>
            </a:r>
            <a:r>
              <a:rPr lang="en-US" b="1" dirty="0" smtClean="0"/>
              <a:t>Right Now</a:t>
            </a:r>
            <a:r>
              <a:rPr lang="en-US" dirty="0" smtClean="0"/>
              <a:t>!</a:t>
            </a:r>
          </a:p>
          <a:p>
            <a:pPr eaLnBrk="1" hangingPunct="1"/>
            <a:r>
              <a:rPr lang="en-US" dirty="0" smtClean="0"/>
              <a:t>The </a:t>
            </a:r>
            <a:r>
              <a:rPr lang="en-US" dirty="0" smtClean="0"/>
              <a:t>written assessment’s </a:t>
            </a:r>
            <a:r>
              <a:rPr lang="en-US" dirty="0" smtClean="0"/>
              <a:t>will be open book.</a:t>
            </a:r>
          </a:p>
          <a:p>
            <a:pPr eaLnBrk="1" hangingPunct="1"/>
            <a:r>
              <a:rPr lang="en-US" dirty="0" smtClean="0"/>
              <a:t>You will use the textbook in CST8235</a:t>
            </a:r>
            <a:endParaRPr lang="en-US" u="sng"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25D95073-5689-494E-A4E3-74D89215E9EB}" type="slidenum">
              <a:rPr lang="en-US"/>
              <a:pPr>
                <a:defRPr/>
              </a:pPr>
              <a:t>8</a:t>
            </a:fld>
            <a:endParaRPr lang="en-US"/>
          </a:p>
        </p:txBody>
      </p:sp>
      <p:sp>
        <p:nvSpPr>
          <p:cNvPr id="15363" name="Rectangle 2"/>
          <p:cNvSpPr>
            <a:spLocks noGrp="1" noChangeArrowheads="1"/>
          </p:cNvSpPr>
          <p:nvPr>
            <p:ph type="title"/>
          </p:nvPr>
        </p:nvSpPr>
        <p:spPr>
          <a:xfrm>
            <a:off x="971550" y="0"/>
            <a:ext cx="8172450" cy="1268413"/>
          </a:xfrm>
        </p:spPr>
        <p:txBody>
          <a:bodyPr/>
          <a:lstStyle/>
          <a:p>
            <a:pPr eaLnBrk="1" hangingPunct="1"/>
            <a:r>
              <a:rPr lang="en-CA" smtClean="0"/>
              <a:t>Oh, I better get the textbook quick!</a:t>
            </a:r>
            <a:endParaRPr lang="en-US" smtClean="0"/>
          </a:p>
        </p:txBody>
      </p:sp>
      <p:sp>
        <p:nvSpPr>
          <p:cNvPr id="15364" name="Rectangle 3"/>
          <p:cNvSpPr>
            <a:spLocks noGrp="1" noChangeArrowheads="1"/>
          </p:cNvSpPr>
          <p:nvPr>
            <p:ph type="body" idx="1"/>
          </p:nvPr>
        </p:nvSpPr>
        <p:spPr>
          <a:xfrm>
            <a:off x="971550" y="1268413"/>
            <a:ext cx="8172450" cy="5295900"/>
          </a:xfrm>
        </p:spPr>
        <p:txBody>
          <a:bodyPr/>
          <a:lstStyle/>
          <a:p>
            <a:pPr marL="533400" indent="-533400" eaLnBrk="1" hangingPunct="1">
              <a:lnSpc>
                <a:spcPct val="90000"/>
              </a:lnSpc>
            </a:pPr>
            <a:r>
              <a:rPr lang="en-CA" sz="2400" smtClean="0"/>
              <a:t>Wait! Let me tell you which one first!</a:t>
            </a:r>
          </a:p>
          <a:p>
            <a:pPr marL="533400" indent="-533400" eaLnBrk="1" hangingPunct="1">
              <a:lnSpc>
                <a:spcPct val="90000"/>
              </a:lnSpc>
            </a:pPr>
            <a:r>
              <a:rPr lang="en-CA" sz="2400" smtClean="0"/>
              <a:t>It is a “custom” textbook that combines three books into one at much less than half the cost.</a:t>
            </a:r>
          </a:p>
          <a:p>
            <a:pPr marL="533400" indent="-533400" eaLnBrk="1" hangingPunct="1">
              <a:lnSpc>
                <a:spcPct val="90000"/>
              </a:lnSpc>
            </a:pPr>
            <a:endParaRPr lang="en-CA" sz="2400" smtClean="0"/>
          </a:p>
          <a:p>
            <a:pPr marL="533400" indent="-533400" eaLnBrk="1" hangingPunct="1">
              <a:lnSpc>
                <a:spcPct val="90000"/>
              </a:lnSpc>
              <a:buFontTx/>
              <a:buNone/>
            </a:pPr>
            <a:r>
              <a:rPr lang="en-US" sz="2400" smtClean="0"/>
              <a:t>Title: 	Software Engineering: Requirements Specification, 	Design Testing, CST8225/CST8235 </a:t>
            </a:r>
          </a:p>
          <a:p>
            <a:pPr marL="533400" indent="-533400" eaLnBrk="1" hangingPunct="1">
              <a:lnSpc>
                <a:spcPct val="90000"/>
              </a:lnSpc>
              <a:buFontTx/>
              <a:buNone/>
            </a:pPr>
            <a:r>
              <a:rPr lang="en-US" sz="2400" smtClean="0"/>
              <a:t>		Volumes 1 and 2 Package </a:t>
            </a:r>
          </a:p>
          <a:p>
            <a:pPr marL="533400" indent="-533400" eaLnBrk="1" hangingPunct="1">
              <a:lnSpc>
                <a:spcPct val="90000"/>
              </a:lnSpc>
              <a:buFontTx/>
              <a:buNone/>
            </a:pPr>
            <a:r>
              <a:rPr lang="en-US" sz="2400" smtClean="0"/>
              <a:t>		ISBN: 0-07-098083-7 </a:t>
            </a:r>
          </a:p>
          <a:p>
            <a:pPr marL="533400" indent="-533400" eaLnBrk="1" hangingPunct="1">
              <a:lnSpc>
                <a:spcPct val="90000"/>
              </a:lnSpc>
              <a:buFontTx/>
              <a:buNone/>
            </a:pPr>
            <a:r>
              <a:rPr lang="en-US" sz="2400" smtClean="0"/>
              <a:t>		List Price $155.95</a:t>
            </a:r>
          </a:p>
          <a:p>
            <a:pPr marL="533400" indent="-533400" eaLnBrk="1" hangingPunct="1">
              <a:lnSpc>
                <a:spcPct val="90000"/>
              </a:lnSpc>
              <a:buFontTx/>
              <a:buNone/>
            </a:pPr>
            <a:endParaRPr lang="en-CA" sz="2400" smtClean="0"/>
          </a:p>
          <a:p>
            <a:pPr marL="533400" indent="-533400" eaLnBrk="1" hangingPunct="1">
              <a:lnSpc>
                <a:spcPct val="90000"/>
              </a:lnSpc>
            </a:pPr>
            <a:r>
              <a:rPr lang="en-CA" sz="2400" smtClean="0"/>
              <a:t>Please note that you will also be using the same textbook again in CST8235 and CST8228. </a:t>
            </a:r>
            <a:endParaRPr lang="en-US" sz="240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1-</a:t>
            </a:r>
            <a:fld id="{F221F43D-8CC6-4E3A-9A0B-11CDC9B30562}" type="slidenum">
              <a:rPr lang="en-US"/>
              <a:pPr>
                <a:defRPr/>
              </a:pPr>
              <a:t>9</a:t>
            </a:fld>
            <a:endParaRPr lang="en-US"/>
          </a:p>
        </p:txBody>
      </p:sp>
      <p:sp>
        <p:nvSpPr>
          <p:cNvPr id="16387" name="Rectangle 2"/>
          <p:cNvSpPr>
            <a:spLocks noGrp="1" noChangeArrowheads="1"/>
          </p:cNvSpPr>
          <p:nvPr>
            <p:ph type="title"/>
          </p:nvPr>
        </p:nvSpPr>
        <p:spPr>
          <a:xfrm>
            <a:off x="900113" y="0"/>
            <a:ext cx="8243887" cy="1196975"/>
          </a:xfrm>
        </p:spPr>
        <p:txBody>
          <a:bodyPr/>
          <a:lstStyle/>
          <a:p>
            <a:pPr eaLnBrk="1" hangingPunct="1"/>
            <a:r>
              <a:rPr lang="en-US" sz="4000" smtClean="0"/>
              <a:t>What is in this “custom textbook?”</a:t>
            </a:r>
          </a:p>
        </p:txBody>
      </p:sp>
      <p:sp>
        <p:nvSpPr>
          <p:cNvPr id="16388" name="Rectangle 3"/>
          <p:cNvSpPr>
            <a:spLocks noGrp="1" noChangeArrowheads="1"/>
          </p:cNvSpPr>
          <p:nvPr>
            <p:ph type="body" idx="1"/>
          </p:nvPr>
        </p:nvSpPr>
        <p:spPr>
          <a:xfrm>
            <a:off x="971550" y="1128713"/>
            <a:ext cx="7926388" cy="5180012"/>
          </a:xfrm>
        </p:spPr>
        <p:txBody>
          <a:bodyPr/>
          <a:lstStyle/>
          <a:p>
            <a:pPr eaLnBrk="1" hangingPunct="1"/>
            <a:r>
              <a:rPr lang="en-US" sz="2800" smtClean="0"/>
              <a:t>It combines the relevant chapters from the following books – If you like, you can buy these textbooks instead of the package:</a:t>
            </a:r>
          </a:p>
          <a:p>
            <a:pPr eaLnBrk="1" hangingPunct="1"/>
            <a:r>
              <a:rPr lang="en-US" sz="2800" smtClean="0"/>
              <a:t>System Analysis &amp; Design Methods, Whitten Publisher: Mcgraw </a:t>
            </a:r>
            <a:br>
              <a:rPr lang="en-US" sz="2800" smtClean="0"/>
            </a:br>
            <a:r>
              <a:rPr lang="en-US" sz="2800" smtClean="0"/>
              <a:t>6</a:t>
            </a:r>
            <a:r>
              <a:rPr lang="en-US" sz="2800" baseline="30000" smtClean="0"/>
              <a:t>th</a:t>
            </a:r>
            <a:r>
              <a:rPr lang="en-US" sz="2800" smtClean="0"/>
              <a:t> and 7</a:t>
            </a:r>
            <a:r>
              <a:rPr lang="en-US" sz="2800" baseline="30000" smtClean="0"/>
              <a:t>th </a:t>
            </a:r>
            <a:r>
              <a:rPr lang="en-US" sz="2800" smtClean="0"/>
              <a:t>Editions</a:t>
            </a:r>
            <a:r>
              <a:rPr lang="en-US" sz="2800" baseline="30000" smtClean="0"/>
              <a:t/>
            </a:r>
            <a:br>
              <a:rPr lang="en-US" sz="2800" baseline="30000" smtClean="0"/>
            </a:br>
            <a:r>
              <a:rPr lang="en-US" sz="2800" smtClean="0"/>
              <a:t>Price: $191.95 x 2 = $383.90</a:t>
            </a:r>
          </a:p>
          <a:p>
            <a:pPr eaLnBrk="1" hangingPunct="1"/>
            <a:r>
              <a:rPr lang="en-US" sz="2800" smtClean="0"/>
              <a:t>Software Engineering A Practitioners Guide, Pressman Publisher: Mcgraw </a:t>
            </a:r>
            <a:br>
              <a:rPr lang="en-US" sz="2800" smtClean="0"/>
            </a:br>
            <a:r>
              <a:rPr lang="en-US" sz="2800" smtClean="0"/>
              <a:t>6</a:t>
            </a:r>
            <a:r>
              <a:rPr lang="en-US" sz="2800" baseline="30000" smtClean="0"/>
              <a:t>th </a:t>
            </a:r>
            <a:r>
              <a:rPr lang="en-US" sz="2800" smtClean="0"/>
              <a:t>Edition </a:t>
            </a:r>
            <a:br>
              <a:rPr lang="en-US" sz="2800" smtClean="0"/>
            </a:br>
            <a:r>
              <a:rPr lang="en-US" sz="2800" smtClean="0"/>
              <a:t>Price: $137.55 (estimated)</a:t>
            </a:r>
          </a:p>
          <a:p>
            <a:pPr eaLnBrk="1" hangingPunct="1"/>
            <a:r>
              <a:rPr lang="en-US" sz="2800" smtClean="0"/>
              <a:t>Total = $521.45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Whitten Template">
  <a:themeElements>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Whitten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Pages>5</Pages>
  <Words>2844</Words>
  <Application>Microsoft Office PowerPoint</Application>
  <PresentationFormat>On-screen Show (4:3)</PresentationFormat>
  <Paragraphs>377</Paragraphs>
  <Slides>43</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Whitten Template</vt:lpstr>
      <vt:lpstr>Visio</vt:lpstr>
      <vt:lpstr>CST8225</vt:lpstr>
      <vt:lpstr>General Information</vt:lpstr>
      <vt:lpstr>General Information (cont’d)</vt:lpstr>
      <vt:lpstr>General Information (cont’d)</vt:lpstr>
      <vt:lpstr>Course Information </vt:lpstr>
      <vt:lpstr>How do I do well in this course?</vt:lpstr>
      <vt:lpstr>The Textbook</vt:lpstr>
      <vt:lpstr>Oh, I better get the textbook quick!</vt:lpstr>
      <vt:lpstr>What is in this “custom textbook?”</vt:lpstr>
      <vt:lpstr>What is required to pass this course</vt:lpstr>
      <vt:lpstr>What is the Point of This Course?</vt:lpstr>
      <vt:lpstr>Key Points to Remember for CST8235</vt:lpstr>
      <vt:lpstr>Goals, We Don’t Need No Stinkin’ Goals!</vt:lpstr>
      <vt:lpstr>Solutions?</vt:lpstr>
      <vt:lpstr>What is Software?  (Technical Viewpoint)</vt:lpstr>
      <vt:lpstr>Reading Assignment</vt:lpstr>
      <vt:lpstr>The Analysis Process</vt:lpstr>
      <vt:lpstr>THE PRODUCT</vt:lpstr>
      <vt:lpstr>THE PRODUCT</vt:lpstr>
      <vt:lpstr>Hey that’s an excellent exam question! Let me repeat it.</vt:lpstr>
      <vt:lpstr>How do I know what makes a Business Requirement?</vt:lpstr>
      <vt:lpstr>Systems Analysts (pg 160)</vt:lpstr>
      <vt:lpstr>Problem What Problem?</vt:lpstr>
      <vt:lpstr>The Systems Analyst as a Facilitator</vt:lpstr>
      <vt:lpstr>A Simple System Development Process (pg 30)</vt:lpstr>
      <vt:lpstr>System Development Process Overview (pg 32 – 34)</vt:lpstr>
      <vt:lpstr>Project and Process Management (pg 74)</vt:lpstr>
      <vt:lpstr>An Example of a System</vt:lpstr>
      <vt:lpstr>An Example of a System</vt:lpstr>
      <vt:lpstr>An Example of a System</vt:lpstr>
      <vt:lpstr>An Example of a System</vt:lpstr>
      <vt:lpstr>An Example System</vt:lpstr>
      <vt:lpstr>Systems Analysts (pg 11)</vt:lpstr>
      <vt:lpstr>The Analyst’s Dilemma</vt:lpstr>
      <vt:lpstr>The Analyst’s Dilemma (cont.)</vt:lpstr>
      <vt:lpstr>Systems Analyst as Problem Solver</vt:lpstr>
      <vt:lpstr>General Problem-Solving Approach</vt:lpstr>
      <vt:lpstr>Traits of a Good Systems Analyst</vt:lpstr>
      <vt:lpstr>Skills Required by Systems Analysts (pg 14)</vt:lpstr>
      <vt:lpstr>The Primary Focus</vt:lpstr>
      <vt:lpstr>The Primary Focus</vt:lpstr>
      <vt:lpstr>Capability Maturity Model (CMM: pg 69)</vt:lpstr>
      <vt:lpstr>Sequential versus Iterative Development (pg 91)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CST8143: Software Requirements Analysis</dc:subject>
  <dc:creator>Shawn Unger</dc:creator>
  <cp:lastModifiedBy>Edmund G. Strange</cp:lastModifiedBy>
  <cp:revision>178</cp:revision>
  <cp:lastPrinted>1999-02-22T19:32:19Z</cp:lastPrinted>
  <dcterms:created xsi:type="dcterms:W3CDTF">1996-06-28T11:49:40Z</dcterms:created>
  <dcterms:modified xsi:type="dcterms:W3CDTF">2011-12-28T15:57:13Z</dcterms:modified>
</cp:coreProperties>
</file>