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sldIdLst>
    <p:sldId id="256" r:id="rId2"/>
    <p:sldId id="308" r:id="rId3"/>
    <p:sldId id="261" r:id="rId4"/>
    <p:sldId id="304" r:id="rId5"/>
    <p:sldId id="262" r:id="rId6"/>
    <p:sldId id="263" r:id="rId7"/>
    <p:sldId id="30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30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07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2" autoAdjust="0"/>
  </p:normalViewPr>
  <p:slideViewPr>
    <p:cSldViewPr>
      <p:cViewPr>
        <p:scale>
          <a:sx n="50" d="100"/>
          <a:sy n="50" d="100"/>
        </p:scale>
        <p:origin x="-2748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5211DD-015C-426D-A704-A12A28FAA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01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5C7D8-92BF-444F-B2A9-2C4645D406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28F01-CD7F-4E80-838A-CD68D56AE22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6A84A-4C67-431D-B467-F0653D511D2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A2BF6-9430-4F92-B0CE-089001403A3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D7C51-E761-4ECA-8474-CB0B2DD88B5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27D91-1B23-4A20-8375-2BAFA5643D1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7044C-F4D7-4EC6-9A3E-387A49E6709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lvl="1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FDD13-BEFB-4388-B09E-CA080C8DFA6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99321-82E5-48E6-8775-B35F2EA7315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95F0C-ACAF-4859-A887-FADE9CBA4C8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F477-6689-4D9C-B9AC-4DCC5A535CF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B6CCB-8C12-4B4E-8ACB-39C0BAC4675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latin typeface="Symbol" pitchFamily="18" charset="2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2698F-A9E2-4283-A2DE-1D454AFBC95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D911E-BA5C-49FF-B0A6-A0EB99A41BE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lvl="1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47CD7-7FE1-45D6-90C2-45E74118D34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3FE47-3331-415F-ADAA-2B26AF1C63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EF21A-BF2C-4A76-8A22-5CD9789104B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F44AB-6F8A-454D-8AC4-0769D60DB56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0D79A-FF78-488A-9739-9FA0BEDE043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lvl="1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0F5B1-1856-4CA1-99F7-6C1EA7827C9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07BFF-B0B9-4A39-8835-C20D4568977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1247A-3DB8-4B95-9EB4-2A5A267DEEC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0D1F4-0980-46B6-810D-40E6128B873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>
              <a:buFont typeface="Symbol" pitchFamily="18" charset="2"/>
              <a:buNone/>
            </a:pPr>
            <a:endParaRPr lang="en-US" smtClean="0">
              <a:latin typeface="Symbol" pitchFamily="18" charset="2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EF944-A2DA-4D66-A72C-1DCFF129A29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3826C-2C94-41D8-BD03-0EB8821DE57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46BDC-D133-4E5C-B4FD-2C61BD611E4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A4F63-1A88-4FFF-8649-5CEC3227977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8679D-0B15-4F65-A12B-75B28F4BB03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lvl="1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033D9-A401-49EE-8038-BF9B31ADDCF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EAF75-C1B9-458D-80A7-A24422301CE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F6A9A-1D92-42AC-9277-A321F26CCFA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13ABD-3735-4DE1-9CFA-66560C96B4F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1C348-791F-4884-80F0-7497C05E3A8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8953F-1B05-441D-BFD8-DB3672CFFB4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4E691-E25B-435C-A8E8-36B4C03E2C9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A7632-5A5C-4836-AFED-3D2DA543C0E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6317B-5B42-4A84-9FAF-B7ADF1F5074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801D42-F84F-43ED-9ABD-B9688CF5861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18002-6B64-41E8-A208-9FFCAE656C8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EFF78-285A-4F5A-98EB-D37D6A77A6F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EA03B-41AF-494D-B4DB-28371A552B6B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lvl="1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18D0B-1261-43A3-955E-DF16C0C6A89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15D05-EA79-419F-BC99-19D80B4670A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E4A83-CC96-4AAC-82C4-654626CEFAA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14C37-7E1F-43FB-A962-DF327BD7938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2E622-6B88-4C49-A63C-EADD8596546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27" tIns="45713" rIns="91427" bIns="45713"/>
          <a:lstStyle/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sl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895600" y="1981200"/>
            <a:ext cx="5759450" cy="0"/>
          </a:xfrm>
          <a:prstGeom prst="lin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6572250"/>
            <a:ext cx="2667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i="1">
                <a:solidFill>
                  <a:schemeClr val="bg1"/>
                </a:solidFill>
                <a:latin typeface="Book Antiqua" pitchFamily="18" charset="0"/>
              </a:rPr>
              <a:t>McGraw-Hill/Irwin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29000" y="6572250"/>
            <a:ext cx="541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Copyright</a:t>
            </a:r>
            <a:r>
              <a:rPr lang="en-US" sz="120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© 2007 by The McGraw-Hill Companies, Inc. All rights reserved.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5600" y="381000"/>
            <a:ext cx="5715000" cy="1600200"/>
          </a:xfrm>
          <a:solidFill>
            <a:srgbClr val="D2E0A4"/>
          </a:solidFill>
        </p:spPr>
        <p:txBody>
          <a:bodyPr lIns="36576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133600"/>
            <a:ext cx="5562600" cy="3962400"/>
          </a:xfrm>
        </p:spPr>
        <p:txBody>
          <a:bodyPr anchor="ctr" anchorCtr="1"/>
          <a:lstStyle>
            <a:lvl1pPr marL="0" indent="0" algn="ctr">
              <a:buFontTx/>
              <a:buNone/>
              <a:defRPr sz="40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31CD662-C62F-4AE4-9F70-AB14D24B0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62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EE604AE-A5A4-43EA-80A9-744307A51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40005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600200"/>
            <a:ext cx="40005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37272C9-63C6-4F80-B049-667BFABA0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52900"/>
            <a:ext cx="815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4CF01ED-698D-477A-9EDF-EB73C566B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0FEB368-D1AE-4CE7-AD13-D4535E28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A94E999-6A9A-4FE2-8214-D8A5F1FFF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846A6E7-8569-4FCE-93B4-E1A978073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B0482BF-421A-4B6A-AD17-D01F52C6A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3E9D653-27E0-4988-8777-0855DE616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99ADA0A-9D5B-4A83-92F4-7DA909D38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F220164-7742-403C-8913-1E7AA9426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BF5565B-253A-48B7-AEEB-C8CC913D9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sli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2935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CAFF742D-2F62-41E1-A274-350B0E023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18A4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Management</a:t>
            </a:r>
          </a:p>
        </p:txBody>
      </p:sp>
      <p:pic>
        <p:nvPicPr>
          <p:cNvPr id="53252" name="Picture 4" descr="bookcover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F0CC3DB4-0FE7-4208-A92E-FA80E6ECB8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Management Tools </a:t>
            </a:r>
            <a:br>
              <a:rPr lang="en-US" smtClean="0"/>
            </a:br>
            <a:r>
              <a:rPr lang="en-US" smtClean="0"/>
              <a:t>&amp; Techniques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76450"/>
            <a:ext cx="8153400" cy="4135438"/>
          </a:xfrm>
        </p:spPr>
        <p:txBody>
          <a:bodyPr/>
          <a:lstStyle/>
          <a:p>
            <a:pPr marL="401638" indent="0" eaLnBrk="1" hangingPunct="1">
              <a:buFontTx/>
              <a:buNone/>
            </a:pPr>
            <a:r>
              <a:rPr lang="en-US" b="1" smtClean="0">
                <a:cs typeface="Times New Roman" pitchFamily="18" charset="0"/>
              </a:rPr>
              <a:t>PERT chart</a:t>
            </a:r>
            <a:r>
              <a:rPr lang="en-US" smtClean="0">
                <a:cs typeface="Times New Roman" pitchFamily="18" charset="0"/>
              </a:rPr>
              <a:t> – a graphical network model used to depict the interdependencies between a project’s tasks. </a:t>
            </a:r>
          </a:p>
          <a:p>
            <a:pPr marL="401638" indent="0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/>
            </a:r>
            <a:br>
              <a:rPr lang="en-US" smtClean="0">
                <a:cs typeface="Times New Roman" pitchFamily="18" charset="0"/>
              </a:rPr>
            </a:br>
            <a:r>
              <a:rPr lang="en-US" b="1" smtClean="0">
                <a:cs typeface="Times New Roman" pitchFamily="18" charset="0"/>
              </a:rPr>
              <a:t>Gantt chart</a:t>
            </a:r>
            <a:r>
              <a:rPr lang="en-US" smtClean="0">
                <a:cs typeface="Times New Roman" pitchFamily="18" charset="0"/>
              </a:rPr>
              <a:t> – a bar chart used to depict project tasks against a calendar. </a:t>
            </a:r>
            <a:endParaRPr lang="en-US" smtClean="0"/>
          </a:p>
          <a:p>
            <a:pPr marL="401638" indent="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C84BD442-01EC-4DA7-85CF-E7DD35C9A7E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PERT Chart</a:t>
            </a:r>
          </a:p>
        </p:txBody>
      </p:sp>
      <p:pic>
        <p:nvPicPr>
          <p:cNvPr id="13316" name="Picture 5" descr="whi74173_04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1266825"/>
            <a:ext cx="54673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A90EBB94-4F61-4491-BE3A-A8E4302118A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Gantt Chart</a:t>
            </a:r>
          </a:p>
        </p:txBody>
      </p:sp>
      <p:pic>
        <p:nvPicPr>
          <p:cNvPr id="14340" name="Picture 5" descr="whi74173_04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81915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A6D06D07-20A6-46D0-8470-43EF419007D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Project Gantt Chart</a:t>
            </a:r>
          </a:p>
        </p:txBody>
      </p:sp>
      <p:pic>
        <p:nvPicPr>
          <p:cNvPr id="15364" name="Picture 4" descr="whi74173_0403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58913"/>
            <a:ext cx="84582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A4249BEF-ED9B-4D0A-9E0F-978578A3298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Project PERT Chart</a:t>
            </a:r>
          </a:p>
        </p:txBody>
      </p:sp>
      <p:pic>
        <p:nvPicPr>
          <p:cNvPr id="16388" name="Picture 4" descr="whi74173_040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158875"/>
            <a:ext cx="7315200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5172D02D-4B12-406F-830C-1419B40664E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Management Life Cycle</a:t>
            </a:r>
          </a:p>
        </p:txBody>
      </p:sp>
      <p:pic>
        <p:nvPicPr>
          <p:cNvPr id="17412" name="Picture 4" descr="whi74173_0404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266825"/>
            <a:ext cx="43910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03D23C4B-6269-4A60-8360-A5D0A72931B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Joint Project Planning Strategy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76450"/>
            <a:ext cx="8153400" cy="4135438"/>
          </a:xfrm>
        </p:spPr>
        <p:txBody>
          <a:bodyPr/>
          <a:lstStyle/>
          <a:p>
            <a:pPr marL="401638" indent="0" eaLnBrk="1" hangingPunct="1">
              <a:buFontTx/>
              <a:buNone/>
            </a:pPr>
            <a:r>
              <a:rPr lang="en-US" b="1" smtClean="0">
                <a:cs typeface="Times New Roman" pitchFamily="18" charset="0"/>
              </a:rPr>
              <a:t>Joint project planning</a:t>
            </a:r>
            <a:r>
              <a:rPr lang="en-US" smtClean="0">
                <a:cs typeface="Times New Roman" pitchFamily="18" charset="0"/>
              </a:rPr>
              <a:t> (JPP) – a strategy in which all stakeholders attend an intensive workshop aimed at reaching consensus on project decisions.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70B4A817-CD8D-436F-AA59-4BA531460C1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1 – Negotiate Scope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07338" cy="5181600"/>
          </a:xfrm>
        </p:spPr>
        <p:txBody>
          <a:bodyPr/>
          <a:lstStyle/>
          <a:p>
            <a:pPr marL="401638" indent="0"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cs typeface="Times New Roman" pitchFamily="18" charset="0"/>
              </a:rPr>
              <a:t>Scope</a:t>
            </a:r>
            <a:r>
              <a:rPr lang="en-US" sz="2800" smtClean="0">
                <a:cs typeface="Times New Roman" pitchFamily="18" charset="0"/>
              </a:rPr>
              <a:t> – the boundaries of a project – the areas of a business that a project may (or may not) address. Includes answers to five basic questions:</a:t>
            </a:r>
          </a:p>
          <a:p>
            <a:pPr marL="568325" lvl="1" indent="0" eaLnBrk="1" hangingPunct="1">
              <a:lnSpc>
                <a:spcPct val="80000"/>
              </a:lnSpc>
            </a:pPr>
            <a:r>
              <a:rPr lang="en-US" sz="2000" b="1" smtClean="0">
                <a:cs typeface="Times New Roman" pitchFamily="18" charset="0"/>
              </a:rPr>
              <a:t>	Product </a:t>
            </a:r>
          </a:p>
          <a:p>
            <a:pPr marL="568325" lvl="1" indent="0" eaLnBrk="1" hangingPunct="1">
              <a:lnSpc>
                <a:spcPct val="80000"/>
              </a:lnSpc>
            </a:pPr>
            <a:r>
              <a:rPr lang="en-US" sz="2000" b="1" smtClean="0">
                <a:cs typeface="Times New Roman" pitchFamily="18" charset="0"/>
              </a:rPr>
              <a:t>	Quality </a:t>
            </a:r>
          </a:p>
          <a:p>
            <a:pPr marL="568325" lvl="1" indent="0" eaLnBrk="1" hangingPunct="1">
              <a:lnSpc>
                <a:spcPct val="80000"/>
              </a:lnSpc>
            </a:pPr>
            <a:r>
              <a:rPr lang="en-US" sz="2000" b="1" smtClean="0">
                <a:cs typeface="Times New Roman" pitchFamily="18" charset="0"/>
              </a:rPr>
              <a:t>	Time </a:t>
            </a:r>
          </a:p>
          <a:p>
            <a:pPr marL="568325" lvl="1" indent="0" eaLnBrk="1" hangingPunct="1">
              <a:lnSpc>
                <a:spcPct val="80000"/>
              </a:lnSpc>
            </a:pPr>
            <a:r>
              <a:rPr lang="en-US" sz="2000" b="1" smtClean="0">
                <a:cs typeface="Times New Roman" pitchFamily="18" charset="0"/>
              </a:rPr>
              <a:t>	Cost </a:t>
            </a:r>
          </a:p>
          <a:p>
            <a:pPr marL="568325" lvl="1" indent="0" eaLnBrk="1" hangingPunct="1">
              <a:lnSpc>
                <a:spcPct val="80000"/>
              </a:lnSpc>
            </a:pPr>
            <a:r>
              <a:rPr lang="en-US" sz="2000" b="1" smtClean="0">
                <a:cs typeface="Times New Roman" pitchFamily="18" charset="0"/>
              </a:rPr>
              <a:t>	Resources </a:t>
            </a:r>
            <a:br>
              <a:rPr lang="en-US" sz="2000" b="1" smtClean="0">
                <a:cs typeface="Times New Roman" pitchFamily="18" charset="0"/>
              </a:rPr>
            </a:br>
            <a:endParaRPr lang="en-US" sz="2000" b="1" smtClean="0">
              <a:cs typeface="Times New Roman" pitchFamily="18" charset="0"/>
            </a:endParaRPr>
          </a:p>
          <a:p>
            <a:pPr marL="401638" indent="0"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cs typeface="Times New Roman" pitchFamily="18" charset="0"/>
              </a:rPr>
              <a:t>Statement of work</a:t>
            </a:r>
            <a:r>
              <a:rPr lang="en-US" sz="2800" smtClean="0">
                <a:cs typeface="Times New Roman" pitchFamily="18" charset="0"/>
              </a:rPr>
              <a:t> – a narrative description of the work to be performed as part of a project. Common synonyms include </a:t>
            </a:r>
            <a:r>
              <a:rPr lang="en-US" sz="2800" i="1" smtClean="0">
                <a:cs typeface="Times New Roman" pitchFamily="18" charset="0"/>
              </a:rPr>
              <a:t>scope statement</a:t>
            </a:r>
            <a:r>
              <a:rPr lang="en-US" sz="2800" smtClean="0">
                <a:cs typeface="Times New Roman" pitchFamily="18" charset="0"/>
              </a:rPr>
              <a:t>, </a:t>
            </a:r>
            <a:r>
              <a:rPr lang="en-US" sz="2800" i="1" smtClean="0">
                <a:cs typeface="Times New Roman" pitchFamily="18" charset="0"/>
              </a:rPr>
              <a:t>project definition</a:t>
            </a:r>
            <a:r>
              <a:rPr lang="en-US" sz="2800" smtClean="0">
                <a:cs typeface="Times New Roman" pitchFamily="18" charset="0"/>
              </a:rPr>
              <a:t>, </a:t>
            </a:r>
            <a:r>
              <a:rPr lang="en-US" sz="2800" i="1" smtClean="0">
                <a:cs typeface="Times New Roman" pitchFamily="18" charset="0"/>
              </a:rPr>
              <a:t>project overview</a:t>
            </a:r>
            <a:r>
              <a:rPr lang="en-US" sz="2800" smtClean="0">
                <a:cs typeface="Times New Roman" pitchFamily="18" charset="0"/>
              </a:rPr>
              <a:t>, and </a:t>
            </a:r>
            <a:r>
              <a:rPr lang="en-US" sz="2800" i="1" smtClean="0">
                <a:cs typeface="Times New Roman" pitchFamily="18" charset="0"/>
              </a:rPr>
              <a:t>document of understanding</a:t>
            </a:r>
            <a:r>
              <a:rPr lang="en-US" sz="2800" smtClean="0">
                <a:cs typeface="Times New Roman" pitchFamily="18" charset="0"/>
              </a:rPr>
              <a:t>. 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F0B4462E-C71F-4E0C-BA24-CEDB222DC88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 of Work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23975"/>
            <a:ext cx="7467600" cy="5534025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b="1" smtClean="0"/>
              <a:t>I.		Purpose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b="1" smtClean="0"/>
              <a:t>II.		Background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A. Problem, opportunity, or directive statement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B. History leading to project request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C. Project goal and objectives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D. Product description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b="1" smtClean="0"/>
              <a:t>III.		Scope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A. Stakeholders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B. Data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C. Processes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D. Locations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b="1" smtClean="0"/>
              <a:t>IV. 	Project Approach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A. Route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B. Deliverables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b="1" smtClean="0"/>
              <a:t>V. 		Managerial Approach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A. Team building considerations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B. Manager and experience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C. Training requirements				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1800" smtClean="0"/>
              <a:t>					</a:t>
            </a:r>
            <a:r>
              <a:rPr lang="en-US" sz="1600" smtClean="0"/>
              <a:t>		          </a:t>
            </a:r>
            <a:r>
              <a:rPr lang="en-US" sz="1400" smtClean="0"/>
              <a:t>(continued)</a:t>
            </a:r>
          </a:p>
        </p:txBody>
      </p:sp>
      <p:sp>
        <p:nvSpPr>
          <p:cNvPr id="20485" name="AutoShape 4"/>
          <p:cNvSpPr>
            <a:spLocks/>
          </p:cNvSpPr>
          <p:nvPr/>
        </p:nvSpPr>
        <p:spPr bwMode="auto">
          <a:xfrm>
            <a:off x="6781800" y="25908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68134"/>
              <a:gd name="adj5" fmla="val 78787"/>
              <a:gd name="adj6" fmla="val -13510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n-US">
                <a:latin typeface="Times New Roman" pitchFamily="18" charset="0"/>
              </a:rPr>
              <a:t>Notice the use of information system building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50C8860B-A400-4B19-AD4D-1C1621729D1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 of Work (concluded)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47750" y="1255713"/>
            <a:ext cx="481965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/>
              <a:t>V. 		Managerial Approach (continued)</a:t>
            </a:r>
          </a:p>
          <a:p>
            <a:pPr marL="342900" indent="-342900"/>
            <a:r>
              <a:rPr lang="en-US"/>
              <a:t>		D. Meeting schedules</a:t>
            </a:r>
          </a:p>
          <a:p>
            <a:pPr marL="342900" indent="-342900"/>
            <a:r>
              <a:rPr lang="en-US"/>
              <a:t>		E. Reporting methods and frequency</a:t>
            </a:r>
          </a:p>
          <a:p>
            <a:pPr marL="342900" indent="-342900"/>
            <a:r>
              <a:rPr lang="en-US"/>
              <a:t>		F. Conflict management</a:t>
            </a:r>
          </a:p>
          <a:p>
            <a:pPr marL="342900" indent="-342900"/>
            <a:r>
              <a:rPr lang="en-US"/>
              <a:t>		G. Scope management </a:t>
            </a:r>
          </a:p>
          <a:p>
            <a:pPr marL="342900" indent="-342900"/>
            <a:r>
              <a:rPr lang="en-US" b="1"/>
              <a:t>VI.		Constraints</a:t>
            </a:r>
          </a:p>
          <a:p>
            <a:pPr marL="342900" indent="-342900"/>
            <a:r>
              <a:rPr lang="en-US"/>
              <a:t>		A. Start date</a:t>
            </a:r>
          </a:p>
          <a:p>
            <a:pPr marL="342900" indent="-342900"/>
            <a:r>
              <a:rPr lang="en-US"/>
              <a:t>		B. Deadlines</a:t>
            </a:r>
          </a:p>
          <a:p>
            <a:pPr marL="342900" indent="-342900"/>
            <a:r>
              <a:rPr lang="en-US"/>
              <a:t>		C. Budget</a:t>
            </a:r>
          </a:p>
          <a:p>
            <a:pPr marL="342900" indent="-342900"/>
            <a:r>
              <a:rPr lang="en-US"/>
              <a:t>		D. Technology</a:t>
            </a:r>
          </a:p>
          <a:p>
            <a:pPr marL="342900" indent="-342900"/>
            <a:r>
              <a:rPr lang="en-US" b="1"/>
              <a:t>VII.	Ballpark Estimates</a:t>
            </a:r>
          </a:p>
          <a:p>
            <a:pPr marL="342900" indent="-342900"/>
            <a:r>
              <a:rPr lang="en-US"/>
              <a:t>		A. Schedule</a:t>
            </a:r>
          </a:p>
          <a:p>
            <a:pPr marL="342900" indent="-342900"/>
            <a:r>
              <a:rPr lang="en-US"/>
              <a:t>		B. Budget</a:t>
            </a:r>
          </a:p>
          <a:p>
            <a:pPr marL="342900" indent="-342900"/>
            <a:r>
              <a:rPr lang="en-US" b="1"/>
              <a:t>VIII.	Conditions of Satisfaction</a:t>
            </a:r>
          </a:p>
          <a:p>
            <a:pPr marL="342900" indent="-342900"/>
            <a:r>
              <a:rPr lang="en-US"/>
              <a:t>		A. Success criteria</a:t>
            </a:r>
          </a:p>
          <a:p>
            <a:pPr marL="342900" indent="-342900"/>
            <a:r>
              <a:rPr lang="en-US"/>
              <a:t>		B. Assumptions</a:t>
            </a:r>
          </a:p>
          <a:p>
            <a:pPr marL="342900" indent="-342900"/>
            <a:r>
              <a:rPr lang="en-US"/>
              <a:t>		C. Risks</a:t>
            </a:r>
          </a:p>
          <a:p>
            <a:pPr marL="342900" indent="-342900"/>
            <a:r>
              <a:rPr lang="en-US" b="1"/>
              <a:t>IX.	Appendices</a:t>
            </a:r>
          </a:p>
          <a:p>
            <a:pPr marL="342900" indent="-3429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Class 3 2011F</a:t>
            </a:r>
            <a:endParaRPr lang="en-GB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All the slides are included for this chapter but we will only cover selected slides during the lecture</a:t>
            </a:r>
          </a:p>
          <a:p>
            <a:r>
              <a:rPr lang="en-CA" smtClean="0"/>
              <a:t>Discussion will also revolve around the PMBOK (Project Management Book of Knowledge) and the Project Management Institute’s approach to Project Management</a:t>
            </a:r>
            <a:endParaRPr lang="en-GB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C735B18-03C5-414D-91BF-F9E2169E98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E200B75C-8133-4C7E-A13E-B4F3116692C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2 – Identify Tasks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4267200" cy="5029200"/>
          </a:xfrm>
          <a:noFill/>
        </p:spPr>
        <p:txBody>
          <a:bodyPr anchorCtr="1"/>
          <a:lstStyle/>
          <a:p>
            <a:pPr marL="401638" indent="0"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Work breakdown structure</a:t>
            </a:r>
            <a:r>
              <a:rPr lang="en-US" sz="2800" smtClean="0"/>
              <a:t> (WBS) – a graphical tool used to depict the hierarchical decomposition of the project into phases, activities, and tasks. </a:t>
            </a:r>
          </a:p>
          <a:p>
            <a:pPr marL="568325" lvl="1" indent="0" eaLnBrk="1" hangingPunct="1">
              <a:lnSpc>
                <a:spcPct val="90000"/>
              </a:lnSpc>
              <a:buFontTx/>
              <a:buNone/>
            </a:pPr>
            <a:endParaRPr lang="en-US" sz="2400" b="1" smtClean="0"/>
          </a:p>
          <a:p>
            <a:pPr marL="401638" indent="0"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Milestone</a:t>
            </a:r>
            <a:r>
              <a:rPr lang="en-US" sz="2800" smtClean="0"/>
              <a:t> – an event signifying the completion of a major project deliverable. </a:t>
            </a:r>
          </a:p>
        </p:txBody>
      </p:sp>
      <p:pic>
        <p:nvPicPr>
          <p:cNvPr id="22533" name="Picture 8" descr="whi74173_04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1371600"/>
            <a:ext cx="37036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6407EAB-972D-481C-8594-16FB408424A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3 – Estimate  Task Durations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Elapsed time takes into consideration:</a:t>
            </a:r>
          </a:p>
          <a:p>
            <a:pPr lvl="1" eaLnBrk="1" hangingPunct="1"/>
            <a:r>
              <a:rPr lang="en-US" b="1" smtClean="0"/>
              <a:t>Efficiency</a:t>
            </a:r>
            <a:r>
              <a:rPr lang="en-US" smtClean="0"/>
              <a:t> - no worker performs at 100% efficiency</a:t>
            </a:r>
          </a:p>
          <a:p>
            <a:pPr lvl="2" eaLnBrk="1" hangingPunct="1"/>
            <a:r>
              <a:rPr lang="en-US" smtClean="0"/>
              <a:t>Coffee breaks, lunch, e-mail, etc.</a:t>
            </a:r>
          </a:p>
          <a:p>
            <a:pPr lvl="2" eaLnBrk="1" hangingPunct="1"/>
            <a:r>
              <a:rPr lang="en-US" smtClean="0"/>
              <a:t>Estimate of 75% is common</a:t>
            </a:r>
          </a:p>
          <a:p>
            <a:pPr lvl="1" eaLnBrk="1" hangingPunct="1"/>
            <a:r>
              <a:rPr lang="en-US" b="1" smtClean="0"/>
              <a:t>Interruptions</a:t>
            </a:r>
          </a:p>
          <a:p>
            <a:pPr lvl="2" eaLnBrk="1" hangingPunct="1"/>
            <a:r>
              <a:rPr lang="en-US" smtClean="0"/>
              <a:t>Phone calls, visitors, etc.</a:t>
            </a:r>
          </a:p>
          <a:p>
            <a:pPr lvl="2" eaLnBrk="1" hangingPunct="1"/>
            <a:r>
              <a:rPr lang="en-US" smtClean="0"/>
              <a:t>10-50%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5392D3EE-65D4-4306-B94E-A5F856E294D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3 – Estimate  Task Durations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295400"/>
            <a:ext cx="8072437" cy="3352800"/>
          </a:xfrm>
        </p:spPr>
        <p:txBody>
          <a:bodyPr/>
          <a:lstStyle/>
          <a:p>
            <a:pPr marL="685800" indent="-461963" defTabSz="1373188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itchFamily="18" charset="0"/>
              </a:rPr>
              <a:t>1.  Estimate the minimum amount of time it would take to perform the task – the </a:t>
            </a:r>
            <a:r>
              <a:rPr lang="en-US" sz="2400" b="1" smtClean="0">
                <a:cs typeface="Times New Roman" pitchFamily="18" charset="0"/>
              </a:rPr>
              <a:t>optimistic duration</a:t>
            </a:r>
            <a:r>
              <a:rPr lang="en-US" sz="2400" smtClean="0">
                <a:cs typeface="Times New Roman" pitchFamily="18" charset="0"/>
              </a:rPr>
              <a:t> (OD). </a:t>
            </a:r>
          </a:p>
          <a:p>
            <a:pPr marL="685800" indent="-461963" defTabSz="1373188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itchFamily="18" charset="0"/>
              </a:rPr>
              <a:t>2.  Estimate the maximum amount of time it would take to perform the task – the </a:t>
            </a:r>
            <a:r>
              <a:rPr lang="en-US" sz="2400" b="1" smtClean="0">
                <a:cs typeface="Times New Roman" pitchFamily="18" charset="0"/>
              </a:rPr>
              <a:t>pessimistic duration</a:t>
            </a:r>
            <a:r>
              <a:rPr lang="en-US" sz="2400" smtClean="0">
                <a:cs typeface="Times New Roman" pitchFamily="18" charset="0"/>
              </a:rPr>
              <a:t> (PD). </a:t>
            </a:r>
          </a:p>
          <a:p>
            <a:pPr marL="685800" indent="-461963" defTabSz="1373188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itchFamily="18" charset="0"/>
              </a:rPr>
              <a:t>3.  Estimate the </a:t>
            </a:r>
            <a:r>
              <a:rPr lang="en-US" sz="2400" b="1" smtClean="0">
                <a:cs typeface="Times New Roman" pitchFamily="18" charset="0"/>
              </a:rPr>
              <a:t>expected duration</a:t>
            </a:r>
            <a:r>
              <a:rPr lang="en-US" sz="2400" smtClean="0">
                <a:cs typeface="Times New Roman" pitchFamily="18" charset="0"/>
              </a:rPr>
              <a:t> (ED) that will be needed to perform the task. </a:t>
            </a:r>
          </a:p>
          <a:p>
            <a:pPr marL="685800" indent="-461963" defTabSz="1373188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itchFamily="18" charset="0"/>
              </a:rPr>
              <a:t>4.  Calculate a weighted average of the </a:t>
            </a:r>
            <a:r>
              <a:rPr lang="en-US" sz="2400" b="1" smtClean="0">
                <a:cs typeface="Times New Roman" pitchFamily="18" charset="0"/>
              </a:rPr>
              <a:t>most likely duration</a:t>
            </a:r>
            <a:r>
              <a:rPr lang="en-US" sz="2400" smtClean="0">
                <a:cs typeface="Times New Roman" pitchFamily="18" charset="0"/>
              </a:rPr>
              <a:t> (D) as follows:</a:t>
            </a:r>
            <a:endParaRPr lang="en-US" sz="2400" smtClean="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133600" y="4511675"/>
            <a:ext cx="48244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3F3070"/>
                </a:solidFill>
                <a:latin typeface="Times New Roman" pitchFamily="18" charset="0"/>
              </a:rPr>
              <a:t>D  =  </a:t>
            </a:r>
            <a:r>
              <a:rPr lang="en-US" sz="2400" u="sng">
                <a:solidFill>
                  <a:srgbClr val="3F3070"/>
                </a:solidFill>
                <a:latin typeface="Times New Roman" pitchFamily="18" charset="0"/>
              </a:rPr>
              <a:t>(1 x OD) + (4 x ED) + (1 x PD)</a:t>
            </a:r>
            <a:r>
              <a:rPr lang="en-US" sz="2400">
                <a:solidFill>
                  <a:srgbClr val="3F3070"/>
                </a:solidFill>
                <a:latin typeface="Times New Roman" pitchFamily="18" charset="0"/>
              </a:rPr>
              <a:t> </a:t>
            </a:r>
            <a:r>
              <a:rPr lang="en-US" sz="2400" u="sng">
                <a:solidFill>
                  <a:srgbClr val="3F3070"/>
                </a:solidFill>
                <a:latin typeface="Times New Roman" pitchFamily="18" charset="0"/>
              </a:rPr>
              <a:t/>
            </a:r>
            <a:br>
              <a:rPr lang="en-US" sz="2400" u="sng">
                <a:solidFill>
                  <a:srgbClr val="3F3070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3F3070"/>
                </a:solidFill>
                <a:latin typeface="Times New Roman" pitchFamily="18" charset="0"/>
              </a:rPr>
              <a:t>                                  6</a:t>
            </a:r>
            <a:r>
              <a:rPr lang="en-US" sz="2400" b="1">
                <a:solidFill>
                  <a:srgbClr val="3F307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143000" y="5883275"/>
            <a:ext cx="68961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3F3070"/>
                </a:solidFill>
                <a:latin typeface="Times New Roman" pitchFamily="18" charset="0"/>
              </a:rPr>
              <a:t>3.33 days  =  </a:t>
            </a:r>
            <a:r>
              <a:rPr lang="en-US" sz="2400" u="sng">
                <a:solidFill>
                  <a:srgbClr val="3F3070"/>
                </a:solidFill>
                <a:latin typeface="Times New Roman" pitchFamily="18" charset="0"/>
              </a:rPr>
              <a:t>(1 x 2 days) + (4 x 3 days) + (1 x 6 days)</a:t>
            </a:r>
            <a:r>
              <a:rPr lang="en-US" sz="2400">
                <a:solidFill>
                  <a:srgbClr val="3F3070"/>
                </a:solidFill>
                <a:latin typeface="Times New Roman" pitchFamily="18" charset="0"/>
              </a:rPr>
              <a:t> </a:t>
            </a:r>
            <a:r>
              <a:rPr lang="en-US" sz="2400" u="sng">
                <a:solidFill>
                  <a:srgbClr val="3F3070"/>
                </a:solidFill>
                <a:latin typeface="Times New Roman" pitchFamily="18" charset="0"/>
              </a:rPr>
              <a:t/>
            </a:r>
            <a:br>
              <a:rPr lang="en-US" sz="2400" u="sng">
                <a:solidFill>
                  <a:srgbClr val="3F3070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3F3070"/>
                </a:solidFill>
                <a:latin typeface="Times New Roman" pitchFamily="18" charset="0"/>
              </a:rPr>
              <a:t>                                                6</a:t>
            </a:r>
            <a:r>
              <a:rPr lang="en-US" sz="2400" b="1">
                <a:solidFill>
                  <a:srgbClr val="3F307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583" name="AutoShape 6"/>
          <p:cNvSpPr>
            <a:spLocks/>
          </p:cNvSpPr>
          <p:nvPr/>
        </p:nvSpPr>
        <p:spPr bwMode="auto">
          <a:xfrm>
            <a:off x="7924800" y="5410200"/>
            <a:ext cx="685800" cy="457200"/>
          </a:xfrm>
          <a:prstGeom prst="borderCallout2">
            <a:avLst>
              <a:gd name="adj1" fmla="val 25000"/>
              <a:gd name="adj2" fmla="val -11111"/>
              <a:gd name="adj3" fmla="val 25000"/>
              <a:gd name="adj4" fmla="val -58102"/>
              <a:gd name="adj5" fmla="val 113194"/>
              <a:gd name="adj6" fmla="val -10717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2000" b="1">
                <a:latin typeface="Times New Roman" pitchFamily="18" charset="0"/>
              </a:rPr>
              <a:t>PD</a:t>
            </a:r>
          </a:p>
        </p:txBody>
      </p:sp>
      <p:sp>
        <p:nvSpPr>
          <p:cNvPr id="24584" name="AutoShape 7"/>
          <p:cNvSpPr>
            <a:spLocks/>
          </p:cNvSpPr>
          <p:nvPr/>
        </p:nvSpPr>
        <p:spPr bwMode="auto">
          <a:xfrm>
            <a:off x="6172200" y="5410200"/>
            <a:ext cx="685800" cy="457200"/>
          </a:xfrm>
          <a:prstGeom prst="borderCallout2">
            <a:avLst>
              <a:gd name="adj1" fmla="val 25000"/>
              <a:gd name="adj2" fmla="val -11111"/>
              <a:gd name="adj3" fmla="val 25000"/>
              <a:gd name="adj4" fmla="val -62963"/>
              <a:gd name="adj5" fmla="val 115625"/>
              <a:gd name="adj6" fmla="val -11643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2000" b="1">
                <a:latin typeface="Times New Roman" pitchFamily="18" charset="0"/>
              </a:rPr>
              <a:t>ED</a:t>
            </a:r>
          </a:p>
        </p:txBody>
      </p:sp>
      <p:sp>
        <p:nvSpPr>
          <p:cNvPr id="24585" name="AutoShape 8"/>
          <p:cNvSpPr>
            <a:spLocks/>
          </p:cNvSpPr>
          <p:nvPr/>
        </p:nvSpPr>
        <p:spPr bwMode="auto">
          <a:xfrm>
            <a:off x="4038600" y="5334000"/>
            <a:ext cx="685800" cy="457200"/>
          </a:xfrm>
          <a:prstGeom prst="borderCallout2">
            <a:avLst>
              <a:gd name="adj1" fmla="val 25000"/>
              <a:gd name="adj2" fmla="val -11111"/>
              <a:gd name="adj3" fmla="val 25000"/>
              <a:gd name="adj4" fmla="val -48380"/>
              <a:gd name="adj5" fmla="val 139236"/>
              <a:gd name="adj6" fmla="val -8657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2000" b="1">
                <a:latin typeface="Times New Roman" pitchFamily="18" charset="0"/>
              </a:rPr>
              <a:t>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B415F16E-5B71-4F3D-9CC8-41CCDDE8696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4 – Specify Intertask Dependencies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153400" cy="4592638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smtClean="0"/>
              <a:t>Finish-to-start (FS)—The finish of one task triggers the start of another task. </a:t>
            </a:r>
          </a:p>
          <a:p>
            <a:pPr eaLnBrk="1" hangingPunct="1">
              <a:spcBef>
                <a:spcPct val="25000"/>
              </a:spcBef>
            </a:pPr>
            <a:r>
              <a:rPr lang="en-US" smtClean="0"/>
              <a:t>Start-to-start (SS)—The start of one task triggers the start of another task.</a:t>
            </a:r>
          </a:p>
          <a:p>
            <a:pPr eaLnBrk="1" hangingPunct="1">
              <a:spcBef>
                <a:spcPct val="25000"/>
              </a:spcBef>
            </a:pPr>
            <a:r>
              <a:rPr lang="en-US" smtClean="0"/>
              <a:t>Finish-to-finish (FF)—Two tasks must finish at the same time.</a:t>
            </a:r>
          </a:p>
          <a:p>
            <a:pPr eaLnBrk="1" hangingPunct="1">
              <a:spcBef>
                <a:spcPct val="25000"/>
              </a:spcBef>
            </a:pPr>
            <a:r>
              <a:rPr lang="en-US" smtClean="0"/>
              <a:t>Start-to-finish (SF)—The start of one task signifies the finish of another task.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C6B0B145-019B-4C26-BF3A-07089D8B62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Entering Intertask Dependencies</a:t>
            </a:r>
          </a:p>
        </p:txBody>
      </p:sp>
      <p:pic>
        <p:nvPicPr>
          <p:cNvPr id="26628" name="Picture 4" descr="whi74173_04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14463"/>
            <a:ext cx="8077200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87EDE33-C87B-4C4B-89D0-9483E5CF13A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Strategies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89113"/>
            <a:ext cx="8153400" cy="4422775"/>
          </a:xfrm>
        </p:spPr>
        <p:txBody>
          <a:bodyPr/>
          <a:lstStyle/>
          <a:p>
            <a:pPr marL="401638" indent="0" eaLnBrk="1" hangingPunct="1">
              <a:buFontTx/>
              <a:buNone/>
            </a:pPr>
            <a:r>
              <a:rPr lang="en-US" b="1" smtClean="0">
                <a:cs typeface="Times New Roman" pitchFamily="18" charset="0"/>
              </a:rPr>
              <a:t>Forward scheduling</a:t>
            </a:r>
            <a:r>
              <a:rPr lang="en-US" smtClean="0">
                <a:cs typeface="Times New Roman" pitchFamily="18" charset="0"/>
              </a:rPr>
              <a:t> – a project scheduling approach that establishes a project start date and then schedules forward from that date.</a:t>
            </a:r>
          </a:p>
          <a:p>
            <a:pPr marL="401638" indent="0" eaLnBrk="1" hangingPunct="1">
              <a:buFontTx/>
              <a:buNone/>
            </a:pPr>
            <a:r>
              <a:rPr lang="en-US" b="1" smtClean="0">
                <a:cs typeface="Times New Roman" pitchFamily="18" charset="0"/>
              </a:rPr>
              <a:t/>
            </a:r>
            <a:br>
              <a:rPr lang="en-US" b="1" smtClean="0">
                <a:cs typeface="Times New Roman" pitchFamily="18" charset="0"/>
              </a:rPr>
            </a:br>
            <a:r>
              <a:rPr lang="en-US" b="1" smtClean="0">
                <a:cs typeface="Times New Roman" pitchFamily="18" charset="0"/>
              </a:rPr>
              <a:t>Reverse scheduling</a:t>
            </a:r>
            <a:r>
              <a:rPr lang="en-US" smtClean="0">
                <a:cs typeface="Times New Roman" pitchFamily="18" charset="0"/>
              </a:rPr>
              <a:t> – a project scheduling strategy that establishes a project deadline and then schedules backward from that date.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CA2F18FB-4F3A-45FF-9961-A624F48000D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Project Schedule in Calendar View</a:t>
            </a:r>
          </a:p>
        </p:txBody>
      </p:sp>
      <p:pic>
        <p:nvPicPr>
          <p:cNvPr id="28676" name="Picture 5" descr="whi74173_04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00150"/>
            <a:ext cx="7543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91B087F-6AE1-4A8B-A274-42DD532CF96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5 – Assign Resources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8001000" cy="5334000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en-US" sz="2600" b="1" smtClean="0"/>
              <a:t>People</a:t>
            </a:r>
            <a:r>
              <a:rPr lang="en-US" sz="2600" smtClean="0"/>
              <a:t> – includes all system owners, users, analysts, designers, builders, external agents, and clerical help involved in the project in any way.</a:t>
            </a:r>
          </a:p>
          <a:p>
            <a:pPr eaLnBrk="1" hangingPunct="1">
              <a:spcAft>
                <a:spcPct val="10000"/>
              </a:spcAft>
            </a:pPr>
            <a:r>
              <a:rPr lang="en-US" sz="2600" b="1" smtClean="0"/>
              <a:t>Services</a:t>
            </a:r>
            <a:r>
              <a:rPr lang="en-US" sz="2600" smtClean="0"/>
              <a:t> – includes services such as a quality review that may be charged on a per use basis.</a:t>
            </a:r>
          </a:p>
          <a:p>
            <a:pPr eaLnBrk="1" hangingPunct="1">
              <a:spcAft>
                <a:spcPct val="10000"/>
              </a:spcAft>
            </a:pPr>
            <a:r>
              <a:rPr lang="en-US" sz="2600" b="1" smtClean="0"/>
              <a:t>Facilities and equipment</a:t>
            </a:r>
            <a:r>
              <a:rPr lang="en-US" sz="2600" smtClean="0"/>
              <a:t> – includes all rooms and technology that will be needed to complete the project.</a:t>
            </a:r>
          </a:p>
          <a:p>
            <a:pPr eaLnBrk="1" hangingPunct="1">
              <a:spcAft>
                <a:spcPct val="10000"/>
              </a:spcAft>
            </a:pPr>
            <a:r>
              <a:rPr lang="en-US" sz="2600" b="1" smtClean="0"/>
              <a:t>Supplies and materials</a:t>
            </a:r>
            <a:r>
              <a:rPr lang="en-US" sz="2600" smtClean="0"/>
              <a:t> – everything from pencils, paper, notebooks to toner cartridges, and so on.</a:t>
            </a:r>
          </a:p>
          <a:p>
            <a:pPr eaLnBrk="1" hangingPunct="1">
              <a:spcAft>
                <a:spcPct val="10000"/>
              </a:spcAft>
            </a:pPr>
            <a:r>
              <a:rPr lang="en-US" sz="2600" b="1" smtClean="0"/>
              <a:t>Money</a:t>
            </a:r>
            <a:r>
              <a:rPr lang="en-US" sz="2600" smtClean="0"/>
              <a:t> – includes a translation of all of the above into budgeted dollars!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A5ECB1FA-8DAB-4ACB-BA94-51A10373A44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Project Resources</a:t>
            </a:r>
          </a:p>
        </p:txBody>
      </p:sp>
      <p:pic>
        <p:nvPicPr>
          <p:cNvPr id="30724" name="Picture 5" descr="whi74173_0409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066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81C2E8E3-282F-4BDB-AAC1-1EB8468319D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Project Resources</a:t>
            </a:r>
          </a:p>
        </p:txBody>
      </p:sp>
      <p:pic>
        <p:nvPicPr>
          <p:cNvPr id="31748" name="Picture 4" descr="whi74173_0409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066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FC4B3986-F92D-4710-9C95-EA1E19C2748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Projects and Project Managers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12138" cy="4876800"/>
          </a:xfrm>
        </p:spPr>
        <p:txBody>
          <a:bodyPr/>
          <a:lstStyle/>
          <a:p>
            <a:pPr marL="401638" indent="0" eaLnBrk="1" hangingPunct="1">
              <a:buFontTx/>
              <a:buNone/>
            </a:pPr>
            <a:r>
              <a:rPr lang="en-US" b="1" smtClean="0">
                <a:cs typeface="Times New Roman" pitchFamily="18" charset="0"/>
              </a:rPr>
              <a:t>Project</a:t>
            </a:r>
            <a:r>
              <a:rPr lang="en-US" smtClean="0">
                <a:cs typeface="Times New Roman" pitchFamily="18" charset="0"/>
              </a:rPr>
              <a:t> – a [temporary] sequence of unique, complex, and connected activities having one goal or purpose and that must be completed by specific time, within budget, and according to specification.</a:t>
            </a:r>
          </a:p>
          <a:p>
            <a:pPr marL="401638" indent="0" eaLnBrk="1" hangingPunct="1"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marL="401638" indent="0" eaLnBrk="1" hangingPunct="1">
              <a:buFontTx/>
              <a:buNone/>
            </a:pPr>
            <a:r>
              <a:rPr lang="en-US" b="1" smtClean="0">
                <a:cs typeface="Times New Roman" pitchFamily="18" charset="0"/>
              </a:rPr>
              <a:t>Project manager</a:t>
            </a:r>
            <a:r>
              <a:rPr lang="en-US" smtClean="0">
                <a:cs typeface="Times New Roman" pitchFamily="18" charset="0"/>
              </a:rPr>
              <a:t> - the person responsible for supervising a systems project from initiation to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3219BD84-DD26-4E97-876D-FC31A35A123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People to Tasks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Recruit talented, highly motivated people</a:t>
            </a:r>
          </a:p>
          <a:p>
            <a:pPr eaLnBrk="1" hangingPunct="1"/>
            <a:r>
              <a:rPr lang="en-US" smtClean="0"/>
              <a:t>Select the best task for each person</a:t>
            </a:r>
          </a:p>
          <a:p>
            <a:pPr eaLnBrk="1" hangingPunct="1"/>
            <a:r>
              <a:rPr lang="en-US" smtClean="0"/>
              <a:t>Promote team harmony</a:t>
            </a:r>
          </a:p>
          <a:p>
            <a:pPr eaLnBrk="1" hangingPunct="1"/>
            <a:r>
              <a:rPr lang="en-US" smtClean="0"/>
              <a:t>Plan for the future</a:t>
            </a:r>
          </a:p>
          <a:p>
            <a:pPr eaLnBrk="1" hangingPunct="1"/>
            <a:r>
              <a:rPr lang="en-US" smtClean="0"/>
              <a:t>Keep the team size 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B2822FD3-A7A5-4414-B2E4-43F08475432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Leveling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89113"/>
            <a:ext cx="8153400" cy="4422775"/>
          </a:xfrm>
        </p:spPr>
        <p:txBody>
          <a:bodyPr/>
          <a:lstStyle/>
          <a:p>
            <a:pPr marL="401638" indent="0" eaLnBrk="1" hangingPunct="1">
              <a:buFontTx/>
              <a:buNone/>
            </a:pPr>
            <a:r>
              <a:rPr lang="en-US" b="1" smtClean="0">
                <a:cs typeface="Times New Roman" pitchFamily="18" charset="0"/>
              </a:rPr>
              <a:t>Resource leveling</a:t>
            </a:r>
            <a:r>
              <a:rPr lang="en-US" smtClean="0">
                <a:cs typeface="Times New Roman" pitchFamily="18" charset="0"/>
              </a:rPr>
              <a:t> – a strategy for correcting resource over-allocations. </a:t>
            </a:r>
          </a:p>
          <a:p>
            <a:pPr marL="401638" indent="0" eaLnBrk="1" hangingPunct="1"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marL="401638" indent="0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Two techniques for resource leveling:</a:t>
            </a:r>
          </a:p>
          <a:p>
            <a:pPr marL="401638" indent="0" eaLnBrk="1" hangingPunct="1"/>
            <a:r>
              <a:rPr lang="en-US" i="1" smtClean="0">
                <a:cs typeface="Times New Roman" pitchFamily="18" charset="0"/>
              </a:rPr>
              <a:t>	task delaying</a:t>
            </a:r>
          </a:p>
          <a:p>
            <a:pPr marL="401638" indent="0" eaLnBrk="1" hangingPunct="1"/>
            <a:r>
              <a:rPr lang="en-US" i="1" smtClean="0">
                <a:cs typeface="Times New Roman" pitchFamily="18" charset="0"/>
              </a:rPr>
              <a:t>	task splitting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390676C6-50C2-4646-BE92-8D78F7EF7A8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Splitting and Task Delaying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077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en-US" sz="2800" b="1" smtClean="0"/>
              <a:t>Critical path</a:t>
            </a:r>
            <a:r>
              <a:rPr lang="en-US" sz="2800" smtClean="0"/>
              <a:t> – the sequence of dependent tasks that determines the earliest possible completion date of the project.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en-US" sz="2400" smtClean="0">
                <a:solidFill>
                  <a:srgbClr val="3F3070"/>
                </a:solidFill>
              </a:rPr>
              <a:t>Tasks on the critical path cannot be delayed without delaying the entire project.  Critical tasks can only be split.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en-US" sz="2800" b="1" smtClean="0"/>
              <a:t>Slack time</a:t>
            </a:r>
            <a:r>
              <a:rPr lang="en-US" sz="2800" smtClean="0"/>
              <a:t> – the amount of delay that can be tolerated between the starting time and completion time of a task without causing a delay in the completion date of the entire project.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en-US" sz="2400" smtClean="0">
                <a:solidFill>
                  <a:srgbClr val="3F3070"/>
                </a:solidFill>
              </a:rPr>
              <a:t>Tasks that have slack time can be delayed to achieve resource leveling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E08D05EA-657D-4AD6-86D8-12B1726898C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6 – Direct the Team Effort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1538" y="1247775"/>
            <a:ext cx="4252912" cy="5381625"/>
          </a:xfrm>
        </p:spPr>
        <p:txBody>
          <a:bodyPr/>
          <a:lstStyle/>
          <a:p>
            <a:pPr eaLnBrk="1" hangingPunct="1"/>
            <a:r>
              <a:rPr lang="en-US" sz="2800" smtClean="0"/>
              <a:t>Supervision resources</a:t>
            </a:r>
          </a:p>
          <a:p>
            <a:pPr lvl="1" eaLnBrk="1" hangingPunct="1"/>
            <a:r>
              <a:rPr lang="en-US" sz="2200" smtClean="0">
                <a:cs typeface="Times New Roman" pitchFamily="18" charset="0"/>
              </a:rPr>
              <a:t>The Deadline: A Novel about Project Management</a:t>
            </a:r>
          </a:p>
          <a:p>
            <a:pPr lvl="1" eaLnBrk="1" hangingPunct="1"/>
            <a:r>
              <a:rPr lang="en-US" sz="2200" smtClean="0">
                <a:cs typeface="Times New Roman" pitchFamily="18" charset="0"/>
              </a:rPr>
              <a:t>The People Side of Systems</a:t>
            </a:r>
          </a:p>
          <a:p>
            <a:pPr lvl="1" eaLnBrk="1" hangingPunct="1"/>
            <a:r>
              <a:rPr lang="en-US" sz="2200" smtClean="0">
                <a:cs typeface="Times New Roman" pitchFamily="18" charset="0"/>
              </a:rPr>
              <a:t>The One Minute Manager</a:t>
            </a:r>
          </a:p>
          <a:p>
            <a:pPr lvl="1" eaLnBrk="1" hangingPunct="1"/>
            <a:r>
              <a:rPr lang="en-US" sz="2200" smtClean="0">
                <a:cs typeface="Times New Roman" pitchFamily="18" charset="0"/>
              </a:rPr>
              <a:t>The One Minute Manager Meets the Monkey</a:t>
            </a:r>
            <a:r>
              <a:rPr lang="en-US" sz="2400" smtClean="0"/>
              <a:t> </a:t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800" smtClean="0"/>
              <a:t>Stages of Team Maturity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200" smtClean="0"/>
              <a:t>(see figure to the right)</a:t>
            </a:r>
          </a:p>
        </p:txBody>
      </p:sp>
      <p:pic>
        <p:nvPicPr>
          <p:cNvPr id="35845" name="Picture 6" descr="whi74173_04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314450"/>
            <a:ext cx="40957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F4F01F36-158D-4686-ACEC-455CFA6D469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 Hints for Project Leadership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924800" cy="5257800"/>
          </a:xfrm>
        </p:spPr>
        <p:txBody>
          <a:bodyPr/>
          <a:lstStyle/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Be Consistent.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Provide Support.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Don’t Make Promises You Can’t Keep.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Praise in Public; Criticize in Private.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Be Aware of Morale Danger Points.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Set Realistic Deadlines.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Set Perceivable Targets.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Explain and Show, Rather Than Do.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Don’t Rely on Just Status Reports.</a:t>
            </a:r>
          </a:p>
          <a:p>
            <a:pPr marL="685800" indent="-685800" eaLnBrk="1" hangingPunct="1">
              <a:buFontTx/>
              <a:buAutoNum type="arabicPeriod"/>
            </a:pPr>
            <a:r>
              <a:rPr lang="en-US" sz="2800" smtClean="0"/>
              <a:t>Encourage a Good Team Spirit.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61B7834D-E84E-4660-ABF9-1DD85802B41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7 – Monitor and </a:t>
            </a:r>
            <a:br>
              <a:rPr lang="en-US" smtClean="0"/>
            </a:br>
            <a:r>
              <a:rPr lang="en-US" smtClean="0"/>
              <a:t>Control Progress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28838"/>
            <a:ext cx="8153400" cy="4424362"/>
          </a:xfrm>
        </p:spPr>
        <p:txBody>
          <a:bodyPr/>
          <a:lstStyle/>
          <a:p>
            <a:pPr eaLnBrk="1" hangingPunct="1"/>
            <a:r>
              <a:rPr lang="en-US" sz="3600" smtClean="0"/>
              <a:t>Progress reporting </a:t>
            </a:r>
          </a:p>
          <a:p>
            <a:pPr eaLnBrk="1" hangingPunct="1"/>
            <a:r>
              <a:rPr lang="en-US" sz="3600" smtClean="0"/>
              <a:t>Change management</a:t>
            </a:r>
          </a:p>
          <a:p>
            <a:pPr eaLnBrk="1" hangingPunct="1"/>
            <a:r>
              <a:rPr lang="en-US" sz="3600" smtClean="0"/>
              <a:t>Expectations management</a:t>
            </a:r>
          </a:p>
          <a:p>
            <a:pPr eaLnBrk="1" hangingPunct="1"/>
            <a:r>
              <a:rPr lang="en-US" sz="3600" smtClean="0"/>
              <a:t>Schedule adjustments</a:t>
            </a:r>
            <a:r>
              <a:rPr lang="en-US" sz="3600" smtClean="0">
                <a:cs typeface="Arial" pitchFamily="34" charset="0"/>
              </a:rPr>
              <a:t>—critical path analysis (CPA)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94ACEACF-3FDB-46A9-9A1A-A79AD8A7E4D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Outline for Progress Report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587625" y="6269038"/>
            <a:ext cx="254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587625" y="64992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</a:rPr>
              <a:t> 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2587625" y="6629400"/>
            <a:ext cx="254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891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848600" cy="5181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b="1" smtClean="0"/>
              <a:t>I.		Cover Page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A. Project name or identification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B. Project manager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C. Date or report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b="1" smtClean="0"/>
              <a:t>II. 		Summary of progress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A. Schedule analysis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B. Budget analysis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C. Scope analysis</a:t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i="1" smtClean="0"/>
              <a:t>(changes that may have an impact on future progress)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D. Process analysis</a:t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i="1" smtClean="0"/>
              <a:t>(problems encountered with strategy or methodology)</a:t>
            </a:r>
            <a:endParaRPr lang="en-US" sz="2000" smtClean="0"/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E. Gantt progress chart(s)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b="1" smtClean="0"/>
              <a:t>III.		Activity analysis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A. Tasks completed since last report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B. Current tasks and deliverables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	C. Short term future tasks and deliverables</a:t>
            </a:r>
          </a:p>
          <a:p>
            <a:pPr algn="r"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(continued)</a:t>
            </a:r>
            <a:endParaRPr 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CF97CF5-AD4B-4274-9165-8855FD48290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Outline for a Progress Report (concluded)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587625" y="6269038"/>
            <a:ext cx="254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587625" y="64992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</a:rPr>
              <a:t> 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587625" y="6629400"/>
            <a:ext cx="254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994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sz="2000" b="1" smtClean="0"/>
              <a:t>IV.		Previous problems and issues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A. Action item and status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B. New or revised action items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1. Recommendation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2. Assignment of responsibility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3. Deadline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sz="2000" b="1" smtClean="0"/>
              <a:t>V.		New problems and issues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A. Problems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</a:t>
            </a:r>
            <a:r>
              <a:rPr lang="en-US" sz="2000" i="1" smtClean="0"/>
              <a:t>(actual or anticipated)</a:t>
            </a:r>
            <a:endParaRPr lang="en-US" sz="2000" smtClean="0"/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B. Issues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</a:t>
            </a:r>
            <a:r>
              <a:rPr lang="en-US" sz="2000" i="1" smtClean="0"/>
              <a:t>(actual or anticipated)</a:t>
            </a:r>
            <a:endParaRPr lang="en-US" sz="2000" smtClean="0"/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C. Possible solutions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1. Recommendation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2. Assignment of responsibility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     3. Deadline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sz="2000" b="1" smtClean="0"/>
              <a:t>VI.		Attachments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sz="2000" smtClean="0"/>
              <a:t>		</a:t>
            </a:r>
            <a:r>
              <a:rPr lang="en-US" sz="2000" i="1" smtClean="0"/>
              <a:t>(include relevant printouts from project management software)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22230EB8-6BCB-4446-8F5C-A79DBC52CFC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Progress Reporting on a Gantt Chart</a:t>
            </a:r>
          </a:p>
        </p:txBody>
      </p:sp>
      <p:pic>
        <p:nvPicPr>
          <p:cNvPr id="40964" name="Picture 4" descr="whi74173_04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89050"/>
            <a:ext cx="72390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B455CB94-7D6E-4370-817C-691A16A2F09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Management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66800" y="1390650"/>
            <a:ext cx="76962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4950" indent="-234950">
              <a:lnSpc>
                <a:spcPct val="95000"/>
              </a:lnSpc>
              <a:spcBef>
                <a:spcPct val="20000"/>
              </a:spcBef>
            </a:pPr>
            <a:r>
              <a:rPr lang="en-US" sz="2400" b="1"/>
              <a:t>Change management</a:t>
            </a:r>
            <a:r>
              <a:rPr lang="en-US" sz="2400"/>
              <a:t> – a formal strategy in which a process is established to facilitate changes that occur during a project. 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</a:pPr>
            <a:endParaRPr lang="en-US"/>
          </a:p>
          <a:p>
            <a:pPr marL="234950" indent="-234950"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Changes can be the result of various events and factors including: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An omission in defining initial scope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A misunderstanding of the initial scope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An external event such as government regulations that create new requirements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Organizational changes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Availability of better technology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Shifts in planned technology that force changes to the business organization, culture, and/or processes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Management’s desire to have the system do more</a:t>
            </a:r>
          </a:p>
          <a:p>
            <a:pPr marL="234950" indent="-23495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Reduced funding for project or imposition of an earlier deadline.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F16B53B4-A8EE-48F8-AFC2-110C07B487D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Management </a:t>
            </a:r>
            <a:br>
              <a:rPr lang="en-US" smtClean="0"/>
            </a:br>
            <a:r>
              <a:rPr lang="en-US" smtClean="0"/>
              <a:t>and Process Management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12138" cy="4876800"/>
          </a:xfrm>
        </p:spPr>
        <p:txBody>
          <a:bodyPr/>
          <a:lstStyle/>
          <a:p>
            <a:pPr marL="401638" indent="0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cs typeface="Times New Roman" pitchFamily="18" charset="0"/>
              </a:rPr>
              <a:t>Project management</a:t>
            </a:r>
            <a:r>
              <a:rPr lang="en-US" smtClean="0">
                <a:cs typeface="Times New Roman" pitchFamily="18" charset="0"/>
              </a:rPr>
              <a:t> – the process of scoping, planning, staffing, organizing, directing, and controlling the development of an acceptable system at a minimum cost within a specified time frame.</a:t>
            </a:r>
          </a:p>
          <a:p>
            <a:pPr marL="401638" indent="0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marL="401638" indent="0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cs typeface="Times New Roman" pitchFamily="18" charset="0"/>
              </a:rPr>
              <a:t>Process management</a:t>
            </a:r>
            <a:r>
              <a:rPr lang="en-US" smtClean="0">
                <a:cs typeface="Times New Roman" pitchFamily="18" charset="0"/>
              </a:rPr>
              <a:t> – the activity of documenting, managing, and continually improving the process of systems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2CCFD744-C1DE-4A02-A9D0-E080B67212B6}" type="slidenum">
              <a:rPr lang="en-US" smtClean="0"/>
              <a:pPr/>
              <a:t>40</a:t>
            </a:fld>
            <a:endParaRPr lang="en-US" smtClean="0"/>
          </a:p>
        </p:txBody>
      </p:sp>
      <p:pic>
        <p:nvPicPr>
          <p:cNvPr id="43011" name="Picture 9" descr="whi74173_04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66675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Expectations Management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39813" y="1371600"/>
            <a:ext cx="7646987" cy="985838"/>
          </a:xfrm>
        </p:spPr>
        <p:txBody>
          <a:bodyPr/>
          <a:lstStyle/>
          <a:p>
            <a:pPr marL="6350" indent="-6350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cs typeface="Times New Roman" pitchFamily="18" charset="0"/>
              </a:rPr>
              <a:t>Expectations management matrix</a:t>
            </a:r>
            <a:r>
              <a:rPr lang="en-US" sz="2800" smtClean="0">
                <a:cs typeface="Times New Roman" pitchFamily="18" charset="0"/>
              </a:rPr>
              <a:t> – a tool used to understand the dynamics and impact of changing the parameters of a project.</a:t>
            </a:r>
            <a:r>
              <a:rPr lang="en-US" sz="2800" smtClean="0"/>
              <a:t> </a:t>
            </a:r>
          </a:p>
        </p:txBody>
      </p:sp>
      <p:sp>
        <p:nvSpPr>
          <p:cNvPr id="43014" name="AutoShape 5"/>
          <p:cNvSpPr>
            <a:spLocks/>
          </p:cNvSpPr>
          <p:nvPr/>
        </p:nvSpPr>
        <p:spPr bwMode="auto">
          <a:xfrm>
            <a:off x="609600" y="2743200"/>
            <a:ext cx="2514600" cy="381000"/>
          </a:xfrm>
          <a:prstGeom prst="borderCallout2">
            <a:avLst>
              <a:gd name="adj1" fmla="val 30000"/>
              <a:gd name="adj2" fmla="val 103032"/>
              <a:gd name="adj3" fmla="val 30000"/>
              <a:gd name="adj4" fmla="val 116352"/>
              <a:gd name="adj5" fmla="val 173333"/>
              <a:gd name="adj6" fmla="val 13030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/>
              <a:t>The most important</a:t>
            </a:r>
          </a:p>
        </p:txBody>
      </p:sp>
      <p:sp>
        <p:nvSpPr>
          <p:cNvPr id="43015" name="AutoShape 6"/>
          <p:cNvSpPr>
            <a:spLocks/>
          </p:cNvSpPr>
          <p:nvPr/>
        </p:nvSpPr>
        <p:spPr bwMode="auto">
          <a:xfrm>
            <a:off x="5638800" y="2667000"/>
            <a:ext cx="3124200" cy="381000"/>
          </a:xfrm>
          <a:prstGeom prst="borderCallout2">
            <a:avLst>
              <a:gd name="adj1" fmla="val 30000"/>
              <a:gd name="adj2" fmla="val -2440"/>
              <a:gd name="adj3" fmla="val 30000"/>
              <a:gd name="adj4" fmla="val -9250"/>
              <a:gd name="adj5" fmla="val 200417"/>
              <a:gd name="adj6" fmla="val -1636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/>
              <a:t>The second most important</a:t>
            </a:r>
          </a:p>
        </p:txBody>
      </p:sp>
      <p:sp>
        <p:nvSpPr>
          <p:cNvPr id="43016" name="AutoShape 7"/>
          <p:cNvSpPr>
            <a:spLocks/>
          </p:cNvSpPr>
          <p:nvPr/>
        </p:nvSpPr>
        <p:spPr bwMode="auto">
          <a:xfrm>
            <a:off x="7391400" y="3200400"/>
            <a:ext cx="1600200" cy="685800"/>
          </a:xfrm>
          <a:prstGeom prst="borderCallout2">
            <a:avLst>
              <a:gd name="adj1" fmla="val 16667"/>
              <a:gd name="adj2" fmla="val -4764"/>
              <a:gd name="adj3" fmla="val 16667"/>
              <a:gd name="adj4" fmla="val -21727"/>
              <a:gd name="adj5" fmla="val 34954"/>
              <a:gd name="adj6" fmla="val -4018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/>
              <a:t>The least important</a:t>
            </a:r>
          </a:p>
        </p:txBody>
      </p:sp>
      <p:sp>
        <p:nvSpPr>
          <p:cNvPr id="43017" name="AutoShape 8"/>
          <p:cNvSpPr>
            <a:spLocks/>
          </p:cNvSpPr>
          <p:nvPr/>
        </p:nvSpPr>
        <p:spPr bwMode="auto">
          <a:xfrm>
            <a:off x="7239000" y="5181600"/>
            <a:ext cx="1676400" cy="1219200"/>
          </a:xfrm>
          <a:prstGeom prst="borderCallout2">
            <a:avLst>
              <a:gd name="adj1" fmla="val 9375"/>
              <a:gd name="adj2" fmla="val -4546"/>
              <a:gd name="adj3" fmla="val 9375"/>
              <a:gd name="adj4" fmla="val -63259"/>
              <a:gd name="adj5" fmla="val -28648"/>
              <a:gd name="adj6" fmla="val -12282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/>
              <a:t>Can have only one X in each row and each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B4DD046B-326E-44AF-A82F-D4D89BD690B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Lunar Project Expectations Management</a:t>
            </a:r>
          </a:p>
        </p:txBody>
      </p:sp>
      <p:pic>
        <p:nvPicPr>
          <p:cNvPr id="44036" name="Picture 4" descr="whi74173_04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86868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7967451B-3E13-4033-B4A0-5CBAB0AC629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Typical, Initial Expectations </a:t>
            </a:r>
            <a:br>
              <a:rPr lang="en-US" smtClean="0"/>
            </a:br>
            <a:r>
              <a:rPr lang="en-US" smtClean="0"/>
              <a:t>for a Project</a:t>
            </a:r>
          </a:p>
        </p:txBody>
      </p:sp>
      <p:pic>
        <p:nvPicPr>
          <p:cNvPr id="45060" name="Picture 4" descr="whi74173_04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E06DE3A-3A47-4631-83A1-419ECE22E01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15963"/>
          </a:xfrm>
        </p:spPr>
        <p:txBody>
          <a:bodyPr/>
          <a:lstStyle/>
          <a:p>
            <a:pPr eaLnBrk="1" hangingPunct="1"/>
            <a:r>
              <a:rPr lang="en-US" smtClean="0"/>
              <a:t>Adjusting Expectations</a:t>
            </a:r>
          </a:p>
        </p:txBody>
      </p:sp>
      <p:pic>
        <p:nvPicPr>
          <p:cNvPr id="46084" name="Picture 4" descr="whi74173_04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87413"/>
            <a:ext cx="824865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35C5DA6-9CBF-43A5-A71C-D9B3CC439FC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Priorities</a:t>
            </a:r>
          </a:p>
        </p:txBody>
      </p:sp>
      <p:pic>
        <p:nvPicPr>
          <p:cNvPr id="47108" name="Picture 4" descr="whi74173_04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1571625"/>
            <a:ext cx="8572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4548285-7CAF-48AB-B425-A417E480945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 Adjustments - </a:t>
            </a:r>
            <a:br>
              <a:rPr lang="en-US" smtClean="0"/>
            </a:br>
            <a:r>
              <a:rPr lang="en-US" smtClean="0"/>
              <a:t>Critical Path Analysis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831138" cy="5029200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600" smtClean="0"/>
              <a:t>Using intertask dependencies, determine every possible path through the project.</a:t>
            </a:r>
          </a:p>
          <a:p>
            <a:pPr marL="457200" indent="-457200" eaLnBrk="1" hangingPunct="1">
              <a:lnSpc>
                <a:spcPct val="85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600" smtClean="0"/>
              <a:t>For each path, sum the durations of all tasks in the path.</a:t>
            </a:r>
          </a:p>
          <a:p>
            <a:pPr marL="457200" indent="-457200" eaLnBrk="1" hangingPunct="1">
              <a:lnSpc>
                <a:spcPct val="85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600" smtClean="0"/>
              <a:t>The path with the longest total duration is the </a:t>
            </a:r>
            <a:r>
              <a:rPr lang="en-US" sz="2600" smtClean="0">
                <a:solidFill>
                  <a:srgbClr val="3F3070"/>
                </a:solidFill>
              </a:rPr>
              <a:t>critical path</a:t>
            </a:r>
            <a:r>
              <a:rPr lang="en-US" sz="2600" smtClean="0"/>
              <a:t>.</a:t>
            </a:r>
          </a:p>
          <a:p>
            <a:pPr marL="838200" lvl="1" indent="-381000" eaLnBrk="1" hangingPunct="1">
              <a:lnSpc>
                <a:spcPct val="85000"/>
              </a:lnSpc>
            </a:pPr>
            <a:r>
              <a:rPr lang="en-US" sz="2400" smtClean="0">
                <a:cs typeface="Times New Roman" pitchFamily="18" charset="0"/>
              </a:rPr>
              <a:t>The </a:t>
            </a:r>
            <a:r>
              <a:rPr lang="en-US" sz="2400" b="1" smtClean="0">
                <a:solidFill>
                  <a:srgbClr val="3F3070"/>
                </a:solidFill>
                <a:cs typeface="Times New Roman" pitchFamily="18" charset="0"/>
              </a:rPr>
              <a:t>critical path</a:t>
            </a:r>
            <a:r>
              <a:rPr lang="en-US" sz="2400" smtClean="0">
                <a:cs typeface="Times New Roman" pitchFamily="18" charset="0"/>
              </a:rPr>
              <a:t> is the sequence of tasks with the largest sum of </a:t>
            </a:r>
            <a:r>
              <a:rPr lang="en-US" sz="2400" i="1" smtClean="0">
                <a:cs typeface="Times New Roman" pitchFamily="18" charset="0"/>
              </a:rPr>
              <a:t>most likely durations</a:t>
            </a:r>
            <a:r>
              <a:rPr lang="en-US" sz="2400" smtClean="0">
                <a:cs typeface="Times New Roman" pitchFamily="18" charset="0"/>
              </a:rPr>
              <a:t>. The critical path determines the earliest completion date of the project.</a:t>
            </a:r>
          </a:p>
          <a:p>
            <a:pPr marL="838200" lvl="1" indent="-381000" eaLnBrk="1" hangingPunct="1">
              <a:lnSpc>
                <a:spcPct val="85000"/>
              </a:lnSpc>
            </a:pPr>
            <a:r>
              <a:rPr lang="en-US" sz="2400" smtClean="0">
                <a:cs typeface="Times New Roman" pitchFamily="18" charset="0"/>
              </a:rPr>
              <a:t>The </a:t>
            </a:r>
            <a:r>
              <a:rPr lang="en-US" sz="2400" b="1" smtClean="0">
                <a:solidFill>
                  <a:srgbClr val="3F3070"/>
                </a:solidFill>
                <a:cs typeface="Times New Roman" pitchFamily="18" charset="0"/>
              </a:rPr>
              <a:t>slack time</a:t>
            </a:r>
            <a:r>
              <a:rPr lang="en-US" sz="2400" smtClean="0">
                <a:cs typeface="Times New Roman" pitchFamily="18" charset="0"/>
              </a:rPr>
              <a:t> for any non-critical task is the amount of delay that can be tolerated between starting and completion time of a task without causing a delay in the entire project.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F48DFDE7-89E9-424F-8ED7-8DCFAC2C08F5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Critical Path Analysis</a:t>
            </a:r>
          </a:p>
        </p:txBody>
      </p:sp>
      <p:pic>
        <p:nvPicPr>
          <p:cNvPr id="49156" name="Picture 5" descr="whi74173_04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66825"/>
            <a:ext cx="67818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314BB793-98BC-4CD4-A056-240C37C5E80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8 – Assess Project Results and Experiences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28838"/>
            <a:ext cx="8153400" cy="4424362"/>
          </a:xfrm>
        </p:spPr>
        <p:txBody>
          <a:bodyPr/>
          <a:lstStyle/>
          <a:p>
            <a:pPr eaLnBrk="1" hangingPunct="1"/>
            <a:r>
              <a:rPr lang="en-US" smtClean="0"/>
              <a:t>Did the final product meet or exceed user expectations?</a:t>
            </a:r>
          </a:p>
          <a:p>
            <a:pPr lvl="1" eaLnBrk="1" hangingPunct="1"/>
            <a:r>
              <a:rPr lang="en-US" smtClean="0"/>
              <a:t>Why or why not?</a:t>
            </a:r>
          </a:p>
          <a:p>
            <a:pPr eaLnBrk="1" hangingPunct="1"/>
            <a:r>
              <a:rPr lang="en-US" smtClean="0"/>
              <a:t>Did the project come in on schedule?</a:t>
            </a:r>
          </a:p>
          <a:p>
            <a:pPr lvl="1" eaLnBrk="1" hangingPunct="1"/>
            <a:r>
              <a:rPr lang="en-US" smtClean="0"/>
              <a:t>Why or why not? </a:t>
            </a:r>
          </a:p>
          <a:p>
            <a:pPr eaLnBrk="1" hangingPunct="1"/>
            <a:r>
              <a:rPr lang="en-US" smtClean="0"/>
              <a:t>Did the project come in under budget? </a:t>
            </a:r>
          </a:p>
          <a:p>
            <a:pPr lvl="1" eaLnBrk="1" hangingPunct="1"/>
            <a:r>
              <a:rPr lang="en-US" smtClean="0"/>
              <a:t>Why or 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B48BB0A0-67FC-4D4E-81AB-E40C271D36C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Measures of Project Success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The resulting information system is acceptable to the customer.</a:t>
            </a:r>
          </a:p>
          <a:p>
            <a:pPr lvl="1"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The system was delivered “on time.”</a:t>
            </a:r>
          </a:p>
          <a:p>
            <a:pPr lvl="1"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The system was delivered “within budget.”</a:t>
            </a:r>
          </a:p>
          <a:p>
            <a:pPr lvl="1"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The system development process had a minimal impact on ongoing business operations.</a:t>
            </a:r>
            <a:r>
              <a:rPr lang="en-US" sz="320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D259495-8600-4169-9053-70BBB031FBC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Causes of Project Failure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77200" cy="52578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mtClean="0"/>
              <a:t>Failure to establish upper-management commitment to the project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Lack of organization’s commitment to the methodology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Taking shortcuts through or around the methodology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Poor expectations management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b="1" smtClean="0">
                <a:cs typeface="Times New Roman" pitchFamily="18" charset="0"/>
              </a:rPr>
              <a:t>Feature creep</a:t>
            </a:r>
            <a:r>
              <a:rPr lang="en-US" sz="2400" smtClean="0">
                <a:cs typeface="Times New Roman" pitchFamily="18" charset="0"/>
              </a:rPr>
              <a:t>– uncontrolled addition of technical features to a system.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b="1" smtClean="0">
                <a:cs typeface="Times New Roman" pitchFamily="18" charset="0"/>
              </a:rPr>
              <a:t>Scope creep</a:t>
            </a:r>
            <a:r>
              <a:rPr lang="en-US" sz="2400" smtClean="0">
                <a:cs typeface="Times New Roman" pitchFamily="18" charset="0"/>
              </a:rPr>
              <a:t> – unexpected and gradual growth of requirements during an information systems project.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40E218DD-FE26-4407-987E-4CC5B939C4A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Causes of Project Failure (cont.)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mtClean="0"/>
              <a:t>Premature commitment to a fixed budget and schedule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Poor estimating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Overoptimism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mythical man-month (Brooks, 1975)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Inadequate people management skills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Failure to adapt to business change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Insufficient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Failure to “manage to the plan”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F66E395-3CA3-4BD0-8096-2904A9BB0F9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Manager Competencies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4033838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Business awareness</a:t>
            </a:r>
          </a:p>
          <a:p>
            <a:pPr eaLnBrk="1" hangingPunct="1"/>
            <a:r>
              <a:rPr lang="en-US" sz="2400" smtClean="0"/>
              <a:t>Business partner orientation</a:t>
            </a:r>
          </a:p>
          <a:p>
            <a:pPr eaLnBrk="1" hangingPunct="1"/>
            <a:r>
              <a:rPr lang="en-US" sz="2400" smtClean="0"/>
              <a:t>Commitment to quality</a:t>
            </a:r>
          </a:p>
          <a:p>
            <a:pPr eaLnBrk="1" hangingPunct="1"/>
            <a:r>
              <a:rPr lang="en-US" sz="2400" smtClean="0"/>
              <a:t>Initiative</a:t>
            </a:r>
          </a:p>
          <a:p>
            <a:pPr eaLnBrk="1" hangingPunct="1"/>
            <a:r>
              <a:rPr lang="en-US" sz="2400" smtClean="0"/>
              <a:t>Information gathering</a:t>
            </a:r>
          </a:p>
          <a:p>
            <a:pPr eaLnBrk="1" hangingPunct="1"/>
            <a:r>
              <a:rPr lang="en-US" sz="2400" smtClean="0"/>
              <a:t>Analytical thinking</a:t>
            </a:r>
          </a:p>
          <a:p>
            <a:pPr eaLnBrk="1" hangingPunct="1"/>
            <a:r>
              <a:rPr lang="en-US" sz="2400" smtClean="0"/>
              <a:t>Conceptual thinking</a:t>
            </a:r>
          </a:p>
          <a:p>
            <a:pPr eaLnBrk="1" hangingPunct="1"/>
            <a:r>
              <a:rPr lang="en-US" sz="2400" smtClean="0"/>
              <a:t>Interpersonal awareness</a:t>
            </a:r>
          </a:p>
          <a:p>
            <a:pPr eaLnBrk="1" hangingPunct="1"/>
            <a:r>
              <a:rPr lang="en-US" sz="2400" smtClean="0"/>
              <a:t>Organizational awareness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10163" y="1295400"/>
            <a:ext cx="4033837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Anticipation of impact</a:t>
            </a:r>
          </a:p>
          <a:p>
            <a:pPr eaLnBrk="1" hangingPunct="1"/>
            <a:r>
              <a:rPr lang="en-US" sz="2400" smtClean="0"/>
              <a:t>Resourceful use of influence</a:t>
            </a:r>
          </a:p>
          <a:p>
            <a:pPr eaLnBrk="1" hangingPunct="1"/>
            <a:r>
              <a:rPr lang="en-US" sz="2400" smtClean="0"/>
              <a:t>Motivating others</a:t>
            </a:r>
          </a:p>
          <a:p>
            <a:pPr eaLnBrk="1" hangingPunct="1"/>
            <a:r>
              <a:rPr lang="en-US" sz="2400" smtClean="0"/>
              <a:t>Communication skills</a:t>
            </a:r>
          </a:p>
          <a:p>
            <a:pPr eaLnBrk="1" hangingPunct="1"/>
            <a:r>
              <a:rPr lang="en-US" sz="2400" smtClean="0"/>
              <a:t>Developing others</a:t>
            </a:r>
          </a:p>
          <a:p>
            <a:pPr eaLnBrk="1" hangingPunct="1"/>
            <a:r>
              <a:rPr lang="en-US" sz="2400" smtClean="0"/>
              <a:t>Monitoring and controlling</a:t>
            </a:r>
          </a:p>
          <a:p>
            <a:pPr eaLnBrk="1" hangingPunct="1"/>
            <a:r>
              <a:rPr lang="en-US" sz="2400" smtClean="0"/>
              <a:t>Self-confidence</a:t>
            </a:r>
          </a:p>
          <a:p>
            <a:pPr eaLnBrk="1" hangingPunct="1"/>
            <a:r>
              <a:rPr lang="en-US" sz="2400" smtClean="0"/>
              <a:t>Stress management</a:t>
            </a:r>
          </a:p>
          <a:p>
            <a:pPr eaLnBrk="1" hangingPunct="1"/>
            <a:r>
              <a:rPr lang="en-US" sz="2400" smtClean="0"/>
              <a:t>Concern for credibility</a:t>
            </a:r>
          </a:p>
          <a:p>
            <a:pPr eaLnBrk="1" hangingPunct="1"/>
            <a:r>
              <a:rPr lang="en-US" sz="2400" smtClean="0"/>
              <a:t>Flexibility</a:t>
            </a:r>
            <a:endParaRPr lang="en-US" sz="3200" smtClean="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352800" y="6461125"/>
            <a:ext cx="57912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419600" y="6400800"/>
            <a:ext cx="457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latin typeface="New York" charset="0"/>
                <a:cs typeface="Times New Roman" pitchFamily="18" charset="0"/>
              </a:rPr>
              <a:t>(Adapted from Wysocki, Beck, and Crane, </a:t>
            </a:r>
            <a:r>
              <a:rPr lang="en-US" sz="1000" i="1">
                <a:latin typeface="New York" charset="0"/>
                <a:cs typeface="Times New Roman" pitchFamily="18" charset="0"/>
              </a:rPr>
              <a:t>Effective Project Management: How to Plan, Manage, and Deliver Projects on Time and within Budget.)</a:t>
            </a: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52732A35-F19D-4140-B7CD-14E3C679380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Management 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20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Scoping</a:t>
            </a:r>
            <a:r>
              <a:rPr lang="en-US" sz="2800" smtClean="0"/>
              <a:t> – setting the boundaries of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Planning</a:t>
            </a:r>
            <a:r>
              <a:rPr lang="en-US" sz="2800" smtClean="0"/>
              <a:t> – identifying the tasks required to complete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Estimating</a:t>
            </a:r>
            <a:r>
              <a:rPr lang="en-US" sz="2800" smtClean="0"/>
              <a:t> – identifying the resources required to complete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Scheduling</a:t>
            </a:r>
            <a:r>
              <a:rPr lang="en-US" sz="2800" smtClean="0"/>
              <a:t> – developing the plan to complete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Organizing</a:t>
            </a:r>
            <a:r>
              <a:rPr lang="en-US" sz="2800" smtClean="0"/>
              <a:t> – making sure members understand their roles and responsibilities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Directing</a:t>
            </a:r>
            <a:r>
              <a:rPr lang="en-US" sz="2800" smtClean="0"/>
              <a:t> – coordinating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Controlling</a:t>
            </a:r>
            <a:r>
              <a:rPr lang="en-US" sz="2800" smtClean="0"/>
              <a:t> – monitoring progress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Closing</a:t>
            </a:r>
            <a:r>
              <a:rPr lang="en-US" sz="2800" smtClean="0"/>
              <a:t> – assessing success and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 Template">
  <a:themeElements>
    <a:clrScheme name="Whitte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te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author template</Template>
  <TotalTime>394</TotalTime>
  <Words>1602</Words>
  <Application>Microsoft Office PowerPoint</Application>
  <PresentationFormat>On-screen Show (4:3)</PresentationFormat>
  <Paragraphs>371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Whitten Template</vt:lpstr>
      <vt:lpstr>Chapter 4</vt:lpstr>
      <vt:lpstr>Class 3 2011F</vt:lpstr>
      <vt:lpstr>Projects and Project Managers</vt:lpstr>
      <vt:lpstr>Project Management  and Process Management</vt:lpstr>
      <vt:lpstr>Measures of Project Success</vt:lpstr>
      <vt:lpstr>Causes of Project Failure</vt:lpstr>
      <vt:lpstr>Causes of Project Failure (cont.)</vt:lpstr>
      <vt:lpstr>Project Manager Competencies</vt:lpstr>
      <vt:lpstr>Project Management Functions</vt:lpstr>
      <vt:lpstr>Project Management Tools  &amp; Techniques</vt:lpstr>
      <vt:lpstr>PERT Chart</vt:lpstr>
      <vt:lpstr>Gantt Chart</vt:lpstr>
      <vt:lpstr>Microsoft Project Gantt Chart</vt:lpstr>
      <vt:lpstr>Microsoft Project PERT Chart</vt:lpstr>
      <vt:lpstr>Project Management Life Cycle</vt:lpstr>
      <vt:lpstr>Joint Project Planning Strategy</vt:lpstr>
      <vt:lpstr>Activity 1 – Negotiate Scope</vt:lpstr>
      <vt:lpstr>Statement of Work</vt:lpstr>
      <vt:lpstr>Statement of Work (concluded)</vt:lpstr>
      <vt:lpstr>Activity 2 – Identify Tasks</vt:lpstr>
      <vt:lpstr>Activity 3 – Estimate  Task Durations</vt:lpstr>
      <vt:lpstr>Activity 3 – Estimate  Task Durations</vt:lpstr>
      <vt:lpstr>Activity 4 – Specify Intertask Dependencies</vt:lpstr>
      <vt:lpstr>Entering Intertask Dependencies</vt:lpstr>
      <vt:lpstr>Scheduling Strategies</vt:lpstr>
      <vt:lpstr>A Project Schedule in Calendar View</vt:lpstr>
      <vt:lpstr>Activity 5 – Assign Resources</vt:lpstr>
      <vt:lpstr>Defining Project Resources</vt:lpstr>
      <vt:lpstr>Assigning Project Resources</vt:lpstr>
      <vt:lpstr>Assigning People to Tasks</vt:lpstr>
      <vt:lpstr>Resource Leveling</vt:lpstr>
      <vt:lpstr>Task Splitting and Task Delaying</vt:lpstr>
      <vt:lpstr>Activity 6 – Direct the Team Effort</vt:lpstr>
      <vt:lpstr>10 Hints for Project Leadership</vt:lpstr>
      <vt:lpstr>Activity 7 – Monitor and  Control Progress</vt:lpstr>
      <vt:lpstr>Sample Outline for Progress Report</vt:lpstr>
      <vt:lpstr>Sample Outline for a Progress Report (concluded)</vt:lpstr>
      <vt:lpstr>Progress Reporting on a Gantt Chart</vt:lpstr>
      <vt:lpstr>Change Management</vt:lpstr>
      <vt:lpstr>Expectations Management</vt:lpstr>
      <vt:lpstr>Lunar Project Expectations Management</vt:lpstr>
      <vt:lpstr>Typical, Initial Expectations  for a Project</vt:lpstr>
      <vt:lpstr>Adjusting Expectations</vt:lpstr>
      <vt:lpstr>Changing Priorities</vt:lpstr>
      <vt:lpstr>Schedule Adjustments -  Critical Path Analysis</vt:lpstr>
      <vt:lpstr>Critical Path Analysis</vt:lpstr>
      <vt:lpstr>Activity 8 – Assess Project Results and Experiences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Gary Randolph</dc:creator>
  <cp:lastModifiedBy>Edmund G. Strange</cp:lastModifiedBy>
  <cp:revision>34</cp:revision>
  <dcterms:created xsi:type="dcterms:W3CDTF">2005-07-28T14:02:23Z</dcterms:created>
  <dcterms:modified xsi:type="dcterms:W3CDTF">2012-01-14T16:35:01Z</dcterms:modified>
</cp:coreProperties>
</file>