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7"/>
  </p:notesMasterIdLst>
  <p:sldIdLst>
    <p:sldId id="305" r:id="rId2"/>
    <p:sldId id="306"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303" r:id="rId31"/>
    <p:sldId id="304"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73" autoAdjust="0"/>
  </p:normalViewPr>
  <p:slideViewPr>
    <p:cSldViewPr>
      <p:cViewPr>
        <p:scale>
          <a:sx n="50" d="100"/>
          <a:sy n="50" d="100"/>
        </p:scale>
        <p:origin x="-2748" y="-9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DD47F89-8255-4319-ABFB-388DA9C1F4C3}" type="slidenum">
              <a:rPr lang="en-US"/>
              <a:pPr>
                <a:defRPr/>
              </a:pPr>
              <a:t>‹#›</a:t>
            </a:fld>
            <a:endParaRPr lang="en-US"/>
          </a:p>
        </p:txBody>
      </p:sp>
    </p:spTree>
    <p:extLst>
      <p:ext uri="{BB962C8B-B14F-4D97-AF65-F5344CB8AC3E}">
        <p14:creationId xmlns:p14="http://schemas.microsoft.com/office/powerpoint/2010/main" val="1555667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4D6661-D9B1-4170-BADC-9791458B9E9B}" type="slidenum">
              <a:rPr lang="en-US"/>
              <a:pPr/>
              <a:t>3</a:t>
            </a:fld>
            <a:endParaRPr lang="en-US"/>
          </a:p>
        </p:txBody>
      </p:sp>
      <p:sp>
        <p:nvSpPr>
          <p:cNvPr id="52227" name="Rectangle 2"/>
          <p:cNvSpPr>
            <a:spLocks noGrp="1" noRot="1" noChangeAspect="1" noChangeArrowheads="1" noTextEdit="1"/>
          </p:cNvSpPr>
          <p:nvPr>
            <p:ph type="sldImg"/>
          </p:nvPr>
        </p:nvSpPr>
        <p:spPr>
          <a:xfrm>
            <a:off x="1131888" y="674688"/>
            <a:ext cx="4598987" cy="3449637"/>
          </a:xfrm>
          <a:ln/>
        </p:spPr>
      </p:sp>
      <p:sp>
        <p:nvSpPr>
          <p:cNvPr id="5222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F018763-785E-4425-837C-448D75D038A7}" type="slidenum">
              <a:rPr lang="en-US"/>
              <a:pPr/>
              <a:t>12</a:t>
            </a:fld>
            <a:endParaRPr lang="en-US"/>
          </a:p>
        </p:txBody>
      </p:sp>
      <p:sp>
        <p:nvSpPr>
          <p:cNvPr id="61443" name="Rectangle 2"/>
          <p:cNvSpPr>
            <a:spLocks noGrp="1" noRot="1" noChangeAspect="1" noChangeArrowheads="1" noTextEdit="1"/>
          </p:cNvSpPr>
          <p:nvPr>
            <p:ph type="sldImg"/>
          </p:nvPr>
        </p:nvSpPr>
        <p:spPr>
          <a:xfrm>
            <a:off x="1150938" y="690563"/>
            <a:ext cx="4557712" cy="3417887"/>
          </a:xfrm>
          <a:ln/>
        </p:spPr>
      </p:sp>
      <p:sp>
        <p:nvSpPr>
          <p:cNvPr id="61444"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0DBE0D9-94B7-4F68-9DE8-75292FBFA589}" type="slidenum">
              <a:rPr lang="en-US"/>
              <a:pPr/>
              <a:t>13</a:t>
            </a:fld>
            <a:endParaRPr lang="en-US"/>
          </a:p>
        </p:txBody>
      </p:sp>
      <p:sp>
        <p:nvSpPr>
          <p:cNvPr id="62467" name="Rectangle 2"/>
          <p:cNvSpPr>
            <a:spLocks noGrp="1" noRot="1" noChangeAspect="1" noChangeArrowheads="1" noTextEdit="1"/>
          </p:cNvSpPr>
          <p:nvPr>
            <p:ph type="sldImg"/>
          </p:nvPr>
        </p:nvSpPr>
        <p:spPr>
          <a:xfrm>
            <a:off x="1131888" y="674688"/>
            <a:ext cx="4598987" cy="3449637"/>
          </a:xfrm>
          <a:ln/>
        </p:spPr>
      </p:sp>
      <p:sp>
        <p:nvSpPr>
          <p:cNvPr id="6246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768D7B0-3CFE-46B3-8BF9-3FD06FE1E850}" type="slidenum">
              <a:rPr lang="en-US"/>
              <a:pPr/>
              <a:t>14</a:t>
            </a:fld>
            <a:endParaRPr lang="en-US"/>
          </a:p>
        </p:txBody>
      </p:sp>
      <p:sp>
        <p:nvSpPr>
          <p:cNvPr id="63491" name="Rectangle 2"/>
          <p:cNvSpPr>
            <a:spLocks noGrp="1" noRot="1" noChangeAspect="1" noChangeArrowheads="1" noTextEdit="1"/>
          </p:cNvSpPr>
          <p:nvPr>
            <p:ph type="sldImg"/>
          </p:nvPr>
        </p:nvSpPr>
        <p:spPr>
          <a:xfrm>
            <a:off x="1131888" y="674688"/>
            <a:ext cx="4598987" cy="3449637"/>
          </a:xfrm>
          <a:ln/>
        </p:spPr>
      </p:sp>
      <p:sp>
        <p:nvSpPr>
          <p:cNvPr id="6349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4ABAECC-8545-4677-B495-87DFE40C2D26}" type="slidenum">
              <a:rPr lang="en-US"/>
              <a:pPr/>
              <a:t>15</a:t>
            </a:fld>
            <a:endParaRPr lang="en-US"/>
          </a:p>
        </p:txBody>
      </p:sp>
      <p:sp>
        <p:nvSpPr>
          <p:cNvPr id="64515" name="Rectangle 2"/>
          <p:cNvSpPr>
            <a:spLocks noGrp="1" noRot="1" noChangeAspect="1" noChangeArrowheads="1" noTextEdit="1"/>
          </p:cNvSpPr>
          <p:nvPr>
            <p:ph type="sldImg"/>
          </p:nvPr>
        </p:nvSpPr>
        <p:spPr>
          <a:xfrm>
            <a:off x="1131888" y="674688"/>
            <a:ext cx="4598987" cy="3449637"/>
          </a:xfrm>
          <a:ln/>
        </p:spPr>
      </p:sp>
      <p:sp>
        <p:nvSpPr>
          <p:cNvPr id="64516"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2ED3B90-CB2D-4804-AA88-C3CBFC6E103C}" type="slidenum">
              <a:rPr lang="en-US"/>
              <a:pPr/>
              <a:t>16</a:t>
            </a:fld>
            <a:endParaRPr lang="en-US"/>
          </a:p>
        </p:txBody>
      </p:sp>
      <p:sp>
        <p:nvSpPr>
          <p:cNvPr id="65539" name="Rectangle 2"/>
          <p:cNvSpPr>
            <a:spLocks noGrp="1" noRot="1" noChangeAspect="1" noChangeArrowheads="1" noTextEdit="1"/>
          </p:cNvSpPr>
          <p:nvPr>
            <p:ph type="sldImg"/>
          </p:nvPr>
        </p:nvSpPr>
        <p:spPr>
          <a:xfrm>
            <a:off x="1131888" y="674688"/>
            <a:ext cx="4598987" cy="3449637"/>
          </a:xfrm>
          <a:ln/>
        </p:spPr>
      </p:sp>
      <p:sp>
        <p:nvSpPr>
          <p:cNvPr id="65540"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2CF97BD-0608-4DF7-BF5A-E59053BF4788}" type="slidenum">
              <a:rPr lang="en-US"/>
              <a:pPr/>
              <a:t>17</a:t>
            </a:fld>
            <a:endParaRPr lang="en-US"/>
          </a:p>
        </p:txBody>
      </p:sp>
      <p:sp>
        <p:nvSpPr>
          <p:cNvPr id="66563" name="Rectangle 2"/>
          <p:cNvSpPr>
            <a:spLocks noGrp="1" noRot="1" noChangeAspect="1" noChangeArrowheads="1" noTextEdit="1"/>
          </p:cNvSpPr>
          <p:nvPr>
            <p:ph type="sldImg"/>
          </p:nvPr>
        </p:nvSpPr>
        <p:spPr>
          <a:xfrm>
            <a:off x="1150938" y="690563"/>
            <a:ext cx="4557712" cy="3417887"/>
          </a:xfrm>
          <a:ln/>
        </p:spPr>
      </p:sp>
      <p:sp>
        <p:nvSpPr>
          <p:cNvPr id="66564"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F9E7-E72E-4A2F-9586-B58E565A13E7}" type="slidenum">
              <a:rPr lang="en-US"/>
              <a:pPr/>
              <a:t>18</a:t>
            </a:fld>
            <a:endParaRPr lang="en-US"/>
          </a:p>
        </p:txBody>
      </p:sp>
      <p:sp>
        <p:nvSpPr>
          <p:cNvPr id="67587" name="Rectangle 2"/>
          <p:cNvSpPr>
            <a:spLocks noGrp="1" noRot="1" noChangeAspect="1" noChangeArrowheads="1" noTextEdit="1"/>
          </p:cNvSpPr>
          <p:nvPr>
            <p:ph type="sldImg"/>
          </p:nvPr>
        </p:nvSpPr>
        <p:spPr>
          <a:xfrm>
            <a:off x="1131888" y="674688"/>
            <a:ext cx="4598987" cy="3449637"/>
          </a:xfrm>
          <a:ln/>
        </p:spPr>
      </p:sp>
      <p:sp>
        <p:nvSpPr>
          <p:cNvPr id="6758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21EA255-0966-4A66-B872-95BF8D2B0020}" type="slidenum">
              <a:rPr lang="en-US"/>
              <a:pPr/>
              <a:t>19</a:t>
            </a:fld>
            <a:endParaRPr lang="en-US"/>
          </a:p>
        </p:txBody>
      </p:sp>
      <p:sp>
        <p:nvSpPr>
          <p:cNvPr id="68611" name="Rectangle 2"/>
          <p:cNvSpPr>
            <a:spLocks noGrp="1" noRot="1" noChangeAspect="1" noChangeArrowheads="1" noTextEdit="1"/>
          </p:cNvSpPr>
          <p:nvPr>
            <p:ph type="sldImg"/>
          </p:nvPr>
        </p:nvSpPr>
        <p:spPr>
          <a:xfrm>
            <a:off x="1131888" y="674688"/>
            <a:ext cx="4598987" cy="3449637"/>
          </a:xfrm>
          <a:ln/>
        </p:spPr>
      </p:sp>
      <p:sp>
        <p:nvSpPr>
          <p:cNvPr id="6861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9E03710-E407-4EE3-8280-B771ABF69345}" type="slidenum">
              <a:rPr lang="en-US"/>
              <a:pPr/>
              <a:t>20</a:t>
            </a:fld>
            <a:endParaRPr lang="en-US"/>
          </a:p>
        </p:txBody>
      </p:sp>
      <p:sp>
        <p:nvSpPr>
          <p:cNvPr id="69635" name="Rectangle 2"/>
          <p:cNvSpPr>
            <a:spLocks noGrp="1" noRot="1" noChangeAspect="1" noChangeArrowheads="1" noTextEdit="1"/>
          </p:cNvSpPr>
          <p:nvPr>
            <p:ph type="sldImg"/>
          </p:nvPr>
        </p:nvSpPr>
        <p:spPr>
          <a:xfrm>
            <a:off x="1131888" y="674688"/>
            <a:ext cx="4598987" cy="3449637"/>
          </a:xfrm>
          <a:ln/>
        </p:spPr>
      </p:sp>
      <p:sp>
        <p:nvSpPr>
          <p:cNvPr id="69636"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157357B-A398-46F0-AD79-B4B174116046}" type="slidenum">
              <a:rPr lang="en-US"/>
              <a:pPr/>
              <a:t>21</a:t>
            </a:fld>
            <a:endParaRPr lang="en-US"/>
          </a:p>
        </p:txBody>
      </p:sp>
      <p:sp>
        <p:nvSpPr>
          <p:cNvPr id="70659" name="Rectangle 2"/>
          <p:cNvSpPr>
            <a:spLocks noGrp="1" noRot="1" noChangeAspect="1" noChangeArrowheads="1" noTextEdit="1"/>
          </p:cNvSpPr>
          <p:nvPr>
            <p:ph type="sldImg"/>
          </p:nvPr>
        </p:nvSpPr>
        <p:spPr>
          <a:xfrm>
            <a:off x="1150938" y="690563"/>
            <a:ext cx="4557712" cy="3417887"/>
          </a:xfrm>
          <a:ln/>
        </p:spPr>
      </p:sp>
      <p:sp>
        <p:nvSpPr>
          <p:cNvPr id="70660"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297192D-D04C-499D-A3EC-8E6610EEDBF4}" type="slidenum">
              <a:rPr lang="en-US"/>
              <a:pPr/>
              <a:t>4</a:t>
            </a:fld>
            <a:endParaRPr lang="en-US"/>
          </a:p>
        </p:txBody>
      </p:sp>
      <p:sp>
        <p:nvSpPr>
          <p:cNvPr id="53251" name="Rectangle 2"/>
          <p:cNvSpPr>
            <a:spLocks noGrp="1" noRot="1" noChangeAspect="1" noChangeArrowheads="1" noTextEdit="1"/>
          </p:cNvSpPr>
          <p:nvPr>
            <p:ph type="sldImg"/>
          </p:nvPr>
        </p:nvSpPr>
        <p:spPr>
          <a:xfrm>
            <a:off x="1131888" y="674688"/>
            <a:ext cx="4598987" cy="3449637"/>
          </a:xfrm>
          <a:ln/>
        </p:spPr>
      </p:sp>
      <p:sp>
        <p:nvSpPr>
          <p:cNvPr id="5325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D308BA7-49AF-41B7-B7F9-9C8F57674B77}" type="slidenum">
              <a:rPr lang="en-US"/>
              <a:pPr/>
              <a:t>22</a:t>
            </a:fld>
            <a:endParaRPr lang="en-US"/>
          </a:p>
        </p:txBody>
      </p:sp>
      <p:sp>
        <p:nvSpPr>
          <p:cNvPr id="71683" name="Rectangle 2"/>
          <p:cNvSpPr>
            <a:spLocks noGrp="1" noRot="1" noChangeAspect="1" noChangeArrowheads="1" noTextEdit="1"/>
          </p:cNvSpPr>
          <p:nvPr>
            <p:ph type="sldImg"/>
          </p:nvPr>
        </p:nvSpPr>
        <p:spPr>
          <a:xfrm>
            <a:off x="1131888" y="674688"/>
            <a:ext cx="4598987" cy="3449637"/>
          </a:xfrm>
          <a:ln/>
        </p:spPr>
      </p:sp>
      <p:sp>
        <p:nvSpPr>
          <p:cNvPr id="71684"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B1224F3-D084-4F7E-894B-4272125AE7FE}" type="slidenum">
              <a:rPr lang="en-US"/>
              <a:pPr/>
              <a:t>23</a:t>
            </a:fld>
            <a:endParaRPr lang="en-US"/>
          </a:p>
        </p:txBody>
      </p:sp>
      <p:sp>
        <p:nvSpPr>
          <p:cNvPr id="72707" name="Rectangle 2"/>
          <p:cNvSpPr>
            <a:spLocks noGrp="1" noRot="1" noChangeAspect="1" noChangeArrowheads="1" noTextEdit="1"/>
          </p:cNvSpPr>
          <p:nvPr>
            <p:ph type="sldImg"/>
          </p:nvPr>
        </p:nvSpPr>
        <p:spPr>
          <a:xfrm>
            <a:off x="1131888" y="674688"/>
            <a:ext cx="4598987" cy="3449637"/>
          </a:xfrm>
          <a:ln/>
        </p:spPr>
      </p:sp>
      <p:sp>
        <p:nvSpPr>
          <p:cNvPr id="7270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EAE7F928-B4C0-4646-8D39-1CD31AC4F724}" type="slidenum">
              <a:rPr lang="en-US"/>
              <a:pPr/>
              <a:t>24</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50CDEF0-9A34-4902-B046-A17BAC0CC6E3}" type="slidenum">
              <a:rPr lang="en-US"/>
              <a:pPr/>
              <a:t>25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192414BE-EDB9-4431-84B8-5F2623B3006F}" type="slidenum">
              <a:rPr lang="en-US"/>
              <a:pPr/>
              <a:t>26</a:t>
            </a:fld>
            <a:endParaRPr lang="en-US"/>
          </a:p>
        </p:txBody>
      </p:sp>
      <p:sp>
        <p:nvSpPr>
          <p:cNvPr id="75779" name="Rectangle 2"/>
          <p:cNvSpPr>
            <a:spLocks noGrp="1" noRot="1" noChangeAspect="1" noChangeArrowheads="1" noTextEdit="1"/>
          </p:cNvSpPr>
          <p:nvPr>
            <p:ph type="sldImg"/>
          </p:nvPr>
        </p:nvSpPr>
        <p:spPr>
          <a:xfrm>
            <a:off x="1131888" y="674688"/>
            <a:ext cx="4598987" cy="3449637"/>
          </a:xfrm>
          <a:ln/>
        </p:spPr>
      </p:sp>
      <p:sp>
        <p:nvSpPr>
          <p:cNvPr id="75780"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AA98B4B-1412-4B08-9AAE-8D00A27B1171}" type="slidenum">
              <a:rPr lang="en-US"/>
              <a:pPr/>
              <a:t>27</a:t>
            </a:fld>
            <a:endParaRPr lang="en-US"/>
          </a:p>
        </p:txBody>
      </p:sp>
      <p:sp>
        <p:nvSpPr>
          <p:cNvPr id="76803" name="Rectangle 2"/>
          <p:cNvSpPr>
            <a:spLocks noGrp="1" noRot="1" noChangeAspect="1" noChangeArrowheads="1" noTextEdit="1"/>
          </p:cNvSpPr>
          <p:nvPr>
            <p:ph type="sldImg"/>
          </p:nvPr>
        </p:nvSpPr>
        <p:spPr>
          <a:xfrm>
            <a:off x="1131888" y="674688"/>
            <a:ext cx="4598987" cy="3449637"/>
          </a:xfrm>
          <a:ln/>
        </p:spPr>
      </p:sp>
      <p:sp>
        <p:nvSpPr>
          <p:cNvPr id="76804"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2174019-1DB7-4A27-998C-6E065D56F56F}" type="slidenum">
              <a:rPr lang="en-US"/>
              <a:pPr/>
              <a:t>28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3DC211D-C8CF-4422-9CCC-730951E976A0}" type="slidenum">
              <a:rPr lang="en-US"/>
              <a:pPr/>
              <a:t>29</a:t>
            </a:fld>
            <a:endParaRPr lang="en-US"/>
          </a:p>
        </p:txBody>
      </p:sp>
      <p:sp>
        <p:nvSpPr>
          <p:cNvPr id="78851" name="Rectangle 2"/>
          <p:cNvSpPr>
            <a:spLocks noGrp="1" noRot="1" noChangeAspect="1" noChangeArrowheads="1" noTextEdit="1"/>
          </p:cNvSpPr>
          <p:nvPr>
            <p:ph type="sldImg"/>
          </p:nvPr>
        </p:nvSpPr>
        <p:spPr>
          <a:xfrm>
            <a:off x="1131888" y="674688"/>
            <a:ext cx="4598987" cy="3449637"/>
          </a:xfrm>
          <a:ln/>
        </p:spPr>
      </p:sp>
      <p:sp>
        <p:nvSpPr>
          <p:cNvPr id="7885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EB09761-749C-4B8C-A558-F219692DA79F}" type="slidenum">
              <a:rPr lang="en-US"/>
              <a:pPr/>
              <a:t>30</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DDA3C44-16D8-47AA-960A-18A8F359528F}" type="slidenum">
              <a:rPr lang="en-US"/>
              <a:pPr/>
              <a:t>31</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8E4BC2-223A-40AB-AD14-78E02E89E187}" type="slidenum">
              <a:rPr lang="en-US"/>
              <a:pPr/>
              <a:t>5</a:t>
            </a:fld>
            <a:endParaRPr lang="en-US"/>
          </a:p>
        </p:txBody>
      </p:sp>
      <p:sp>
        <p:nvSpPr>
          <p:cNvPr id="54275" name="Rectangle 2"/>
          <p:cNvSpPr>
            <a:spLocks noGrp="1" noRot="1" noChangeAspect="1" noChangeArrowheads="1" noTextEdit="1"/>
          </p:cNvSpPr>
          <p:nvPr>
            <p:ph type="sldImg"/>
          </p:nvPr>
        </p:nvSpPr>
        <p:spPr>
          <a:xfrm>
            <a:off x="1131888" y="674688"/>
            <a:ext cx="4598987" cy="3449637"/>
          </a:xfrm>
          <a:ln/>
        </p:spPr>
      </p:sp>
      <p:sp>
        <p:nvSpPr>
          <p:cNvPr id="54276"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F1A98F6-21A8-486A-B3AC-8A7C35283DC0}" type="slidenum">
              <a:rPr lang="en-US"/>
              <a:pPr/>
              <a:t>32</a:t>
            </a:fld>
            <a:endParaRPr lang="en-US"/>
          </a:p>
        </p:txBody>
      </p:sp>
      <p:sp>
        <p:nvSpPr>
          <p:cNvPr id="81923" name="Rectangle 2"/>
          <p:cNvSpPr>
            <a:spLocks noGrp="1" noRot="1" noChangeAspect="1" noChangeArrowheads="1" noTextEdit="1"/>
          </p:cNvSpPr>
          <p:nvPr>
            <p:ph type="sldImg"/>
          </p:nvPr>
        </p:nvSpPr>
        <p:spPr>
          <a:xfrm>
            <a:off x="1131888" y="674688"/>
            <a:ext cx="4598987" cy="3449637"/>
          </a:xfrm>
          <a:ln/>
        </p:spPr>
      </p:sp>
      <p:sp>
        <p:nvSpPr>
          <p:cNvPr id="81924"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92A91EA-6C9C-42AD-98B7-762D0C8401F6}" type="slidenum">
              <a:rPr lang="en-US"/>
              <a:pPr/>
              <a:t>33</a:t>
            </a:fld>
            <a:endParaRPr lang="en-US"/>
          </a:p>
        </p:txBody>
      </p:sp>
      <p:sp>
        <p:nvSpPr>
          <p:cNvPr id="82947" name="Rectangle 2"/>
          <p:cNvSpPr>
            <a:spLocks noGrp="1" noRot="1" noChangeAspect="1" noChangeArrowheads="1" noTextEdit="1"/>
          </p:cNvSpPr>
          <p:nvPr>
            <p:ph type="sldImg"/>
          </p:nvPr>
        </p:nvSpPr>
        <p:spPr>
          <a:xfrm>
            <a:off x="1131888" y="674688"/>
            <a:ext cx="4598987" cy="3449637"/>
          </a:xfrm>
          <a:ln/>
        </p:spPr>
      </p:sp>
      <p:sp>
        <p:nvSpPr>
          <p:cNvPr id="8294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87319E9-4981-4C3D-A29E-19347FBE5FC9}" type="slidenum">
              <a:rPr lang="en-US"/>
              <a:pPr/>
              <a:t>34</a:t>
            </a:fld>
            <a:endParaRPr lang="en-US"/>
          </a:p>
        </p:txBody>
      </p:sp>
      <p:sp>
        <p:nvSpPr>
          <p:cNvPr id="83971" name="Rectangle 2"/>
          <p:cNvSpPr>
            <a:spLocks noGrp="1" noRot="1" noChangeAspect="1" noChangeArrowheads="1" noTextEdit="1"/>
          </p:cNvSpPr>
          <p:nvPr>
            <p:ph type="sldImg"/>
          </p:nvPr>
        </p:nvSpPr>
        <p:spPr>
          <a:xfrm>
            <a:off x="1131888" y="674688"/>
            <a:ext cx="4598987" cy="3449637"/>
          </a:xfrm>
          <a:ln/>
        </p:spPr>
      </p:sp>
      <p:sp>
        <p:nvSpPr>
          <p:cNvPr id="83972"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79C9EDA-4CFB-4A12-AB46-7081014084F5}" type="slidenum">
              <a:rPr lang="en-US"/>
              <a:pPr/>
              <a:t>35</a:t>
            </a:fld>
            <a:endParaRPr lang="en-US"/>
          </a:p>
        </p:txBody>
      </p:sp>
      <p:sp>
        <p:nvSpPr>
          <p:cNvPr id="84995" name="Rectangle 2"/>
          <p:cNvSpPr>
            <a:spLocks noGrp="1" noRot="1" noChangeAspect="1" noChangeArrowheads="1" noTextEdit="1"/>
          </p:cNvSpPr>
          <p:nvPr>
            <p:ph type="sldImg"/>
          </p:nvPr>
        </p:nvSpPr>
        <p:spPr>
          <a:xfrm>
            <a:off x="1131888" y="674688"/>
            <a:ext cx="4598987" cy="3449637"/>
          </a:xfrm>
          <a:ln/>
        </p:spPr>
      </p:sp>
      <p:sp>
        <p:nvSpPr>
          <p:cNvPr id="84996"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0814CBC-2581-423C-AA0D-36EA810EA9C9}" type="slidenum">
              <a:rPr lang="en-US"/>
              <a:pPr/>
              <a:t>36</a:t>
            </a:fld>
            <a:endParaRPr lang="en-US"/>
          </a:p>
        </p:txBody>
      </p:sp>
      <p:sp>
        <p:nvSpPr>
          <p:cNvPr id="86019" name="Rectangle 2"/>
          <p:cNvSpPr>
            <a:spLocks noGrp="1" noRot="1" noChangeAspect="1" noChangeArrowheads="1" noTextEdit="1"/>
          </p:cNvSpPr>
          <p:nvPr>
            <p:ph type="sldImg"/>
          </p:nvPr>
        </p:nvSpPr>
        <p:spPr>
          <a:xfrm>
            <a:off x="1150938" y="690563"/>
            <a:ext cx="4557712" cy="3417887"/>
          </a:xfrm>
          <a:ln/>
        </p:spPr>
      </p:sp>
      <p:sp>
        <p:nvSpPr>
          <p:cNvPr id="86020"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018CBC0-9BDE-4C55-B88B-42E446D7DF7A}" type="slidenum">
              <a:rPr lang="en-US"/>
              <a:pPr/>
              <a:t>37</a:t>
            </a:fld>
            <a:endParaRPr lang="en-US"/>
          </a:p>
        </p:txBody>
      </p:sp>
      <p:sp>
        <p:nvSpPr>
          <p:cNvPr id="87043" name="Rectangle 2"/>
          <p:cNvSpPr>
            <a:spLocks noGrp="1" noRot="1" noChangeAspect="1" noChangeArrowheads="1" noTextEdit="1"/>
          </p:cNvSpPr>
          <p:nvPr>
            <p:ph type="sldImg"/>
          </p:nvPr>
        </p:nvSpPr>
        <p:spPr>
          <a:xfrm>
            <a:off x="1131888" y="674688"/>
            <a:ext cx="4598987" cy="3449637"/>
          </a:xfrm>
          <a:ln/>
        </p:spPr>
      </p:sp>
      <p:sp>
        <p:nvSpPr>
          <p:cNvPr id="87044"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2358C74A-ED76-49D9-AFE4-EF073BAD4FA1}" type="slidenum">
              <a:rPr lang="en-US"/>
              <a:pPr/>
              <a:t>38</a:t>
            </a:fld>
            <a:endParaRPr lang="en-US"/>
          </a:p>
        </p:txBody>
      </p:sp>
      <p:sp>
        <p:nvSpPr>
          <p:cNvPr id="88067" name="Rectangle 2"/>
          <p:cNvSpPr>
            <a:spLocks noGrp="1" noRot="1" noChangeAspect="1" noChangeArrowheads="1" noTextEdit="1"/>
          </p:cNvSpPr>
          <p:nvPr>
            <p:ph type="sldImg"/>
          </p:nvPr>
        </p:nvSpPr>
        <p:spPr>
          <a:xfrm>
            <a:off x="1131888" y="674688"/>
            <a:ext cx="4598987" cy="3449637"/>
          </a:xfrm>
          <a:ln/>
        </p:spPr>
      </p:sp>
      <p:sp>
        <p:nvSpPr>
          <p:cNvPr id="8806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A789094-96C1-4466-917B-50A7C32BBA45}" type="slidenum">
              <a:rPr lang="en-US"/>
              <a:pPr/>
              <a:t>39</a:t>
            </a:fld>
            <a:endParaRPr lang="en-US"/>
          </a:p>
        </p:txBody>
      </p:sp>
      <p:sp>
        <p:nvSpPr>
          <p:cNvPr id="89091" name="Rectangle 2"/>
          <p:cNvSpPr>
            <a:spLocks noGrp="1" noRot="1" noChangeAspect="1" noChangeArrowheads="1" noTextEdit="1"/>
          </p:cNvSpPr>
          <p:nvPr>
            <p:ph type="sldImg"/>
          </p:nvPr>
        </p:nvSpPr>
        <p:spPr>
          <a:xfrm>
            <a:off x="1131888" y="674688"/>
            <a:ext cx="4598987" cy="3449637"/>
          </a:xfrm>
          <a:ln/>
        </p:spPr>
      </p:sp>
      <p:sp>
        <p:nvSpPr>
          <p:cNvPr id="8909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D1A3E3F-2054-4261-8D79-4D093F858769}" type="slidenum">
              <a:rPr lang="en-US"/>
              <a:pPr/>
              <a:t>40</a:t>
            </a:fld>
            <a:endParaRPr lang="en-US"/>
          </a:p>
        </p:txBody>
      </p:sp>
      <p:sp>
        <p:nvSpPr>
          <p:cNvPr id="90115" name="Rectangle 2"/>
          <p:cNvSpPr>
            <a:spLocks noGrp="1" noRot="1" noChangeAspect="1" noChangeArrowheads="1" noTextEdit="1"/>
          </p:cNvSpPr>
          <p:nvPr>
            <p:ph type="sldImg"/>
          </p:nvPr>
        </p:nvSpPr>
        <p:spPr>
          <a:xfrm>
            <a:off x="1131888" y="674688"/>
            <a:ext cx="4598987" cy="3449637"/>
          </a:xfrm>
          <a:ln/>
        </p:spPr>
      </p:sp>
      <p:sp>
        <p:nvSpPr>
          <p:cNvPr id="90116"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752A1FB-D846-43DE-A55E-A38446285F4A}" type="slidenum">
              <a:rPr lang="en-US"/>
              <a:pPr/>
              <a:t>41</a:t>
            </a:fld>
            <a:endParaRPr lang="en-US"/>
          </a:p>
        </p:txBody>
      </p:sp>
      <p:sp>
        <p:nvSpPr>
          <p:cNvPr id="91139" name="Rectangle 2"/>
          <p:cNvSpPr>
            <a:spLocks noGrp="1" noRot="1" noChangeAspect="1" noChangeArrowheads="1" noTextEdit="1"/>
          </p:cNvSpPr>
          <p:nvPr>
            <p:ph type="sldImg"/>
          </p:nvPr>
        </p:nvSpPr>
        <p:spPr>
          <a:xfrm>
            <a:off x="1131888" y="674688"/>
            <a:ext cx="4598987" cy="3449637"/>
          </a:xfrm>
          <a:ln/>
        </p:spPr>
      </p:sp>
      <p:sp>
        <p:nvSpPr>
          <p:cNvPr id="91140"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68E393E-CF59-4944-94EB-8BE71A3B1A97}" type="slidenum">
              <a:rPr lang="en-US"/>
              <a:pPr/>
              <a:t>6</a:t>
            </a:fld>
            <a:endParaRPr lang="en-US"/>
          </a:p>
        </p:txBody>
      </p:sp>
      <p:sp>
        <p:nvSpPr>
          <p:cNvPr id="55299" name="Rectangle 2"/>
          <p:cNvSpPr>
            <a:spLocks noGrp="1" noRot="1" noChangeAspect="1" noChangeArrowheads="1" noTextEdit="1"/>
          </p:cNvSpPr>
          <p:nvPr>
            <p:ph type="sldImg"/>
          </p:nvPr>
        </p:nvSpPr>
        <p:spPr>
          <a:xfrm>
            <a:off x="1131888" y="674688"/>
            <a:ext cx="4598987" cy="3449637"/>
          </a:xfrm>
          <a:ln/>
        </p:spPr>
      </p:sp>
      <p:sp>
        <p:nvSpPr>
          <p:cNvPr id="55300"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6D8BF20-41F9-489C-8E90-08CFF1051217}" type="slidenum">
              <a:rPr lang="en-US"/>
              <a:pPr/>
              <a:t>42</a:t>
            </a:fld>
            <a:endParaRPr lang="en-US"/>
          </a:p>
        </p:txBody>
      </p:sp>
      <p:sp>
        <p:nvSpPr>
          <p:cNvPr id="92163" name="Rectangle 2"/>
          <p:cNvSpPr>
            <a:spLocks noGrp="1" noRot="1" noChangeAspect="1" noChangeArrowheads="1" noTextEdit="1"/>
          </p:cNvSpPr>
          <p:nvPr>
            <p:ph type="sldImg"/>
          </p:nvPr>
        </p:nvSpPr>
        <p:spPr>
          <a:xfrm>
            <a:off x="1131888" y="674688"/>
            <a:ext cx="4598987" cy="3449637"/>
          </a:xfrm>
          <a:ln/>
        </p:spPr>
      </p:sp>
      <p:sp>
        <p:nvSpPr>
          <p:cNvPr id="92164"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02F6C49-00F4-49DC-84D1-9D57B2F8AE83}" type="slidenum">
              <a:rPr lang="en-US"/>
              <a:pPr/>
              <a:t>43</a:t>
            </a:fld>
            <a:endParaRPr lang="en-US"/>
          </a:p>
        </p:txBody>
      </p:sp>
      <p:sp>
        <p:nvSpPr>
          <p:cNvPr id="93187" name="Rectangle 2"/>
          <p:cNvSpPr>
            <a:spLocks noGrp="1" noRot="1" noChangeAspect="1" noChangeArrowheads="1" noTextEdit="1"/>
          </p:cNvSpPr>
          <p:nvPr>
            <p:ph type="sldImg"/>
          </p:nvPr>
        </p:nvSpPr>
        <p:spPr>
          <a:xfrm>
            <a:off x="1131888" y="674688"/>
            <a:ext cx="4598987" cy="3449637"/>
          </a:xfrm>
          <a:ln/>
        </p:spPr>
      </p:sp>
      <p:sp>
        <p:nvSpPr>
          <p:cNvPr id="93188"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CF73520-8CD8-4FDB-B5CE-64D8AD3148A5}" type="slidenum">
              <a:rPr lang="en-US"/>
              <a:pPr/>
              <a:t>44</a:t>
            </a:fld>
            <a:endParaRPr lang="en-US"/>
          </a:p>
        </p:txBody>
      </p:sp>
      <p:sp>
        <p:nvSpPr>
          <p:cNvPr id="94211" name="Rectangle 2"/>
          <p:cNvSpPr>
            <a:spLocks noGrp="1" noRot="1" noChangeAspect="1" noChangeArrowheads="1" noTextEdit="1"/>
          </p:cNvSpPr>
          <p:nvPr>
            <p:ph type="sldImg"/>
          </p:nvPr>
        </p:nvSpPr>
        <p:spPr>
          <a:xfrm>
            <a:off x="1131888" y="674688"/>
            <a:ext cx="4598987" cy="3449637"/>
          </a:xfrm>
          <a:ln/>
        </p:spPr>
      </p:sp>
      <p:sp>
        <p:nvSpPr>
          <p:cNvPr id="94212" name="Rectangle 3"/>
          <p:cNvSpPr>
            <a:spLocks noGrp="1" noChangeArrowheads="1"/>
          </p:cNvSpPr>
          <p:nvPr>
            <p:ph type="body" idx="1"/>
          </p:nvPr>
        </p:nvSpPr>
        <p:spPr>
          <a:xfrm>
            <a:off x="895350" y="4348163"/>
            <a:ext cx="5070475" cy="4124325"/>
          </a:xfrm>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B95FE76-8BF5-4EDC-AC3B-EDC8840C0E35}" type="slidenum">
              <a:rPr lang="en-US"/>
              <a:pPr/>
              <a:t>45</a:t>
            </a:fld>
            <a:endParaRPr lang="en-US"/>
          </a:p>
        </p:txBody>
      </p:sp>
      <p:sp>
        <p:nvSpPr>
          <p:cNvPr id="95235" name="Rectangle 2"/>
          <p:cNvSpPr>
            <a:spLocks noGrp="1" noRot="1" noChangeAspect="1" noChangeArrowheads="1" noTextEdit="1"/>
          </p:cNvSpPr>
          <p:nvPr>
            <p:ph type="sldImg"/>
          </p:nvPr>
        </p:nvSpPr>
        <p:spPr>
          <a:xfrm>
            <a:off x="1150938" y="690563"/>
            <a:ext cx="4557712" cy="3417887"/>
          </a:xfrm>
          <a:ln/>
        </p:spPr>
      </p:sp>
      <p:sp>
        <p:nvSpPr>
          <p:cNvPr id="95236"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BB563C8-9F03-475A-B7E2-94724DE97B21}" type="slidenum">
              <a:rPr lang="en-US"/>
              <a:pPr/>
              <a:t>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3965AB7-06B6-4BC7-A007-CEC90103F4A3}" type="slidenum">
              <a:rPr lang="en-US"/>
              <a:pPr/>
              <a:t>8</a:t>
            </a:fld>
            <a:endParaRPr lang="en-US"/>
          </a:p>
        </p:txBody>
      </p:sp>
      <p:sp>
        <p:nvSpPr>
          <p:cNvPr id="57347" name="Rectangle 2"/>
          <p:cNvSpPr>
            <a:spLocks noGrp="1" noRot="1" noChangeAspect="1" noChangeArrowheads="1" noTextEdit="1"/>
          </p:cNvSpPr>
          <p:nvPr>
            <p:ph type="sldImg"/>
          </p:nvPr>
        </p:nvSpPr>
        <p:spPr>
          <a:xfrm>
            <a:off x="1131888" y="674688"/>
            <a:ext cx="4598987" cy="3449637"/>
          </a:xfrm>
          <a:ln/>
        </p:spPr>
      </p:sp>
      <p:sp>
        <p:nvSpPr>
          <p:cNvPr id="57348"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B8A35CB-2A61-4152-B5D8-DACF146E11A5}" type="slidenum">
              <a:rPr lang="en-US"/>
              <a:pPr/>
              <a:t>9</a:t>
            </a:fld>
            <a:endParaRPr lang="en-US"/>
          </a:p>
        </p:txBody>
      </p:sp>
      <p:sp>
        <p:nvSpPr>
          <p:cNvPr id="58371" name="Rectangle 2"/>
          <p:cNvSpPr>
            <a:spLocks noGrp="1" noRot="1" noChangeAspect="1" noChangeArrowheads="1" noTextEdit="1"/>
          </p:cNvSpPr>
          <p:nvPr>
            <p:ph type="sldImg"/>
          </p:nvPr>
        </p:nvSpPr>
        <p:spPr>
          <a:xfrm>
            <a:off x="1131888" y="674688"/>
            <a:ext cx="4598987" cy="3449637"/>
          </a:xfrm>
          <a:ln/>
        </p:spPr>
      </p:sp>
      <p:sp>
        <p:nvSpPr>
          <p:cNvPr id="58372"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1BDB6A3-36FD-4C5D-8D10-EB21C901FC76}" type="slidenum">
              <a:rPr lang="en-US"/>
              <a:pPr/>
              <a:t>10</a:t>
            </a:fld>
            <a:endParaRPr lang="en-US"/>
          </a:p>
        </p:txBody>
      </p:sp>
      <p:sp>
        <p:nvSpPr>
          <p:cNvPr id="59395" name="Rectangle 2"/>
          <p:cNvSpPr>
            <a:spLocks noGrp="1" noRot="1" noChangeAspect="1" noChangeArrowheads="1" noTextEdit="1"/>
          </p:cNvSpPr>
          <p:nvPr>
            <p:ph type="sldImg"/>
          </p:nvPr>
        </p:nvSpPr>
        <p:spPr>
          <a:xfrm>
            <a:off x="1131888" y="674688"/>
            <a:ext cx="4598987" cy="3449637"/>
          </a:xfrm>
          <a:ln/>
        </p:spPr>
      </p:sp>
      <p:sp>
        <p:nvSpPr>
          <p:cNvPr id="59396" name="Rectangle 3"/>
          <p:cNvSpPr>
            <a:spLocks noGrp="1" noChangeArrowheads="1"/>
          </p:cNvSpPr>
          <p:nvPr>
            <p:ph type="body" idx="1"/>
          </p:nvPr>
        </p:nvSpPr>
        <p:spPr>
          <a:xfrm>
            <a:off x="895350" y="4348163"/>
            <a:ext cx="5070475" cy="4124325"/>
          </a:xfrm>
          <a:noFill/>
          <a:ln/>
        </p:spPr>
        <p:txBody>
          <a:bodyPr/>
          <a:lstStyle/>
          <a:p>
            <a:pPr eaLnBrk="1" hangingPunct="1">
              <a:spcBef>
                <a:spcPts val="300"/>
              </a:spcBef>
              <a:spcAft>
                <a:spcPts val="300"/>
              </a:spcAft>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14A65D9-740D-4E4D-9F9F-13D6FDD05FCD}" type="slidenum">
              <a:rPr lang="en-US"/>
              <a:pPr/>
              <a:t>11</a:t>
            </a:fld>
            <a:endParaRPr lang="en-US"/>
          </a:p>
        </p:txBody>
      </p:sp>
      <p:sp>
        <p:nvSpPr>
          <p:cNvPr id="60419" name="Rectangle 2"/>
          <p:cNvSpPr>
            <a:spLocks noGrp="1" noRot="1" noChangeAspect="1" noChangeArrowheads="1" noTextEdit="1"/>
          </p:cNvSpPr>
          <p:nvPr>
            <p:ph type="sldImg"/>
          </p:nvPr>
        </p:nvSpPr>
        <p:spPr>
          <a:xfrm>
            <a:off x="1150938" y="690563"/>
            <a:ext cx="4557712" cy="3417887"/>
          </a:xfrm>
          <a:ln/>
        </p:spPr>
      </p:sp>
      <p:sp>
        <p:nvSpPr>
          <p:cNvPr id="60420" name="Rectangle 3"/>
          <p:cNvSpPr>
            <a:spLocks noGrp="1" noChangeArrowheads="1"/>
          </p:cNvSpPr>
          <p:nvPr>
            <p:ph type="body" idx="1"/>
          </p:nvPr>
        </p:nvSpPr>
        <p:spPr>
          <a:xfrm>
            <a:off x="914400" y="4341813"/>
            <a:ext cx="5029200" cy="4116387"/>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slid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Line 5"/>
          <p:cNvSpPr>
            <a:spLocks noChangeShapeType="1"/>
          </p:cNvSpPr>
          <p:nvPr/>
        </p:nvSpPr>
        <p:spPr bwMode="auto">
          <a:xfrm>
            <a:off x="2895600" y="1981200"/>
            <a:ext cx="5759450" cy="0"/>
          </a:xfrm>
          <a:prstGeom prst="line">
            <a:avLst/>
          </a:prstGeom>
          <a:noFill/>
          <a:ln w="44450">
            <a:solidFill>
              <a:schemeClr val="bg1"/>
            </a:solidFill>
            <a:round/>
            <a:headEnd/>
            <a:tailEnd/>
          </a:ln>
          <a:effectLst/>
        </p:spPr>
        <p:txBody>
          <a:bodyPr/>
          <a:lstStyle/>
          <a:p>
            <a:pPr>
              <a:defRPr/>
            </a:pPr>
            <a:endParaRPr lang="en-GB"/>
          </a:p>
        </p:txBody>
      </p:sp>
      <p:sp>
        <p:nvSpPr>
          <p:cNvPr id="6" name="Rectangle 6"/>
          <p:cNvSpPr>
            <a:spLocks noChangeArrowheads="1"/>
          </p:cNvSpPr>
          <p:nvPr/>
        </p:nvSpPr>
        <p:spPr bwMode="auto">
          <a:xfrm>
            <a:off x="152400" y="6572250"/>
            <a:ext cx="2667000" cy="457200"/>
          </a:xfrm>
          <a:prstGeom prst="rect">
            <a:avLst/>
          </a:prstGeom>
          <a:noFill/>
          <a:ln w="12700" cap="sq">
            <a:noFill/>
            <a:miter lim="800000"/>
            <a:headEnd type="none" w="sm" len="sm"/>
            <a:tailEnd type="none" w="sm" len="sm"/>
          </a:ln>
          <a:effectLst/>
        </p:spPr>
        <p:txBody>
          <a:bodyPr/>
          <a:lstStyle/>
          <a:p>
            <a:pPr eaLnBrk="0" hangingPunct="0">
              <a:spcBef>
                <a:spcPct val="50000"/>
              </a:spcBef>
              <a:defRPr/>
            </a:pPr>
            <a:r>
              <a:rPr lang="en-US" sz="1400" b="1" i="1">
                <a:solidFill>
                  <a:schemeClr val="bg1"/>
                </a:solidFill>
                <a:latin typeface="Book Antiqua" pitchFamily="18" charset="0"/>
              </a:rPr>
              <a:t>McGraw-Hill/Irwin</a:t>
            </a:r>
          </a:p>
        </p:txBody>
      </p:sp>
      <p:sp>
        <p:nvSpPr>
          <p:cNvPr id="7" name="Rectangle 7"/>
          <p:cNvSpPr>
            <a:spLocks noChangeArrowheads="1"/>
          </p:cNvSpPr>
          <p:nvPr/>
        </p:nvSpPr>
        <p:spPr bwMode="auto">
          <a:xfrm>
            <a:off x="3429000" y="6572250"/>
            <a:ext cx="5410200" cy="457200"/>
          </a:xfrm>
          <a:prstGeom prst="rect">
            <a:avLst/>
          </a:prstGeom>
          <a:noFill/>
          <a:ln w="12700" cap="sq">
            <a:noFill/>
            <a:miter lim="800000"/>
            <a:headEnd type="none" w="sm" len="sm"/>
            <a:tailEnd type="none" w="sm" len="sm"/>
          </a:ln>
          <a:effectLst/>
        </p:spPr>
        <p:txBody>
          <a:bodyPr/>
          <a:lstStyle/>
          <a:p>
            <a:pPr algn="r" eaLnBrk="0" hangingPunct="0">
              <a:spcBef>
                <a:spcPct val="50000"/>
              </a:spcBef>
              <a:defRPr/>
            </a:pPr>
            <a:r>
              <a:rPr lang="en-US" sz="1200" b="1" i="1">
                <a:solidFill>
                  <a:schemeClr val="bg1"/>
                </a:solidFill>
                <a:latin typeface="Book Antiqua" pitchFamily="18" charset="0"/>
              </a:rPr>
              <a:t>Copyright</a:t>
            </a:r>
            <a:r>
              <a:rPr lang="en-US" sz="1200">
                <a:solidFill>
                  <a:schemeClr val="bg1"/>
                </a:solidFill>
                <a:latin typeface="Book Antiqua" pitchFamily="18" charset="0"/>
              </a:rPr>
              <a:t> </a:t>
            </a:r>
            <a:r>
              <a:rPr lang="en-US" sz="1200" b="1" i="1">
                <a:solidFill>
                  <a:schemeClr val="bg1"/>
                </a:solidFill>
                <a:latin typeface="Book Antiqua" pitchFamily="18" charset="0"/>
              </a:rPr>
              <a:t>© 2007 by The McGraw-Hill Companies, Inc. All rights reserved.</a:t>
            </a:r>
          </a:p>
        </p:txBody>
      </p:sp>
      <p:sp>
        <p:nvSpPr>
          <p:cNvPr id="164867" name="Rectangle 3"/>
          <p:cNvSpPr>
            <a:spLocks noGrp="1" noChangeArrowheads="1"/>
          </p:cNvSpPr>
          <p:nvPr>
            <p:ph type="ctrTitle"/>
          </p:nvPr>
        </p:nvSpPr>
        <p:spPr>
          <a:xfrm>
            <a:off x="2895600" y="381000"/>
            <a:ext cx="5715000" cy="1600200"/>
          </a:xfrm>
          <a:solidFill>
            <a:srgbClr val="D2E0A4"/>
          </a:solidFill>
        </p:spPr>
        <p:txBody>
          <a:bodyPr lIns="365760"/>
          <a:lstStyle>
            <a:lvl1pPr>
              <a:defRPr/>
            </a:lvl1pPr>
          </a:lstStyle>
          <a:p>
            <a:r>
              <a:rPr lang="en-US"/>
              <a:t>Click to edit Master title style</a:t>
            </a:r>
          </a:p>
        </p:txBody>
      </p:sp>
      <p:sp>
        <p:nvSpPr>
          <p:cNvPr id="164868" name="Rectangle 4"/>
          <p:cNvSpPr>
            <a:spLocks noGrp="1" noChangeArrowheads="1"/>
          </p:cNvSpPr>
          <p:nvPr>
            <p:ph type="subTitle" idx="1"/>
          </p:nvPr>
        </p:nvSpPr>
        <p:spPr>
          <a:xfrm>
            <a:off x="2971800" y="2133600"/>
            <a:ext cx="5562600" cy="3962400"/>
          </a:xfrm>
        </p:spPr>
        <p:txBody>
          <a:bodyPr anchor="ctr" anchorCtr="1"/>
          <a:lstStyle>
            <a:lvl1pPr marL="0" indent="0" algn="ctr">
              <a:buFontTx/>
              <a:buNone/>
              <a:defRPr sz="4000">
                <a:solidFill>
                  <a:srgbClr val="6600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sz="quarter" idx="10"/>
          </p:nvPr>
        </p:nvSpPr>
        <p:spPr>
          <a:ln/>
        </p:spPr>
        <p:txBody>
          <a:bodyPr/>
          <a:lstStyle>
            <a:lvl1pPr>
              <a:defRPr/>
            </a:lvl1pPr>
          </a:lstStyle>
          <a:p>
            <a:pPr>
              <a:defRPr/>
            </a:pPr>
            <a:r>
              <a:rPr lang="en-US"/>
              <a:t>5-</a:t>
            </a:r>
            <a:fld id="{67D07375-E90B-42C4-AFEF-C2E4C3F5B85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76200"/>
            <a:ext cx="2057400" cy="6477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76200"/>
            <a:ext cx="60198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sz="quarter" idx="10"/>
          </p:nvPr>
        </p:nvSpPr>
        <p:spPr>
          <a:ln/>
        </p:spPr>
        <p:txBody>
          <a:bodyPr/>
          <a:lstStyle>
            <a:lvl1pPr>
              <a:defRPr/>
            </a:lvl1pPr>
          </a:lstStyle>
          <a:p>
            <a:pPr>
              <a:defRPr/>
            </a:pPr>
            <a:r>
              <a:rPr lang="en-US"/>
              <a:t>5-</a:t>
            </a:r>
            <a:fld id="{EFB210A9-A960-43A3-A68E-54D83ECA225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sldNum" sz="quarter" idx="10"/>
          </p:nvPr>
        </p:nvSpPr>
        <p:spPr>
          <a:ln/>
        </p:spPr>
        <p:txBody>
          <a:bodyPr/>
          <a:lstStyle>
            <a:lvl1pPr>
              <a:defRPr/>
            </a:lvl1pPr>
          </a:lstStyle>
          <a:p>
            <a:pPr>
              <a:defRPr/>
            </a:pPr>
            <a:r>
              <a:rPr lang="en-US"/>
              <a:t>5-</a:t>
            </a:r>
            <a:fld id="{A2A87C30-9E48-49A6-BE9C-BDEFDCFDFC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5-</a:t>
            </a:r>
            <a:fld id="{7F0AADB8-52B2-499F-B4CF-5C9E1F21966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673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sldNum" sz="quarter" idx="10"/>
          </p:nvPr>
        </p:nvSpPr>
        <p:spPr>
          <a:ln/>
        </p:spPr>
        <p:txBody>
          <a:bodyPr/>
          <a:lstStyle>
            <a:lvl1pPr>
              <a:defRPr/>
            </a:lvl1pPr>
          </a:lstStyle>
          <a:p>
            <a:pPr>
              <a:defRPr/>
            </a:pPr>
            <a:r>
              <a:rPr lang="en-US"/>
              <a:t>5-</a:t>
            </a:r>
            <a:fld id="{48D7AFC7-1A45-4811-95CD-BF89B4DE51A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sldNum" sz="quarter" idx="10"/>
          </p:nvPr>
        </p:nvSpPr>
        <p:spPr>
          <a:ln/>
        </p:spPr>
        <p:txBody>
          <a:bodyPr/>
          <a:lstStyle>
            <a:lvl1pPr>
              <a:defRPr/>
            </a:lvl1pPr>
          </a:lstStyle>
          <a:p>
            <a:pPr>
              <a:defRPr/>
            </a:pPr>
            <a:r>
              <a:rPr lang="en-US"/>
              <a:t>5-</a:t>
            </a:r>
            <a:fld id="{DFC8EAB8-4C47-40A2-8E09-C777521321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sldNum" sz="quarter" idx="10"/>
          </p:nvPr>
        </p:nvSpPr>
        <p:spPr>
          <a:ln/>
        </p:spPr>
        <p:txBody>
          <a:bodyPr/>
          <a:lstStyle>
            <a:lvl1pPr>
              <a:defRPr/>
            </a:lvl1pPr>
          </a:lstStyle>
          <a:p>
            <a:pPr>
              <a:defRPr/>
            </a:pPr>
            <a:r>
              <a:rPr lang="en-US"/>
              <a:t>5-</a:t>
            </a:r>
            <a:fld id="{AB08489C-A561-440A-A54C-46BBFD013ED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5-</a:t>
            </a:r>
            <a:fld id="{82058A86-0F35-443D-ADF6-A55B1A0D28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5-</a:t>
            </a:r>
            <a:fld id="{DB1511B3-0FD1-49B8-836E-EA9BD29AFF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5-</a:t>
            </a:r>
            <a:fld id="{5ACA6CD3-C260-4126-83B1-E798D584C17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ntentslide"/>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90600" y="76200"/>
            <a:ext cx="8153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914400" y="1600200"/>
            <a:ext cx="8153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sldNum" sz="quarter" idx="4"/>
          </p:nvPr>
        </p:nvSpPr>
        <p:spPr bwMode="auto">
          <a:xfrm>
            <a:off x="0" y="6229350"/>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5-</a:t>
            </a:r>
            <a:fld id="{F92CEA4C-4B16-4DFD-A748-1973396372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rtl="0" eaLnBrk="0" fontAlgn="base" hangingPunct="0">
        <a:lnSpc>
          <a:spcPct val="90000"/>
        </a:lnSpc>
        <a:spcBef>
          <a:spcPct val="0"/>
        </a:spcBef>
        <a:spcAft>
          <a:spcPct val="0"/>
        </a:spcAft>
        <a:defRPr sz="4400">
          <a:solidFill>
            <a:schemeClr val="bg1"/>
          </a:solidFill>
          <a:latin typeface="+mj-lt"/>
          <a:ea typeface="+mj-ea"/>
          <a:cs typeface="+mj-cs"/>
        </a:defRPr>
      </a:lvl1pPr>
      <a:lvl2pPr algn="l" rtl="0" eaLnBrk="0" fontAlgn="base" hangingPunct="0">
        <a:lnSpc>
          <a:spcPct val="90000"/>
        </a:lnSpc>
        <a:spcBef>
          <a:spcPct val="0"/>
        </a:spcBef>
        <a:spcAft>
          <a:spcPct val="0"/>
        </a:spcAft>
        <a:defRPr sz="4400">
          <a:solidFill>
            <a:schemeClr val="bg1"/>
          </a:solidFill>
          <a:latin typeface="Arial" pitchFamily="34" charset="0"/>
        </a:defRPr>
      </a:lvl2pPr>
      <a:lvl3pPr algn="l" rtl="0" eaLnBrk="0" fontAlgn="base" hangingPunct="0">
        <a:lnSpc>
          <a:spcPct val="90000"/>
        </a:lnSpc>
        <a:spcBef>
          <a:spcPct val="0"/>
        </a:spcBef>
        <a:spcAft>
          <a:spcPct val="0"/>
        </a:spcAft>
        <a:defRPr sz="4400">
          <a:solidFill>
            <a:schemeClr val="bg1"/>
          </a:solidFill>
          <a:latin typeface="Arial" pitchFamily="34" charset="0"/>
        </a:defRPr>
      </a:lvl3pPr>
      <a:lvl4pPr algn="l" rtl="0" eaLnBrk="0" fontAlgn="base" hangingPunct="0">
        <a:lnSpc>
          <a:spcPct val="90000"/>
        </a:lnSpc>
        <a:spcBef>
          <a:spcPct val="0"/>
        </a:spcBef>
        <a:spcAft>
          <a:spcPct val="0"/>
        </a:spcAft>
        <a:defRPr sz="4400">
          <a:solidFill>
            <a:schemeClr val="bg1"/>
          </a:solidFill>
          <a:latin typeface="Arial" pitchFamily="34" charset="0"/>
        </a:defRPr>
      </a:lvl4pPr>
      <a:lvl5pPr algn="l" rtl="0" eaLnBrk="0" fontAlgn="base" hangingPunct="0">
        <a:lnSpc>
          <a:spcPct val="90000"/>
        </a:lnSpc>
        <a:spcBef>
          <a:spcPct val="0"/>
        </a:spcBef>
        <a:spcAft>
          <a:spcPct val="0"/>
        </a:spcAft>
        <a:defRPr sz="4400">
          <a:solidFill>
            <a:schemeClr val="bg1"/>
          </a:solidFill>
          <a:latin typeface="Arial" pitchFamily="34" charset="0"/>
        </a:defRPr>
      </a:lvl5pPr>
      <a:lvl6pPr marL="457200" algn="l" rtl="0" fontAlgn="base">
        <a:lnSpc>
          <a:spcPct val="90000"/>
        </a:lnSpc>
        <a:spcBef>
          <a:spcPct val="0"/>
        </a:spcBef>
        <a:spcAft>
          <a:spcPct val="0"/>
        </a:spcAft>
        <a:defRPr sz="4400">
          <a:solidFill>
            <a:schemeClr val="bg1"/>
          </a:solidFill>
          <a:latin typeface="Arial" pitchFamily="34" charset="0"/>
        </a:defRPr>
      </a:lvl6pPr>
      <a:lvl7pPr marL="914400" algn="l" rtl="0" fontAlgn="base">
        <a:lnSpc>
          <a:spcPct val="90000"/>
        </a:lnSpc>
        <a:spcBef>
          <a:spcPct val="0"/>
        </a:spcBef>
        <a:spcAft>
          <a:spcPct val="0"/>
        </a:spcAft>
        <a:defRPr sz="4400">
          <a:solidFill>
            <a:schemeClr val="bg1"/>
          </a:solidFill>
          <a:latin typeface="Arial" pitchFamily="34" charset="0"/>
        </a:defRPr>
      </a:lvl7pPr>
      <a:lvl8pPr marL="1371600" algn="l" rtl="0" fontAlgn="base">
        <a:lnSpc>
          <a:spcPct val="90000"/>
        </a:lnSpc>
        <a:spcBef>
          <a:spcPct val="0"/>
        </a:spcBef>
        <a:spcAft>
          <a:spcPct val="0"/>
        </a:spcAft>
        <a:defRPr sz="4400">
          <a:solidFill>
            <a:schemeClr val="bg1"/>
          </a:solidFill>
          <a:latin typeface="Arial" pitchFamily="34" charset="0"/>
        </a:defRPr>
      </a:lvl8pPr>
      <a:lvl9pPr marL="1828800" algn="l" rtl="0" fontAlgn="base">
        <a:lnSpc>
          <a:spcPct val="90000"/>
        </a:lnSpc>
        <a:spcBef>
          <a:spcPct val="0"/>
        </a:spcBef>
        <a:spcAft>
          <a:spcPct val="0"/>
        </a:spcAft>
        <a:defRPr sz="4400">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CA" dirty="0" smtClean="0"/>
              <a:t>Class 4 2011W	</a:t>
            </a:r>
            <a:endParaRPr lang="en-GB" dirty="0" smtClean="0"/>
          </a:p>
        </p:txBody>
      </p:sp>
      <p:sp>
        <p:nvSpPr>
          <p:cNvPr id="4099" name="Content Placeholder 2"/>
          <p:cNvSpPr>
            <a:spLocks noGrp="1"/>
          </p:cNvSpPr>
          <p:nvPr>
            <p:ph idx="1"/>
          </p:nvPr>
        </p:nvSpPr>
        <p:spPr/>
        <p:txBody>
          <a:bodyPr/>
          <a:lstStyle/>
          <a:p>
            <a:pPr eaLnBrk="1" hangingPunct="1"/>
            <a:r>
              <a:rPr lang="en-CA" smtClean="0"/>
              <a:t>All slides are included but we will discuss only selected slides.</a:t>
            </a:r>
          </a:p>
          <a:p>
            <a:pPr eaLnBrk="1" hangingPunct="1"/>
            <a:r>
              <a:rPr lang="en-CA" smtClean="0"/>
              <a:t>Discussion of analysis and the tools will take several weeks to finish.</a:t>
            </a:r>
          </a:p>
          <a:p>
            <a:pPr eaLnBrk="1" hangingPunct="1"/>
            <a:r>
              <a:rPr lang="en-CA" smtClean="0"/>
              <a:t>The first and most important step is the Preliminary Investigation and its’ associated report.</a:t>
            </a:r>
            <a:endParaRPr lang="en-GB" smtClean="0"/>
          </a:p>
        </p:txBody>
      </p:sp>
      <p:sp>
        <p:nvSpPr>
          <p:cNvPr id="4100" name="Slide Number Placeholder 3"/>
          <p:cNvSpPr>
            <a:spLocks noGrp="1"/>
          </p:cNvSpPr>
          <p:nvPr>
            <p:ph type="sldNum" sz="quarter" idx="10"/>
          </p:nvPr>
        </p:nvSpPr>
        <p:spPr>
          <a:noFill/>
        </p:spPr>
        <p:txBody>
          <a:bodyPr/>
          <a:lstStyle/>
          <a:p>
            <a:r>
              <a:rPr lang="en-US"/>
              <a:t>5-</a:t>
            </a:r>
            <a:fld id="{D36B6624-EC3D-4A3D-A1AE-1F3813BE55AE}"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r>
              <a:rPr lang="en-US"/>
              <a:t>5-</a:t>
            </a:r>
            <a:fld id="{38A93E08-C34D-4939-893B-681E53698C78}" type="slidenum">
              <a:rPr lang="en-US"/>
              <a:pPr/>
              <a:t>10</a:t>
            </a:fld>
            <a:endParaRPr lang="en-US"/>
          </a:p>
        </p:txBody>
      </p:sp>
      <p:sp>
        <p:nvSpPr>
          <p:cNvPr id="13315" name="Rectangle 2"/>
          <p:cNvSpPr>
            <a:spLocks noGrp="1" noChangeArrowheads="1"/>
          </p:cNvSpPr>
          <p:nvPr>
            <p:ph type="title"/>
          </p:nvPr>
        </p:nvSpPr>
        <p:spPr/>
        <p:txBody>
          <a:bodyPr/>
          <a:lstStyle/>
          <a:p>
            <a:pPr eaLnBrk="1" hangingPunct="1"/>
            <a:r>
              <a:rPr lang="en-US" smtClean="0"/>
              <a:t>A Simple Object Model</a:t>
            </a:r>
          </a:p>
        </p:txBody>
      </p:sp>
      <p:pic>
        <p:nvPicPr>
          <p:cNvPr id="13316" name="Picture 4" descr="whi74173_0504"/>
          <p:cNvPicPr>
            <a:picLocks noChangeAspect="1" noChangeArrowheads="1"/>
          </p:cNvPicPr>
          <p:nvPr/>
        </p:nvPicPr>
        <p:blipFill>
          <a:blip r:embed="rId3" cstate="print"/>
          <a:srcRect/>
          <a:stretch>
            <a:fillRect/>
          </a:stretch>
        </p:blipFill>
        <p:spPr bwMode="auto">
          <a:xfrm>
            <a:off x="1676400" y="1276350"/>
            <a:ext cx="6858000" cy="5297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a:t>5-</a:t>
            </a:r>
            <a:fld id="{682CA663-E4F3-4870-AB1D-50E1DC47A295}" type="slidenum">
              <a:rPr lang="en-US"/>
              <a:pPr/>
              <a:t>11</a:t>
            </a:fld>
            <a:endParaRPr lang="en-US"/>
          </a:p>
        </p:txBody>
      </p:sp>
      <p:sp>
        <p:nvSpPr>
          <p:cNvPr id="14339" name="Rectangle 2"/>
          <p:cNvSpPr>
            <a:spLocks noGrp="1" noChangeArrowheads="1"/>
          </p:cNvSpPr>
          <p:nvPr>
            <p:ph type="title"/>
          </p:nvPr>
        </p:nvSpPr>
        <p:spPr/>
        <p:txBody>
          <a:bodyPr/>
          <a:lstStyle/>
          <a:p>
            <a:pPr eaLnBrk="1" hangingPunct="1"/>
            <a:r>
              <a:rPr lang="en-US" smtClean="0"/>
              <a:t>Accelerated Systems Analysis</a:t>
            </a:r>
          </a:p>
        </p:txBody>
      </p:sp>
      <p:sp>
        <p:nvSpPr>
          <p:cNvPr id="14340" name="Rectangle 3"/>
          <p:cNvSpPr>
            <a:spLocks noGrp="1" noChangeArrowheads="1"/>
          </p:cNvSpPr>
          <p:nvPr>
            <p:ph type="body" idx="1"/>
          </p:nvPr>
        </p:nvSpPr>
        <p:spPr/>
        <p:txBody>
          <a:bodyPr/>
          <a:lstStyle/>
          <a:p>
            <a:pPr eaLnBrk="1" hangingPunct="1">
              <a:lnSpc>
                <a:spcPct val="80000"/>
              </a:lnSpc>
              <a:buFontTx/>
              <a:buNone/>
            </a:pPr>
            <a:r>
              <a:rPr lang="en-US" b="1" smtClean="0">
                <a:cs typeface="Times New Roman" pitchFamily="18" charset="0"/>
              </a:rPr>
              <a:t>	Accelerated systems analysis </a:t>
            </a:r>
            <a:r>
              <a:rPr lang="en-US" smtClean="0">
                <a:cs typeface="Times New Roman" pitchFamily="18" charset="0"/>
              </a:rPr>
              <a:t>approaches emphasize the construction of prototypes to more rapidly identify business and user requirements for a new system.</a:t>
            </a:r>
            <a:br>
              <a:rPr lang="en-US" smtClean="0">
                <a:cs typeface="Times New Roman" pitchFamily="18" charset="0"/>
              </a:rPr>
            </a:br>
            <a:endParaRPr lang="en-US" smtClean="0">
              <a:cs typeface="Times New Roman" pitchFamily="18" charset="0"/>
            </a:endParaRPr>
          </a:p>
          <a:p>
            <a:pPr eaLnBrk="1" hangingPunct="1">
              <a:lnSpc>
                <a:spcPct val="80000"/>
              </a:lnSpc>
              <a:buFontTx/>
              <a:buNone/>
            </a:pPr>
            <a:r>
              <a:rPr lang="en-US" b="1" smtClean="0">
                <a:cs typeface="Times New Roman" pitchFamily="18" charset="0"/>
              </a:rPr>
              <a:t>	prototype</a:t>
            </a:r>
            <a:r>
              <a:rPr lang="en-US" smtClean="0">
                <a:cs typeface="Times New Roman" pitchFamily="18" charset="0"/>
              </a:rPr>
              <a:t> – a small-scale, incomplete, but working sample of a desired system.</a:t>
            </a:r>
            <a:endParaRPr lang="en-US" sz="2800" smtClean="0">
              <a:cs typeface="Times New Roman" pitchFamily="18" charset="0"/>
            </a:endParaRPr>
          </a:p>
          <a:p>
            <a:pPr lvl="2" eaLnBrk="1" hangingPunct="1">
              <a:lnSpc>
                <a:spcPct val="80000"/>
              </a:lnSpc>
              <a:buFontTx/>
              <a:buNone/>
            </a:pPr>
            <a:endParaRPr lang="en-US" sz="2000" smtClean="0">
              <a:latin typeface="Times New Roman" pitchFamily="18" charset="0"/>
              <a:cs typeface="Times New Roman" pitchFamily="18" charset="0"/>
            </a:endParaRPr>
          </a:p>
          <a:p>
            <a:pPr lvl="1" eaLnBrk="1" hangingPunct="1">
              <a:lnSpc>
                <a:spcPct val="80000"/>
              </a:lnSpc>
            </a:pPr>
            <a:r>
              <a:rPr lang="en-US" smtClean="0">
                <a:cs typeface="Times New Roman" pitchFamily="18" charset="0"/>
              </a:rPr>
              <a:t>Accelerated systems analysis approaches</a:t>
            </a:r>
          </a:p>
          <a:p>
            <a:pPr lvl="2" eaLnBrk="1" hangingPunct="1">
              <a:lnSpc>
                <a:spcPct val="80000"/>
              </a:lnSpc>
            </a:pPr>
            <a:r>
              <a:rPr lang="en-US" smtClean="0">
                <a:latin typeface="Times New Roman" pitchFamily="18" charset="0"/>
                <a:cs typeface="Times New Roman" pitchFamily="18" charset="0"/>
              </a:rPr>
              <a:t>Discovery Prototyping</a:t>
            </a:r>
          </a:p>
          <a:p>
            <a:pPr lvl="2" eaLnBrk="1" hangingPunct="1">
              <a:lnSpc>
                <a:spcPct val="80000"/>
              </a:lnSpc>
            </a:pPr>
            <a:r>
              <a:rPr lang="en-US" smtClean="0">
                <a:latin typeface="Times New Roman" pitchFamily="18" charset="0"/>
                <a:cs typeface="Times New Roman" pitchFamily="18" charset="0"/>
              </a:rPr>
              <a:t>Rapid Architected Analysis</a:t>
            </a:r>
            <a:endParaRPr lang="en-US"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a:t>5-</a:t>
            </a:r>
            <a:fld id="{39C8C9BC-B475-4856-9D0A-836F27E2C1D7}" type="slidenum">
              <a:rPr lang="en-US"/>
              <a:pPr/>
              <a:t>12</a:t>
            </a:fld>
            <a:endParaRPr lang="en-US"/>
          </a:p>
        </p:txBody>
      </p:sp>
      <p:sp>
        <p:nvSpPr>
          <p:cNvPr id="15363" name="Rectangle 2"/>
          <p:cNvSpPr>
            <a:spLocks noGrp="1" noChangeArrowheads="1"/>
          </p:cNvSpPr>
          <p:nvPr>
            <p:ph type="title"/>
          </p:nvPr>
        </p:nvSpPr>
        <p:spPr/>
        <p:txBody>
          <a:bodyPr/>
          <a:lstStyle/>
          <a:p>
            <a:pPr eaLnBrk="1" hangingPunct="1"/>
            <a:r>
              <a:rPr lang="en-US" smtClean="0"/>
              <a:t>Discovery Prototyping</a:t>
            </a:r>
          </a:p>
        </p:txBody>
      </p:sp>
      <p:sp>
        <p:nvSpPr>
          <p:cNvPr id="15364" name="Rectangle 3"/>
          <p:cNvSpPr>
            <a:spLocks noGrp="1" noChangeArrowheads="1"/>
          </p:cNvSpPr>
          <p:nvPr>
            <p:ph type="body" idx="1"/>
          </p:nvPr>
        </p:nvSpPr>
        <p:spPr/>
        <p:txBody>
          <a:bodyPr/>
          <a:lstStyle/>
          <a:p>
            <a:pPr eaLnBrk="1" hangingPunct="1">
              <a:lnSpc>
                <a:spcPct val="90000"/>
              </a:lnSpc>
              <a:buFontTx/>
              <a:buNone/>
            </a:pPr>
            <a:r>
              <a:rPr lang="en-US" sz="2800" b="1" smtClean="0">
                <a:cs typeface="Times New Roman" pitchFamily="18" charset="0"/>
              </a:rPr>
              <a:t>	Discovery prototyping</a:t>
            </a:r>
            <a:r>
              <a:rPr lang="en-US" sz="2800" smtClean="0">
                <a:cs typeface="Times New Roman" pitchFamily="18" charset="0"/>
              </a:rPr>
              <a:t> – a technique used to identify the users’ business requirements by having them react to a quick-and-dirty implementation of those requirements.</a:t>
            </a:r>
            <a:br>
              <a:rPr lang="en-US" sz="2800" smtClean="0">
                <a:cs typeface="Times New Roman" pitchFamily="18" charset="0"/>
              </a:rPr>
            </a:br>
            <a:endParaRPr lang="en-US" sz="2800" smtClean="0">
              <a:cs typeface="Times New Roman" pitchFamily="18" charset="0"/>
            </a:endParaRPr>
          </a:p>
          <a:p>
            <a:pPr lvl="1" eaLnBrk="1" hangingPunct="1">
              <a:lnSpc>
                <a:spcPct val="90000"/>
              </a:lnSpc>
            </a:pPr>
            <a:r>
              <a:rPr lang="en-US" sz="2400" smtClean="0">
                <a:cs typeface="Times New Roman" pitchFamily="18" charset="0"/>
              </a:rPr>
              <a:t>Advantages</a:t>
            </a:r>
          </a:p>
          <a:p>
            <a:pPr lvl="2" eaLnBrk="1" hangingPunct="1">
              <a:lnSpc>
                <a:spcPct val="90000"/>
              </a:lnSpc>
            </a:pPr>
            <a:r>
              <a:rPr lang="en-US" sz="2000" smtClean="0">
                <a:latin typeface="Times New Roman" pitchFamily="18" charset="0"/>
                <a:cs typeface="Times New Roman" pitchFamily="18" charset="0"/>
              </a:rPr>
              <a:t>Prototypes cater to the “I’ll know what I want when I see it” way of thinking that is characteristic of many users and managers.</a:t>
            </a:r>
          </a:p>
          <a:p>
            <a:pPr lvl="1" eaLnBrk="1" hangingPunct="1">
              <a:lnSpc>
                <a:spcPct val="90000"/>
              </a:lnSpc>
            </a:pPr>
            <a:r>
              <a:rPr lang="en-US" sz="2400" smtClean="0">
                <a:cs typeface="Times New Roman" pitchFamily="18" charset="0"/>
              </a:rPr>
              <a:t>Disadvantages</a:t>
            </a:r>
          </a:p>
          <a:p>
            <a:pPr lvl="2" eaLnBrk="1" hangingPunct="1">
              <a:lnSpc>
                <a:spcPct val="90000"/>
              </a:lnSpc>
            </a:pPr>
            <a:r>
              <a:rPr lang="en-US" sz="2000" smtClean="0">
                <a:latin typeface="Times New Roman" pitchFamily="18" charset="0"/>
                <a:cs typeface="Times New Roman" pitchFamily="18" charset="0"/>
              </a:rPr>
              <a:t>Can become preoccupied with final “look and feel” prematurely</a:t>
            </a:r>
          </a:p>
          <a:p>
            <a:pPr lvl="2" eaLnBrk="1" hangingPunct="1">
              <a:lnSpc>
                <a:spcPct val="90000"/>
              </a:lnSpc>
            </a:pPr>
            <a:r>
              <a:rPr lang="en-US" sz="2000" smtClean="0">
                <a:latin typeface="Times New Roman" pitchFamily="18" charset="0"/>
                <a:cs typeface="Times New Roman" pitchFamily="18" charset="0"/>
              </a:rPr>
              <a:t>Can encourage a premature focus on, and commitment to, design</a:t>
            </a:r>
          </a:p>
          <a:p>
            <a:pPr lvl="2" eaLnBrk="1" hangingPunct="1">
              <a:lnSpc>
                <a:spcPct val="90000"/>
              </a:lnSpc>
            </a:pPr>
            <a:r>
              <a:rPr lang="en-US" sz="2000" smtClean="0">
                <a:latin typeface="Times New Roman" pitchFamily="18" charset="0"/>
                <a:cs typeface="Times New Roman" pitchFamily="18" charset="0"/>
              </a:rPr>
              <a:t>Users can be misled to believe that the completed system can be built rapidly using prototyping tools</a:t>
            </a:r>
            <a:endParaRPr lang="en-US" sz="2000" smtClean="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t>5-</a:t>
            </a:r>
            <a:fld id="{7FCFC64D-8164-455B-8752-C40AB1AA2DB2}" type="slidenum">
              <a:rPr lang="en-US"/>
              <a:pPr/>
              <a:t>13</a:t>
            </a:fld>
            <a:endParaRPr lang="en-US"/>
          </a:p>
        </p:txBody>
      </p:sp>
      <p:sp>
        <p:nvSpPr>
          <p:cNvPr id="16387" name="Rectangle 2"/>
          <p:cNvSpPr>
            <a:spLocks noGrp="1" noChangeArrowheads="1"/>
          </p:cNvSpPr>
          <p:nvPr>
            <p:ph type="title"/>
          </p:nvPr>
        </p:nvSpPr>
        <p:spPr/>
        <p:txBody>
          <a:bodyPr/>
          <a:lstStyle/>
          <a:p>
            <a:pPr eaLnBrk="1" hangingPunct="1"/>
            <a:r>
              <a:rPr lang="en-US" smtClean="0"/>
              <a:t>Rapid Architected Analysis</a:t>
            </a:r>
          </a:p>
        </p:txBody>
      </p:sp>
      <p:sp>
        <p:nvSpPr>
          <p:cNvPr id="16388" name="Rectangle 3"/>
          <p:cNvSpPr>
            <a:spLocks noGrp="1" noChangeArrowheads="1"/>
          </p:cNvSpPr>
          <p:nvPr>
            <p:ph type="body" idx="1"/>
          </p:nvPr>
        </p:nvSpPr>
        <p:spPr>
          <a:xfrm>
            <a:off x="609600" y="1600200"/>
            <a:ext cx="8364538" cy="4876800"/>
          </a:xfrm>
        </p:spPr>
        <p:txBody>
          <a:bodyPr/>
          <a:lstStyle/>
          <a:p>
            <a:pPr marL="457200" lvl="1" indent="0" eaLnBrk="1" hangingPunct="1">
              <a:buFontTx/>
              <a:buNone/>
            </a:pPr>
            <a:r>
              <a:rPr lang="en-US" sz="3200" b="1" smtClean="0">
                <a:latin typeface="Times New Roman" pitchFamily="18" charset="0"/>
                <a:cs typeface="Times New Roman" pitchFamily="18" charset="0"/>
              </a:rPr>
              <a:t>Rapid architected analysis</a:t>
            </a:r>
            <a:r>
              <a:rPr lang="en-US" sz="3200" smtClean="0">
                <a:latin typeface="Times New Roman" pitchFamily="18" charset="0"/>
                <a:cs typeface="Times New Roman" pitchFamily="18" charset="0"/>
              </a:rPr>
              <a:t> – an approach that attempts to derive system models (as described earlier in this section) from existing systems or discovery prototypes.</a:t>
            </a:r>
            <a:r>
              <a:rPr lang="en-US" smtClean="0"/>
              <a:t> </a:t>
            </a:r>
            <a:br>
              <a:rPr lang="en-US" smtClean="0"/>
            </a:br>
            <a:endParaRPr lang="en-US" smtClean="0"/>
          </a:p>
          <a:p>
            <a:pPr lvl="2" eaLnBrk="1" hangingPunct="1"/>
            <a:r>
              <a:rPr lang="en-US" b="1" smtClean="0">
                <a:cs typeface="Times New Roman" pitchFamily="18" charset="0"/>
              </a:rPr>
              <a:t>Reverse engineering</a:t>
            </a:r>
            <a:r>
              <a:rPr lang="en-US" smtClean="0">
                <a:cs typeface="Times New Roman" pitchFamily="18" charset="0"/>
              </a:rPr>
              <a:t> – the use of technology that reads the program code for an existing database, application program, and/or user interface and automatically generates the equivalent system model.</a:t>
            </a:r>
            <a:r>
              <a:rPr lang="en-US"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5-</a:t>
            </a:r>
            <a:fld id="{873D9A6C-5438-4328-ACD3-32A1D63CFA98}" type="slidenum">
              <a:rPr lang="en-US"/>
              <a:pPr/>
              <a:t>14</a:t>
            </a:fld>
            <a:endParaRPr lang="en-US"/>
          </a:p>
        </p:txBody>
      </p:sp>
      <p:sp>
        <p:nvSpPr>
          <p:cNvPr id="17411" name="Rectangle 2"/>
          <p:cNvSpPr>
            <a:spLocks noGrp="1" noChangeArrowheads="1"/>
          </p:cNvSpPr>
          <p:nvPr>
            <p:ph type="title"/>
          </p:nvPr>
        </p:nvSpPr>
        <p:spPr/>
        <p:txBody>
          <a:bodyPr/>
          <a:lstStyle/>
          <a:p>
            <a:pPr eaLnBrk="1" hangingPunct="1"/>
            <a:r>
              <a:rPr lang="en-US" smtClean="0"/>
              <a:t>Requirements Discovery</a:t>
            </a:r>
          </a:p>
        </p:txBody>
      </p:sp>
      <p:sp>
        <p:nvSpPr>
          <p:cNvPr id="17412" name="Rectangle 3"/>
          <p:cNvSpPr>
            <a:spLocks noGrp="1" noChangeArrowheads="1"/>
          </p:cNvSpPr>
          <p:nvPr>
            <p:ph type="body" idx="1"/>
          </p:nvPr>
        </p:nvSpPr>
        <p:spPr>
          <a:xfrm>
            <a:off x="762000" y="1524000"/>
            <a:ext cx="8135938" cy="4924425"/>
          </a:xfrm>
        </p:spPr>
        <p:txBody>
          <a:bodyPr/>
          <a:lstStyle/>
          <a:p>
            <a:pPr eaLnBrk="1" hangingPunct="1">
              <a:buFontTx/>
              <a:buNone/>
            </a:pPr>
            <a:r>
              <a:rPr lang="en-US" b="1" smtClean="0"/>
              <a:t>	Requirements discovery</a:t>
            </a:r>
            <a:r>
              <a:rPr lang="en-US" smtClean="0"/>
              <a:t> – the process, used by systems analysts of identifying or extracting system problems and solution requirements from the user community.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5-</a:t>
            </a:r>
            <a:fld id="{02422C2F-E97B-4634-AA11-AC834D99AFC1}" type="slidenum">
              <a:rPr lang="en-US"/>
              <a:pPr/>
              <a:t>15</a:t>
            </a:fld>
            <a:endParaRPr lang="en-US"/>
          </a:p>
        </p:txBody>
      </p:sp>
      <p:sp>
        <p:nvSpPr>
          <p:cNvPr id="18435" name="Rectangle 2"/>
          <p:cNvSpPr>
            <a:spLocks noGrp="1" noChangeArrowheads="1"/>
          </p:cNvSpPr>
          <p:nvPr>
            <p:ph type="title"/>
          </p:nvPr>
        </p:nvSpPr>
        <p:spPr/>
        <p:txBody>
          <a:bodyPr/>
          <a:lstStyle/>
          <a:p>
            <a:pPr eaLnBrk="1" hangingPunct="1"/>
            <a:r>
              <a:rPr lang="en-US" smtClean="0"/>
              <a:t>Requirements Discovery Methods</a:t>
            </a:r>
          </a:p>
        </p:txBody>
      </p:sp>
      <p:sp>
        <p:nvSpPr>
          <p:cNvPr id="18436" name="Rectangle 3"/>
          <p:cNvSpPr>
            <a:spLocks noGrp="1" noChangeArrowheads="1"/>
          </p:cNvSpPr>
          <p:nvPr>
            <p:ph type="body" idx="1"/>
          </p:nvPr>
        </p:nvSpPr>
        <p:spPr>
          <a:xfrm>
            <a:off x="895350" y="1295400"/>
            <a:ext cx="8153400" cy="5257800"/>
          </a:xfrm>
        </p:spPr>
        <p:txBody>
          <a:bodyPr/>
          <a:lstStyle/>
          <a:p>
            <a:pPr eaLnBrk="1" hangingPunct="1">
              <a:lnSpc>
                <a:spcPct val="90000"/>
              </a:lnSpc>
            </a:pPr>
            <a:r>
              <a:rPr lang="en-US" sz="2400" b="1" smtClean="0"/>
              <a:t>Fact-finding</a:t>
            </a:r>
            <a:r>
              <a:rPr lang="en-US" sz="2400" smtClean="0"/>
              <a:t> – the process of collecting information about system problems, opportunities, solution requirements, and priorities.</a:t>
            </a:r>
            <a:r>
              <a:rPr lang="en-US" sz="2800" smtClean="0"/>
              <a:t> </a:t>
            </a:r>
          </a:p>
          <a:p>
            <a:pPr lvl="1" eaLnBrk="1" hangingPunct="1">
              <a:lnSpc>
                <a:spcPct val="90000"/>
              </a:lnSpc>
            </a:pPr>
            <a:r>
              <a:rPr lang="en-US" sz="2000" smtClean="0"/>
              <a:t>Sampling existing documentation, reports, forms, databases, etc</a:t>
            </a:r>
          </a:p>
          <a:p>
            <a:pPr lvl="1" eaLnBrk="1" hangingPunct="1">
              <a:lnSpc>
                <a:spcPct val="90000"/>
              </a:lnSpc>
            </a:pPr>
            <a:r>
              <a:rPr lang="en-US" sz="2000" smtClean="0"/>
              <a:t>Research of relevant literature</a:t>
            </a:r>
          </a:p>
          <a:p>
            <a:pPr lvl="1" eaLnBrk="1" hangingPunct="1">
              <a:lnSpc>
                <a:spcPct val="90000"/>
              </a:lnSpc>
            </a:pPr>
            <a:r>
              <a:rPr lang="en-US" sz="2000" smtClean="0"/>
              <a:t>Observation of the current system</a:t>
            </a:r>
          </a:p>
          <a:p>
            <a:pPr lvl="1" eaLnBrk="1" hangingPunct="1">
              <a:lnSpc>
                <a:spcPct val="90000"/>
              </a:lnSpc>
            </a:pPr>
            <a:r>
              <a:rPr lang="en-US" sz="2000" smtClean="0"/>
              <a:t>Questionnaires and surveys</a:t>
            </a:r>
          </a:p>
          <a:p>
            <a:pPr lvl="1" eaLnBrk="1" hangingPunct="1">
              <a:lnSpc>
                <a:spcPct val="90000"/>
              </a:lnSpc>
            </a:pPr>
            <a:r>
              <a:rPr lang="en-US" sz="2000" smtClean="0"/>
              <a:t>Interviews</a:t>
            </a:r>
          </a:p>
          <a:p>
            <a:pPr eaLnBrk="1" hangingPunct="1">
              <a:lnSpc>
                <a:spcPct val="90000"/>
              </a:lnSpc>
            </a:pPr>
            <a:r>
              <a:rPr lang="en-US" sz="2400" b="1" smtClean="0"/>
              <a:t>Joint requirements planning</a:t>
            </a:r>
            <a:r>
              <a:rPr lang="en-US" sz="2400" smtClean="0"/>
              <a:t> (JRP) –use of facilitated workshops to bring together all of the system owners, users, and analysts, and some systems designer and builders to jointly perform systems analysis. </a:t>
            </a:r>
          </a:p>
          <a:p>
            <a:pPr lvl="1" eaLnBrk="1" hangingPunct="1">
              <a:lnSpc>
                <a:spcPct val="90000"/>
              </a:lnSpc>
            </a:pPr>
            <a:r>
              <a:rPr lang="en-US" sz="2000" smtClean="0"/>
              <a:t>Considered a part of a larger method called joint application development (JAD), a more comprehensive application of the JRP techniques to the entire systems development process.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a:t>5-</a:t>
            </a:r>
            <a:fld id="{3D448863-D123-4870-BFAD-F25F340C5865}" type="slidenum">
              <a:rPr lang="en-US"/>
              <a:pPr/>
              <a:t>16</a:t>
            </a:fld>
            <a:endParaRPr lang="en-US"/>
          </a:p>
        </p:txBody>
      </p:sp>
      <p:sp>
        <p:nvSpPr>
          <p:cNvPr id="19459" name="Rectangle 2"/>
          <p:cNvSpPr>
            <a:spLocks noGrp="1" noChangeArrowheads="1"/>
          </p:cNvSpPr>
          <p:nvPr>
            <p:ph type="title"/>
          </p:nvPr>
        </p:nvSpPr>
        <p:spPr/>
        <p:txBody>
          <a:bodyPr/>
          <a:lstStyle/>
          <a:p>
            <a:pPr eaLnBrk="1" hangingPunct="1"/>
            <a:r>
              <a:rPr lang="en-US" smtClean="0"/>
              <a:t>Business Process Redesign</a:t>
            </a:r>
          </a:p>
        </p:txBody>
      </p:sp>
      <p:sp>
        <p:nvSpPr>
          <p:cNvPr id="19460" name="Rectangle 3"/>
          <p:cNvSpPr>
            <a:spLocks noGrp="1" noChangeArrowheads="1"/>
          </p:cNvSpPr>
          <p:nvPr>
            <p:ph type="body" idx="1"/>
          </p:nvPr>
        </p:nvSpPr>
        <p:spPr>
          <a:xfrm>
            <a:off x="914400" y="1789113"/>
            <a:ext cx="8153400" cy="4422775"/>
          </a:xfrm>
        </p:spPr>
        <p:txBody>
          <a:bodyPr/>
          <a:lstStyle/>
          <a:p>
            <a:pPr marL="457200" lvl="1" indent="0" eaLnBrk="1" hangingPunct="1">
              <a:buFontTx/>
              <a:buNone/>
            </a:pPr>
            <a:r>
              <a:rPr lang="en-US" sz="3600" b="1" smtClean="0">
                <a:latin typeface="Times New Roman" pitchFamily="18" charset="0"/>
                <a:cs typeface="Times New Roman" pitchFamily="18" charset="0"/>
              </a:rPr>
              <a:t>Business process redesign (BPR)</a:t>
            </a:r>
            <a:r>
              <a:rPr lang="en-US" sz="3600" smtClean="0">
                <a:latin typeface="Times New Roman" pitchFamily="18" charset="0"/>
                <a:cs typeface="Times New Roman" pitchFamily="18" charset="0"/>
              </a:rPr>
              <a:t> – the application of systems analysis methods to the goal of dramatically changing and improving the fundamental business processes of an organization, independent of information technology.</a:t>
            </a:r>
            <a:endParaRPr lang="en-US" sz="3600" smtClean="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a:t>5-</a:t>
            </a:r>
            <a:fld id="{30B1CF47-0E66-4F50-829E-A4AC05A43C9B}" type="slidenum">
              <a:rPr lang="en-US"/>
              <a:pPr/>
              <a:t>17</a:t>
            </a:fld>
            <a:endParaRPr lang="en-US"/>
          </a:p>
        </p:txBody>
      </p:sp>
      <p:sp>
        <p:nvSpPr>
          <p:cNvPr id="20483" name="Rectangle 2"/>
          <p:cNvSpPr>
            <a:spLocks noGrp="1" noChangeArrowheads="1"/>
          </p:cNvSpPr>
          <p:nvPr>
            <p:ph type="title"/>
          </p:nvPr>
        </p:nvSpPr>
        <p:spPr/>
        <p:txBody>
          <a:bodyPr/>
          <a:lstStyle/>
          <a:p>
            <a:pPr eaLnBrk="1" hangingPunct="1"/>
            <a:r>
              <a:rPr lang="en-US" smtClean="0"/>
              <a:t>Agile Methods</a:t>
            </a:r>
          </a:p>
        </p:txBody>
      </p:sp>
      <p:sp>
        <p:nvSpPr>
          <p:cNvPr id="20484" name="Rectangle 3"/>
          <p:cNvSpPr>
            <a:spLocks noGrp="1" noChangeArrowheads="1"/>
          </p:cNvSpPr>
          <p:nvPr>
            <p:ph type="body" idx="1"/>
          </p:nvPr>
        </p:nvSpPr>
        <p:spPr>
          <a:xfrm>
            <a:off x="685800" y="1276350"/>
            <a:ext cx="8382000" cy="5486400"/>
          </a:xfrm>
        </p:spPr>
        <p:txBody>
          <a:bodyPr/>
          <a:lstStyle/>
          <a:p>
            <a:pPr eaLnBrk="1" hangingPunct="1">
              <a:lnSpc>
                <a:spcPct val="90000"/>
              </a:lnSpc>
              <a:buFontTx/>
              <a:buNone/>
            </a:pPr>
            <a:r>
              <a:rPr lang="en-US" sz="2800" b="1" smtClean="0"/>
              <a:t>	Agile method</a:t>
            </a:r>
            <a:r>
              <a:rPr lang="en-US" sz="2800" smtClean="0"/>
              <a:t> – integration of various approaches of systems analysis and design for applications as deemed appropriate to problem being solved and the system being developed.</a:t>
            </a:r>
            <a:br>
              <a:rPr lang="en-US" sz="2800" smtClean="0"/>
            </a:br>
            <a:endParaRPr lang="en-US" sz="2800" smtClean="0"/>
          </a:p>
          <a:p>
            <a:pPr lvl="1" eaLnBrk="1" hangingPunct="1">
              <a:lnSpc>
                <a:spcPct val="90000"/>
              </a:lnSpc>
            </a:pPr>
            <a:r>
              <a:rPr lang="en-US" sz="2400" smtClean="0"/>
              <a:t>Most commercial methodologies do not impose a single approach (structured analysis, IE, OOA) on systems analysts.</a:t>
            </a:r>
          </a:p>
          <a:p>
            <a:pPr lvl="1" eaLnBrk="1" hangingPunct="1">
              <a:lnSpc>
                <a:spcPct val="90000"/>
              </a:lnSpc>
            </a:pPr>
            <a:r>
              <a:rPr lang="en-US" sz="2400" smtClean="0"/>
              <a:t>Instead, they integrate all popular approaches into a collection of agile methods.</a:t>
            </a:r>
          </a:p>
          <a:p>
            <a:pPr lvl="1" eaLnBrk="1" hangingPunct="1">
              <a:lnSpc>
                <a:spcPct val="90000"/>
              </a:lnSpc>
            </a:pPr>
            <a:r>
              <a:rPr lang="en-US" sz="2400" smtClean="0"/>
              <a:t>System developers are given the flexibility to select from a variety of tools and techniques to best accomplish the tasks at hand,</a:t>
            </a:r>
          </a:p>
          <a:p>
            <a:pPr lvl="1" eaLnBrk="1" hangingPunct="1">
              <a:lnSpc>
                <a:spcPct val="90000"/>
              </a:lnSpc>
            </a:pPr>
            <a:r>
              <a:rPr lang="en-US" sz="2400" smtClean="0"/>
              <a:t>Hypothetical </a:t>
            </a:r>
            <a:r>
              <a:rPr lang="en-US" sz="2400" i="1" smtClean="0"/>
              <a:t>FAST</a:t>
            </a:r>
            <a:r>
              <a:rPr lang="en-US" sz="2400" smtClean="0"/>
              <a:t> methodology operates this way.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a:t>5-</a:t>
            </a:r>
            <a:fld id="{CD8BF19C-56A0-4378-B1E0-25C9C233FA8B}" type="slidenum">
              <a:rPr lang="en-US"/>
              <a:pPr/>
              <a:t>18</a:t>
            </a:fld>
            <a:endParaRPr lang="en-US"/>
          </a:p>
        </p:txBody>
      </p:sp>
      <p:sp>
        <p:nvSpPr>
          <p:cNvPr id="21507" name="Rectangle 2"/>
          <p:cNvSpPr>
            <a:spLocks noGrp="1" noChangeArrowheads="1"/>
          </p:cNvSpPr>
          <p:nvPr>
            <p:ph type="title"/>
          </p:nvPr>
        </p:nvSpPr>
        <p:spPr/>
        <p:txBody>
          <a:bodyPr/>
          <a:lstStyle/>
          <a:p>
            <a:pPr eaLnBrk="1" hangingPunct="1"/>
            <a:r>
              <a:rPr lang="en-US" smtClean="0"/>
              <a:t>FAST Systems Analysis Phases</a:t>
            </a:r>
          </a:p>
        </p:txBody>
      </p:sp>
      <p:sp>
        <p:nvSpPr>
          <p:cNvPr id="21508" name="Rectangle 3"/>
          <p:cNvSpPr>
            <a:spLocks noGrp="1" noChangeArrowheads="1"/>
          </p:cNvSpPr>
          <p:nvPr>
            <p:ph type="body" idx="1"/>
          </p:nvPr>
        </p:nvSpPr>
        <p:spPr>
          <a:xfrm>
            <a:off x="1066800" y="1371600"/>
            <a:ext cx="7620000" cy="5029200"/>
          </a:xfrm>
        </p:spPr>
        <p:txBody>
          <a:bodyPr/>
          <a:lstStyle/>
          <a:p>
            <a:pPr eaLnBrk="1" hangingPunct="1">
              <a:lnSpc>
                <a:spcPct val="90000"/>
              </a:lnSpc>
            </a:pPr>
            <a:r>
              <a:rPr lang="en-US" sz="2400" smtClean="0"/>
              <a:t>Scope Definition Phase</a:t>
            </a:r>
          </a:p>
          <a:p>
            <a:pPr lvl="1" eaLnBrk="1" hangingPunct="1">
              <a:lnSpc>
                <a:spcPct val="90000"/>
              </a:lnSpc>
            </a:pPr>
            <a:r>
              <a:rPr lang="en-US" sz="2000" i="1" smtClean="0">
                <a:solidFill>
                  <a:srgbClr val="3F3070"/>
                </a:solidFill>
              </a:rPr>
              <a:t>	Is the project worth looking at?</a:t>
            </a:r>
            <a:br>
              <a:rPr lang="en-US" sz="2000" i="1" smtClean="0">
                <a:solidFill>
                  <a:srgbClr val="3F3070"/>
                </a:solidFill>
              </a:rPr>
            </a:br>
            <a:endParaRPr lang="en-US" sz="2000" i="1" smtClean="0">
              <a:solidFill>
                <a:srgbClr val="3F3070"/>
              </a:solidFill>
            </a:endParaRPr>
          </a:p>
          <a:p>
            <a:pPr eaLnBrk="1" hangingPunct="1">
              <a:lnSpc>
                <a:spcPct val="90000"/>
              </a:lnSpc>
            </a:pPr>
            <a:r>
              <a:rPr lang="en-US" sz="2400" smtClean="0"/>
              <a:t>Problem Analysis Phase</a:t>
            </a:r>
          </a:p>
          <a:p>
            <a:pPr lvl="1" eaLnBrk="1" hangingPunct="1">
              <a:lnSpc>
                <a:spcPct val="90000"/>
              </a:lnSpc>
            </a:pPr>
            <a:r>
              <a:rPr lang="en-US" sz="2000" i="1" smtClean="0">
                <a:solidFill>
                  <a:srgbClr val="3F3070"/>
                </a:solidFill>
              </a:rPr>
              <a:t>Is a new system worth building?</a:t>
            </a:r>
            <a:br>
              <a:rPr lang="en-US" sz="2000" i="1" smtClean="0">
                <a:solidFill>
                  <a:srgbClr val="3F3070"/>
                </a:solidFill>
              </a:rPr>
            </a:br>
            <a:endParaRPr lang="en-US" sz="2000" i="1" smtClean="0">
              <a:solidFill>
                <a:srgbClr val="3F3070"/>
              </a:solidFill>
            </a:endParaRPr>
          </a:p>
          <a:p>
            <a:pPr eaLnBrk="1" hangingPunct="1">
              <a:lnSpc>
                <a:spcPct val="90000"/>
              </a:lnSpc>
            </a:pPr>
            <a:r>
              <a:rPr lang="en-US" sz="2400" smtClean="0"/>
              <a:t>Requirements Analysis Phase</a:t>
            </a:r>
          </a:p>
          <a:p>
            <a:pPr lvl="1" eaLnBrk="1" hangingPunct="1">
              <a:lnSpc>
                <a:spcPct val="90000"/>
              </a:lnSpc>
            </a:pPr>
            <a:r>
              <a:rPr lang="en-US" sz="2000" i="1" smtClean="0">
                <a:solidFill>
                  <a:srgbClr val="3F3070"/>
                </a:solidFill>
              </a:rPr>
              <a:t>What do the users need and want from the new system?</a:t>
            </a:r>
            <a:r>
              <a:rPr lang="en-US" sz="2000" smtClean="0">
                <a:solidFill>
                  <a:srgbClr val="3F3070"/>
                </a:solidFill>
              </a:rPr>
              <a:t/>
            </a:r>
            <a:br>
              <a:rPr lang="en-US" sz="2000" smtClean="0">
                <a:solidFill>
                  <a:srgbClr val="3F3070"/>
                </a:solidFill>
              </a:rPr>
            </a:br>
            <a:endParaRPr lang="en-US" sz="2000" smtClean="0">
              <a:solidFill>
                <a:srgbClr val="3F3070"/>
              </a:solidFill>
            </a:endParaRPr>
          </a:p>
          <a:p>
            <a:pPr eaLnBrk="1" hangingPunct="1">
              <a:lnSpc>
                <a:spcPct val="90000"/>
              </a:lnSpc>
            </a:pPr>
            <a:r>
              <a:rPr lang="en-US" sz="2400" smtClean="0"/>
              <a:t>Logical Design Phase</a:t>
            </a:r>
          </a:p>
          <a:p>
            <a:pPr lvl="1" eaLnBrk="1" hangingPunct="1">
              <a:lnSpc>
                <a:spcPct val="90000"/>
              </a:lnSpc>
            </a:pPr>
            <a:r>
              <a:rPr lang="en-US" sz="2000" i="1" u="sng" smtClean="0">
                <a:solidFill>
                  <a:srgbClr val="3F3070"/>
                </a:solidFill>
              </a:rPr>
              <a:t>What</a:t>
            </a:r>
            <a:r>
              <a:rPr lang="en-US" sz="2000" i="1" smtClean="0">
                <a:solidFill>
                  <a:srgbClr val="3F3070"/>
                </a:solidFill>
              </a:rPr>
              <a:t> must the new system do?</a:t>
            </a:r>
          </a:p>
          <a:p>
            <a:pPr eaLnBrk="1" hangingPunct="1">
              <a:lnSpc>
                <a:spcPct val="90000"/>
              </a:lnSpc>
              <a:buFontTx/>
              <a:buNone/>
            </a:pPr>
            <a:endParaRPr lang="en-US" sz="2400" i="1" smtClean="0">
              <a:solidFill>
                <a:srgbClr val="3F3070"/>
              </a:solidFill>
            </a:endParaRPr>
          </a:p>
          <a:p>
            <a:pPr eaLnBrk="1" hangingPunct="1">
              <a:lnSpc>
                <a:spcPct val="90000"/>
              </a:lnSpc>
            </a:pPr>
            <a:r>
              <a:rPr lang="en-US" sz="2400" smtClean="0"/>
              <a:t>Decision Analysis Phase</a:t>
            </a:r>
          </a:p>
          <a:p>
            <a:pPr lvl="1" eaLnBrk="1" hangingPunct="1">
              <a:lnSpc>
                <a:spcPct val="90000"/>
              </a:lnSpc>
            </a:pPr>
            <a:r>
              <a:rPr lang="en-US" sz="2000" i="1" smtClean="0">
                <a:solidFill>
                  <a:srgbClr val="3F3070"/>
                </a:solidFill>
              </a:rPr>
              <a:t>What is the best solution?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r>
              <a:rPr lang="en-US"/>
              <a:t>5-</a:t>
            </a:r>
            <a:fld id="{0D432FC0-4759-45C7-91CC-FE4B8662C87F}" type="slidenum">
              <a:rPr lang="en-US"/>
              <a:pPr/>
              <a:t>19</a:t>
            </a:fld>
            <a:endParaRPr lang="en-US"/>
          </a:p>
        </p:txBody>
      </p:sp>
      <p:sp>
        <p:nvSpPr>
          <p:cNvPr id="22531" name="Rectangle 2"/>
          <p:cNvSpPr>
            <a:spLocks noGrp="1" noChangeArrowheads="1"/>
          </p:cNvSpPr>
          <p:nvPr>
            <p:ph type="title"/>
          </p:nvPr>
        </p:nvSpPr>
        <p:spPr/>
        <p:txBody>
          <a:bodyPr/>
          <a:lstStyle/>
          <a:p>
            <a:pPr eaLnBrk="1" hangingPunct="1"/>
            <a:r>
              <a:rPr lang="en-US" smtClean="0"/>
              <a:t>Context of Scope Definition Phase</a:t>
            </a:r>
          </a:p>
        </p:txBody>
      </p:sp>
      <p:pic>
        <p:nvPicPr>
          <p:cNvPr id="22532" name="Picture 4" descr="Untitled-1"/>
          <p:cNvPicPr>
            <a:picLocks noChangeAspect="1" noChangeArrowheads="1"/>
          </p:cNvPicPr>
          <p:nvPr/>
        </p:nvPicPr>
        <p:blipFill>
          <a:blip r:embed="rId3" cstate="print"/>
          <a:srcRect/>
          <a:stretch>
            <a:fillRect/>
          </a:stretch>
        </p:blipFill>
        <p:spPr bwMode="auto">
          <a:xfrm>
            <a:off x="914400" y="1981200"/>
            <a:ext cx="8229600" cy="3675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CA" smtClean="0"/>
              <a:t>Term Test	</a:t>
            </a:r>
            <a:endParaRPr lang="en-GB" smtClean="0"/>
          </a:p>
        </p:txBody>
      </p:sp>
      <p:sp>
        <p:nvSpPr>
          <p:cNvPr id="5123" name="Content Placeholder 2"/>
          <p:cNvSpPr>
            <a:spLocks noGrp="1"/>
          </p:cNvSpPr>
          <p:nvPr>
            <p:ph idx="1"/>
          </p:nvPr>
        </p:nvSpPr>
        <p:spPr/>
        <p:txBody>
          <a:bodyPr/>
          <a:lstStyle/>
          <a:p>
            <a:pPr eaLnBrk="1" hangingPunct="1"/>
            <a:r>
              <a:rPr lang="en-CA" dirty="0" smtClean="0"/>
              <a:t>The date of your Term Test (there is only 1) </a:t>
            </a:r>
            <a:r>
              <a:rPr lang="en-CA" smtClean="0"/>
              <a:t>is </a:t>
            </a:r>
            <a:r>
              <a:rPr lang="en-CA" smtClean="0"/>
              <a:t>Monday Feb 27 2012</a:t>
            </a:r>
            <a:endParaRPr lang="en-CA" dirty="0" smtClean="0"/>
          </a:p>
          <a:p>
            <a:pPr eaLnBrk="1" hangingPunct="1"/>
            <a:endParaRPr lang="en-GB" dirty="0" smtClean="0"/>
          </a:p>
        </p:txBody>
      </p:sp>
      <p:sp>
        <p:nvSpPr>
          <p:cNvPr id="5124" name="Slide Number Placeholder 3"/>
          <p:cNvSpPr>
            <a:spLocks noGrp="1"/>
          </p:cNvSpPr>
          <p:nvPr>
            <p:ph type="sldNum" sz="quarter" idx="10"/>
          </p:nvPr>
        </p:nvSpPr>
        <p:spPr>
          <a:noFill/>
        </p:spPr>
        <p:txBody>
          <a:bodyPr/>
          <a:lstStyle/>
          <a:p>
            <a:r>
              <a:rPr lang="en-US"/>
              <a:t>5-</a:t>
            </a:r>
            <a:fld id="{3501FCAD-B4D5-43E4-A07A-7485A63B4857}"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0"/>
          </p:nvPr>
        </p:nvSpPr>
        <p:spPr>
          <a:noFill/>
        </p:spPr>
        <p:txBody>
          <a:bodyPr/>
          <a:lstStyle/>
          <a:p>
            <a:r>
              <a:rPr lang="en-US"/>
              <a:t>5-</a:t>
            </a:r>
            <a:fld id="{0EDCDD12-0FD9-4134-B294-C2226D54895D}" type="slidenum">
              <a:rPr lang="en-US"/>
              <a:pPr/>
              <a:t>20</a:t>
            </a:fld>
            <a:endParaRPr lang="en-US"/>
          </a:p>
        </p:txBody>
      </p:sp>
      <p:sp>
        <p:nvSpPr>
          <p:cNvPr id="23555" name="Rectangle 2"/>
          <p:cNvSpPr>
            <a:spLocks noGrp="1" noChangeArrowheads="1"/>
          </p:cNvSpPr>
          <p:nvPr>
            <p:ph type="title"/>
          </p:nvPr>
        </p:nvSpPr>
        <p:spPr/>
        <p:txBody>
          <a:bodyPr/>
          <a:lstStyle/>
          <a:p>
            <a:pPr eaLnBrk="1" hangingPunct="1"/>
            <a:r>
              <a:rPr lang="en-US" smtClean="0"/>
              <a:t>Tasks for the Scope Definition Phase</a:t>
            </a:r>
          </a:p>
        </p:txBody>
      </p:sp>
      <p:pic>
        <p:nvPicPr>
          <p:cNvPr id="23556" name="Picture 3" descr="whi74173_0506L"/>
          <p:cNvPicPr>
            <a:picLocks noChangeAspect="1" noChangeArrowheads="1"/>
          </p:cNvPicPr>
          <p:nvPr/>
        </p:nvPicPr>
        <p:blipFill>
          <a:blip r:embed="rId3" cstate="print"/>
          <a:srcRect/>
          <a:stretch>
            <a:fillRect/>
          </a:stretch>
        </p:blipFill>
        <p:spPr bwMode="auto">
          <a:xfrm>
            <a:off x="2532063" y="1276350"/>
            <a:ext cx="5021262" cy="527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a:t>5-</a:t>
            </a:r>
            <a:fld id="{2E0A3DC0-E746-4460-AF16-61781D53EA85}" type="slidenum">
              <a:rPr lang="en-US"/>
              <a:pPr/>
              <a:t>21</a:t>
            </a:fld>
            <a:endParaRPr lang="en-US"/>
          </a:p>
        </p:txBody>
      </p:sp>
      <p:sp>
        <p:nvSpPr>
          <p:cNvPr id="24579" name="Rectangle 2"/>
          <p:cNvSpPr>
            <a:spLocks noGrp="1" noChangeArrowheads="1"/>
          </p:cNvSpPr>
          <p:nvPr>
            <p:ph type="title"/>
          </p:nvPr>
        </p:nvSpPr>
        <p:spPr/>
        <p:txBody>
          <a:bodyPr/>
          <a:lstStyle/>
          <a:p>
            <a:pPr eaLnBrk="1" hangingPunct="1"/>
            <a:r>
              <a:rPr lang="en-US" sz="4000" smtClean="0"/>
              <a:t>Key Terms for Scope Definition Phase</a:t>
            </a:r>
          </a:p>
        </p:txBody>
      </p:sp>
      <p:sp>
        <p:nvSpPr>
          <p:cNvPr id="24580" name="Rectangle 3"/>
          <p:cNvSpPr>
            <a:spLocks noGrp="1" noChangeArrowheads="1"/>
          </p:cNvSpPr>
          <p:nvPr>
            <p:ph type="body" idx="1"/>
          </p:nvPr>
        </p:nvSpPr>
        <p:spPr>
          <a:xfrm>
            <a:off x="762000" y="1447800"/>
            <a:ext cx="8229600" cy="4953000"/>
          </a:xfrm>
        </p:spPr>
        <p:txBody>
          <a:bodyPr/>
          <a:lstStyle/>
          <a:p>
            <a:pPr eaLnBrk="1" hangingPunct="1">
              <a:lnSpc>
                <a:spcPct val="90000"/>
              </a:lnSpc>
              <a:buFontTx/>
              <a:buNone/>
            </a:pPr>
            <a:r>
              <a:rPr lang="en-US" sz="2400" b="1" smtClean="0"/>
              <a:t>	Steering body</a:t>
            </a:r>
            <a:r>
              <a:rPr lang="en-US" sz="2400" smtClean="0"/>
              <a:t> – a committee of executive business and system managers that studies and prioritizes competing project proposals to determine which projects will return the most value to the organization and thus should be approved for continues systems development. </a:t>
            </a:r>
          </a:p>
          <a:p>
            <a:pPr lvl="1" eaLnBrk="1" hangingPunct="1">
              <a:lnSpc>
                <a:spcPct val="90000"/>
              </a:lnSpc>
            </a:pPr>
            <a:r>
              <a:rPr lang="en-US" sz="2000" smtClean="0"/>
              <a:t>Also called a </a:t>
            </a:r>
            <a:r>
              <a:rPr lang="en-US" sz="2000" i="1" smtClean="0"/>
              <a:t>steering committee</a:t>
            </a:r>
            <a:r>
              <a:rPr lang="en-US" sz="2000" smtClean="0"/>
              <a:t>.</a:t>
            </a:r>
          </a:p>
          <a:p>
            <a:pPr lvl="1" eaLnBrk="1" hangingPunct="1">
              <a:lnSpc>
                <a:spcPct val="90000"/>
              </a:lnSpc>
              <a:buFontTx/>
              <a:buNone/>
            </a:pPr>
            <a:endParaRPr lang="en-US" sz="2000" smtClean="0"/>
          </a:p>
          <a:p>
            <a:pPr eaLnBrk="1" hangingPunct="1">
              <a:lnSpc>
                <a:spcPct val="90000"/>
              </a:lnSpc>
              <a:buFontTx/>
              <a:buNone/>
            </a:pPr>
            <a:r>
              <a:rPr lang="en-US" sz="2400" b="1" smtClean="0"/>
              <a:t>	Project charter</a:t>
            </a:r>
            <a:r>
              <a:rPr lang="en-US" sz="2400" smtClean="0"/>
              <a:t> – the final deliverable for the preliminary investigation phase. A project charter defines the project scope, plan, methodology, standards, and so on. </a:t>
            </a:r>
          </a:p>
          <a:p>
            <a:pPr lvl="1" eaLnBrk="1" hangingPunct="1">
              <a:lnSpc>
                <a:spcPct val="90000"/>
              </a:lnSpc>
            </a:pPr>
            <a:r>
              <a:rPr lang="en-US" sz="2000" smtClean="0"/>
              <a:t>Preliminary master plan includes preliminary schedule and resource assignments (also called a </a:t>
            </a:r>
            <a:r>
              <a:rPr lang="en-US" sz="2000" i="1" smtClean="0"/>
              <a:t>baseline plan</a:t>
            </a:r>
            <a:r>
              <a:rPr lang="en-US" sz="2000" smtClean="0"/>
              <a:t>).</a:t>
            </a:r>
          </a:p>
          <a:p>
            <a:pPr lvl="1" eaLnBrk="1" hangingPunct="1">
              <a:lnSpc>
                <a:spcPct val="90000"/>
              </a:lnSpc>
            </a:pPr>
            <a:r>
              <a:rPr lang="en-US" sz="2000" smtClean="0"/>
              <a:t>Detailed plan and schedule for completing the next phase of the project.</a:t>
            </a:r>
          </a:p>
          <a:p>
            <a:pPr eaLnBrk="1" hangingPunct="1">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p>
            <a:r>
              <a:rPr lang="en-US"/>
              <a:t>5-</a:t>
            </a:r>
            <a:fld id="{30565D5E-4D35-4C3A-BDB4-879C58B80D83}" type="slidenum">
              <a:rPr lang="en-US"/>
              <a:pPr/>
              <a:t>22</a:t>
            </a:fld>
            <a:endParaRPr lang="en-US"/>
          </a:p>
        </p:txBody>
      </p:sp>
      <p:sp>
        <p:nvSpPr>
          <p:cNvPr id="25603" name="Rectangle 2"/>
          <p:cNvSpPr>
            <a:spLocks noGrp="1" noChangeArrowheads="1"/>
          </p:cNvSpPr>
          <p:nvPr>
            <p:ph type="title"/>
          </p:nvPr>
        </p:nvSpPr>
        <p:spPr/>
        <p:txBody>
          <a:bodyPr/>
          <a:lstStyle/>
          <a:p>
            <a:pPr eaLnBrk="1" hangingPunct="1"/>
            <a:r>
              <a:rPr lang="en-US" smtClean="0"/>
              <a:t>Sample Request for System Services</a:t>
            </a:r>
          </a:p>
        </p:txBody>
      </p:sp>
      <p:pic>
        <p:nvPicPr>
          <p:cNvPr id="25604" name="Picture 3" descr="whi74173_0507L"/>
          <p:cNvPicPr>
            <a:picLocks noChangeAspect="1" noChangeArrowheads="1"/>
          </p:cNvPicPr>
          <p:nvPr/>
        </p:nvPicPr>
        <p:blipFill>
          <a:blip r:embed="rId3" cstate="print"/>
          <a:srcRect/>
          <a:stretch>
            <a:fillRect/>
          </a:stretch>
        </p:blipFill>
        <p:spPr bwMode="auto">
          <a:xfrm>
            <a:off x="2976563" y="1257300"/>
            <a:ext cx="4200525"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r>
              <a:rPr lang="en-US"/>
              <a:t>5-</a:t>
            </a:r>
            <a:fld id="{28F303AC-EEA7-4F0B-A6E3-CA3A2DC4FEB3}" type="slidenum">
              <a:rPr lang="en-US"/>
              <a:pPr/>
              <a:t>23</a:t>
            </a:fld>
            <a:endParaRPr lang="en-US"/>
          </a:p>
        </p:txBody>
      </p:sp>
      <p:sp>
        <p:nvSpPr>
          <p:cNvPr id="26627" name="Rectangle 2"/>
          <p:cNvSpPr>
            <a:spLocks noGrp="1" noChangeArrowheads="1"/>
          </p:cNvSpPr>
          <p:nvPr>
            <p:ph type="title"/>
          </p:nvPr>
        </p:nvSpPr>
        <p:spPr/>
        <p:txBody>
          <a:bodyPr/>
          <a:lstStyle/>
          <a:p>
            <a:pPr eaLnBrk="1" hangingPunct="1"/>
            <a:r>
              <a:rPr lang="en-US" smtClean="0"/>
              <a:t>Sample Problem Statements</a:t>
            </a:r>
          </a:p>
        </p:txBody>
      </p:sp>
      <p:pic>
        <p:nvPicPr>
          <p:cNvPr id="26628" name="Picture 3" descr="Untitled-2"/>
          <p:cNvPicPr>
            <a:picLocks noChangeAspect="1" noChangeArrowheads="1"/>
          </p:cNvPicPr>
          <p:nvPr/>
        </p:nvPicPr>
        <p:blipFill>
          <a:blip r:embed="rId3" cstate="print"/>
          <a:srcRect/>
          <a:stretch>
            <a:fillRect/>
          </a:stretch>
        </p:blipFill>
        <p:spPr bwMode="auto">
          <a:xfrm>
            <a:off x="1524000" y="1020763"/>
            <a:ext cx="7086600" cy="578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a:t>5-</a:t>
            </a:r>
            <a:fld id="{E3C757FC-8D6E-468E-AE06-9336591C11B3}" type="slidenum">
              <a:rPr lang="en-US"/>
              <a:pPr/>
              <a:t>24</a:t>
            </a:fld>
            <a:endParaRPr lang="en-US"/>
          </a:p>
        </p:txBody>
      </p:sp>
      <p:sp>
        <p:nvSpPr>
          <p:cNvPr id="27651" name="Rectangle 2"/>
          <p:cNvSpPr>
            <a:spLocks noGrp="1" noChangeArrowheads="1"/>
          </p:cNvSpPr>
          <p:nvPr>
            <p:ph type="title"/>
          </p:nvPr>
        </p:nvSpPr>
        <p:spPr/>
        <p:txBody>
          <a:bodyPr/>
          <a:lstStyle/>
          <a:p>
            <a:pPr eaLnBrk="1" hangingPunct="1"/>
            <a:r>
              <a:rPr lang="en-US" smtClean="0"/>
              <a:t>Context of Problem Analysis Phase</a:t>
            </a:r>
          </a:p>
        </p:txBody>
      </p:sp>
      <p:pic>
        <p:nvPicPr>
          <p:cNvPr id="27652" name="Picture 5" descr="Untitled-1"/>
          <p:cNvPicPr>
            <a:picLocks noChangeAspect="1" noChangeArrowheads="1"/>
          </p:cNvPicPr>
          <p:nvPr/>
        </p:nvPicPr>
        <p:blipFill>
          <a:blip r:embed="rId3" cstate="print"/>
          <a:srcRect/>
          <a:stretch>
            <a:fillRect/>
          </a:stretch>
        </p:blipFill>
        <p:spPr bwMode="auto">
          <a:xfrm>
            <a:off x="965200" y="1239838"/>
            <a:ext cx="8153400"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r>
              <a:rPr lang="en-US"/>
              <a:t>5-</a:t>
            </a:r>
            <a:fld id="{9188C24C-012F-480F-AB5B-6200B57948CF}" type="slidenum">
              <a:rPr lang="en-US"/>
              <a:pPr/>
              <a:t>25</a:t>
            </a:fld>
            <a:endParaRPr lang="en-US"/>
          </a:p>
        </p:txBody>
      </p:sp>
      <p:sp>
        <p:nvSpPr>
          <p:cNvPr id="28675" name="Rectangle 2"/>
          <p:cNvSpPr>
            <a:spLocks noGrp="1" noChangeArrowheads="1"/>
          </p:cNvSpPr>
          <p:nvPr>
            <p:ph type="title"/>
          </p:nvPr>
        </p:nvSpPr>
        <p:spPr/>
        <p:txBody>
          <a:bodyPr/>
          <a:lstStyle/>
          <a:p>
            <a:pPr eaLnBrk="1" hangingPunct="1"/>
            <a:r>
              <a:rPr lang="en-US" smtClean="0"/>
              <a:t>Tasks of the Problem Analysis Phase</a:t>
            </a:r>
          </a:p>
        </p:txBody>
      </p:sp>
      <p:pic>
        <p:nvPicPr>
          <p:cNvPr id="28676" name="Picture 3" descr="whi74173_0510L"/>
          <p:cNvPicPr>
            <a:picLocks noChangeAspect="1" noChangeArrowheads="1"/>
          </p:cNvPicPr>
          <p:nvPr/>
        </p:nvPicPr>
        <p:blipFill>
          <a:blip r:embed="rId3" cstate="print"/>
          <a:srcRect/>
          <a:stretch>
            <a:fillRect/>
          </a:stretch>
        </p:blipFill>
        <p:spPr bwMode="auto">
          <a:xfrm>
            <a:off x="2530475" y="1276350"/>
            <a:ext cx="5011738" cy="527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r>
              <a:rPr lang="en-US"/>
              <a:t>5-</a:t>
            </a:r>
            <a:fld id="{D79EAC54-A819-4FD9-A206-03F96C4756E6}" type="slidenum">
              <a:rPr lang="en-US"/>
              <a:pPr/>
              <a:t>26</a:t>
            </a:fld>
            <a:endParaRPr lang="en-US"/>
          </a:p>
        </p:txBody>
      </p:sp>
      <p:sp>
        <p:nvSpPr>
          <p:cNvPr id="29699" name="Rectangle 2"/>
          <p:cNvSpPr>
            <a:spLocks noGrp="1" noChangeArrowheads="1"/>
          </p:cNvSpPr>
          <p:nvPr>
            <p:ph type="title"/>
          </p:nvPr>
        </p:nvSpPr>
        <p:spPr/>
        <p:txBody>
          <a:bodyPr/>
          <a:lstStyle/>
          <a:p>
            <a:pPr eaLnBrk="1" hangingPunct="1"/>
            <a:r>
              <a:rPr lang="en-US" sz="4000" smtClean="0"/>
              <a:t>Key Terms of the </a:t>
            </a:r>
            <a:br>
              <a:rPr lang="en-US" sz="4000" smtClean="0"/>
            </a:br>
            <a:r>
              <a:rPr lang="en-US" sz="4000" smtClean="0"/>
              <a:t>Problem Analysis Phase</a:t>
            </a:r>
          </a:p>
        </p:txBody>
      </p:sp>
      <p:sp>
        <p:nvSpPr>
          <p:cNvPr id="29700" name="Rectangle 3"/>
          <p:cNvSpPr>
            <a:spLocks noGrp="1" noChangeArrowheads="1"/>
          </p:cNvSpPr>
          <p:nvPr>
            <p:ph type="body" idx="1"/>
          </p:nvPr>
        </p:nvSpPr>
        <p:spPr>
          <a:xfrm>
            <a:off x="685800" y="1676400"/>
            <a:ext cx="8229600" cy="4770438"/>
          </a:xfrm>
        </p:spPr>
        <p:txBody>
          <a:bodyPr/>
          <a:lstStyle/>
          <a:p>
            <a:pPr marL="457200" lvl="1" indent="0" eaLnBrk="1" hangingPunct="1">
              <a:lnSpc>
                <a:spcPct val="90000"/>
              </a:lnSpc>
              <a:buFontTx/>
              <a:buNone/>
            </a:pPr>
            <a:r>
              <a:rPr lang="en-US" b="1" smtClean="0">
                <a:latin typeface="Times New Roman" pitchFamily="18" charset="0"/>
                <a:cs typeface="Times New Roman" pitchFamily="18" charset="0"/>
              </a:rPr>
              <a:t>Cause-and-effect analysis</a:t>
            </a:r>
            <a:r>
              <a:rPr lang="en-US" smtClean="0">
                <a:latin typeface="Times New Roman" pitchFamily="18" charset="0"/>
                <a:cs typeface="Times New Roman" pitchFamily="18" charset="0"/>
              </a:rPr>
              <a:t> – a technique in which problems are studied to determine their causes and effects. </a:t>
            </a:r>
          </a:p>
          <a:p>
            <a:pPr lvl="2" eaLnBrk="1" hangingPunct="1">
              <a:lnSpc>
                <a:spcPct val="90000"/>
              </a:lnSpc>
              <a:buFontTx/>
              <a:buNone/>
            </a:pPr>
            <a:r>
              <a:rPr lang="en-US" smtClean="0">
                <a:latin typeface="Times New Roman" pitchFamily="18" charset="0"/>
                <a:cs typeface="Times New Roman" pitchFamily="18" charset="0"/>
              </a:rPr>
              <a:t>	In practice, effects can be symptomatic of more deeply rooted problems which, in turn, must be analyzed for causes and effects until the causes and effects do not yield symptoms of other problems.</a:t>
            </a:r>
            <a:r>
              <a:rPr lang="en-US" smtClean="0">
                <a:latin typeface="Times New Roman" pitchFamily="18" charset="0"/>
              </a:rPr>
              <a:t> </a:t>
            </a:r>
          </a:p>
          <a:p>
            <a:pPr lvl="2" eaLnBrk="1" hangingPunct="1">
              <a:lnSpc>
                <a:spcPct val="90000"/>
              </a:lnSpc>
              <a:buFontTx/>
              <a:buNone/>
            </a:pPr>
            <a:endParaRPr lang="en-US" smtClean="0">
              <a:latin typeface="Times New Roman" pitchFamily="18" charset="0"/>
            </a:endParaRPr>
          </a:p>
          <a:p>
            <a:pPr marL="457200" lvl="1" indent="0" eaLnBrk="1" hangingPunct="1">
              <a:lnSpc>
                <a:spcPct val="90000"/>
              </a:lnSpc>
              <a:buFontTx/>
              <a:buNone/>
            </a:pPr>
            <a:r>
              <a:rPr lang="en-US" b="1" smtClean="0">
                <a:latin typeface="Times New Roman" pitchFamily="18" charset="0"/>
                <a:cs typeface="Times New Roman" pitchFamily="18" charset="0"/>
              </a:rPr>
              <a:t>Context Diagram</a:t>
            </a:r>
            <a:r>
              <a:rPr lang="en-US" smtClean="0">
                <a:latin typeface="Times New Roman" pitchFamily="18" charset="0"/>
                <a:cs typeface="Times New Roman" pitchFamily="18" charset="0"/>
              </a:rPr>
              <a:t> – a pictorial model that shows how the system interacts with the world around it and specifies in general terms the system inputs and outputs.</a:t>
            </a:r>
            <a:endParaRPr lang="en-US" smtClean="0">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0"/>
          </p:nvPr>
        </p:nvSpPr>
        <p:spPr>
          <a:noFill/>
        </p:spPr>
        <p:txBody>
          <a:bodyPr/>
          <a:lstStyle/>
          <a:p>
            <a:r>
              <a:rPr lang="en-US"/>
              <a:t>5-</a:t>
            </a:r>
            <a:fld id="{9B053461-64EA-407F-958C-DF32450FA77E}" type="slidenum">
              <a:rPr lang="en-US"/>
              <a:pPr/>
              <a:t>27</a:t>
            </a:fld>
            <a:endParaRPr lang="en-US"/>
          </a:p>
        </p:txBody>
      </p:sp>
      <p:sp>
        <p:nvSpPr>
          <p:cNvPr id="30723" name="Rectangle 2"/>
          <p:cNvSpPr>
            <a:spLocks noGrp="1" noChangeArrowheads="1"/>
          </p:cNvSpPr>
          <p:nvPr>
            <p:ph type="title"/>
          </p:nvPr>
        </p:nvSpPr>
        <p:spPr/>
        <p:txBody>
          <a:bodyPr/>
          <a:lstStyle/>
          <a:p>
            <a:pPr eaLnBrk="1" hangingPunct="1"/>
            <a:r>
              <a:rPr lang="en-US" smtClean="0"/>
              <a:t>Sample Cause-and-Effect Analysis</a:t>
            </a:r>
          </a:p>
        </p:txBody>
      </p:sp>
      <p:pic>
        <p:nvPicPr>
          <p:cNvPr id="30724" name="Picture 3" descr="whi74173_0511"/>
          <p:cNvPicPr>
            <a:picLocks noChangeAspect="1" noChangeArrowheads="1"/>
          </p:cNvPicPr>
          <p:nvPr/>
        </p:nvPicPr>
        <p:blipFill>
          <a:blip r:embed="rId3" cstate="print"/>
          <a:srcRect/>
          <a:stretch>
            <a:fillRect/>
          </a:stretch>
        </p:blipFill>
        <p:spPr bwMode="auto">
          <a:xfrm>
            <a:off x="2338388" y="1276350"/>
            <a:ext cx="5205412" cy="545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r>
              <a:rPr lang="en-US"/>
              <a:t>5-</a:t>
            </a:r>
            <a:fld id="{D0A3582E-84A4-4D0A-B405-051002E0CB57}" type="slidenum">
              <a:rPr lang="en-US"/>
              <a:pPr/>
              <a:t>28</a:t>
            </a:fld>
            <a:endParaRPr lang="en-US"/>
          </a:p>
        </p:txBody>
      </p:sp>
      <p:sp>
        <p:nvSpPr>
          <p:cNvPr id="31747" name="Rectangle 2"/>
          <p:cNvSpPr>
            <a:spLocks noGrp="1" noChangeArrowheads="1"/>
          </p:cNvSpPr>
          <p:nvPr>
            <p:ph type="title"/>
          </p:nvPr>
        </p:nvSpPr>
        <p:spPr/>
        <p:txBody>
          <a:bodyPr/>
          <a:lstStyle/>
          <a:p>
            <a:pPr eaLnBrk="1" hangingPunct="1"/>
            <a:r>
              <a:rPr lang="en-US" smtClean="0"/>
              <a:t>Sample Context Diagram</a:t>
            </a:r>
          </a:p>
        </p:txBody>
      </p:sp>
      <p:pic>
        <p:nvPicPr>
          <p:cNvPr id="31748" name="Picture 4" descr="Context Diagram Fig 5-11"/>
          <p:cNvPicPr>
            <a:picLocks noChangeAspect="1" noChangeArrowheads="1"/>
          </p:cNvPicPr>
          <p:nvPr/>
        </p:nvPicPr>
        <p:blipFill>
          <a:blip r:embed="rId3" cstate="print"/>
          <a:srcRect/>
          <a:stretch>
            <a:fillRect/>
          </a:stretch>
        </p:blipFill>
        <p:spPr bwMode="auto">
          <a:xfrm>
            <a:off x="2009775" y="1266825"/>
            <a:ext cx="5915025"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a:t>5-</a:t>
            </a:r>
            <a:fld id="{66A37E5D-B889-4DCE-99C2-7441585B70D3}" type="slidenum">
              <a:rPr lang="en-US"/>
              <a:pPr/>
              <a:t>29</a:t>
            </a:fld>
            <a:endParaRPr lang="en-US"/>
          </a:p>
        </p:txBody>
      </p:sp>
      <p:sp>
        <p:nvSpPr>
          <p:cNvPr id="32771" name="Rectangle 2"/>
          <p:cNvSpPr>
            <a:spLocks noGrp="1" noChangeArrowheads="1"/>
          </p:cNvSpPr>
          <p:nvPr>
            <p:ph type="title"/>
          </p:nvPr>
        </p:nvSpPr>
        <p:spPr/>
        <p:txBody>
          <a:bodyPr/>
          <a:lstStyle/>
          <a:p>
            <a:pPr eaLnBrk="1" hangingPunct="1"/>
            <a:r>
              <a:rPr lang="en-US" sz="4000" smtClean="0"/>
              <a:t>Key Terms of the </a:t>
            </a:r>
            <a:br>
              <a:rPr lang="en-US" sz="4000" smtClean="0"/>
            </a:br>
            <a:r>
              <a:rPr lang="en-US" sz="4000" smtClean="0"/>
              <a:t>Problem Analysis Phase (cont.)</a:t>
            </a:r>
          </a:p>
        </p:txBody>
      </p:sp>
      <p:sp>
        <p:nvSpPr>
          <p:cNvPr id="32772" name="Rectangle 3"/>
          <p:cNvSpPr>
            <a:spLocks noGrp="1" noChangeArrowheads="1"/>
          </p:cNvSpPr>
          <p:nvPr>
            <p:ph type="body" idx="1"/>
          </p:nvPr>
        </p:nvSpPr>
        <p:spPr>
          <a:xfrm>
            <a:off x="1066800" y="1354138"/>
            <a:ext cx="7924800" cy="5122862"/>
          </a:xfrm>
        </p:spPr>
        <p:txBody>
          <a:bodyPr/>
          <a:lstStyle/>
          <a:p>
            <a:pPr marL="0" indent="0" eaLnBrk="1" hangingPunct="1">
              <a:lnSpc>
                <a:spcPct val="85000"/>
              </a:lnSpc>
              <a:buFontTx/>
              <a:buNone/>
            </a:pPr>
            <a:r>
              <a:rPr lang="en-US" sz="2400" b="1" smtClean="0">
                <a:latin typeface="Times New Roman" pitchFamily="18" charset="0"/>
                <a:cs typeface="Times New Roman" pitchFamily="18" charset="0"/>
              </a:rPr>
              <a:t>Objective</a:t>
            </a:r>
            <a:r>
              <a:rPr lang="en-US" sz="2400" smtClean="0">
                <a:latin typeface="Times New Roman" pitchFamily="18" charset="0"/>
                <a:cs typeface="Times New Roman" pitchFamily="18" charset="0"/>
              </a:rPr>
              <a:t> – a measure of success. It is something that you expect to achieve, if given sufficient resources.</a:t>
            </a:r>
          </a:p>
          <a:p>
            <a:pPr marL="685800" lvl="1" indent="-228600" eaLnBrk="1" hangingPunct="1">
              <a:lnSpc>
                <a:spcPct val="85000"/>
              </a:lnSpc>
            </a:pPr>
            <a:r>
              <a:rPr lang="en-US" sz="2000" i="1" smtClean="0">
                <a:solidFill>
                  <a:srgbClr val="3F3070"/>
                </a:solidFill>
                <a:latin typeface="New York" charset="0"/>
                <a:cs typeface="Times New Roman" pitchFamily="18" charset="0"/>
              </a:rPr>
              <a:t>Reduce the number of uncollectible customer accounts by 50 percent within the next year.</a:t>
            </a:r>
            <a:endParaRPr lang="en-US" sz="2000" smtClean="0">
              <a:solidFill>
                <a:srgbClr val="3F3070"/>
              </a:solidFill>
              <a:latin typeface="New York" charset="0"/>
              <a:cs typeface="Times New Roman" pitchFamily="18" charset="0"/>
            </a:endParaRPr>
          </a:p>
          <a:p>
            <a:pPr marL="685800" lvl="1" indent="-228600" eaLnBrk="1" hangingPunct="1">
              <a:lnSpc>
                <a:spcPct val="85000"/>
              </a:lnSpc>
            </a:pPr>
            <a:r>
              <a:rPr lang="en-US" sz="2000" i="1" smtClean="0">
                <a:solidFill>
                  <a:srgbClr val="3F3070"/>
                </a:solidFill>
                <a:latin typeface="New York" charset="0"/>
                <a:cs typeface="Times New Roman" pitchFamily="18" charset="0"/>
              </a:rPr>
              <a:t>Increase by 25 percent the number of loan applications that can be processed during an eight-hour shift.</a:t>
            </a:r>
          </a:p>
          <a:p>
            <a:pPr marL="685800" lvl="1" indent="-228600" eaLnBrk="1" hangingPunct="1">
              <a:lnSpc>
                <a:spcPct val="85000"/>
              </a:lnSpc>
            </a:pPr>
            <a:r>
              <a:rPr lang="en-US" sz="2000" i="1" smtClean="0">
                <a:solidFill>
                  <a:srgbClr val="3F3070"/>
                </a:solidFill>
                <a:latin typeface="New York" charset="0"/>
                <a:cs typeface="Times New Roman" pitchFamily="18" charset="0"/>
              </a:rPr>
              <a:t>Decrease by 50 percent the time required to reschedule a production </a:t>
            </a:r>
            <a:r>
              <a:rPr lang="en-US" sz="2000" i="1" smtClean="0">
                <a:solidFill>
                  <a:srgbClr val="3F3070"/>
                </a:solidFill>
                <a:latin typeface="Times New Roman" pitchFamily="18" charset="0"/>
                <a:cs typeface="Times New Roman" pitchFamily="18" charset="0"/>
              </a:rPr>
              <a:t>lot when a workstation malfunctions.</a:t>
            </a:r>
            <a:r>
              <a:rPr lang="en-US" sz="2000" smtClean="0">
                <a:solidFill>
                  <a:srgbClr val="114FFB"/>
                </a:solidFill>
                <a:latin typeface="Times New Roman" pitchFamily="18" charset="0"/>
                <a:cs typeface="Times New Roman" pitchFamily="18" charset="0"/>
              </a:rPr>
              <a:t> </a:t>
            </a:r>
          </a:p>
          <a:p>
            <a:pPr marL="0" indent="0" eaLnBrk="1" hangingPunct="1">
              <a:lnSpc>
                <a:spcPct val="85000"/>
              </a:lnSpc>
              <a:buFontTx/>
              <a:buNone/>
            </a:pP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b="1" smtClean="0">
                <a:latin typeface="Times New Roman" pitchFamily="18" charset="0"/>
                <a:cs typeface="Times New Roman" pitchFamily="18" charset="0"/>
              </a:rPr>
              <a:t>Constraint</a:t>
            </a:r>
            <a:r>
              <a:rPr lang="en-US" sz="2400" smtClean="0">
                <a:latin typeface="Times New Roman" pitchFamily="18" charset="0"/>
                <a:cs typeface="Times New Roman" pitchFamily="18" charset="0"/>
              </a:rPr>
              <a:t> – something that will limit your flexibility in defining a solution to your objectives. Essentially, constraints cannot be changed.</a:t>
            </a:r>
            <a:r>
              <a:rPr lang="en-US" sz="2400" smtClean="0">
                <a:latin typeface="Times New Roman" pitchFamily="18" charset="0"/>
              </a:rPr>
              <a:t> </a:t>
            </a:r>
          </a:p>
          <a:p>
            <a:pPr marL="685800" lvl="1" indent="-228600" eaLnBrk="1" hangingPunct="1">
              <a:lnSpc>
                <a:spcPct val="85000"/>
              </a:lnSpc>
            </a:pPr>
            <a:r>
              <a:rPr lang="en-US" sz="2000" i="1" smtClean="0">
                <a:solidFill>
                  <a:srgbClr val="3F3070"/>
                </a:solidFill>
                <a:latin typeface="New York" charset="0"/>
                <a:cs typeface="Times New Roman" pitchFamily="18" charset="0"/>
              </a:rPr>
              <a:t>The new system must be operational by April 15.</a:t>
            </a:r>
          </a:p>
          <a:p>
            <a:pPr marL="685800" lvl="1" indent="-228600" eaLnBrk="1" hangingPunct="1">
              <a:lnSpc>
                <a:spcPct val="85000"/>
              </a:lnSpc>
            </a:pPr>
            <a:r>
              <a:rPr lang="en-US" sz="2000" i="1" smtClean="0">
                <a:solidFill>
                  <a:srgbClr val="3F3070"/>
                </a:solidFill>
                <a:latin typeface="New York" charset="0"/>
                <a:cs typeface="Times New Roman" pitchFamily="18" charset="0"/>
              </a:rPr>
              <a:t>The new system cannot cost more than $350,000.</a:t>
            </a:r>
          </a:p>
          <a:p>
            <a:pPr marL="685800" lvl="1" indent="-228600" eaLnBrk="1" hangingPunct="1">
              <a:lnSpc>
                <a:spcPct val="85000"/>
              </a:lnSpc>
            </a:pPr>
            <a:r>
              <a:rPr lang="en-US" sz="2000" i="1" smtClean="0">
                <a:solidFill>
                  <a:srgbClr val="3F3070"/>
                </a:solidFill>
                <a:latin typeface="New York" charset="0"/>
                <a:cs typeface="Times New Roman" pitchFamily="18" charset="0"/>
              </a:rPr>
              <a:t>The new system must be web-enabled.</a:t>
            </a:r>
          </a:p>
          <a:p>
            <a:pPr marL="685800" lvl="1" indent="-228600" eaLnBrk="1" hangingPunct="1">
              <a:lnSpc>
                <a:spcPct val="85000"/>
              </a:lnSpc>
            </a:pPr>
            <a:r>
              <a:rPr lang="en-US" sz="2000" i="1" smtClean="0">
                <a:solidFill>
                  <a:srgbClr val="3F3070"/>
                </a:solidFill>
                <a:latin typeface="New York" charset="0"/>
                <a:cs typeface="Times New Roman" pitchFamily="18" charset="0"/>
              </a:rPr>
              <a:t>The new system must bill customers every 15 days.</a:t>
            </a:r>
            <a:endParaRPr lang="en-US" sz="2000" i="1" smtClean="0">
              <a:solidFill>
                <a:srgbClr val="3F307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5-</a:t>
            </a:r>
            <a:fld id="{38AF8F37-CAA9-44F5-A458-EB6EBC19A162}" type="slidenum">
              <a:rPr lang="en-US"/>
              <a:pPr/>
              <a:t>3</a:t>
            </a:fld>
            <a:endParaRPr lang="en-US"/>
          </a:p>
        </p:txBody>
      </p:sp>
      <p:sp>
        <p:nvSpPr>
          <p:cNvPr id="6147" name="Rectangle 2"/>
          <p:cNvSpPr>
            <a:spLocks noGrp="1" noChangeArrowheads="1"/>
          </p:cNvSpPr>
          <p:nvPr>
            <p:ph type="title"/>
          </p:nvPr>
        </p:nvSpPr>
        <p:spPr/>
        <p:txBody>
          <a:bodyPr/>
          <a:lstStyle/>
          <a:p>
            <a:pPr eaLnBrk="1" hangingPunct="1"/>
            <a:r>
              <a:rPr lang="en-US" smtClean="0"/>
              <a:t>What is Systems Analysis ?</a:t>
            </a:r>
          </a:p>
        </p:txBody>
      </p:sp>
      <p:sp>
        <p:nvSpPr>
          <p:cNvPr id="6148" name="Rectangle 3"/>
          <p:cNvSpPr>
            <a:spLocks noGrp="1" noChangeArrowheads="1"/>
          </p:cNvSpPr>
          <p:nvPr>
            <p:ph type="body" idx="1"/>
          </p:nvPr>
        </p:nvSpPr>
        <p:spPr>
          <a:xfrm>
            <a:off x="838200" y="1371600"/>
            <a:ext cx="8059738" cy="5257800"/>
          </a:xfrm>
        </p:spPr>
        <p:txBody>
          <a:bodyPr/>
          <a:lstStyle/>
          <a:p>
            <a:pPr marL="457200" lvl="1" indent="0" eaLnBrk="1" hangingPunct="1">
              <a:lnSpc>
                <a:spcPct val="80000"/>
              </a:lnSpc>
              <a:buFontTx/>
              <a:buNone/>
            </a:pPr>
            <a:r>
              <a:rPr lang="en-US" sz="2400" b="1" smtClean="0">
                <a:latin typeface="Times New Roman" pitchFamily="18" charset="0"/>
              </a:rPr>
              <a:t>Systems analysis</a:t>
            </a:r>
            <a:r>
              <a:rPr lang="en-US" sz="2400" smtClean="0">
                <a:latin typeface="Times New Roman" pitchFamily="18" charset="0"/>
              </a:rPr>
              <a:t> – a problem-solving technique that decomposes a system into its component pieces for the purpose of studying how well those component parts work and interact to accomplish their purpose.</a:t>
            </a:r>
          </a:p>
          <a:p>
            <a:pPr marL="457200" lvl="1" indent="0" eaLnBrk="1" hangingPunct="1">
              <a:lnSpc>
                <a:spcPct val="80000"/>
              </a:lnSpc>
              <a:buFontTx/>
              <a:buNone/>
            </a:pPr>
            <a:r>
              <a:rPr lang="en-US" sz="2400" b="1" smtClean="0">
                <a:latin typeface="Times New Roman" pitchFamily="18" charset="0"/>
              </a:rPr>
              <a:t/>
            </a:r>
            <a:br>
              <a:rPr lang="en-US" sz="2400" b="1" smtClean="0">
                <a:latin typeface="Times New Roman" pitchFamily="18" charset="0"/>
              </a:rPr>
            </a:br>
            <a:r>
              <a:rPr lang="en-US" sz="2400" b="1" smtClean="0">
                <a:latin typeface="Times New Roman" pitchFamily="18" charset="0"/>
              </a:rPr>
              <a:t>Systems design</a:t>
            </a:r>
            <a:r>
              <a:rPr lang="en-US" sz="2400" smtClean="0">
                <a:latin typeface="Times New Roman" pitchFamily="18" charset="0"/>
              </a:rPr>
              <a:t> – a complementary problem-solving technique (to systems analysis) that reassembles a system’s component pieces back into a complete system—hopefully, an improved system. This may involves adding, deleting, and changing pieces relative to the original system. </a:t>
            </a:r>
          </a:p>
          <a:p>
            <a:pPr marL="457200" lvl="1" indent="0" eaLnBrk="1" hangingPunct="1">
              <a:lnSpc>
                <a:spcPct val="80000"/>
              </a:lnSpc>
              <a:buFontTx/>
              <a:buNone/>
            </a:pPr>
            <a:endParaRPr lang="en-US" sz="2400" smtClean="0">
              <a:latin typeface="Times New Roman" pitchFamily="18" charset="0"/>
            </a:endParaRPr>
          </a:p>
          <a:p>
            <a:pPr marL="457200" lvl="1" indent="0" eaLnBrk="1" hangingPunct="1">
              <a:lnSpc>
                <a:spcPct val="80000"/>
              </a:lnSpc>
              <a:buFontTx/>
              <a:buNone/>
            </a:pPr>
            <a:r>
              <a:rPr lang="en-US" sz="2400" b="1" smtClean="0">
                <a:latin typeface="Times New Roman" pitchFamily="18" charset="0"/>
              </a:rPr>
              <a:t>Information systems analysis</a:t>
            </a:r>
            <a:r>
              <a:rPr lang="en-US" sz="2400" smtClean="0">
                <a:latin typeface="Times New Roman" pitchFamily="18" charset="0"/>
              </a:rPr>
              <a:t> – those development phases in an information systems development project the primarily focus on the business problem and requirements, independent of any technology that can or will be used to implement a solution to that problem.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5-</a:t>
            </a:r>
            <a:fld id="{7B848FF2-C2B8-47B9-9CC8-6A87EA748677}" type="slidenum">
              <a:rPr lang="en-US"/>
              <a:pPr/>
              <a:t>30</a:t>
            </a:fld>
            <a:endParaRPr lang="en-US"/>
          </a:p>
        </p:txBody>
      </p:sp>
      <p:sp>
        <p:nvSpPr>
          <p:cNvPr id="33795" name="Rectangle 2"/>
          <p:cNvSpPr>
            <a:spLocks noGrp="1" noChangeArrowheads="1"/>
          </p:cNvSpPr>
          <p:nvPr>
            <p:ph type="title"/>
          </p:nvPr>
        </p:nvSpPr>
        <p:spPr/>
        <p:txBody>
          <a:bodyPr/>
          <a:lstStyle/>
          <a:p>
            <a:pPr eaLnBrk="1" hangingPunct="1"/>
            <a:r>
              <a:rPr lang="en-US" smtClean="0"/>
              <a:t>System Improvement Report Outline</a:t>
            </a:r>
          </a:p>
        </p:txBody>
      </p:sp>
      <p:sp>
        <p:nvSpPr>
          <p:cNvPr id="33796" name="Rectangle 3"/>
          <p:cNvSpPr>
            <a:spLocks noGrp="1" noChangeArrowheads="1"/>
          </p:cNvSpPr>
          <p:nvPr>
            <p:ph type="body" idx="1"/>
          </p:nvPr>
        </p:nvSpPr>
        <p:spPr>
          <a:xfrm>
            <a:off x="990600" y="1295400"/>
            <a:ext cx="8077200" cy="5257800"/>
          </a:xfrm>
        </p:spPr>
        <p:txBody>
          <a:bodyPr/>
          <a:lstStyle/>
          <a:p>
            <a:pPr marL="457200" indent="-457200" eaLnBrk="1" hangingPunct="1">
              <a:lnSpc>
                <a:spcPct val="80000"/>
              </a:lnSpc>
              <a:buClr>
                <a:schemeClr val="tx1"/>
              </a:buClr>
              <a:buFontTx/>
              <a:buAutoNum type="romanUcPeriod"/>
            </a:pPr>
            <a:r>
              <a:rPr lang="en-US" sz="2400" smtClean="0"/>
              <a:t>Executive summary (approximately 2 pages)</a:t>
            </a:r>
          </a:p>
          <a:p>
            <a:pPr marL="1257300" lvl="1" indent="-393700" eaLnBrk="1" hangingPunct="1">
              <a:lnSpc>
                <a:spcPct val="80000"/>
              </a:lnSpc>
              <a:buClr>
                <a:schemeClr val="tx1"/>
              </a:buClr>
              <a:buFontTx/>
              <a:buAutoNum type="alphaUcPeriod"/>
            </a:pPr>
            <a:r>
              <a:rPr lang="en-US" sz="2000" smtClean="0"/>
              <a:t>Summary of recommendation</a:t>
            </a:r>
          </a:p>
          <a:p>
            <a:pPr marL="1257300" lvl="1" indent="-393700" eaLnBrk="1" hangingPunct="1">
              <a:lnSpc>
                <a:spcPct val="80000"/>
              </a:lnSpc>
              <a:buClr>
                <a:schemeClr val="tx1"/>
              </a:buClr>
              <a:buFontTx/>
              <a:buAutoNum type="alphaUcPeriod"/>
            </a:pPr>
            <a:r>
              <a:rPr lang="en-US" sz="2000" smtClean="0"/>
              <a:t>Summary of problems, opportunities, and directives</a:t>
            </a:r>
          </a:p>
          <a:p>
            <a:pPr marL="1257300" lvl="1" indent="-393700" eaLnBrk="1" hangingPunct="1">
              <a:lnSpc>
                <a:spcPct val="80000"/>
              </a:lnSpc>
              <a:buClr>
                <a:schemeClr val="tx1"/>
              </a:buClr>
              <a:buFontTx/>
              <a:buAutoNum type="alphaUcPeriod"/>
            </a:pPr>
            <a:r>
              <a:rPr lang="en-US" sz="2000" smtClean="0"/>
              <a:t>Brief statement of system improvement objectives</a:t>
            </a:r>
          </a:p>
          <a:p>
            <a:pPr marL="1257300" lvl="1" indent="-393700" eaLnBrk="1" hangingPunct="1">
              <a:lnSpc>
                <a:spcPct val="80000"/>
              </a:lnSpc>
              <a:buClr>
                <a:schemeClr val="tx1"/>
              </a:buClr>
              <a:buFontTx/>
              <a:buAutoNum type="alphaUcPeriod"/>
            </a:pPr>
            <a:r>
              <a:rPr lang="en-US" sz="2000" smtClean="0"/>
              <a:t>Brief explanation of report contents</a:t>
            </a:r>
          </a:p>
          <a:p>
            <a:pPr marL="457200" indent="-457200" eaLnBrk="1" hangingPunct="1">
              <a:lnSpc>
                <a:spcPct val="80000"/>
              </a:lnSpc>
              <a:buClr>
                <a:schemeClr val="tx1"/>
              </a:buClr>
              <a:buFontTx/>
              <a:buAutoNum type="romanUcPeriod"/>
            </a:pPr>
            <a:r>
              <a:rPr lang="en-US" sz="2400" smtClean="0"/>
              <a:t>Background information (approximately 2 pages)</a:t>
            </a:r>
          </a:p>
          <a:p>
            <a:pPr marL="1257300" lvl="1" indent="-393700" eaLnBrk="1" hangingPunct="1">
              <a:lnSpc>
                <a:spcPct val="80000"/>
              </a:lnSpc>
              <a:buClr>
                <a:schemeClr val="tx1"/>
              </a:buClr>
              <a:buFontTx/>
              <a:buAutoNum type="alphaUcPeriod"/>
            </a:pPr>
            <a:r>
              <a:rPr lang="en-US" sz="2000" smtClean="0"/>
              <a:t>List of interviews and facilitated group meetings conducted</a:t>
            </a:r>
          </a:p>
          <a:p>
            <a:pPr marL="1257300" lvl="1" indent="-393700" eaLnBrk="1" hangingPunct="1">
              <a:lnSpc>
                <a:spcPct val="80000"/>
              </a:lnSpc>
              <a:buClr>
                <a:schemeClr val="tx1"/>
              </a:buClr>
              <a:buFontTx/>
              <a:buAutoNum type="alphaUcPeriod"/>
            </a:pPr>
            <a:r>
              <a:rPr lang="en-US" sz="2000" smtClean="0"/>
              <a:t>List of other sources of information that were exploited</a:t>
            </a:r>
          </a:p>
          <a:p>
            <a:pPr marL="1257300" lvl="1" indent="-393700" eaLnBrk="1" hangingPunct="1">
              <a:lnSpc>
                <a:spcPct val="80000"/>
              </a:lnSpc>
              <a:buClr>
                <a:schemeClr val="tx1"/>
              </a:buClr>
              <a:buFontTx/>
              <a:buAutoNum type="alphaUcPeriod"/>
            </a:pPr>
            <a:r>
              <a:rPr lang="en-US" sz="2000" smtClean="0"/>
              <a:t>Description of analytical techniques used</a:t>
            </a:r>
          </a:p>
          <a:p>
            <a:pPr marL="457200" indent="-457200" eaLnBrk="1" hangingPunct="1">
              <a:lnSpc>
                <a:spcPct val="80000"/>
              </a:lnSpc>
              <a:buClr>
                <a:schemeClr val="tx1"/>
              </a:buClr>
              <a:buFontTx/>
              <a:buAutoNum type="romanUcPeriod"/>
            </a:pPr>
            <a:r>
              <a:rPr lang="en-US" sz="2400" smtClean="0"/>
              <a:t>Overview of current system (approximately 5 pages)</a:t>
            </a:r>
          </a:p>
          <a:p>
            <a:pPr marL="1257300" lvl="1" indent="-393700" eaLnBrk="1" hangingPunct="1">
              <a:lnSpc>
                <a:spcPct val="80000"/>
              </a:lnSpc>
              <a:buClr>
                <a:schemeClr val="tx1"/>
              </a:buClr>
              <a:buFontTx/>
              <a:buAutoNum type="alphaUcPeriod"/>
            </a:pPr>
            <a:r>
              <a:rPr lang="en-US" sz="2000" smtClean="0"/>
              <a:t>Strategic implications (if project is part of or impacts existing IS strategic plan)</a:t>
            </a:r>
          </a:p>
          <a:p>
            <a:pPr marL="1257300" lvl="1" indent="-393700" eaLnBrk="1" hangingPunct="1">
              <a:lnSpc>
                <a:spcPct val="80000"/>
              </a:lnSpc>
              <a:buClr>
                <a:schemeClr val="tx1"/>
              </a:buClr>
              <a:buFontTx/>
              <a:buAutoNum type="alphaUcPeriod"/>
            </a:pPr>
            <a:r>
              <a:rPr lang="en-US" sz="2000" smtClean="0"/>
              <a:t>Models of the current system</a:t>
            </a:r>
          </a:p>
          <a:p>
            <a:pPr marL="1943100" lvl="2" indent="-254000" eaLnBrk="1" hangingPunct="1">
              <a:lnSpc>
                <a:spcPct val="80000"/>
              </a:lnSpc>
              <a:buFontTx/>
              <a:buAutoNum type="arabicPeriod"/>
            </a:pPr>
            <a:r>
              <a:rPr lang="en-US" sz="1800" smtClean="0"/>
              <a:t>Interface model (showing project scope)</a:t>
            </a:r>
          </a:p>
          <a:p>
            <a:pPr marL="1943100" lvl="2" indent="-254000" eaLnBrk="1" hangingPunct="1">
              <a:lnSpc>
                <a:spcPct val="80000"/>
              </a:lnSpc>
              <a:buFontTx/>
              <a:buAutoNum type="arabicPeriod"/>
            </a:pPr>
            <a:r>
              <a:rPr lang="en-US" sz="1800" smtClean="0"/>
              <a:t>Data model (showing project scope)</a:t>
            </a:r>
          </a:p>
          <a:p>
            <a:pPr marL="1943100" lvl="2" indent="-254000" eaLnBrk="1" hangingPunct="1">
              <a:lnSpc>
                <a:spcPct val="80000"/>
              </a:lnSpc>
              <a:buFontTx/>
              <a:buAutoNum type="arabicPeriod"/>
            </a:pPr>
            <a:r>
              <a:rPr lang="en-US" sz="1800" smtClean="0"/>
              <a:t>Geographical models (showing project scope)</a:t>
            </a:r>
          </a:p>
          <a:p>
            <a:pPr marL="1943100" lvl="2" indent="-254000" eaLnBrk="1" hangingPunct="1">
              <a:lnSpc>
                <a:spcPct val="80000"/>
              </a:lnSpc>
              <a:buFontTx/>
              <a:buAutoNum type="arabicPeriod"/>
            </a:pPr>
            <a:r>
              <a:rPr lang="en-US" sz="1800" smtClean="0"/>
              <a:t>Process model (showing functional decomposition only)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a:t>5-</a:t>
            </a:r>
            <a:fld id="{7C63D3EB-DCF4-4161-B1E7-6C3EB4A3C2F8}" type="slidenum">
              <a:rPr lang="en-US"/>
              <a:pPr/>
              <a:t>31</a:t>
            </a:fld>
            <a:endParaRPr lang="en-US"/>
          </a:p>
        </p:txBody>
      </p:sp>
      <p:sp>
        <p:nvSpPr>
          <p:cNvPr id="34819" name="Rectangle 2"/>
          <p:cNvSpPr>
            <a:spLocks noGrp="1" noChangeArrowheads="1"/>
          </p:cNvSpPr>
          <p:nvPr>
            <p:ph type="title"/>
          </p:nvPr>
        </p:nvSpPr>
        <p:spPr/>
        <p:txBody>
          <a:bodyPr/>
          <a:lstStyle/>
          <a:p>
            <a:pPr eaLnBrk="1" hangingPunct="1"/>
            <a:r>
              <a:rPr lang="en-US" sz="4000" smtClean="0"/>
              <a:t>System Improvement Report Outline (cont.)</a:t>
            </a:r>
          </a:p>
        </p:txBody>
      </p:sp>
      <p:sp>
        <p:nvSpPr>
          <p:cNvPr id="34820" name="Rectangle 3"/>
          <p:cNvSpPr>
            <a:spLocks noGrp="1" noChangeArrowheads="1"/>
          </p:cNvSpPr>
          <p:nvPr>
            <p:ph type="body" idx="1"/>
          </p:nvPr>
        </p:nvSpPr>
        <p:spPr>
          <a:xfrm>
            <a:off x="914400" y="1295400"/>
            <a:ext cx="8153400" cy="5334000"/>
          </a:xfrm>
        </p:spPr>
        <p:txBody>
          <a:bodyPr/>
          <a:lstStyle/>
          <a:p>
            <a:pPr marL="457200" indent="-457200" eaLnBrk="1" hangingPunct="1">
              <a:lnSpc>
                <a:spcPct val="80000"/>
              </a:lnSpc>
              <a:buClr>
                <a:schemeClr val="tx1"/>
              </a:buClr>
              <a:buFontTx/>
              <a:buAutoNum type="romanUcPeriod" startAt="4"/>
            </a:pPr>
            <a:r>
              <a:rPr lang="en-US" sz="2400" smtClean="0"/>
              <a:t>Analysis of the current system (approx. 5-10 pages)</a:t>
            </a:r>
          </a:p>
          <a:p>
            <a:pPr marL="1270000" lvl="1" indent="-406400" eaLnBrk="1" hangingPunct="1">
              <a:lnSpc>
                <a:spcPct val="80000"/>
              </a:lnSpc>
              <a:buClr>
                <a:schemeClr val="tx1"/>
              </a:buClr>
              <a:buFontTx/>
              <a:buAutoNum type="alphaUcPeriod"/>
            </a:pPr>
            <a:r>
              <a:rPr lang="en-US" sz="2000" smtClean="0"/>
              <a:t>Performance problems, opportunities, cause-effect analysis</a:t>
            </a:r>
          </a:p>
          <a:p>
            <a:pPr marL="1270000" lvl="1" indent="-406400" eaLnBrk="1" hangingPunct="1">
              <a:lnSpc>
                <a:spcPct val="80000"/>
              </a:lnSpc>
              <a:buClr>
                <a:schemeClr val="tx1"/>
              </a:buClr>
              <a:buFontTx/>
              <a:buAutoNum type="alphaUcPeriod"/>
            </a:pPr>
            <a:r>
              <a:rPr lang="en-US" sz="2000" smtClean="0"/>
              <a:t>Information problems, opportunities, cause-effect analysis</a:t>
            </a:r>
          </a:p>
          <a:p>
            <a:pPr marL="1270000" lvl="1" indent="-406400" eaLnBrk="1" hangingPunct="1">
              <a:lnSpc>
                <a:spcPct val="80000"/>
              </a:lnSpc>
              <a:buClr>
                <a:schemeClr val="tx1"/>
              </a:buClr>
              <a:buFontTx/>
              <a:buAutoNum type="alphaUcPeriod"/>
            </a:pPr>
            <a:r>
              <a:rPr lang="en-US" sz="2000" smtClean="0"/>
              <a:t>Economic problems, opportunities, cause-effect analysis</a:t>
            </a:r>
          </a:p>
          <a:p>
            <a:pPr marL="1270000" lvl="1" indent="-406400" eaLnBrk="1" hangingPunct="1">
              <a:lnSpc>
                <a:spcPct val="80000"/>
              </a:lnSpc>
              <a:buClr>
                <a:schemeClr val="tx1"/>
              </a:buClr>
              <a:buFontTx/>
              <a:buAutoNum type="alphaUcPeriod"/>
            </a:pPr>
            <a:r>
              <a:rPr lang="en-US" sz="2000" smtClean="0"/>
              <a:t>Control problems, opportunities, cause-effect analysis</a:t>
            </a:r>
          </a:p>
          <a:p>
            <a:pPr marL="1270000" lvl="1" indent="-406400" eaLnBrk="1" hangingPunct="1">
              <a:lnSpc>
                <a:spcPct val="80000"/>
              </a:lnSpc>
              <a:buClr>
                <a:schemeClr val="tx1"/>
              </a:buClr>
              <a:buFontTx/>
              <a:buAutoNum type="alphaUcPeriod"/>
            </a:pPr>
            <a:r>
              <a:rPr lang="en-US" sz="2000" smtClean="0"/>
              <a:t>Efficiency problems, opportunities, cause-effect analysis</a:t>
            </a:r>
          </a:p>
          <a:p>
            <a:pPr marL="1270000" lvl="1" indent="-406400" eaLnBrk="1" hangingPunct="1">
              <a:lnSpc>
                <a:spcPct val="80000"/>
              </a:lnSpc>
              <a:buClr>
                <a:schemeClr val="tx1"/>
              </a:buClr>
              <a:buFontTx/>
              <a:buAutoNum type="alphaUcPeriod"/>
            </a:pPr>
            <a:r>
              <a:rPr lang="en-US" sz="2000" smtClean="0"/>
              <a:t>Service problems, opportunities, and cause-effect analysis</a:t>
            </a:r>
          </a:p>
          <a:p>
            <a:pPr marL="457200" indent="-457200" eaLnBrk="1" hangingPunct="1">
              <a:lnSpc>
                <a:spcPct val="80000"/>
              </a:lnSpc>
              <a:buClr>
                <a:schemeClr val="tx1"/>
              </a:buClr>
              <a:buFontTx/>
              <a:buAutoNum type="romanUcPeriod" startAt="4"/>
            </a:pPr>
            <a:r>
              <a:rPr lang="en-US" sz="2400" smtClean="0"/>
              <a:t>Detailed recommendations (approx. 5-10 pages)</a:t>
            </a:r>
          </a:p>
          <a:p>
            <a:pPr marL="1270000" lvl="1" indent="-406400" eaLnBrk="1" hangingPunct="1">
              <a:lnSpc>
                <a:spcPct val="80000"/>
              </a:lnSpc>
              <a:buClr>
                <a:schemeClr val="tx1"/>
              </a:buClr>
              <a:buFontTx/>
              <a:buAutoNum type="alphaUcPeriod"/>
            </a:pPr>
            <a:r>
              <a:rPr lang="en-US" sz="2000" smtClean="0"/>
              <a:t>System improvement objectives and priorities</a:t>
            </a:r>
          </a:p>
          <a:p>
            <a:pPr marL="1270000" lvl="1" indent="-406400" eaLnBrk="1" hangingPunct="1">
              <a:lnSpc>
                <a:spcPct val="80000"/>
              </a:lnSpc>
              <a:buClr>
                <a:schemeClr val="tx1"/>
              </a:buClr>
              <a:buFontTx/>
              <a:buAutoNum type="alphaUcPeriod"/>
            </a:pPr>
            <a:r>
              <a:rPr lang="en-US" sz="2000" smtClean="0"/>
              <a:t>Constraints</a:t>
            </a:r>
          </a:p>
          <a:p>
            <a:pPr marL="1270000" lvl="1" indent="-406400" eaLnBrk="1" hangingPunct="1">
              <a:lnSpc>
                <a:spcPct val="80000"/>
              </a:lnSpc>
              <a:buClr>
                <a:schemeClr val="tx1"/>
              </a:buClr>
              <a:buFontTx/>
              <a:buAutoNum type="alphaUcPeriod"/>
            </a:pPr>
            <a:r>
              <a:rPr lang="en-US" sz="2000" smtClean="0"/>
              <a:t>Project Plan</a:t>
            </a:r>
          </a:p>
          <a:p>
            <a:pPr marL="2044700" lvl="2" indent="-355600" eaLnBrk="1" hangingPunct="1">
              <a:lnSpc>
                <a:spcPct val="80000"/>
              </a:lnSpc>
              <a:buFontTx/>
              <a:buAutoNum type="arabicPeriod"/>
            </a:pPr>
            <a:r>
              <a:rPr lang="en-US" sz="1800" smtClean="0"/>
              <a:t>Scope reassessment and refinement</a:t>
            </a:r>
          </a:p>
          <a:p>
            <a:pPr marL="2044700" lvl="2" indent="-355600" eaLnBrk="1" hangingPunct="1">
              <a:lnSpc>
                <a:spcPct val="80000"/>
              </a:lnSpc>
              <a:buFontTx/>
              <a:buAutoNum type="arabicPeriod"/>
            </a:pPr>
            <a:r>
              <a:rPr lang="en-US" sz="1800" smtClean="0"/>
              <a:t>Revised master plan</a:t>
            </a:r>
          </a:p>
          <a:p>
            <a:pPr marL="2044700" lvl="2" indent="-355600" eaLnBrk="1" hangingPunct="1">
              <a:lnSpc>
                <a:spcPct val="80000"/>
              </a:lnSpc>
              <a:buFontTx/>
              <a:buAutoNum type="arabicPeriod"/>
            </a:pPr>
            <a:r>
              <a:rPr lang="en-US" sz="1800" smtClean="0"/>
              <a:t>Detailed plan for the definition phase</a:t>
            </a:r>
          </a:p>
          <a:p>
            <a:pPr marL="457200" indent="-457200" eaLnBrk="1" hangingPunct="1">
              <a:lnSpc>
                <a:spcPct val="80000"/>
              </a:lnSpc>
              <a:buClr>
                <a:schemeClr val="tx1"/>
              </a:buClr>
              <a:buFontTx/>
              <a:buAutoNum type="romanUcPeriod" startAt="4"/>
            </a:pPr>
            <a:r>
              <a:rPr lang="en-US" sz="2400" smtClean="0"/>
              <a:t>Appendixes</a:t>
            </a:r>
          </a:p>
          <a:p>
            <a:pPr marL="1270000" lvl="1" indent="-406400" eaLnBrk="1" hangingPunct="1">
              <a:lnSpc>
                <a:spcPct val="80000"/>
              </a:lnSpc>
              <a:buClr>
                <a:schemeClr val="tx1"/>
              </a:buClr>
              <a:buFontTx/>
              <a:buAutoNum type="alphaUcPeriod"/>
            </a:pPr>
            <a:r>
              <a:rPr lang="en-US" sz="2000" smtClean="0"/>
              <a:t>Any detailed system models</a:t>
            </a:r>
          </a:p>
          <a:p>
            <a:pPr marL="1270000" lvl="1" indent="-406400" eaLnBrk="1" hangingPunct="1">
              <a:lnSpc>
                <a:spcPct val="80000"/>
              </a:lnSpc>
              <a:buClr>
                <a:schemeClr val="tx1"/>
              </a:buClr>
              <a:buFontTx/>
              <a:buAutoNum type="alphaUcPeriod"/>
            </a:pPr>
            <a:r>
              <a:rPr lang="en-US" sz="2000" smtClean="0"/>
              <a:t>Other documents as appropriate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p>
            <a:r>
              <a:rPr lang="en-US"/>
              <a:t>5-</a:t>
            </a:r>
            <a:fld id="{78D1F827-1260-4C93-901D-95B3E80A7691}" type="slidenum">
              <a:rPr lang="en-US"/>
              <a:pPr/>
              <a:t>32</a:t>
            </a:fld>
            <a:endParaRPr lang="en-US"/>
          </a:p>
        </p:txBody>
      </p:sp>
      <p:sp>
        <p:nvSpPr>
          <p:cNvPr id="35843" name="Rectangle 2"/>
          <p:cNvSpPr>
            <a:spLocks noGrp="1" noChangeArrowheads="1"/>
          </p:cNvSpPr>
          <p:nvPr>
            <p:ph type="title"/>
          </p:nvPr>
        </p:nvSpPr>
        <p:spPr/>
        <p:txBody>
          <a:bodyPr/>
          <a:lstStyle/>
          <a:p>
            <a:pPr eaLnBrk="1" hangingPunct="1"/>
            <a:r>
              <a:rPr lang="en-US" smtClean="0"/>
              <a:t>Context of Requirements </a:t>
            </a:r>
            <a:br>
              <a:rPr lang="en-US" smtClean="0"/>
            </a:br>
            <a:r>
              <a:rPr lang="en-US" smtClean="0"/>
              <a:t>Analysis Phase</a:t>
            </a:r>
          </a:p>
        </p:txBody>
      </p:sp>
      <p:pic>
        <p:nvPicPr>
          <p:cNvPr id="35844" name="Picture 4" descr="Untitled-1"/>
          <p:cNvPicPr>
            <a:picLocks noChangeAspect="1" noChangeArrowheads="1"/>
          </p:cNvPicPr>
          <p:nvPr/>
        </p:nvPicPr>
        <p:blipFill>
          <a:blip r:embed="rId3" cstate="print"/>
          <a:srcRect/>
          <a:stretch>
            <a:fillRect/>
          </a:stretch>
        </p:blipFill>
        <p:spPr bwMode="auto">
          <a:xfrm>
            <a:off x="1047750" y="1276350"/>
            <a:ext cx="8001000" cy="527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r>
              <a:rPr lang="en-US"/>
              <a:t>5-</a:t>
            </a:r>
            <a:fld id="{EE76A194-B241-469C-9013-22D29EB023A3}" type="slidenum">
              <a:rPr lang="en-US"/>
              <a:pPr/>
              <a:t>33</a:t>
            </a:fld>
            <a:endParaRPr lang="en-US"/>
          </a:p>
        </p:txBody>
      </p:sp>
      <p:sp>
        <p:nvSpPr>
          <p:cNvPr id="36867" name="Rectangle 2"/>
          <p:cNvSpPr>
            <a:spLocks noGrp="1" noChangeArrowheads="1"/>
          </p:cNvSpPr>
          <p:nvPr>
            <p:ph type="title"/>
          </p:nvPr>
        </p:nvSpPr>
        <p:spPr/>
        <p:txBody>
          <a:bodyPr/>
          <a:lstStyle/>
          <a:p>
            <a:pPr eaLnBrk="1" hangingPunct="1"/>
            <a:r>
              <a:rPr lang="en-US" smtClean="0"/>
              <a:t>Requirements Analysis Phase Tasks</a:t>
            </a:r>
          </a:p>
        </p:txBody>
      </p:sp>
      <p:pic>
        <p:nvPicPr>
          <p:cNvPr id="36868" name="Picture 3" descr="whi74173_0514L"/>
          <p:cNvPicPr>
            <a:picLocks noChangeAspect="1" noChangeArrowheads="1"/>
          </p:cNvPicPr>
          <p:nvPr/>
        </p:nvPicPr>
        <p:blipFill>
          <a:blip r:embed="rId3" cstate="print"/>
          <a:srcRect/>
          <a:stretch>
            <a:fillRect/>
          </a:stretch>
        </p:blipFill>
        <p:spPr bwMode="auto">
          <a:xfrm>
            <a:off x="2814638" y="1276350"/>
            <a:ext cx="4424362"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a:t>5-</a:t>
            </a:r>
            <a:fld id="{7DC2B337-8C13-4FFA-8845-C5E80A344562}" type="slidenum">
              <a:rPr lang="en-US"/>
              <a:pPr/>
              <a:t>34</a:t>
            </a:fld>
            <a:endParaRPr lang="en-US"/>
          </a:p>
        </p:txBody>
      </p:sp>
      <p:sp>
        <p:nvSpPr>
          <p:cNvPr id="37891" name="Rectangle 2"/>
          <p:cNvSpPr>
            <a:spLocks noGrp="1" noChangeArrowheads="1"/>
          </p:cNvSpPr>
          <p:nvPr>
            <p:ph type="title"/>
          </p:nvPr>
        </p:nvSpPr>
        <p:spPr/>
        <p:txBody>
          <a:bodyPr/>
          <a:lstStyle/>
          <a:p>
            <a:pPr eaLnBrk="1" hangingPunct="1"/>
            <a:r>
              <a:rPr lang="en-US" smtClean="0"/>
              <a:t>Key Terms of </a:t>
            </a:r>
            <a:br>
              <a:rPr lang="en-US" smtClean="0"/>
            </a:br>
            <a:r>
              <a:rPr lang="en-US" smtClean="0"/>
              <a:t>Requirements Analysis Phase </a:t>
            </a:r>
          </a:p>
        </p:txBody>
      </p:sp>
      <p:sp>
        <p:nvSpPr>
          <p:cNvPr id="37892" name="Rectangle 3"/>
          <p:cNvSpPr>
            <a:spLocks noGrp="1" noChangeArrowheads="1"/>
          </p:cNvSpPr>
          <p:nvPr>
            <p:ph type="body" idx="1"/>
          </p:nvPr>
        </p:nvSpPr>
        <p:spPr>
          <a:xfrm>
            <a:off x="914400" y="1524000"/>
            <a:ext cx="8153400" cy="4687888"/>
          </a:xfrm>
        </p:spPr>
        <p:txBody>
          <a:bodyPr/>
          <a:lstStyle/>
          <a:p>
            <a:pPr marL="457200" lvl="1" indent="0" eaLnBrk="1" hangingPunct="1">
              <a:lnSpc>
                <a:spcPct val="80000"/>
              </a:lnSpc>
              <a:buFontTx/>
              <a:buNone/>
            </a:pPr>
            <a:r>
              <a:rPr lang="en-US" sz="3200" b="1" smtClean="0">
                <a:cs typeface="Times New Roman" pitchFamily="18" charset="0"/>
              </a:rPr>
              <a:t>Functional requirement</a:t>
            </a:r>
            <a:r>
              <a:rPr lang="en-US" sz="3200" smtClean="0">
                <a:cs typeface="Times New Roman" pitchFamily="18" charset="0"/>
              </a:rPr>
              <a:t> – a description of activities and services a system must provide.</a:t>
            </a:r>
          </a:p>
          <a:p>
            <a:pPr lvl="2" eaLnBrk="1" hangingPunct="1">
              <a:lnSpc>
                <a:spcPct val="80000"/>
              </a:lnSpc>
            </a:pPr>
            <a:r>
              <a:rPr lang="en-US" sz="2800" smtClean="0">
                <a:cs typeface="Times New Roman" pitchFamily="18" charset="0"/>
              </a:rPr>
              <a:t> inputs, outputs, processes, stored data</a:t>
            </a:r>
            <a:br>
              <a:rPr lang="en-US" sz="2800" smtClean="0">
                <a:cs typeface="Times New Roman" pitchFamily="18" charset="0"/>
              </a:rPr>
            </a:br>
            <a:endParaRPr lang="en-US" sz="2800" smtClean="0">
              <a:cs typeface="Times New Roman" pitchFamily="18" charset="0"/>
            </a:endParaRPr>
          </a:p>
          <a:p>
            <a:pPr marL="457200" lvl="1" indent="0" eaLnBrk="1" hangingPunct="1">
              <a:lnSpc>
                <a:spcPct val="80000"/>
              </a:lnSpc>
              <a:buFontTx/>
              <a:buNone/>
            </a:pPr>
            <a:r>
              <a:rPr lang="en-US" sz="3200" b="1" smtClean="0">
                <a:cs typeface="Times New Roman" pitchFamily="18" charset="0"/>
              </a:rPr>
              <a:t>Nonfunctional requirement</a:t>
            </a:r>
            <a:r>
              <a:rPr lang="en-US" sz="3200" smtClean="0">
                <a:cs typeface="Times New Roman" pitchFamily="18" charset="0"/>
              </a:rPr>
              <a:t> – a description of other features, characteristics, and constraints that define a satisfactory system.</a:t>
            </a:r>
            <a:r>
              <a:rPr lang="en-US" smtClean="0">
                <a:cs typeface="Times New Roman" pitchFamily="18" charset="0"/>
              </a:rPr>
              <a:t> </a:t>
            </a:r>
          </a:p>
          <a:p>
            <a:pPr lvl="2" eaLnBrk="1" hangingPunct="1">
              <a:lnSpc>
                <a:spcPct val="80000"/>
              </a:lnSpc>
            </a:pPr>
            <a:r>
              <a:rPr lang="en-US" smtClean="0">
                <a:cs typeface="Times New Roman" pitchFamily="18" charset="0"/>
              </a:rPr>
              <a:t>Performance, ease of learning and use, budgets, deadlines, documentation, security, internal auditing controls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a:t>5-</a:t>
            </a:r>
            <a:fld id="{A4600A86-62FE-4184-BC7F-6512F2E22037}" type="slidenum">
              <a:rPr lang="en-US"/>
              <a:pPr/>
              <a:t>35</a:t>
            </a:fld>
            <a:endParaRPr lang="en-US"/>
          </a:p>
        </p:txBody>
      </p:sp>
      <p:sp>
        <p:nvSpPr>
          <p:cNvPr id="38915" name="Rectangle 2"/>
          <p:cNvSpPr>
            <a:spLocks noGrp="1" noChangeArrowheads="1"/>
          </p:cNvSpPr>
          <p:nvPr>
            <p:ph type="title"/>
          </p:nvPr>
        </p:nvSpPr>
        <p:spPr/>
        <p:txBody>
          <a:bodyPr/>
          <a:lstStyle/>
          <a:p>
            <a:pPr eaLnBrk="1" hangingPunct="1"/>
            <a:r>
              <a:rPr lang="en-US" smtClean="0"/>
              <a:t>Key Terms of Requirements Analysis Phase (cont.) </a:t>
            </a:r>
          </a:p>
        </p:txBody>
      </p:sp>
      <p:sp>
        <p:nvSpPr>
          <p:cNvPr id="38916" name="Rectangle 3"/>
          <p:cNvSpPr>
            <a:spLocks noGrp="1" noChangeArrowheads="1"/>
          </p:cNvSpPr>
          <p:nvPr>
            <p:ph type="body" idx="1"/>
          </p:nvPr>
        </p:nvSpPr>
        <p:spPr>
          <a:xfrm>
            <a:off x="914400" y="1789113"/>
            <a:ext cx="8153400" cy="4422775"/>
          </a:xfrm>
        </p:spPr>
        <p:txBody>
          <a:bodyPr/>
          <a:lstStyle/>
          <a:p>
            <a:pPr marL="457200" lvl="1" indent="0" eaLnBrk="1" hangingPunct="1">
              <a:buFontTx/>
              <a:buNone/>
            </a:pPr>
            <a:r>
              <a:rPr lang="en-US" b="1" smtClean="0"/>
              <a:t>Use case</a:t>
            </a:r>
            <a:r>
              <a:rPr lang="en-US" smtClean="0"/>
              <a:t> – a business scenario or event for which the system must provide a defined response. Use cases evolved out of object-oriented analysis; however, their use has become common in many other methodologies for systems analysis and design</a:t>
            </a:r>
            <a:r>
              <a:rPr lang="en-US" sz="3200" smtClean="0">
                <a:latin typeface="Times New Roman" pitchFamily="18" charset="0"/>
                <a:cs typeface="Times New Roman" pitchFamily="18" charset="0"/>
              </a:rPr>
              <a:t>.</a:t>
            </a:r>
            <a:br>
              <a:rPr lang="en-US" sz="3200" smtClean="0">
                <a:latin typeface="Times New Roman" pitchFamily="18" charset="0"/>
                <a:cs typeface="Times New Roman" pitchFamily="18" charset="0"/>
              </a:rPr>
            </a:br>
            <a:endParaRPr lang="en-US" sz="32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a:t>5-</a:t>
            </a:r>
            <a:fld id="{C4863601-231D-4F91-A0C2-0033162A069F}" type="slidenum">
              <a:rPr lang="en-US"/>
              <a:pPr/>
              <a:t>36</a:t>
            </a:fld>
            <a:endParaRPr lang="en-US"/>
          </a:p>
        </p:txBody>
      </p:sp>
      <p:sp>
        <p:nvSpPr>
          <p:cNvPr id="39939" name="Rectangle 2"/>
          <p:cNvSpPr>
            <a:spLocks noGrp="1" noChangeArrowheads="1"/>
          </p:cNvSpPr>
          <p:nvPr>
            <p:ph type="title"/>
          </p:nvPr>
        </p:nvSpPr>
        <p:spPr/>
        <p:txBody>
          <a:bodyPr/>
          <a:lstStyle/>
          <a:p>
            <a:pPr eaLnBrk="1" hangingPunct="1"/>
            <a:r>
              <a:rPr lang="en-US" sz="4000" smtClean="0"/>
              <a:t>Key Terms of Requirements Analysis Phase (cont.)</a:t>
            </a:r>
          </a:p>
        </p:txBody>
      </p:sp>
      <p:sp>
        <p:nvSpPr>
          <p:cNvPr id="39940" name="Rectangle 3"/>
          <p:cNvSpPr>
            <a:spLocks noGrp="1" noChangeArrowheads="1"/>
          </p:cNvSpPr>
          <p:nvPr>
            <p:ph type="body" idx="1"/>
          </p:nvPr>
        </p:nvSpPr>
        <p:spPr>
          <a:xfrm>
            <a:off x="533400" y="1295400"/>
            <a:ext cx="8364538" cy="5257800"/>
          </a:xfrm>
        </p:spPr>
        <p:txBody>
          <a:bodyPr/>
          <a:lstStyle/>
          <a:p>
            <a:pPr marL="457200" indent="-457200" eaLnBrk="1" hangingPunct="1">
              <a:lnSpc>
                <a:spcPct val="90000"/>
              </a:lnSpc>
              <a:buFontTx/>
              <a:buNone/>
            </a:pPr>
            <a:endParaRPr lang="en-US" sz="1200" smtClean="0"/>
          </a:p>
          <a:p>
            <a:pPr marL="457200" indent="-457200" eaLnBrk="1" hangingPunct="1">
              <a:lnSpc>
                <a:spcPct val="90000"/>
              </a:lnSpc>
              <a:buFontTx/>
              <a:buNone/>
            </a:pPr>
            <a:r>
              <a:rPr lang="en-US" sz="2400" b="1" smtClean="0"/>
              <a:t>	Timeboxing</a:t>
            </a:r>
            <a:r>
              <a:rPr lang="en-US" sz="2400" smtClean="0"/>
              <a:t> – a technique that delivers information systems functionality and requirements through versioning. </a:t>
            </a:r>
          </a:p>
          <a:p>
            <a:pPr marL="457200" indent="-457200" eaLnBrk="1" hangingPunct="1">
              <a:lnSpc>
                <a:spcPct val="90000"/>
              </a:lnSpc>
              <a:buFontTx/>
              <a:buNone/>
            </a:pPr>
            <a:endParaRPr lang="en-US" sz="1200" smtClean="0"/>
          </a:p>
          <a:p>
            <a:pPr marL="838200" lvl="1" indent="-381000" eaLnBrk="1" hangingPunct="1">
              <a:lnSpc>
                <a:spcPct val="90000"/>
              </a:lnSpc>
              <a:buFontTx/>
              <a:buAutoNum type="arabicPeriod"/>
            </a:pPr>
            <a:r>
              <a:rPr lang="en-US" sz="2000" smtClean="0"/>
              <a:t>The development team selects the smallest subset of the system that, if fully implemented, will return immediate value to the systems owners and users. </a:t>
            </a:r>
          </a:p>
          <a:p>
            <a:pPr marL="838200" lvl="1" indent="-381000" eaLnBrk="1" hangingPunct="1">
              <a:lnSpc>
                <a:spcPct val="90000"/>
              </a:lnSpc>
              <a:buFontTx/>
              <a:buAutoNum type="arabicPeriod"/>
            </a:pPr>
            <a:r>
              <a:rPr lang="en-US" sz="2000" smtClean="0"/>
              <a:t>That subset is developed, ideally with a time frame of six to nine months or less. </a:t>
            </a:r>
          </a:p>
          <a:p>
            <a:pPr marL="838200" lvl="1" indent="-381000" eaLnBrk="1" hangingPunct="1">
              <a:lnSpc>
                <a:spcPct val="90000"/>
              </a:lnSpc>
              <a:buFontTx/>
              <a:buAutoNum type="arabicPeriod"/>
            </a:pPr>
            <a:r>
              <a:rPr lang="en-US" sz="2000" smtClean="0"/>
              <a:t>Subsequently, value-added versions of the system are developed in similar time frames.</a:t>
            </a:r>
            <a:br>
              <a:rPr lang="en-US" sz="2000" smtClean="0"/>
            </a:br>
            <a:endParaRPr lang="en-US" sz="2000" smtClean="0"/>
          </a:p>
          <a:p>
            <a:pPr marL="838200" lvl="1" indent="-381000" eaLnBrk="1" hangingPunct="1">
              <a:lnSpc>
                <a:spcPct val="90000"/>
              </a:lnSpc>
            </a:pPr>
            <a:r>
              <a:rPr lang="en-US" sz="2000" smtClean="0"/>
              <a:t>A </a:t>
            </a:r>
            <a:r>
              <a:rPr lang="en-US" sz="2000" i="1" smtClean="0"/>
              <a:t>mandatory requirement</a:t>
            </a:r>
            <a:r>
              <a:rPr lang="en-US" sz="2000" smtClean="0"/>
              <a:t> is one that must be fulfilled by the minimal system, version 1.0</a:t>
            </a:r>
          </a:p>
          <a:p>
            <a:pPr marL="838200" lvl="1" indent="-381000" eaLnBrk="1" hangingPunct="1">
              <a:lnSpc>
                <a:spcPct val="90000"/>
              </a:lnSpc>
            </a:pPr>
            <a:r>
              <a:rPr lang="en-US" sz="2000" smtClean="0"/>
              <a:t>A </a:t>
            </a:r>
            <a:r>
              <a:rPr lang="en-US" sz="2000" i="1" smtClean="0"/>
              <a:t>desirable requirement</a:t>
            </a:r>
            <a:r>
              <a:rPr lang="en-US" sz="2000" smtClean="0"/>
              <a:t> is one that is not absolutely essential to version 1.0. It may be essential to the vision of a future version.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0"/>
          </p:nvPr>
        </p:nvSpPr>
        <p:spPr>
          <a:noFill/>
        </p:spPr>
        <p:txBody>
          <a:bodyPr/>
          <a:lstStyle/>
          <a:p>
            <a:r>
              <a:rPr lang="en-US"/>
              <a:t>5-</a:t>
            </a:r>
            <a:fld id="{423192AB-F70C-4E4D-92E7-0494C3B732A2}" type="slidenum">
              <a:rPr lang="en-US"/>
              <a:pPr/>
              <a:t>37</a:t>
            </a:fld>
            <a:endParaRPr lang="en-US"/>
          </a:p>
        </p:txBody>
      </p:sp>
      <p:sp>
        <p:nvSpPr>
          <p:cNvPr id="40963" name="Rectangle 2"/>
          <p:cNvSpPr>
            <a:spLocks noGrp="1" noChangeArrowheads="1"/>
          </p:cNvSpPr>
          <p:nvPr>
            <p:ph type="title"/>
          </p:nvPr>
        </p:nvSpPr>
        <p:spPr/>
        <p:txBody>
          <a:bodyPr/>
          <a:lstStyle/>
          <a:p>
            <a:pPr eaLnBrk="1" hangingPunct="1"/>
            <a:r>
              <a:rPr lang="en-US" smtClean="0"/>
              <a:t>Context of Logical Design Phase of Systems Analysis</a:t>
            </a:r>
          </a:p>
        </p:txBody>
      </p:sp>
      <p:pic>
        <p:nvPicPr>
          <p:cNvPr id="40964" name="Picture 4" descr="Untitled-2"/>
          <p:cNvPicPr>
            <a:picLocks noChangeAspect="1" noChangeArrowheads="1"/>
          </p:cNvPicPr>
          <p:nvPr/>
        </p:nvPicPr>
        <p:blipFill>
          <a:blip r:embed="rId3" cstate="print"/>
          <a:srcRect/>
          <a:stretch>
            <a:fillRect/>
          </a:stretch>
        </p:blipFill>
        <p:spPr bwMode="auto">
          <a:xfrm>
            <a:off x="990600" y="1247775"/>
            <a:ext cx="8077200" cy="530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0"/>
          </p:nvPr>
        </p:nvSpPr>
        <p:spPr>
          <a:noFill/>
        </p:spPr>
        <p:txBody>
          <a:bodyPr/>
          <a:lstStyle/>
          <a:p>
            <a:r>
              <a:rPr lang="en-US"/>
              <a:t>5-</a:t>
            </a:r>
            <a:fld id="{447C50C5-5C4C-4AE5-834F-6E688D2AAA78}" type="slidenum">
              <a:rPr lang="en-US"/>
              <a:pPr/>
              <a:t>38</a:t>
            </a:fld>
            <a:endParaRPr lang="en-US"/>
          </a:p>
        </p:txBody>
      </p:sp>
      <p:sp>
        <p:nvSpPr>
          <p:cNvPr id="41987" name="Rectangle 2"/>
          <p:cNvSpPr>
            <a:spLocks noGrp="1" noChangeArrowheads="1"/>
          </p:cNvSpPr>
          <p:nvPr>
            <p:ph type="title"/>
          </p:nvPr>
        </p:nvSpPr>
        <p:spPr/>
        <p:txBody>
          <a:bodyPr/>
          <a:lstStyle/>
          <a:p>
            <a:pPr eaLnBrk="1" hangingPunct="1"/>
            <a:r>
              <a:rPr lang="en-US" smtClean="0"/>
              <a:t>Tasks for Logical Design Phase</a:t>
            </a:r>
          </a:p>
        </p:txBody>
      </p:sp>
      <p:pic>
        <p:nvPicPr>
          <p:cNvPr id="41988" name="Picture 3" descr="whi74173_0516L"/>
          <p:cNvPicPr>
            <a:picLocks noChangeAspect="1" noChangeArrowheads="1"/>
          </p:cNvPicPr>
          <p:nvPr/>
        </p:nvPicPr>
        <p:blipFill>
          <a:blip r:embed="rId3" cstate="print"/>
          <a:srcRect/>
          <a:stretch>
            <a:fillRect/>
          </a:stretch>
        </p:blipFill>
        <p:spPr bwMode="auto">
          <a:xfrm>
            <a:off x="2803525" y="1276350"/>
            <a:ext cx="4397375" cy="527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p>
            <a:r>
              <a:rPr lang="en-US"/>
              <a:t>5-</a:t>
            </a:r>
            <a:fld id="{14BF18BA-1F23-443C-B441-C4DC3A1B203B}" type="slidenum">
              <a:rPr lang="en-US"/>
              <a:pPr/>
              <a:t>39</a:t>
            </a:fld>
            <a:endParaRPr lang="en-US"/>
          </a:p>
        </p:txBody>
      </p:sp>
      <p:sp>
        <p:nvSpPr>
          <p:cNvPr id="43011" name="Rectangle 2"/>
          <p:cNvSpPr>
            <a:spLocks noGrp="1" noChangeArrowheads="1"/>
          </p:cNvSpPr>
          <p:nvPr>
            <p:ph type="title"/>
          </p:nvPr>
        </p:nvSpPr>
        <p:spPr/>
        <p:txBody>
          <a:bodyPr/>
          <a:lstStyle/>
          <a:p>
            <a:pPr eaLnBrk="1" hangingPunct="1"/>
            <a:r>
              <a:rPr lang="en-US" smtClean="0"/>
              <a:t>Context of Decision Analysis Phase</a:t>
            </a:r>
          </a:p>
        </p:txBody>
      </p:sp>
      <p:pic>
        <p:nvPicPr>
          <p:cNvPr id="43012" name="Picture 4" descr="whi74173_0517"/>
          <p:cNvPicPr>
            <a:picLocks noChangeAspect="1" noChangeArrowheads="1"/>
          </p:cNvPicPr>
          <p:nvPr/>
        </p:nvPicPr>
        <p:blipFill>
          <a:blip r:embed="rId3" cstate="print"/>
          <a:srcRect/>
          <a:stretch>
            <a:fillRect/>
          </a:stretch>
        </p:blipFill>
        <p:spPr bwMode="auto">
          <a:xfrm>
            <a:off x="3048000" y="1266825"/>
            <a:ext cx="3914775"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r>
              <a:rPr lang="en-US"/>
              <a:t>5-</a:t>
            </a:r>
            <a:fld id="{808FA490-4B04-4E5B-92E5-454CF049F9DF}" type="slidenum">
              <a:rPr lang="en-US"/>
              <a:pPr/>
              <a:t>4</a:t>
            </a:fld>
            <a:endParaRPr lang="en-US"/>
          </a:p>
        </p:txBody>
      </p:sp>
      <p:sp>
        <p:nvSpPr>
          <p:cNvPr id="7171" name="Rectangle 2"/>
          <p:cNvSpPr>
            <a:spLocks noGrp="1" noChangeArrowheads="1"/>
          </p:cNvSpPr>
          <p:nvPr>
            <p:ph type="title"/>
          </p:nvPr>
        </p:nvSpPr>
        <p:spPr/>
        <p:txBody>
          <a:bodyPr/>
          <a:lstStyle/>
          <a:p>
            <a:pPr eaLnBrk="1" hangingPunct="1"/>
            <a:r>
              <a:rPr lang="en-US" smtClean="0"/>
              <a:t>Context of Systems Analysis</a:t>
            </a:r>
          </a:p>
        </p:txBody>
      </p:sp>
      <p:pic>
        <p:nvPicPr>
          <p:cNvPr id="7172" name="Picture 3" descr="whi74173_0501L"/>
          <p:cNvPicPr>
            <a:picLocks noChangeAspect="1" noChangeArrowheads="1"/>
          </p:cNvPicPr>
          <p:nvPr/>
        </p:nvPicPr>
        <p:blipFill>
          <a:blip r:embed="rId3" cstate="print"/>
          <a:srcRect/>
          <a:stretch>
            <a:fillRect/>
          </a:stretch>
        </p:blipFill>
        <p:spPr bwMode="auto">
          <a:xfrm>
            <a:off x="1828800" y="1274763"/>
            <a:ext cx="6400800" cy="529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0"/>
          </p:nvPr>
        </p:nvSpPr>
        <p:spPr>
          <a:noFill/>
        </p:spPr>
        <p:txBody>
          <a:bodyPr/>
          <a:lstStyle/>
          <a:p>
            <a:r>
              <a:rPr lang="en-US"/>
              <a:t>5-</a:t>
            </a:r>
            <a:fld id="{266FA82D-721C-4250-BA4D-C56027459351}" type="slidenum">
              <a:rPr lang="en-US"/>
              <a:pPr/>
              <a:t>40</a:t>
            </a:fld>
            <a:endParaRPr lang="en-US"/>
          </a:p>
        </p:txBody>
      </p:sp>
      <p:sp>
        <p:nvSpPr>
          <p:cNvPr id="44035" name="Rectangle 2"/>
          <p:cNvSpPr>
            <a:spLocks noGrp="1" noChangeArrowheads="1"/>
          </p:cNvSpPr>
          <p:nvPr>
            <p:ph type="title"/>
          </p:nvPr>
        </p:nvSpPr>
        <p:spPr/>
        <p:txBody>
          <a:bodyPr/>
          <a:lstStyle/>
          <a:p>
            <a:pPr eaLnBrk="1" hangingPunct="1"/>
            <a:r>
              <a:rPr lang="en-US" smtClean="0"/>
              <a:t>Tasks for Decision Analysis Phase</a:t>
            </a:r>
          </a:p>
        </p:txBody>
      </p:sp>
      <p:pic>
        <p:nvPicPr>
          <p:cNvPr id="44036" name="Picture 3" descr="whi74173_0518L"/>
          <p:cNvPicPr>
            <a:picLocks noChangeAspect="1" noChangeArrowheads="1"/>
          </p:cNvPicPr>
          <p:nvPr/>
        </p:nvPicPr>
        <p:blipFill>
          <a:blip r:embed="rId3" cstate="print"/>
          <a:srcRect/>
          <a:stretch>
            <a:fillRect/>
          </a:stretch>
        </p:blipFill>
        <p:spPr bwMode="auto">
          <a:xfrm>
            <a:off x="2573338" y="1276350"/>
            <a:ext cx="5046662" cy="527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a:t>5-</a:t>
            </a:r>
            <a:fld id="{027B6E3B-1E5E-447C-AC6A-E52B4B8CFAC3}" type="slidenum">
              <a:rPr lang="en-US"/>
              <a:pPr/>
              <a:t>41</a:t>
            </a:fld>
            <a:endParaRPr lang="en-US"/>
          </a:p>
        </p:txBody>
      </p:sp>
      <p:sp>
        <p:nvSpPr>
          <p:cNvPr id="45059" name="Rectangle 2"/>
          <p:cNvSpPr>
            <a:spLocks noGrp="1" noChangeArrowheads="1"/>
          </p:cNvSpPr>
          <p:nvPr>
            <p:ph type="title"/>
          </p:nvPr>
        </p:nvSpPr>
        <p:spPr/>
        <p:txBody>
          <a:bodyPr/>
          <a:lstStyle/>
          <a:p>
            <a:pPr eaLnBrk="1" hangingPunct="1"/>
            <a:r>
              <a:rPr lang="en-US" sz="4000" smtClean="0"/>
              <a:t>Key Terms of Decision Analysis Phase</a:t>
            </a:r>
          </a:p>
        </p:txBody>
      </p:sp>
      <p:sp>
        <p:nvSpPr>
          <p:cNvPr id="45060" name="Rectangle 3"/>
          <p:cNvSpPr>
            <a:spLocks noGrp="1" noChangeArrowheads="1"/>
          </p:cNvSpPr>
          <p:nvPr>
            <p:ph type="body" idx="1"/>
          </p:nvPr>
        </p:nvSpPr>
        <p:spPr/>
        <p:txBody>
          <a:bodyPr/>
          <a:lstStyle/>
          <a:p>
            <a:pPr eaLnBrk="1" hangingPunct="1">
              <a:lnSpc>
                <a:spcPct val="90000"/>
              </a:lnSpc>
            </a:pPr>
            <a:r>
              <a:rPr lang="en-US" sz="2400" b="1" smtClean="0"/>
              <a:t>Technical feasibility</a:t>
            </a:r>
            <a:r>
              <a:rPr lang="en-US" sz="2400" smtClean="0"/>
              <a:t> – Is the solution technically practical? Does our staff have the technical expertise to design and build this solution?</a:t>
            </a:r>
            <a:br>
              <a:rPr lang="en-US" sz="2400" smtClean="0"/>
            </a:br>
            <a:endParaRPr lang="en-US" sz="2400" smtClean="0"/>
          </a:p>
          <a:p>
            <a:pPr eaLnBrk="1" hangingPunct="1">
              <a:lnSpc>
                <a:spcPct val="90000"/>
              </a:lnSpc>
            </a:pPr>
            <a:r>
              <a:rPr lang="en-US" sz="2400" b="1" smtClean="0"/>
              <a:t>Operational feasibility</a:t>
            </a:r>
            <a:r>
              <a:rPr lang="en-US" sz="2400" smtClean="0"/>
              <a:t> – Will the solution fulfill the users’ requirements? To what degree? How will the solution change the users’ work environment? How do users feel about such a solution?</a:t>
            </a:r>
            <a:br>
              <a:rPr lang="en-US" sz="2400" smtClean="0"/>
            </a:br>
            <a:endParaRPr lang="en-US" sz="2400" smtClean="0"/>
          </a:p>
          <a:p>
            <a:pPr eaLnBrk="1" hangingPunct="1">
              <a:lnSpc>
                <a:spcPct val="90000"/>
              </a:lnSpc>
            </a:pPr>
            <a:r>
              <a:rPr lang="en-US" sz="2400" b="1" smtClean="0"/>
              <a:t>Economic feasibility</a:t>
            </a:r>
            <a:r>
              <a:rPr lang="en-US" sz="2400" smtClean="0"/>
              <a:t> – Is the solution cost-effective?</a:t>
            </a:r>
            <a:br>
              <a:rPr lang="en-US" sz="2400" smtClean="0"/>
            </a:br>
            <a:endParaRPr lang="en-US" sz="2400" smtClean="0"/>
          </a:p>
          <a:p>
            <a:pPr eaLnBrk="1" hangingPunct="1">
              <a:lnSpc>
                <a:spcPct val="90000"/>
              </a:lnSpc>
            </a:pPr>
            <a:r>
              <a:rPr lang="en-US" sz="2400" b="1" smtClean="0"/>
              <a:t>Schedule feasibility</a:t>
            </a:r>
            <a:r>
              <a:rPr lang="en-US" sz="2400" smtClean="0"/>
              <a:t> – Can the solution be designed and implemented within an acceptable time period?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0"/>
          </p:nvPr>
        </p:nvSpPr>
        <p:spPr>
          <a:noFill/>
        </p:spPr>
        <p:txBody>
          <a:bodyPr/>
          <a:lstStyle/>
          <a:p>
            <a:r>
              <a:rPr lang="en-US"/>
              <a:t>5-</a:t>
            </a:r>
            <a:fld id="{9ADBFA15-07DC-40B8-8A0E-3AF3A070048F}" type="slidenum">
              <a:rPr lang="en-US"/>
              <a:pPr/>
              <a:t>42</a:t>
            </a:fld>
            <a:endParaRPr lang="en-US"/>
          </a:p>
        </p:txBody>
      </p:sp>
      <p:pic>
        <p:nvPicPr>
          <p:cNvPr id="46083" name="Picture 2" descr="whi15393_0519a"/>
          <p:cNvPicPr>
            <a:picLocks noChangeAspect="1" noChangeArrowheads="1"/>
          </p:cNvPicPr>
          <p:nvPr/>
        </p:nvPicPr>
        <p:blipFill>
          <a:blip r:embed="rId3" cstate="print"/>
          <a:srcRect/>
          <a:stretch>
            <a:fillRect/>
          </a:stretch>
        </p:blipFill>
        <p:spPr bwMode="auto">
          <a:xfrm>
            <a:off x="114300" y="1219200"/>
            <a:ext cx="9029700" cy="5526088"/>
          </a:xfrm>
          <a:prstGeom prst="rect">
            <a:avLst/>
          </a:prstGeom>
          <a:noFill/>
          <a:ln w="9525">
            <a:noFill/>
            <a:miter lim="800000"/>
            <a:headEnd/>
            <a:tailEnd/>
          </a:ln>
        </p:spPr>
      </p:pic>
      <p:sp>
        <p:nvSpPr>
          <p:cNvPr id="46084" name="Rectangle 3"/>
          <p:cNvSpPr>
            <a:spLocks noGrp="1" noChangeArrowheads="1"/>
          </p:cNvSpPr>
          <p:nvPr>
            <p:ph type="title"/>
          </p:nvPr>
        </p:nvSpPr>
        <p:spPr/>
        <p:txBody>
          <a:bodyPr/>
          <a:lstStyle/>
          <a:p>
            <a:pPr eaLnBrk="1" hangingPunct="1"/>
            <a:r>
              <a:rPr lang="en-US" smtClean="0"/>
              <a:t>Candidate Systems Matrix</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2"/>
          <p:cNvSpPr>
            <a:spLocks noGrp="1"/>
          </p:cNvSpPr>
          <p:nvPr>
            <p:ph type="sldNum" sz="quarter" idx="10"/>
          </p:nvPr>
        </p:nvSpPr>
        <p:spPr>
          <a:noFill/>
        </p:spPr>
        <p:txBody>
          <a:bodyPr/>
          <a:lstStyle/>
          <a:p>
            <a:r>
              <a:rPr lang="en-US"/>
              <a:t>5-</a:t>
            </a:r>
            <a:fld id="{F487F3EC-CB86-4259-AECB-C0678A86CB91}" type="slidenum">
              <a:rPr lang="en-US"/>
              <a:pPr/>
              <a:t>43</a:t>
            </a:fld>
            <a:endParaRPr lang="en-US"/>
          </a:p>
        </p:txBody>
      </p:sp>
      <p:sp>
        <p:nvSpPr>
          <p:cNvPr id="47107" name="Rectangle 2"/>
          <p:cNvSpPr>
            <a:spLocks noGrp="1" noChangeArrowheads="1"/>
          </p:cNvSpPr>
          <p:nvPr>
            <p:ph type="title"/>
          </p:nvPr>
        </p:nvSpPr>
        <p:spPr/>
        <p:txBody>
          <a:bodyPr/>
          <a:lstStyle/>
          <a:p>
            <a:pPr eaLnBrk="1" hangingPunct="1"/>
            <a:r>
              <a:rPr lang="en-US" smtClean="0"/>
              <a:t>Candidate Systems Matrix (cont.)</a:t>
            </a:r>
          </a:p>
        </p:txBody>
      </p:sp>
      <p:pic>
        <p:nvPicPr>
          <p:cNvPr id="47108" name="Picture 3" descr="whi15393_0519b"/>
          <p:cNvPicPr>
            <a:picLocks noChangeAspect="1" noChangeArrowheads="1"/>
          </p:cNvPicPr>
          <p:nvPr/>
        </p:nvPicPr>
        <p:blipFill>
          <a:blip r:embed="rId3" cstate="print"/>
          <a:srcRect/>
          <a:stretch>
            <a:fillRect/>
          </a:stretch>
        </p:blipFill>
        <p:spPr bwMode="auto">
          <a:xfrm>
            <a:off x="590550" y="1276350"/>
            <a:ext cx="8534400" cy="554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p:spPr>
        <p:txBody>
          <a:bodyPr/>
          <a:lstStyle/>
          <a:p>
            <a:r>
              <a:rPr lang="en-US"/>
              <a:t>5-</a:t>
            </a:r>
            <a:fld id="{5832AE75-CC2A-4580-8F40-F3A58F80133B}" type="slidenum">
              <a:rPr lang="en-US"/>
              <a:pPr/>
              <a:t>44</a:t>
            </a:fld>
            <a:endParaRPr lang="en-US"/>
          </a:p>
        </p:txBody>
      </p:sp>
      <p:sp>
        <p:nvSpPr>
          <p:cNvPr id="48131" name="Rectangle 2"/>
          <p:cNvSpPr>
            <a:spLocks noGrp="1" noChangeArrowheads="1"/>
          </p:cNvSpPr>
          <p:nvPr>
            <p:ph type="title"/>
          </p:nvPr>
        </p:nvSpPr>
        <p:spPr>
          <a:xfrm>
            <a:off x="1066800" y="152400"/>
            <a:ext cx="7848600" cy="715963"/>
          </a:xfrm>
        </p:spPr>
        <p:txBody>
          <a:bodyPr/>
          <a:lstStyle/>
          <a:p>
            <a:pPr eaLnBrk="1" hangingPunct="1"/>
            <a:r>
              <a:rPr lang="en-US" smtClean="0"/>
              <a:t>Feasibility Matrix</a:t>
            </a:r>
          </a:p>
        </p:txBody>
      </p:sp>
      <p:pic>
        <p:nvPicPr>
          <p:cNvPr id="48132" name="Picture 3" descr="whi15393_0520"/>
          <p:cNvPicPr>
            <a:picLocks noChangeAspect="1" noChangeArrowheads="1"/>
          </p:cNvPicPr>
          <p:nvPr/>
        </p:nvPicPr>
        <p:blipFill>
          <a:blip r:embed="rId3" cstate="print"/>
          <a:srcRect/>
          <a:stretch>
            <a:fillRect/>
          </a:stretch>
        </p:blipFill>
        <p:spPr bwMode="auto">
          <a:xfrm>
            <a:off x="1219200" y="990600"/>
            <a:ext cx="7734300" cy="577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p:spPr>
        <p:txBody>
          <a:bodyPr/>
          <a:lstStyle/>
          <a:p>
            <a:r>
              <a:rPr lang="en-US"/>
              <a:t>5-</a:t>
            </a:r>
            <a:fld id="{7BE71630-6F04-4B86-901C-876A59A0461B}" type="slidenum">
              <a:rPr lang="en-US"/>
              <a:pPr/>
              <a:t>45</a:t>
            </a:fld>
            <a:endParaRPr lang="en-US"/>
          </a:p>
        </p:txBody>
      </p:sp>
      <p:sp>
        <p:nvSpPr>
          <p:cNvPr id="49155" name="Rectangle 2"/>
          <p:cNvSpPr>
            <a:spLocks noGrp="1" noChangeArrowheads="1"/>
          </p:cNvSpPr>
          <p:nvPr>
            <p:ph type="title"/>
          </p:nvPr>
        </p:nvSpPr>
        <p:spPr/>
        <p:txBody>
          <a:bodyPr/>
          <a:lstStyle/>
          <a:p>
            <a:pPr eaLnBrk="1" hangingPunct="1"/>
            <a:r>
              <a:rPr lang="en-US" smtClean="0"/>
              <a:t>Typical System Proposal Outline</a:t>
            </a:r>
          </a:p>
        </p:txBody>
      </p:sp>
      <p:sp>
        <p:nvSpPr>
          <p:cNvPr id="49156" name="Text Box 3"/>
          <p:cNvSpPr txBox="1">
            <a:spLocks noChangeArrowheads="1"/>
          </p:cNvSpPr>
          <p:nvPr/>
        </p:nvSpPr>
        <p:spPr bwMode="auto">
          <a:xfrm>
            <a:off x="990600" y="1393825"/>
            <a:ext cx="7848600" cy="5070475"/>
          </a:xfrm>
          <a:prstGeom prst="rect">
            <a:avLst/>
          </a:prstGeom>
          <a:noFill/>
          <a:ln w="12700">
            <a:noFill/>
            <a:miter lim="800000"/>
            <a:headEnd type="none" w="sm" len="sm"/>
            <a:tailEnd type="none" w="sm" len="sm"/>
          </a:ln>
        </p:spPr>
        <p:txBody>
          <a:bodyPr>
            <a:spAutoFit/>
          </a:bodyPr>
          <a:lstStyle/>
          <a:p>
            <a:pPr marL="461963" indent="-461963" eaLnBrk="0" hangingPunct="0">
              <a:spcBef>
                <a:spcPct val="20000"/>
              </a:spcBef>
              <a:buFontTx/>
              <a:buAutoNum type="romanUcPeriod"/>
            </a:pPr>
            <a:r>
              <a:rPr lang="en-US" sz="2300"/>
              <a:t>Introduction</a:t>
            </a:r>
          </a:p>
          <a:p>
            <a:pPr marL="1023938" lvl="1" indent="-446088" eaLnBrk="0" hangingPunct="0">
              <a:spcBef>
                <a:spcPct val="20000"/>
              </a:spcBef>
              <a:buFontTx/>
              <a:buAutoNum type="alphaUcPeriod"/>
            </a:pPr>
            <a:r>
              <a:rPr lang="en-US" sz="2300"/>
              <a:t>Purpose of the report</a:t>
            </a:r>
          </a:p>
          <a:p>
            <a:pPr marL="1023938" lvl="1" indent="-446088" eaLnBrk="0" hangingPunct="0">
              <a:spcBef>
                <a:spcPct val="20000"/>
              </a:spcBef>
              <a:buFontTx/>
              <a:buAutoNum type="alphaUcPeriod"/>
            </a:pPr>
            <a:r>
              <a:rPr lang="en-US" sz="2300"/>
              <a:t>Background of the project leading to this report</a:t>
            </a:r>
          </a:p>
          <a:p>
            <a:pPr marL="1023938" lvl="1" indent="-446088" eaLnBrk="0" hangingPunct="0">
              <a:spcBef>
                <a:spcPct val="20000"/>
              </a:spcBef>
              <a:buFontTx/>
              <a:buAutoNum type="alphaUcPeriod"/>
            </a:pPr>
            <a:r>
              <a:rPr lang="en-US" sz="2300"/>
              <a:t>Scope of the report</a:t>
            </a:r>
          </a:p>
          <a:p>
            <a:pPr marL="1023938" lvl="1" indent="-446088" eaLnBrk="0" hangingPunct="0">
              <a:spcBef>
                <a:spcPct val="20000"/>
              </a:spcBef>
              <a:buFontTx/>
              <a:buAutoNum type="alphaUcPeriod"/>
            </a:pPr>
            <a:r>
              <a:rPr lang="en-US" sz="2300"/>
              <a:t>Structure of the report</a:t>
            </a:r>
          </a:p>
          <a:p>
            <a:pPr marL="461963" indent="-461963" eaLnBrk="0" hangingPunct="0">
              <a:spcBef>
                <a:spcPct val="20000"/>
              </a:spcBef>
              <a:buFontTx/>
              <a:buAutoNum type="romanUcPeriod"/>
            </a:pPr>
            <a:r>
              <a:rPr lang="en-US" sz="2300"/>
              <a:t>Tools and techniques used</a:t>
            </a:r>
          </a:p>
          <a:p>
            <a:pPr marL="1023938" lvl="1" indent="-446088" eaLnBrk="0" hangingPunct="0">
              <a:spcBef>
                <a:spcPct val="20000"/>
              </a:spcBef>
              <a:buFontTx/>
              <a:buAutoNum type="alphaUcPeriod"/>
            </a:pPr>
            <a:r>
              <a:rPr lang="en-US" sz="2300"/>
              <a:t>Solution generated</a:t>
            </a:r>
          </a:p>
          <a:p>
            <a:pPr marL="1023938" lvl="1" indent="-446088" eaLnBrk="0" hangingPunct="0">
              <a:spcBef>
                <a:spcPct val="20000"/>
              </a:spcBef>
              <a:buFontTx/>
              <a:buAutoNum type="alphaUcPeriod"/>
            </a:pPr>
            <a:r>
              <a:rPr lang="en-US" sz="2300"/>
              <a:t>Feasibility analysis (cost-benefit)</a:t>
            </a:r>
          </a:p>
          <a:p>
            <a:pPr marL="461963" indent="-461963" eaLnBrk="0" hangingPunct="0">
              <a:spcBef>
                <a:spcPct val="20000"/>
              </a:spcBef>
              <a:buFontTx/>
              <a:buAutoNum type="romanUcPeriod"/>
            </a:pPr>
            <a:r>
              <a:rPr lang="en-US" sz="2300"/>
              <a:t>Information systems requirements</a:t>
            </a:r>
          </a:p>
          <a:p>
            <a:pPr marL="461963" indent="-461963" eaLnBrk="0" hangingPunct="0">
              <a:spcBef>
                <a:spcPct val="20000"/>
              </a:spcBef>
              <a:buFontTx/>
              <a:buAutoNum type="romanUcPeriod"/>
            </a:pPr>
            <a:r>
              <a:rPr lang="en-US" sz="2300"/>
              <a:t>Alternative solutions and feasibility analysis</a:t>
            </a:r>
          </a:p>
          <a:p>
            <a:pPr marL="461963" indent="-461963" eaLnBrk="0" hangingPunct="0">
              <a:spcBef>
                <a:spcPct val="20000"/>
              </a:spcBef>
              <a:buFontTx/>
              <a:buAutoNum type="romanUcPeriod"/>
            </a:pPr>
            <a:r>
              <a:rPr lang="en-US" sz="2300"/>
              <a:t>Recommendations</a:t>
            </a:r>
          </a:p>
          <a:p>
            <a:pPr marL="461963" indent="-461963" eaLnBrk="0" hangingPunct="0">
              <a:spcBef>
                <a:spcPct val="20000"/>
              </a:spcBef>
              <a:buFontTx/>
              <a:buAutoNum type="romanUcPeriod"/>
            </a:pPr>
            <a:r>
              <a:rPr lang="en-US" sz="2300"/>
              <a:t>Appendices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a:t>5-</a:t>
            </a:r>
            <a:fld id="{025C833D-6E10-4DAD-A54C-0B07E8CAFEA3}" type="slidenum">
              <a:rPr lang="en-US"/>
              <a:pPr/>
              <a:t>5</a:t>
            </a:fld>
            <a:endParaRPr lang="en-US"/>
          </a:p>
        </p:txBody>
      </p:sp>
      <p:sp>
        <p:nvSpPr>
          <p:cNvPr id="8195" name="Rectangle 2"/>
          <p:cNvSpPr>
            <a:spLocks noGrp="1" noChangeArrowheads="1"/>
          </p:cNvSpPr>
          <p:nvPr>
            <p:ph type="title"/>
          </p:nvPr>
        </p:nvSpPr>
        <p:spPr/>
        <p:txBody>
          <a:bodyPr/>
          <a:lstStyle/>
          <a:p>
            <a:pPr eaLnBrk="1" hangingPunct="1"/>
            <a:r>
              <a:rPr lang="en-US" smtClean="0"/>
              <a:t>Repository</a:t>
            </a:r>
          </a:p>
        </p:txBody>
      </p:sp>
      <p:sp>
        <p:nvSpPr>
          <p:cNvPr id="8196" name="Rectangle 3"/>
          <p:cNvSpPr>
            <a:spLocks noGrp="1" noChangeArrowheads="1"/>
          </p:cNvSpPr>
          <p:nvPr>
            <p:ph type="body" idx="1"/>
          </p:nvPr>
        </p:nvSpPr>
        <p:spPr>
          <a:xfrm>
            <a:off x="1066800" y="1371600"/>
            <a:ext cx="7848600" cy="5181600"/>
          </a:xfrm>
        </p:spPr>
        <p:txBody>
          <a:bodyPr/>
          <a:lstStyle/>
          <a:p>
            <a:pPr marL="0" indent="0" eaLnBrk="1" hangingPunct="1">
              <a:lnSpc>
                <a:spcPct val="90000"/>
              </a:lnSpc>
              <a:buFontTx/>
              <a:buNone/>
            </a:pPr>
            <a:r>
              <a:rPr lang="en-US" b="1" smtClean="0">
                <a:latin typeface="Times New Roman" pitchFamily="18" charset="0"/>
              </a:rPr>
              <a:t>Repository</a:t>
            </a:r>
            <a:r>
              <a:rPr lang="en-US" smtClean="0">
                <a:latin typeface="Times New Roman" pitchFamily="18" charset="0"/>
              </a:rPr>
              <a:t> – a location (or set of locations) where systems analysts, systems designers, and system builders keep all of the documentation associated with one or more systems or projects.</a:t>
            </a:r>
            <a:br>
              <a:rPr lang="en-US" smtClean="0">
                <a:latin typeface="Times New Roman" pitchFamily="18" charset="0"/>
              </a:rPr>
            </a:br>
            <a:endParaRPr lang="en-US" sz="2800" smtClean="0"/>
          </a:p>
          <a:p>
            <a:pPr lvl="1" eaLnBrk="1" hangingPunct="1">
              <a:lnSpc>
                <a:spcPct val="90000"/>
              </a:lnSpc>
            </a:pPr>
            <a:r>
              <a:rPr lang="en-US" sz="2400" smtClean="0"/>
              <a:t>Network directory of computer-generated files that contain project correspondence, reports, and data</a:t>
            </a:r>
          </a:p>
          <a:p>
            <a:pPr lvl="1" eaLnBrk="1" hangingPunct="1">
              <a:lnSpc>
                <a:spcPct val="90000"/>
              </a:lnSpc>
            </a:pPr>
            <a:r>
              <a:rPr lang="en-US" sz="2400" smtClean="0"/>
              <a:t>CASE tool dictionary or encyclopedia (Chapter 3)</a:t>
            </a:r>
          </a:p>
          <a:p>
            <a:pPr lvl="1" eaLnBrk="1" hangingPunct="1">
              <a:lnSpc>
                <a:spcPct val="90000"/>
              </a:lnSpc>
            </a:pPr>
            <a:r>
              <a:rPr lang="en-US" sz="2400" smtClean="0"/>
              <a:t>Printed documentation (binders and system libraries)</a:t>
            </a:r>
          </a:p>
          <a:p>
            <a:pPr lvl="1" eaLnBrk="1" hangingPunct="1">
              <a:lnSpc>
                <a:spcPct val="90000"/>
              </a:lnSpc>
            </a:pPr>
            <a:r>
              <a:rPr lang="en-US" sz="2400" smtClean="0"/>
              <a:t>Intranet website interface to the above components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a:t>5-</a:t>
            </a:r>
            <a:fld id="{6C7833C4-96C9-49F7-9523-D9244FF57708}" type="slidenum">
              <a:rPr lang="en-US"/>
              <a:pPr/>
              <a:t>6</a:t>
            </a:fld>
            <a:endParaRPr lang="en-US"/>
          </a:p>
        </p:txBody>
      </p:sp>
      <p:sp>
        <p:nvSpPr>
          <p:cNvPr id="9219" name="Rectangle 2"/>
          <p:cNvSpPr>
            <a:spLocks noGrp="1" noChangeArrowheads="1"/>
          </p:cNvSpPr>
          <p:nvPr>
            <p:ph type="title"/>
          </p:nvPr>
        </p:nvSpPr>
        <p:spPr/>
        <p:txBody>
          <a:bodyPr/>
          <a:lstStyle/>
          <a:p>
            <a:pPr eaLnBrk="1" hangingPunct="1"/>
            <a:r>
              <a:rPr lang="en-US" smtClean="0"/>
              <a:t>Model-Driven Analysis Methods</a:t>
            </a:r>
          </a:p>
        </p:txBody>
      </p:sp>
      <p:sp>
        <p:nvSpPr>
          <p:cNvPr id="9220" name="Rectangle 3"/>
          <p:cNvSpPr>
            <a:spLocks noGrp="1" noChangeArrowheads="1"/>
          </p:cNvSpPr>
          <p:nvPr>
            <p:ph type="body" idx="1"/>
          </p:nvPr>
        </p:nvSpPr>
        <p:spPr>
          <a:xfrm>
            <a:off x="914400" y="1789113"/>
            <a:ext cx="8153400" cy="4422775"/>
          </a:xfrm>
        </p:spPr>
        <p:txBody>
          <a:bodyPr/>
          <a:lstStyle/>
          <a:p>
            <a:pPr marL="457200" lvl="1" indent="0" eaLnBrk="1" hangingPunct="1">
              <a:lnSpc>
                <a:spcPct val="90000"/>
              </a:lnSpc>
              <a:buFontTx/>
              <a:buNone/>
            </a:pPr>
            <a:r>
              <a:rPr lang="en-US" b="1" smtClean="0">
                <a:latin typeface="Times New Roman" pitchFamily="18" charset="0"/>
                <a:cs typeface="Times New Roman" pitchFamily="18" charset="0"/>
              </a:rPr>
              <a:t>Model-driven analysis</a:t>
            </a:r>
            <a:r>
              <a:rPr lang="en-US" smtClean="0">
                <a:latin typeface="Times New Roman" pitchFamily="18" charset="0"/>
                <a:cs typeface="Times New Roman" pitchFamily="18" charset="0"/>
              </a:rPr>
              <a:t> – a problem-solving approach that emphasizes the drawing of pictorial system models to document and validate both existing and/or proposed systems. Ultimately, the system model becomes the blueprint for designing and constructing an improved system.</a:t>
            </a:r>
          </a:p>
          <a:p>
            <a:pPr marL="457200" lvl="1" indent="0" eaLnBrk="1" hangingPunct="1">
              <a:lnSpc>
                <a:spcPct val="90000"/>
              </a:lnSpc>
              <a:buFontTx/>
              <a:buNone/>
            </a:pP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b="1" smtClean="0">
                <a:latin typeface="Times New Roman" pitchFamily="18" charset="0"/>
                <a:cs typeface="Times New Roman" pitchFamily="18" charset="0"/>
              </a:rPr>
              <a:t>Model</a:t>
            </a:r>
            <a:r>
              <a:rPr lang="en-US" smtClean="0">
                <a:latin typeface="Times New Roman" pitchFamily="18" charset="0"/>
                <a:cs typeface="Times New Roman" pitchFamily="18" charset="0"/>
              </a:rPr>
              <a:t> – a representation of either reality or vision. Since “a picture is worth a thousand words,” most models use pictures to represent the reality or vision.</a:t>
            </a:r>
            <a:r>
              <a:rPr lang="en-US" smtClean="0">
                <a:latin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5-</a:t>
            </a:r>
            <a:fld id="{29DC27A9-C63E-4E72-AF4E-0EA447A23D6C}" type="slidenum">
              <a:rPr lang="en-US"/>
              <a:pPr/>
              <a:t>7</a:t>
            </a:fld>
            <a:endParaRPr lang="en-US"/>
          </a:p>
        </p:txBody>
      </p:sp>
      <p:sp>
        <p:nvSpPr>
          <p:cNvPr id="10243" name="Rectangle 2"/>
          <p:cNvSpPr>
            <a:spLocks noGrp="1" noChangeArrowheads="1"/>
          </p:cNvSpPr>
          <p:nvPr>
            <p:ph type="title"/>
          </p:nvPr>
        </p:nvSpPr>
        <p:spPr/>
        <p:txBody>
          <a:bodyPr/>
          <a:lstStyle/>
          <a:p>
            <a:pPr eaLnBrk="1" hangingPunct="1"/>
            <a:r>
              <a:rPr lang="en-US" smtClean="0"/>
              <a:t>Model-Driven Approaches</a:t>
            </a:r>
          </a:p>
        </p:txBody>
      </p:sp>
      <p:sp>
        <p:nvSpPr>
          <p:cNvPr id="10244" name="Rectangle 3"/>
          <p:cNvSpPr>
            <a:spLocks noGrp="1" noChangeArrowheads="1"/>
          </p:cNvSpPr>
          <p:nvPr>
            <p:ph type="body" idx="1"/>
          </p:nvPr>
        </p:nvSpPr>
        <p:spPr>
          <a:xfrm>
            <a:off x="971550" y="1524000"/>
            <a:ext cx="8077200" cy="5029200"/>
          </a:xfrm>
        </p:spPr>
        <p:txBody>
          <a:bodyPr/>
          <a:lstStyle/>
          <a:p>
            <a:pPr eaLnBrk="1" hangingPunct="1">
              <a:lnSpc>
                <a:spcPct val="80000"/>
              </a:lnSpc>
            </a:pPr>
            <a:r>
              <a:rPr lang="en-US" sz="2500" b="1" smtClean="0">
                <a:cs typeface="Times New Roman" pitchFamily="18" charset="0"/>
              </a:rPr>
              <a:t>Traditional Approaches</a:t>
            </a:r>
          </a:p>
          <a:p>
            <a:pPr lvl="1" eaLnBrk="1" hangingPunct="1">
              <a:lnSpc>
                <a:spcPct val="80000"/>
              </a:lnSpc>
            </a:pPr>
            <a:r>
              <a:rPr lang="en-US" sz="2100" smtClean="0">
                <a:cs typeface="Times New Roman" pitchFamily="18" charset="0"/>
              </a:rPr>
              <a:t>Structured Analysis </a:t>
            </a:r>
          </a:p>
          <a:p>
            <a:pPr lvl="2" eaLnBrk="1" hangingPunct="1">
              <a:lnSpc>
                <a:spcPct val="80000"/>
              </a:lnSpc>
            </a:pPr>
            <a:r>
              <a:rPr lang="en-US" sz="1900" smtClean="0">
                <a:cs typeface="Times New Roman" pitchFamily="18" charset="0"/>
              </a:rPr>
              <a:t>Focuses on the flow of data through processes</a:t>
            </a:r>
          </a:p>
          <a:p>
            <a:pPr lvl="2" eaLnBrk="1" hangingPunct="1">
              <a:lnSpc>
                <a:spcPct val="80000"/>
              </a:lnSpc>
            </a:pPr>
            <a:r>
              <a:rPr lang="en-US" sz="1900" smtClean="0">
                <a:cs typeface="Times New Roman" pitchFamily="18" charset="0"/>
              </a:rPr>
              <a:t>Key model: data flow diagram</a:t>
            </a:r>
          </a:p>
          <a:p>
            <a:pPr lvl="1" eaLnBrk="1" hangingPunct="1">
              <a:lnSpc>
                <a:spcPct val="80000"/>
              </a:lnSpc>
            </a:pPr>
            <a:r>
              <a:rPr lang="en-US" sz="2100" b="1" smtClean="0">
                <a:cs typeface="Times New Roman" pitchFamily="18" charset="0"/>
              </a:rPr>
              <a:t>Information Engineering</a:t>
            </a:r>
          </a:p>
          <a:p>
            <a:pPr lvl="2" eaLnBrk="1" hangingPunct="1">
              <a:lnSpc>
                <a:spcPct val="80000"/>
              </a:lnSpc>
            </a:pPr>
            <a:r>
              <a:rPr lang="en-US" sz="1900" smtClean="0">
                <a:cs typeface="Times New Roman" pitchFamily="18" charset="0"/>
              </a:rPr>
              <a:t>Focuses on structure of stored data</a:t>
            </a:r>
          </a:p>
          <a:p>
            <a:pPr lvl="2" eaLnBrk="1" hangingPunct="1">
              <a:lnSpc>
                <a:spcPct val="80000"/>
              </a:lnSpc>
            </a:pPr>
            <a:r>
              <a:rPr lang="en-US" sz="1900" smtClean="0">
                <a:cs typeface="Times New Roman" pitchFamily="18" charset="0"/>
              </a:rPr>
              <a:t>Key model: entity relationship diagram</a:t>
            </a:r>
          </a:p>
          <a:p>
            <a:pPr eaLnBrk="1" hangingPunct="1">
              <a:lnSpc>
                <a:spcPct val="80000"/>
              </a:lnSpc>
            </a:pPr>
            <a:r>
              <a:rPr lang="en-US" sz="2500" b="1" smtClean="0">
                <a:cs typeface="Times New Roman" pitchFamily="18" charset="0"/>
              </a:rPr>
              <a:t>Object-Oriented Approach</a:t>
            </a:r>
          </a:p>
          <a:p>
            <a:pPr lvl="1" eaLnBrk="1" hangingPunct="1">
              <a:lnSpc>
                <a:spcPct val="80000"/>
              </a:lnSpc>
            </a:pPr>
            <a:r>
              <a:rPr lang="en-US" sz="2100" smtClean="0">
                <a:cs typeface="Times New Roman" pitchFamily="18" charset="0"/>
              </a:rPr>
              <a:t>integrates data and process concerns into objects</a:t>
            </a:r>
          </a:p>
          <a:p>
            <a:pPr lvl="2" eaLnBrk="1" hangingPunct="1">
              <a:lnSpc>
                <a:spcPct val="80000"/>
              </a:lnSpc>
            </a:pPr>
            <a:r>
              <a:rPr lang="en-US" sz="1900" smtClean="0">
                <a:cs typeface="Times New Roman" pitchFamily="18" charset="0"/>
              </a:rPr>
              <a:t>Object – the encapsulation of the data (called properties) that describes a discrete person, object, place, event, or thing, with all the processes (called methods) that are allowed to use or update the data and properties. The only way to access or update the object’s data is to use the object’s predefined processes.</a:t>
            </a:r>
          </a:p>
          <a:p>
            <a:pPr lvl="1" eaLnBrk="1" hangingPunct="1">
              <a:lnSpc>
                <a:spcPct val="80000"/>
              </a:lnSpc>
            </a:pPr>
            <a:r>
              <a:rPr lang="en-US" sz="2100" b="1" smtClean="0">
                <a:cs typeface="Times New Roman" pitchFamily="18" charset="0"/>
              </a:rPr>
              <a:t>Unified Modeling Language (UML)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r>
              <a:rPr lang="en-US"/>
              <a:t>5-</a:t>
            </a:r>
            <a:fld id="{854B3F16-F364-4A15-92F1-7095FAF7D30F}" type="slidenum">
              <a:rPr lang="en-US"/>
              <a:pPr/>
              <a:t>8</a:t>
            </a:fld>
            <a:endParaRPr lang="en-US"/>
          </a:p>
        </p:txBody>
      </p:sp>
      <p:sp>
        <p:nvSpPr>
          <p:cNvPr id="11267" name="Rectangle 2"/>
          <p:cNvSpPr>
            <a:spLocks noGrp="1" noChangeArrowheads="1"/>
          </p:cNvSpPr>
          <p:nvPr>
            <p:ph type="title"/>
          </p:nvPr>
        </p:nvSpPr>
        <p:spPr/>
        <p:txBody>
          <a:bodyPr/>
          <a:lstStyle/>
          <a:p>
            <a:pPr eaLnBrk="1" hangingPunct="1"/>
            <a:r>
              <a:rPr lang="en-US" smtClean="0"/>
              <a:t>A Simple Process Model</a:t>
            </a:r>
          </a:p>
        </p:txBody>
      </p:sp>
      <p:pic>
        <p:nvPicPr>
          <p:cNvPr id="11268" name="Picture 4" descr="whi74173_0502"/>
          <p:cNvPicPr>
            <a:picLocks noChangeAspect="1" noChangeArrowheads="1"/>
          </p:cNvPicPr>
          <p:nvPr/>
        </p:nvPicPr>
        <p:blipFill>
          <a:blip r:embed="rId3" cstate="print"/>
          <a:srcRect/>
          <a:stretch>
            <a:fillRect/>
          </a:stretch>
        </p:blipFill>
        <p:spPr bwMode="auto">
          <a:xfrm>
            <a:off x="2133600" y="1266825"/>
            <a:ext cx="5810250"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r>
              <a:rPr lang="en-US"/>
              <a:t>5-</a:t>
            </a:r>
            <a:fld id="{79601FE6-DDDC-4EDA-AE3E-2B9B81B6B071}" type="slidenum">
              <a:rPr lang="en-US"/>
              <a:pPr/>
              <a:t>9</a:t>
            </a:fld>
            <a:endParaRPr lang="en-US"/>
          </a:p>
        </p:txBody>
      </p:sp>
      <p:sp>
        <p:nvSpPr>
          <p:cNvPr id="12291" name="Rectangle 2"/>
          <p:cNvSpPr>
            <a:spLocks noGrp="1" noChangeArrowheads="1"/>
          </p:cNvSpPr>
          <p:nvPr>
            <p:ph type="title"/>
          </p:nvPr>
        </p:nvSpPr>
        <p:spPr/>
        <p:txBody>
          <a:bodyPr/>
          <a:lstStyle/>
          <a:p>
            <a:pPr eaLnBrk="1" hangingPunct="1"/>
            <a:r>
              <a:rPr lang="en-US" smtClean="0"/>
              <a:t>A Simple Data Model</a:t>
            </a:r>
          </a:p>
        </p:txBody>
      </p:sp>
      <p:pic>
        <p:nvPicPr>
          <p:cNvPr id="12292" name="Picture 4" descr="whi74173_0503"/>
          <p:cNvPicPr>
            <a:picLocks noChangeAspect="1" noChangeArrowheads="1"/>
          </p:cNvPicPr>
          <p:nvPr/>
        </p:nvPicPr>
        <p:blipFill>
          <a:blip r:embed="rId3" cstate="print"/>
          <a:srcRect/>
          <a:stretch>
            <a:fillRect/>
          </a:stretch>
        </p:blipFill>
        <p:spPr bwMode="auto">
          <a:xfrm>
            <a:off x="914400" y="2100263"/>
            <a:ext cx="8229600" cy="3538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ten Template">
  <a:themeElements>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 author template</Template>
  <TotalTime>572</TotalTime>
  <Words>1150</Words>
  <Application>Microsoft Office PowerPoint</Application>
  <PresentationFormat>On-screen Show (4:3)</PresentationFormat>
  <Paragraphs>281</Paragraphs>
  <Slides>45</Slides>
  <Notes>43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Whitten Template</vt:lpstr>
      <vt:lpstr>Class 4 2011W </vt:lpstr>
      <vt:lpstr>Term Test </vt:lpstr>
      <vt:lpstr>What is Systems Analysis ?</vt:lpstr>
      <vt:lpstr>Context of Systems Analysis</vt:lpstr>
      <vt:lpstr>Repository</vt:lpstr>
      <vt:lpstr>Model-Driven Analysis Methods</vt:lpstr>
      <vt:lpstr>Model-Driven Approaches</vt:lpstr>
      <vt:lpstr>A Simple Process Model</vt:lpstr>
      <vt:lpstr>A Simple Data Model</vt:lpstr>
      <vt:lpstr>A Simple Object Model</vt:lpstr>
      <vt:lpstr>Accelerated Systems Analysis</vt:lpstr>
      <vt:lpstr>Discovery Prototyping</vt:lpstr>
      <vt:lpstr>Rapid Architected Analysis</vt:lpstr>
      <vt:lpstr>Requirements Discovery</vt:lpstr>
      <vt:lpstr>Requirements Discovery Methods</vt:lpstr>
      <vt:lpstr>Business Process Redesign</vt:lpstr>
      <vt:lpstr>Agile Methods</vt:lpstr>
      <vt:lpstr>FAST Systems Analysis Phases</vt:lpstr>
      <vt:lpstr>Context of Scope Definition Phase</vt:lpstr>
      <vt:lpstr>Tasks for the Scope Definition Phase</vt:lpstr>
      <vt:lpstr>Key Terms for Scope Definition Phase</vt:lpstr>
      <vt:lpstr>Sample Request for System Services</vt:lpstr>
      <vt:lpstr>Sample Problem Statements</vt:lpstr>
      <vt:lpstr>Context of Problem Analysis Phase</vt:lpstr>
      <vt:lpstr>Tasks of the Problem Analysis Phase</vt:lpstr>
      <vt:lpstr>Key Terms of the  Problem Analysis Phase</vt:lpstr>
      <vt:lpstr>Sample Cause-and-Effect Analysis</vt:lpstr>
      <vt:lpstr>Sample Context Diagram</vt:lpstr>
      <vt:lpstr>Key Terms of the  Problem Analysis Phase (cont.)</vt:lpstr>
      <vt:lpstr>System Improvement Report Outline</vt:lpstr>
      <vt:lpstr>System Improvement Report Outline (cont.)</vt:lpstr>
      <vt:lpstr>Context of Requirements  Analysis Phase</vt:lpstr>
      <vt:lpstr>Requirements Analysis Phase Tasks</vt:lpstr>
      <vt:lpstr>Key Terms of  Requirements Analysis Phase </vt:lpstr>
      <vt:lpstr>Key Terms of Requirements Analysis Phase (cont.) </vt:lpstr>
      <vt:lpstr>Key Terms of Requirements Analysis Phase (cont.)</vt:lpstr>
      <vt:lpstr>Context of Logical Design Phase of Systems Analysis</vt:lpstr>
      <vt:lpstr>Tasks for Logical Design Phase</vt:lpstr>
      <vt:lpstr>Context of Decision Analysis Phase</vt:lpstr>
      <vt:lpstr>Tasks for Decision Analysis Phase</vt:lpstr>
      <vt:lpstr>Key Terms of Decision Analysis Phase</vt:lpstr>
      <vt:lpstr>Candidate Systems Matrix</vt:lpstr>
      <vt:lpstr>Candidate Systems Matrix (cont.)</vt:lpstr>
      <vt:lpstr>Feasibility Matrix</vt:lpstr>
      <vt:lpstr>Typical System Proposal 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Gary Randolph</dc:creator>
  <cp:lastModifiedBy>Edmund G. Strange</cp:lastModifiedBy>
  <cp:revision>27</cp:revision>
  <dcterms:created xsi:type="dcterms:W3CDTF">2005-08-01T13:58:59Z</dcterms:created>
  <dcterms:modified xsi:type="dcterms:W3CDTF">2012-01-14T16:44:00Z</dcterms:modified>
</cp:coreProperties>
</file>