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8" d="100"/>
          <a:sy n="58" d="100"/>
        </p:scale>
        <p:origin x="-1334"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fld id="{1D8BD707-D9CF-40AE-B4C6-C98DA3205C09}" type="datetimeFigureOut">
              <a:rPr lang="en-US" smtClean="0"/>
              <a:pPr/>
              <a:t>12/1/2010</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12/1/2010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12/1/2010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12/1/2010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fld id="{1D8BD707-D9CF-40AE-B4C6-C98DA3205C09}" type="datetimeFigureOut">
              <a:rPr lang="en-US" smtClean="0"/>
              <a:pPr/>
              <a:t>12/1/2010</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12/1/2010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a:xfrm>
            <a:off x="8641080" y="6514568"/>
            <a:ext cx="464288" cy="274320"/>
          </a:xfrm>
        </p:spPr>
        <p:txBody>
          <a:bodyPr/>
          <a:lstStyle>
            <a:extLst/>
          </a:lstStyle>
          <a:p>
            <a:fld id="{B6F15528-21DE-4FAA-801E-634DDDAF4B2B}" type="slidenum">
              <a:rPr lang="en-US" smtClean="0"/>
              <a:pPr/>
              <a:t>‹#›</a:t>
            </a:fld>
            <a:endParaRPr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12/1/2010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a:xfrm>
            <a:off x="8641080" y="6514568"/>
            <a:ext cx="464288" cy="274320"/>
          </a:xfrm>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12/1/2010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12/1/2010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fld id="{1D8BD707-D9CF-40AE-B4C6-C98DA3205C09}" type="datetimeFigureOut">
              <a:rPr lang="en-US" smtClean="0"/>
              <a:pPr/>
              <a:t>12/1/2010</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fld id="{1D8BD707-D9CF-40AE-B4C6-C98DA3205C09}" type="datetimeFigureOut">
              <a:rPr lang="en-US" smtClean="0"/>
              <a:pPr/>
              <a:t>12/1/2010</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1D8BD707-D9CF-40AE-B4C6-C98DA3205C09}" type="datetimeFigureOut">
              <a:rPr lang="en-US" smtClean="0"/>
              <a:pPr/>
              <a:t>12/1/2010</a:t>
            </a:fld>
            <a:endParaRPr lang="en-US"/>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B6F15528-21DE-4FAA-801E-634DDDAF4B2B}" type="slidenum">
              <a:rPr lang="en-US" smtClean="0"/>
              <a:pPr/>
              <a:t>‹#›</a:t>
            </a:fld>
            <a:endParaRPr lang="en-US"/>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WPF Layouts</a:t>
            </a:r>
            <a:endParaRPr lang="en-CA" dirty="0"/>
          </a:p>
        </p:txBody>
      </p:sp>
      <p:sp>
        <p:nvSpPr>
          <p:cNvPr id="3" name="Subtitle 2"/>
          <p:cNvSpPr>
            <a:spLocks noGrp="1"/>
          </p:cNvSpPr>
          <p:nvPr>
            <p:ph type="subTitle" idx="1"/>
          </p:nvPr>
        </p:nvSpPr>
        <p:spPr/>
        <p:txBody>
          <a:bodyPr/>
          <a:lstStyle/>
          <a:p>
            <a:endParaRPr lang="en-CA"/>
          </a:p>
        </p:txBody>
      </p:sp>
    </p:spTree>
    <p:extLst>
      <p:ext uri="{BB962C8B-B14F-4D97-AF65-F5344CB8AC3E}">
        <p14:creationId xmlns:p14="http://schemas.microsoft.com/office/powerpoint/2010/main" val="1663108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What are we going to do today?</a:t>
            </a:r>
            <a:endParaRPr lang="en-CA" dirty="0"/>
          </a:p>
        </p:txBody>
      </p:sp>
      <p:sp>
        <p:nvSpPr>
          <p:cNvPr id="3" name="Content Placeholder 2"/>
          <p:cNvSpPr>
            <a:spLocks noGrp="1"/>
          </p:cNvSpPr>
          <p:nvPr>
            <p:ph idx="1"/>
          </p:nvPr>
        </p:nvSpPr>
        <p:spPr/>
        <p:txBody>
          <a:bodyPr>
            <a:normAutofit lnSpcReduction="10000"/>
          </a:bodyPr>
          <a:lstStyle/>
          <a:p>
            <a:r>
              <a:rPr lang="en-CA" dirty="0" smtClean="0"/>
              <a:t>Layout Engine</a:t>
            </a:r>
          </a:p>
          <a:p>
            <a:r>
              <a:rPr lang="en-CA" dirty="0" smtClean="0"/>
              <a:t>Measuring and Arranging </a:t>
            </a:r>
            <a:r>
              <a:rPr lang="en-CA" dirty="0" err="1" smtClean="0"/>
              <a:t>UIElements</a:t>
            </a:r>
            <a:endParaRPr lang="en-CA" dirty="0" smtClean="0"/>
          </a:p>
          <a:p>
            <a:r>
              <a:rPr lang="en-CA" dirty="0" smtClean="0"/>
              <a:t>The Controls</a:t>
            </a:r>
          </a:p>
          <a:p>
            <a:pPr lvl="1"/>
            <a:r>
              <a:rPr lang="en-CA" dirty="0" smtClean="0"/>
              <a:t>Canvas</a:t>
            </a:r>
          </a:p>
          <a:p>
            <a:pPr lvl="1"/>
            <a:r>
              <a:rPr lang="en-CA" dirty="0" err="1" smtClean="0"/>
              <a:t>DockPanel</a:t>
            </a:r>
            <a:endParaRPr lang="en-CA" dirty="0" smtClean="0"/>
          </a:p>
          <a:p>
            <a:pPr lvl="1"/>
            <a:r>
              <a:rPr lang="en-CA" dirty="0" smtClean="0"/>
              <a:t>Grid</a:t>
            </a:r>
          </a:p>
          <a:p>
            <a:pPr lvl="1"/>
            <a:r>
              <a:rPr lang="en-CA" dirty="0" err="1" smtClean="0"/>
              <a:t>StackPanel</a:t>
            </a:r>
            <a:endParaRPr lang="en-CA" dirty="0" smtClean="0"/>
          </a:p>
          <a:p>
            <a:pPr lvl="1"/>
            <a:r>
              <a:rPr lang="en-CA" dirty="0" err="1" smtClean="0"/>
              <a:t>VirtualizingPanel</a:t>
            </a:r>
            <a:endParaRPr lang="en-CA" dirty="0" smtClean="0"/>
          </a:p>
          <a:p>
            <a:pPr lvl="1"/>
            <a:r>
              <a:rPr lang="en-CA" dirty="0" err="1" smtClean="0"/>
              <a:t>WarpPanel</a:t>
            </a:r>
            <a:endParaRPr lang="en-CA" dirty="0" smtClean="0"/>
          </a:p>
          <a:p>
            <a:r>
              <a:rPr lang="en-CA" dirty="0"/>
              <a:t>Performance </a:t>
            </a:r>
            <a:r>
              <a:rPr lang="en-CA" dirty="0" smtClean="0"/>
              <a:t>Considerations</a:t>
            </a:r>
            <a:endParaRPr lang="en-CA" dirty="0"/>
          </a:p>
          <a:p>
            <a:pPr lvl="1"/>
            <a:endParaRPr lang="en-CA" dirty="0"/>
          </a:p>
        </p:txBody>
      </p:sp>
    </p:spTree>
    <p:extLst>
      <p:ext uri="{BB962C8B-B14F-4D97-AF65-F5344CB8AC3E}">
        <p14:creationId xmlns:p14="http://schemas.microsoft.com/office/powerpoint/2010/main" val="2522985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Layout engine</a:t>
            </a:r>
            <a:endParaRPr lang="en-CA" dirty="0"/>
          </a:p>
        </p:txBody>
      </p:sp>
      <p:sp>
        <p:nvSpPr>
          <p:cNvPr id="3" name="Content Placeholder 2"/>
          <p:cNvSpPr>
            <a:spLocks noGrp="1"/>
          </p:cNvSpPr>
          <p:nvPr>
            <p:ph idx="1"/>
          </p:nvPr>
        </p:nvSpPr>
        <p:spPr/>
        <p:txBody>
          <a:bodyPr>
            <a:normAutofit lnSpcReduction="10000"/>
          </a:bodyPr>
          <a:lstStyle/>
          <a:p>
            <a:r>
              <a:rPr lang="en-CA" dirty="0" smtClean="0"/>
              <a:t>The layout engine in WPF is a comprised of a simple set of tools to automatically lay the controls out on a Window or Page</a:t>
            </a:r>
          </a:p>
          <a:p>
            <a:pPr lvl="1"/>
            <a:r>
              <a:rPr lang="en-CA" dirty="0" smtClean="0"/>
              <a:t>Each one of these layout controls are comprised works </a:t>
            </a:r>
            <a:r>
              <a:rPr lang="en-CA" dirty="0" err="1" smtClean="0"/>
              <a:t>similarily</a:t>
            </a:r>
            <a:endParaRPr lang="en-CA" dirty="0" smtClean="0"/>
          </a:p>
          <a:p>
            <a:pPr marL="1088136" lvl="2" indent="-457200">
              <a:buFont typeface="+mj-lt"/>
              <a:buAutoNum type="arabicPeriod"/>
            </a:pPr>
            <a:r>
              <a:rPr lang="en-CA" dirty="0" smtClean="0"/>
              <a:t>A Control (</a:t>
            </a:r>
            <a:r>
              <a:rPr lang="en-CA" dirty="0" err="1" smtClean="0"/>
              <a:t>UIElement</a:t>
            </a:r>
            <a:r>
              <a:rPr lang="en-CA" dirty="0" smtClean="0"/>
              <a:t> class) is added to a panel</a:t>
            </a:r>
          </a:p>
          <a:p>
            <a:pPr marL="1088136" lvl="2" indent="-457200">
              <a:buFont typeface="+mj-lt"/>
              <a:buAutoNum type="arabicPeriod"/>
            </a:pPr>
            <a:r>
              <a:rPr lang="en-CA" dirty="0" smtClean="0"/>
              <a:t>Height/Width/Margin are calculated</a:t>
            </a:r>
          </a:p>
          <a:p>
            <a:pPr marL="1088136" lvl="2" indent="-457200">
              <a:buFont typeface="+mj-lt"/>
              <a:buAutoNum type="arabicPeriod"/>
            </a:pPr>
            <a:r>
              <a:rPr lang="en-CA" dirty="0" smtClean="0"/>
              <a:t>The panel specific logic is fired</a:t>
            </a:r>
          </a:p>
          <a:p>
            <a:pPr marL="1088136" lvl="2" indent="-457200">
              <a:buFont typeface="+mj-lt"/>
              <a:buAutoNum type="arabicPeriod"/>
            </a:pPr>
            <a:r>
              <a:rPr lang="en-CA" dirty="0" smtClean="0"/>
              <a:t>Content is arranged using the panel logic</a:t>
            </a:r>
          </a:p>
          <a:p>
            <a:pPr marL="1088136" lvl="2" indent="-457200">
              <a:buFont typeface="+mj-lt"/>
              <a:buAutoNum type="arabicPeriod"/>
            </a:pPr>
            <a:r>
              <a:rPr lang="en-CA" dirty="0" smtClean="0"/>
              <a:t>The </a:t>
            </a:r>
            <a:r>
              <a:rPr lang="en-CA" dirty="0" err="1" smtClean="0"/>
              <a:t>UIElement</a:t>
            </a:r>
            <a:r>
              <a:rPr lang="en-CA" dirty="0" smtClean="0"/>
              <a:t> class is drawn</a:t>
            </a:r>
          </a:p>
          <a:p>
            <a:pPr marL="1088136" lvl="2" indent="-457200">
              <a:buFont typeface="+mj-lt"/>
              <a:buAutoNum type="arabicPeriod"/>
            </a:pPr>
            <a:r>
              <a:rPr lang="en-CA" dirty="0" smtClean="0"/>
              <a:t>Repeat as more children are added to the panel</a:t>
            </a:r>
            <a:endParaRPr lang="en-CA" dirty="0"/>
          </a:p>
        </p:txBody>
      </p:sp>
    </p:spTree>
    <p:extLst>
      <p:ext uri="{BB962C8B-B14F-4D97-AF65-F5344CB8AC3E}">
        <p14:creationId xmlns:p14="http://schemas.microsoft.com/office/powerpoint/2010/main" val="2137377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Managing and Arranging Children</a:t>
            </a:r>
            <a:endParaRPr lang="en-CA" dirty="0"/>
          </a:p>
        </p:txBody>
      </p:sp>
      <p:sp>
        <p:nvSpPr>
          <p:cNvPr id="3" name="Content Placeholder 2"/>
          <p:cNvSpPr>
            <a:spLocks noGrp="1"/>
          </p:cNvSpPr>
          <p:nvPr>
            <p:ph idx="1"/>
          </p:nvPr>
        </p:nvSpPr>
        <p:spPr/>
        <p:txBody>
          <a:bodyPr>
            <a:normAutofit fontScale="92500" lnSpcReduction="20000"/>
          </a:bodyPr>
          <a:lstStyle/>
          <a:p>
            <a:r>
              <a:rPr lang="en-CA" dirty="0" smtClean="0"/>
              <a:t>The layout system completes two passes for each member of ‘Children’ collection</a:t>
            </a:r>
          </a:p>
          <a:p>
            <a:pPr lvl="1"/>
            <a:r>
              <a:rPr lang="en-CA" dirty="0" smtClean="0"/>
              <a:t>Measure pass </a:t>
            </a:r>
          </a:p>
          <a:p>
            <a:pPr lvl="1"/>
            <a:r>
              <a:rPr lang="en-CA" dirty="0" smtClean="0"/>
              <a:t>Arrange pass</a:t>
            </a:r>
          </a:p>
          <a:p>
            <a:endParaRPr lang="en-CA" dirty="0" smtClean="0"/>
          </a:p>
          <a:p>
            <a:r>
              <a:rPr lang="en-CA" dirty="0" smtClean="0"/>
              <a:t>During the measure pass the </a:t>
            </a:r>
            <a:r>
              <a:rPr lang="en-CA" dirty="0"/>
              <a:t>Measure() </a:t>
            </a:r>
            <a:r>
              <a:rPr lang="en-CA" dirty="0" smtClean="0"/>
              <a:t>method is </a:t>
            </a:r>
            <a:r>
              <a:rPr lang="en-CA" dirty="0"/>
              <a:t>called from the </a:t>
            </a:r>
            <a:r>
              <a:rPr lang="en-CA" dirty="0" smtClean="0"/>
              <a:t>panel. Each </a:t>
            </a:r>
            <a:r>
              <a:rPr lang="en-CA" dirty="0" err="1" smtClean="0"/>
              <a:t>UIElement</a:t>
            </a:r>
            <a:r>
              <a:rPr lang="en-CA" dirty="0" smtClean="0"/>
              <a:t> (or ‘Child’) is evaluated in order.</a:t>
            </a:r>
          </a:p>
          <a:p>
            <a:pPr lvl="1"/>
            <a:r>
              <a:rPr lang="en-CA" dirty="0" smtClean="0"/>
              <a:t>Native size properties are calculated first creating the ‘</a:t>
            </a:r>
            <a:r>
              <a:rPr lang="en-CA" dirty="0" err="1" smtClean="0"/>
              <a:t>MeasureCore</a:t>
            </a:r>
            <a:r>
              <a:rPr lang="en-CA" dirty="0" smtClean="0"/>
              <a:t>’. </a:t>
            </a:r>
          </a:p>
          <a:p>
            <a:pPr lvl="1"/>
            <a:r>
              <a:rPr lang="en-CA" dirty="0" smtClean="0"/>
              <a:t>Next, the underlying characteristics are measured – Height, Width, Margin, Style</a:t>
            </a:r>
          </a:p>
        </p:txBody>
      </p:sp>
    </p:spTree>
    <p:extLst>
      <p:ext uri="{BB962C8B-B14F-4D97-AF65-F5344CB8AC3E}">
        <p14:creationId xmlns:p14="http://schemas.microsoft.com/office/powerpoint/2010/main" val="1072715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Measuring and Arranging Children (Cont.)</a:t>
            </a:r>
            <a:endParaRPr lang="en-CA" dirty="0"/>
          </a:p>
        </p:txBody>
      </p:sp>
      <p:sp>
        <p:nvSpPr>
          <p:cNvPr id="3" name="Content Placeholder 2"/>
          <p:cNvSpPr>
            <a:spLocks noGrp="1"/>
          </p:cNvSpPr>
          <p:nvPr>
            <p:ph idx="1"/>
          </p:nvPr>
        </p:nvSpPr>
        <p:spPr/>
        <p:txBody>
          <a:bodyPr>
            <a:normAutofit fontScale="85000" lnSpcReduction="10000"/>
          </a:bodyPr>
          <a:lstStyle/>
          <a:p>
            <a:r>
              <a:rPr lang="en-CA" dirty="0" smtClean="0"/>
              <a:t>The arrange pass begins when the layout engine calls Arrange()</a:t>
            </a:r>
          </a:p>
          <a:p>
            <a:endParaRPr lang="en-CA" dirty="0"/>
          </a:p>
          <a:p>
            <a:r>
              <a:rPr lang="en-CA" dirty="0" smtClean="0"/>
              <a:t>During the arrange pass, the panel element generates a rectangle representing the bounds of the panel</a:t>
            </a:r>
          </a:p>
          <a:p>
            <a:pPr lvl="1"/>
            <a:r>
              <a:rPr lang="en-CA" dirty="0" smtClean="0"/>
              <a:t>Using the layout information created in the Measure pass the layout engine then creates slots for each of the </a:t>
            </a:r>
            <a:r>
              <a:rPr lang="en-CA" dirty="0" err="1" smtClean="0"/>
              <a:t>UIElements</a:t>
            </a:r>
            <a:r>
              <a:rPr lang="en-CA" dirty="0" smtClean="0"/>
              <a:t> to fit onto the panel. </a:t>
            </a:r>
          </a:p>
          <a:p>
            <a:endParaRPr lang="en-CA" dirty="0" smtClean="0"/>
          </a:p>
          <a:p>
            <a:r>
              <a:rPr lang="en-CA" dirty="0" smtClean="0"/>
              <a:t>One those passes are complete the engine draws the </a:t>
            </a:r>
            <a:r>
              <a:rPr lang="en-CA" dirty="0" err="1" smtClean="0"/>
              <a:t>UIElements</a:t>
            </a:r>
            <a:r>
              <a:rPr lang="en-CA" dirty="0" smtClean="0"/>
              <a:t> (Children) into their defined slot</a:t>
            </a:r>
            <a:endParaRPr lang="en-CA" dirty="0"/>
          </a:p>
        </p:txBody>
      </p:sp>
    </p:spTree>
    <p:extLst>
      <p:ext uri="{BB962C8B-B14F-4D97-AF65-F5344CB8AC3E}">
        <p14:creationId xmlns:p14="http://schemas.microsoft.com/office/powerpoint/2010/main" val="2297781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Controls</a:t>
            </a:r>
            <a:endParaRPr lang="en-CA" dirty="0"/>
          </a:p>
        </p:txBody>
      </p:sp>
      <p:sp>
        <p:nvSpPr>
          <p:cNvPr id="3" name="Content Placeholder 2"/>
          <p:cNvSpPr>
            <a:spLocks noGrp="1"/>
          </p:cNvSpPr>
          <p:nvPr>
            <p:ph idx="1"/>
          </p:nvPr>
        </p:nvSpPr>
        <p:spPr/>
        <p:txBody>
          <a:bodyPr/>
          <a:lstStyle/>
          <a:p>
            <a:r>
              <a:rPr lang="en-CA" dirty="0" smtClean="0"/>
              <a:t>Canvas</a:t>
            </a:r>
          </a:p>
          <a:p>
            <a:pPr lvl="1"/>
            <a:r>
              <a:rPr lang="en-CA" dirty="0" smtClean="0"/>
              <a:t>The Canvas defines an area within which you specifically position child elements by coordinates relative to the Canvas area</a:t>
            </a:r>
          </a:p>
          <a:p>
            <a:pPr lvl="1"/>
            <a:endParaRPr lang="en-CA" dirty="0"/>
          </a:p>
          <a:p>
            <a:r>
              <a:rPr lang="en-CA" dirty="0" err="1" smtClean="0"/>
              <a:t>DockPanel</a:t>
            </a:r>
            <a:endParaRPr lang="en-CA" dirty="0" smtClean="0"/>
          </a:p>
          <a:p>
            <a:pPr lvl="1"/>
            <a:r>
              <a:rPr lang="en-CA" dirty="0" smtClean="0"/>
              <a:t>The </a:t>
            </a:r>
            <a:r>
              <a:rPr lang="en-CA" dirty="0" err="1" smtClean="0"/>
              <a:t>DockPanel</a:t>
            </a:r>
            <a:r>
              <a:rPr lang="en-CA" dirty="0" smtClean="0"/>
              <a:t> defines an area within which you can arrange child elements either horizontally or vertically, relative to </a:t>
            </a:r>
            <a:r>
              <a:rPr lang="en-CA" dirty="0" err="1" smtClean="0"/>
              <a:t>eachother</a:t>
            </a:r>
            <a:endParaRPr lang="en-CA" dirty="0"/>
          </a:p>
        </p:txBody>
      </p:sp>
    </p:spTree>
    <p:extLst>
      <p:ext uri="{BB962C8B-B14F-4D97-AF65-F5344CB8AC3E}">
        <p14:creationId xmlns:p14="http://schemas.microsoft.com/office/powerpoint/2010/main" val="1379676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Controls (Cont.)</a:t>
            </a:r>
            <a:endParaRPr lang="en-CA" dirty="0"/>
          </a:p>
        </p:txBody>
      </p:sp>
      <p:sp>
        <p:nvSpPr>
          <p:cNvPr id="3" name="Content Placeholder 2"/>
          <p:cNvSpPr>
            <a:spLocks noGrp="1"/>
          </p:cNvSpPr>
          <p:nvPr>
            <p:ph idx="1"/>
          </p:nvPr>
        </p:nvSpPr>
        <p:spPr/>
        <p:txBody>
          <a:bodyPr/>
          <a:lstStyle/>
          <a:p>
            <a:r>
              <a:rPr lang="en-CA" dirty="0" smtClean="0"/>
              <a:t>Grid</a:t>
            </a:r>
          </a:p>
          <a:p>
            <a:pPr lvl="1"/>
            <a:r>
              <a:rPr lang="en-CA" dirty="0" smtClean="0"/>
              <a:t>The Grid defines a flexible grid area that consists of columns and rows. (Like a table in HTML)</a:t>
            </a:r>
          </a:p>
          <a:p>
            <a:pPr lvl="1"/>
            <a:endParaRPr lang="en-CA" dirty="0"/>
          </a:p>
          <a:p>
            <a:r>
              <a:rPr lang="en-CA" dirty="0" err="1" smtClean="0"/>
              <a:t>StackPanel</a:t>
            </a:r>
            <a:endParaRPr lang="en-CA" dirty="0" smtClean="0"/>
          </a:p>
          <a:p>
            <a:pPr lvl="1"/>
            <a:r>
              <a:rPr lang="en-CA" dirty="0" smtClean="0"/>
              <a:t>The </a:t>
            </a:r>
            <a:r>
              <a:rPr lang="en-CA" dirty="0" err="1" smtClean="0"/>
              <a:t>StackPanel</a:t>
            </a:r>
            <a:r>
              <a:rPr lang="en-CA" dirty="0" smtClean="0"/>
              <a:t> arranges child elements into a single line that can be oriented horizontally or vertically</a:t>
            </a:r>
            <a:endParaRPr lang="en-CA" dirty="0"/>
          </a:p>
        </p:txBody>
      </p:sp>
    </p:spTree>
    <p:extLst>
      <p:ext uri="{BB962C8B-B14F-4D97-AF65-F5344CB8AC3E}">
        <p14:creationId xmlns:p14="http://schemas.microsoft.com/office/powerpoint/2010/main" val="3790340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Controls (Cont.)</a:t>
            </a:r>
            <a:endParaRPr lang="en-CA" dirty="0"/>
          </a:p>
        </p:txBody>
      </p:sp>
      <p:sp>
        <p:nvSpPr>
          <p:cNvPr id="3" name="Content Placeholder 2"/>
          <p:cNvSpPr>
            <a:spLocks noGrp="1"/>
          </p:cNvSpPr>
          <p:nvPr>
            <p:ph idx="1"/>
          </p:nvPr>
        </p:nvSpPr>
        <p:spPr/>
        <p:txBody>
          <a:bodyPr>
            <a:normAutofit fontScale="92500" lnSpcReduction="10000"/>
          </a:bodyPr>
          <a:lstStyle/>
          <a:p>
            <a:r>
              <a:rPr lang="en-CA" dirty="0" err="1" smtClean="0"/>
              <a:t>WrapPanel</a:t>
            </a:r>
            <a:endParaRPr lang="en-CA" dirty="0" smtClean="0"/>
          </a:p>
          <a:p>
            <a:pPr lvl="1"/>
            <a:r>
              <a:rPr lang="en-CA" dirty="0" smtClean="0"/>
              <a:t>The </a:t>
            </a:r>
            <a:r>
              <a:rPr lang="en-CA" dirty="0" err="1" smtClean="0"/>
              <a:t>WrapPanel</a:t>
            </a:r>
            <a:r>
              <a:rPr lang="en-CA" dirty="0" smtClean="0"/>
              <a:t> positions child elements in sequential position from left to right, breaking content to the next line at the edge of the containing box. Subsequent ordering occurs sequentially from top to bottom or right to left, depending on the value in the Orientation property</a:t>
            </a:r>
          </a:p>
          <a:p>
            <a:pPr lvl="1"/>
            <a:endParaRPr lang="en-CA" dirty="0"/>
          </a:p>
          <a:p>
            <a:r>
              <a:rPr lang="en-CA" dirty="0" err="1" smtClean="0"/>
              <a:t>VirtualizingPanel</a:t>
            </a:r>
            <a:endParaRPr lang="en-CA" dirty="0" smtClean="0"/>
          </a:p>
          <a:p>
            <a:pPr lvl="1"/>
            <a:r>
              <a:rPr lang="en-CA" dirty="0" smtClean="0"/>
              <a:t>The </a:t>
            </a:r>
            <a:r>
              <a:rPr lang="en-CA" dirty="0" err="1"/>
              <a:t>VirtualizingPanel</a:t>
            </a:r>
            <a:r>
              <a:rPr lang="en-CA" dirty="0"/>
              <a:t> </a:t>
            </a:r>
            <a:r>
              <a:rPr lang="en-CA" dirty="0" smtClean="0"/>
              <a:t>provides a framework for Panel elements that virtualize their child data collection. </a:t>
            </a:r>
            <a:endParaRPr lang="en-CA" dirty="0"/>
          </a:p>
        </p:txBody>
      </p:sp>
    </p:spTree>
    <p:extLst>
      <p:ext uri="{BB962C8B-B14F-4D97-AF65-F5344CB8AC3E}">
        <p14:creationId xmlns:p14="http://schemas.microsoft.com/office/powerpoint/2010/main" val="2329380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Performance Considerations</a:t>
            </a:r>
            <a:endParaRPr lang="en-CA" dirty="0"/>
          </a:p>
        </p:txBody>
      </p:sp>
      <p:sp>
        <p:nvSpPr>
          <p:cNvPr id="3" name="Content Placeholder 2"/>
          <p:cNvSpPr>
            <a:spLocks noGrp="1"/>
          </p:cNvSpPr>
          <p:nvPr>
            <p:ph idx="1"/>
          </p:nvPr>
        </p:nvSpPr>
        <p:spPr/>
        <p:txBody>
          <a:bodyPr>
            <a:normAutofit fontScale="85000" lnSpcReduction="10000"/>
          </a:bodyPr>
          <a:lstStyle/>
          <a:p>
            <a:r>
              <a:rPr lang="en-CA" dirty="0" smtClean="0"/>
              <a:t>Layouts are created as a recursive process. Each child element in a Children collection gets processed during each invocation of the layout system – as a result triggering the layout system should be avoided when it is not necessary</a:t>
            </a:r>
          </a:p>
          <a:p>
            <a:endParaRPr lang="en-CA" dirty="0"/>
          </a:p>
          <a:p>
            <a:pPr lvl="1"/>
            <a:r>
              <a:rPr lang="en-CA" dirty="0" smtClean="0"/>
              <a:t>Property changes (Sizing) force a full recursive update</a:t>
            </a:r>
          </a:p>
          <a:p>
            <a:pPr lvl="1"/>
            <a:r>
              <a:rPr lang="en-CA" dirty="0" smtClean="0"/>
              <a:t>Avoid calls to </a:t>
            </a:r>
            <a:r>
              <a:rPr lang="en-CA" dirty="0" err="1" smtClean="0"/>
              <a:t>UpdateLayout</a:t>
            </a:r>
            <a:r>
              <a:rPr lang="en-CA" dirty="0" smtClean="0"/>
              <a:t>()</a:t>
            </a:r>
          </a:p>
          <a:p>
            <a:pPr lvl="1"/>
            <a:r>
              <a:rPr lang="en-CA" dirty="0" smtClean="0"/>
              <a:t>When dealing with large collections of data use the </a:t>
            </a:r>
            <a:r>
              <a:rPr lang="en-CA" dirty="0" err="1" smtClean="0"/>
              <a:t>VirtualizingPanels</a:t>
            </a:r>
            <a:r>
              <a:rPr lang="en-CA" dirty="0" smtClean="0"/>
              <a:t> – as it only draws what is seen on the page</a:t>
            </a:r>
          </a:p>
          <a:p>
            <a:pPr lvl="1"/>
            <a:endParaRPr lang="en-CA" dirty="0"/>
          </a:p>
        </p:txBody>
      </p:sp>
    </p:spTree>
    <p:extLst>
      <p:ext uri="{BB962C8B-B14F-4D97-AF65-F5344CB8AC3E}">
        <p14:creationId xmlns:p14="http://schemas.microsoft.com/office/powerpoint/2010/main" val="273831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33</TotalTime>
  <Words>491</Words>
  <Application>Microsoft Office PowerPoint</Application>
  <PresentationFormat>On-screen Show (4:3)</PresentationFormat>
  <Paragraphs>60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Foundry</vt:lpstr>
      <vt:lpstr>WPF Layouts</vt:lpstr>
      <vt:lpstr>What are we going to do today?</vt:lpstr>
      <vt:lpstr>Layout engine</vt:lpstr>
      <vt:lpstr>Managing and Arranging Children</vt:lpstr>
      <vt:lpstr>Measuring and Arranging Children (Cont.)</vt:lpstr>
      <vt:lpstr>The Controls</vt:lpstr>
      <vt:lpstr>The Controls (Cont.)</vt:lpstr>
      <vt:lpstr>The Controls (Cont.)</vt:lpstr>
      <vt:lpstr>Performance Considerations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WPF Layouts</dc:title>
  <dc:creator>Justin Antoszek</dc:creator>
  <cp:lastModifiedBy>Justin Antoszek</cp:lastModifiedBy>
  <cp:revision>5</cp:revision>
  <dcterms:created xsi:type="dcterms:W3CDTF">2006-08-16T00:00:00Z</dcterms:created>
  <dcterms:modified xsi:type="dcterms:W3CDTF">2010-12-01T14:12:16Z</dcterms:modified>
</cp:coreProperties>
</file>