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80" r:id="rId16"/>
    <p:sldId id="271" r:id="rId17"/>
    <p:sldId id="281" r:id="rId18"/>
    <p:sldId id="274" r:id="rId19"/>
    <p:sldId id="282" r:id="rId20"/>
    <p:sldId id="277" r:id="rId21"/>
    <p:sldId id="275" r:id="rId22"/>
    <p:sldId id="276" r:id="rId23"/>
    <p:sldId id="283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307EA-37AF-3097-7BBA-7387323DC81A}" v="89" dt="2022-07-07T01:22:24.276"/>
    <p1510:client id="{5774CCAA-1A30-B0C5-B646-F49B88CDDFB1}" v="187" dt="2022-07-05T02:47:32.102"/>
    <p1510:client id="{BE2C8AED-3A0F-13BE-E334-87C9A05D18D6}" v="568" dt="2022-07-06T23:03:21.018"/>
    <p1510:client id="{DBC57D45-00FC-E443-A21F-82910B1D2E33}" v="1640" dt="2022-07-05T02:25:55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DD2BD-779E-41AE-A97E-0B9195571DF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0FDEAD-C7F1-476A-B82F-B0E3D5C74E52}">
      <dgm:prSet/>
      <dgm:spPr/>
      <dgm:t>
        <a:bodyPr/>
        <a:lstStyle/>
        <a:p>
          <a:r>
            <a:rPr lang="en-US"/>
            <a:t>Pomoću metode </a:t>
          </a:r>
          <a:r>
            <a:rPr lang="en-US" i="1"/>
            <a:t>predict</a:t>
          </a:r>
          <a:r>
            <a:rPr lang="en-US"/>
            <a:t>, predviđa se kolika je vjerojatnost postojanja mine za svaku pojedinu ćeliju</a:t>
          </a:r>
        </a:p>
      </dgm:t>
    </dgm:pt>
    <dgm:pt modelId="{DD44C469-6FC5-41C1-8C8E-BC51CC1659ED}" type="parTrans" cxnId="{3634C2D3-D27E-4092-A641-FDBF91236CF1}">
      <dgm:prSet/>
      <dgm:spPr/>
      <dgm:t>
        <a:bodyPr/>
        <a:lstStyle/>
        <a:p>
          <a:endParaRPr lang="en-US"/>
        </a:p>
      </dgm:t>
    </dgm:pt>
    <dgm:pt modelId="{F63DB2BB-B9F4-40EA-8FE1-5F140E2400F6}" type="sibTrans" cxnId="{3634C2D3-D27E-4092-A641-FDBF91236CF1}">
      <dgm:prSet/>
      <dgm:spPr/>
      <dgm:t>
        <a:bodyPr/>
        <a:lstStyle/>
        <a:p>
          <a:endParaRPr lang="en-US"/>
        </a:p>
      </dgm:t>
    </dgm:pt>
    <dgm:pt modelId="{D7209729-918F-4A2F-ADDC-689593BD5CC2}">
      <dgm:prSet/>
      <dgm:spPr/>
      <dgm:t>
        <a:bodyPr/>
        <a:lstStyle/>
        <a:p>
          <a:r>
            <a:rPr lang="en-US"/>
            <a:t>Svaka se vjerojatnost zbraja s vrijednostima otkrivenosti ćelije ploče (2 ili 0)</a:t>
          </a:r>
        </a:p>
      </dgm:t>
    </dgm:pt>
    <dgm:pt modelId="{0F04904B-5C8A-45CA-A2C3-9CDA799DEC13}" type="parTrans" cxnId="{524C514D-88F3-48E8-A4CF-9C96E01478D7}">
      <dgm:prSet/>
      <dgm:spPr/>
      <dgm:t>
        <a:bodyPr/>
        <a:lstStyle/>
        <a:p>
          <a:endParaRPr lang="en-US"/>
        </a:p>
      </dgm:t>
    </dgm:pt>
    <dgm:pt modelId="{E48BE408-563C-4E3D-828D-70ED2B697B6D}" type="sibTrans" cxnId="{524C514D-88F3-48E8-A4CF-9C96E01478D7}">
      <dgm:prSet/>
      <dgm:spPr/>
      <dgm:t>
        <a:bodyPr/>
        <a:lstStyle/>
        <a:p>
          <a:endParaRPr lang="en-US"/>
        </a:p>
      </dgm:t>
    </dgm:pt>
    <dgm:pt modelId="{32F2B6C7-0A26-4B33-B15D-7DFF93315045}">
      <dgm:prSet/>
      <dgm:spPr/>
      <dgm:t>
        <a:bodyPr/>
        <a:lstStyle/>
        <a:p>
          <a:r>
            <a:rPr lang="en-US"/>
            <a:t>Bira se ćelija s najmanjom vjerojatnosti da je na njoj mina</a:t>
          </a:r>
        </a:p>
      </dgm:t>
    </dgm:pt>
    <dgm:pt modelId="{A5744706-0D2C-47D4-AB3E-7A2ACF307C6D}" type="parTrans" cxnId="{146EA51F-A44A-448B-AD55-6BD098DBF1B0}">
      <dgm:prSet/>
      <dgm:spPr/>
      <dgm:t>
        <a:bodyPr/>
        <a:lstStyle/>
        <a:p>
          <a:endParaRPr lang="en-US"/>
        </a:p>
      </dgm:t>
    </dgm:pt>
    <dgm:pt modelId="{B7F393B5-CFDC-4D29-94B3-78824149FCE9}" type="sibTrans" cxnId="{146EA51F-A44A-448B-AD55-6BD098DBF1B0}">
      <dgm:prSet/>
      <dgm:spPr/>
      <dgm:t>
        <a:bodyPr/>
        <a:lstStyle/>
        <a:p>
          <a:endParaRPr lang="en-US"/>
        </a:p>
      </dgm:t>
    </dgm:pt>
    <dgm:pt modelId="{15830501-C3E9-4E25-AD4A-1FB519B868DD}" type="pres">
      <dgm:prSet presAssocID="{CEFDD2BD-779E-41AE-A97E-0B9195571DF4}" presName="outerComposite" presStyleCnt="0">
        <dgm:presLayoutVars>
          <dgm:chMax val="5"/>
          <dgm:dir/>
          <dgm:resizeHandles val="exact"/>
        </dgm:presLayoutVars>
      </dgm:prSet>
      <dgm:spPr/>
    </dgm:pt>
    <dgm:pt modelId="{D0155EEE-B961-4A62-A1F6-A21EB92BDA71}" type="pres">
      <dgm:prSet presAssocID="{CEFDD2BD-779E-41AE-A97E-0B9195571DF4}" presName="dummyMaxCanvas" presStyleCnt="0">
        <dgm:presLayoutVars/>
      </dgm:prSet>
      <dgm:spPr/>
    </dgm:pt>
    <dgm:pt modelId="{F1EE54B9-AA29-482D-A8A1-58A62A1F9C76}" type="pres">
      <dgm:prSet presAssocID="{CEFDD2BD-779E-41AE-A97E-0B9195571DF4}" presName="ThreeNodes_1" presStyleLbl="node1" presStyleIdx="0" presStyleCnt="3">
        <dgm:presLayoutVars>
          <dgm:bulletEnabled val="1"/>
        </dgm:presLayoutVars>
      </dgm:prSet>
      <dgm:spPr/>
    </dgm:pt>
    <dgm:pt modelId="{309B0D24-F0BB-438A-AF24-8A3E23EFDEA0}" type="pres">
      <dgm:prSet presAssocID="{CEFDD2BD-779E-41AE-A97E-0B9195571DF4}" presName="ThreeNodes_2" presStyleLbl="node1" presStyleIdx="1" presStyleCnt="3">
        <dgm:presLayoutVars>
          <dgm:bulletEnabled val="1"/>
        </dgm:presLayoutVars>
      </dgm:prSet>
      <dgm:spPr/>
    </dgm:pt>
    <dgm:pt modelId="{494EBAFC-850E-416B-8FCC-B485BB1E4451}" type="pres">
      <dgm:prSet presAssocID="{CEFDD2BD-779E-41AE-A97E-0B9195571DF4}" presName="ThreeNodes_3" presStyleLbl="node1" presStyleIdx="2" presStyleCnt="3">
        <dgm:presLayoutVars>
          <dgm:bulletEnabled val="1"/>
        </dgm:presLayoutVars>
      </dgm:prSet>
      <dgm:spPr/>
    </dgm:pt>
    <dgm:pt modelId="{660F1D9E-B3DD-43C8-A1C0-D54107FA6AF6}" type="pres">
      <dgm:prSet presAssocID="{CEFDD2BD-779E-41AE-A97E-0B9195571DF4}" presName="ThreeConn_1-2" presStyleLbl="fgAccFollowNode1" presStyleIdx="0" presStyleCnt="2">
        <dgm:presLayoutVars>
          <dgm:bulletEnabled val="1"/>
        </dgm:presLayoutVars>
      </dgm:prSet>
      <dgm:spPr/>
    </dgm:pt>
    <dgm:pt modelId="{8EA1C449-8DC2-443B-B41F-7196A07E24AE}" type="pres">
      <dgm:prSet presAssocID="{CEFDD2BD-779E-41AE-A97E-0B9195571DF4}" presName="ThreeConn_2-3" presStyleLbl="fgAccFollowNode1" presStyleIdx="1" presStyleCnt="2">
        <dgm:presLayoutVars>
          <dgm:bulletEnabled val="1"/>
        </dgm:presLayoutVars>
      </dgm:prSet>
      <dgm:spPr/>
    </dgm:pt>
    <dgm:pt modelId="{2A231BDC-1A49-4C17-9ABC-C5946892E5F9}" type="pres">
      <dgm:prSet presAssocID="{CEFDD2BD-779E-41AE-A97E-0B9195571DF4}" presName="ThreeNodes_1_text" presStyleLbl="node1" presStyleIdx="2" presStyleCnt="3">
        <dgm:presLayoutVars>
          <dgm:bulletEnabled val="1"/>
        </dgm:presLayoutVars>
      </dgm:prSet>
      <dgm:spPr/>
    </dgm:pt>
    <dgm:pt modelId="{44C2803B-B752-4EC4-AF50-222C16FC4F9A}" type="pres">
      <dgm:prSet presAssocID="{CEFDD2BD-779E-41AE-A97E-0B9195571DF4}" presName="ThreeNodes_2_text" presStyleLbl="node1" presStyleIdx="2" presStyleCnt="3">
        <dgm:presLayoutVars>
          <dgm:bulletEnabled val="1"/>
        </dgm:presLayoutVars>
      </dgm:prSet>
      <dgm:spPr/>
    </dgm:pt>
    <dgm:pt modelId="{487F7822-94DE-4369-9370-111FB8E3AF07}" type="pres">
      <dgm:prSet presAssocID="{CEFDD2BD-779E-41AE-A97E-0B9195571D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46EA51F-A44A-448B-AD55-6BD098DBF1B0}" srcId="{CEFDD2BD-779E-41AE-A97E-0B9195571DF4}" destId="{32F2B6C7-0A26-4B33-B15D-7DFF93315045}" srcOrd="2" destOrd="0" parTransId="{A5744706-0D2C-47D4-AB3E-7A2ACF307C6D}" sibTransId="{B7F393B5-CFDC-4D29-94B3-78824149FCE9}"/>
    <dgm:cxn modelId="{C6987A4B-887D-4C41-A85F-AD21AC3C689B}" type="presOf" srcId="{CEFDD2BD-779E-41AE-A97E-0B9195571DF4}" destId="{15830501-C3E9-4E25-AD4A-1FB519B868DD}" srcOrd="0" destOrd="0" presId="urn:microsoft.com/office/officeart/2005/8/layout/vProcess5"/>
    <dgm:cxn modelId="{1FCD7C6C-FE4B-4F10-9BC1-2467B73D53A0}" type="presOf" srcId="{32F2B6C7-0A26-4B33-B15D-7DFF93315045}" destId="{494EBAFC-850E-416B-8FCC-B485BB1E4451}" srcOrd="0" destOrd="0" presId="urn:microsoft.com/office/officeart/2005/8/layout/vProcess5"/>
    <dgm:cxn modelId="{524C514D-88F3-48E8-A4CF-9C96E01478D7}" srcId="{CEFDD2BD-779E-41AE-A97E-0B9195571DF4}" destId="{D7209729-918F-4A2F-ADDC-689593BD5CC2}" srcOrd="1" destOrd="0" parTransId="{0F04904B-5C8A-45CA-A2C3-9CDA799DEC13}" sibTransId="{E48BE408-563C-4E3D-828D-70ED2B697B6D}"/>
    <dgm:cxn modelId="{CBD1F379-554B-4AD7-A498-FE0371BB6103}" type="presOf" srcId="{E48BE408-563C-4E3D-828D-70ED2B697B6D}" destId="{8EA1C449-8DC2-443B-B41F-7196A07E24AE}" srcOrd="0" destOrd="0" presId="urn:microsoft.com/office/officeart/2005/8/layout/vProcess5"/>
    <dgm:cxn modelId="{AB22DB80-60EF-4877-B254-4F4EA32BA1A8}" type="presOf" srcId="{4E0FDEAD-C7F1-476A-B82F-B0E3D5C74E52}" destId="{2A231BDC-1A49-4C17-9ABC-C5946892E5F9}" srcOrd="1" destOrd="0" presId="urn:microsoft.com/office/officeart/2005/8/layout/vProcess5"/>
    <dgm:cxn modelId="{1DB3598F-5396-4F3F-B58E-0A8734034B88}" type="presOf" srcId="{F63DB2BB-B9F4-40EA-8FE1-5F140E2400F6}" destId="{660F1D9E-B3DD-43C8-A1C0-D54107FA6AF6}" srcOrd="0" destOrd="0" presId="urn:microsoft.com/office/officeart/2005/8/layout/vProcess5"/>
    <dgm:cxn modelId="{523C2FC3-6882-4DFE-AECA-335DE5047D03}" type="presOf" srcId="{4E0FDEAD-C7F1-476A-B82F-B0E3D5C74E52}" destId="{F1EE54B9-AA29-482D-A8A1-58A62A1F9C76}" srcOrd="0" destOrd="0" presId="urn:microsoft.com/office/officeart/2005/8/layout/vProcess5"/>
    <dgm:cxn modelId="{61C19EC9-E23C-47EE-86C5-DD6E476B45D8}" type="presOf" srcId="{32F2B6C7-0A26-4B33-B15D-7DFF93315045}" destId="{487F7822-94DE-4369-9370-111FB8E3AF07}" srcOrd="1" destOrd="0" presId="urn:microsoft.com/office/officeart/2005/8/layout/vProcess5"/>
    <dgm:cxn modelId="{3634C2D3-D27E-4092-A641-FDBF91236CF1}" srcId="{CEFDD2BD-779E-41AE-A97E-0B9195571DF4}" destId="{4E0FDEAD-C7F1-476A-B82F-B0E3D5C74E52}" srcOrd="0" destOrd="0" parTransId="{DD44C469-6FC5-41C1-8C8E-BC51CC1659ED}" sibTransId="{F63DB2BB-B9F4-40EA-8FE1-5F140E2400F6}"/>
    <dgm:cxn modelId="{D321B4DE-7834-4F09-AC27-6B0579EF9500}" type="presOf" srcId="{D7209729-918F-4A2F-ADDC-689593BD5CC2}" destId="{309B0D24-F0BB-438A-AF24-8A3E23EFDEA0}" srcOrd="0" destOrd="0" presId="urn:microsoft.com/office/officeart/2005/8/layout/vProcess5"/>
    <dgm:cxn modelId="{5F53DFFF-9B05-4B2F-ADFF-2C79201FFC73}" type="presOf" srcId="{D7209729-918F-4A2F-ADDC-689593BD5CC2}" destId="{44C2803B-B752-4EC4-AF50-222C16FC4F9A}" srcOrd="1" destOrd="0" presId="urn:microsoft.com/office/officeart/2005/8/layout/vProcess5"/>
    <dgm:cxn modelId="{DFE5F2CE-8215-4655-906A-0DF70FBCC990}" type="presParOf" srcId="{15830501-C3E9-4E25-AD4A-1FB519B868DD}" destId="{D0155EEE-B961-4A62-A1F6-A21EB92BDA71}" srcOrd="0" destOrd="0" presId="urn:microsoft.com/office/officeart/2005/8/layout/vProcess5"/>
    <dgm:cxn modelId="{8B5250D1-939C-463E-BCDC-E806D11667C5}" type="presParOf" srcId="{15830501-C3E9-4E25-AD4A-1FB519B868DD}" destId="{F1EE54B9-AA29-482D-A8A1-58A62A1F9C76}" srcOrd="1" destOrd="0" presId="urn:microsoft.com/office/officeart/2005/8/layout/vProcess5"/>
    <dgm:cxn modelId="{00130777-1080-4E31-8234-5C9DAF04B88A}" type="presParOf" srcId="{15830501-C3E9-4E25-AD4A-1FB519B868DD}" destId="{309B0D24-F0BB-438A-AF24-8A3E23EFDEA0}" srcOrd="2" destOrd="0" presId="urn:microsoft.com/office/officeart/2005/8/layout/vProcess5"/>
    <dgm:cxn modelId="{045AC914-94DC-435F-A4B9-1A8F84DA9DF8}" type="presParOf" srcId="{15830501-C3E9-4E25-AD4A-1FB519B868DD}" destId="{494EBAFC-850E-416B-8FCC-B485BB1E4451}" srcOrd="3" destOrd="0" presId="urn:microsoft.com/office/officeart/2005/8/layout/vProcess5"/>
    <dgm:cxn modelId="{336054E1-A987-43D0-97FB-9D60E862AFCB}" type="presParOf" srcId="{15830501-C3E9-4E25-AD4A-1FB519B868DD}" destId="{660F1D9E-B3DD-43C8-A1C0-D54107FA6AF6}" srcOrd="4" destOrd="0" presId="urn:microsoft.com/office/officeart/2005/8/layout/vProcess5"/>
    <dgm:cxn modelId="{1DE1D634-96A1-4943-B7AF-A1D1943135E5}" type="presParOf" srcId="{15830501-C3E9-4E25-AD4A-1FB519B868DD}" destId="{8EA1C449-8DC2-443B-B41F-7196A07E24AE}" srcOrd="5" destOrd="0" presId="urn:microsoft.com/office/officeart/2005/8/layout/vProcess5"/>
    <dgm:cxn modelId="{83125817-F14B-44DE-AE50-4B178880A698}" type="presParOf" srcId="{15830501-C3E9-4E25-AD4A-1FB519B868DD}" destId="{2A231BDC-1A49-4C17-9ABC-C5946892E5F9}" srcOrd="6" destOrd="0" presId="urn:microsoft.com/office/officeart/2005/8/layout/vProcess5"/>
    <dgm:cxn modelId="{F726DD49-F6B2-4CB5-B80B-D5B06621CFFB}" type="presParOf" srcId="{15830501-C3E9-4E25-AD4A-1FB519B868DD}" destId="{44C2803B-B752-4EC4-AF50-222C16FC4F9A}" srcOrd="7" destOrd="0" presId="urn:microsoft.com/office/officeart/2005/8/layout/vProcess5"/>
    <dgm:cxn modelId="{4EF331D6-D040-4006-9294-9AC41118D990}" type="presParOf" srcId="{15830501-C3E9-4E25-AD4A-1FB519B868DD}" destId="{487F7822-94DE-4369-9370-111FB8E3AF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E54B9-AA29-482D-A8A1-58A62A1F9C76}">
      <dsp:nvSpPr>
        <dsp:cNvPr id="0" name=""/>
        <dsp:cNvSpPr/>
      </dsp:nvSpPr>
      <dsp:spPr>
        <a:xfrm>
          <a:off x="0" y="0"/>
          <a:ext cx="8065650" cy="1124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Pomoću metode </a:t>
          </a:r>
          <a:r>
            <a:rPr lang="en-US" sz="2400" i="1" kern="1200"/>
            <a:t>predict</a:t>
          </a:r>
          <a:r>
            <a:rPr lang="en-US" sz="2400" kern="1200"/>
            <a:t>, predviđa se kolika je vjerojatnost postojanja mine za svaku pojedinu ćeliju</a:t>
          </a:r>
        </a:p>
      </dsp:txBody>
      <dsp:txXfrm>
        <a:off x="32927" y="32927"/>
        <a:ext cx="6852534" cy="1058361"/>
      </dsp:txXfrm>
    </dsp:sp>
    <dsp:sp modelId="{309B0D24-F0BB-438A-AF24-8A3E23EFDEA0}">
      <dsp:nvSpPr>
        <dsp:cNvPr id="0" name=""/>
        <dsp:cNvSpPr/>
      </dsp:nvSpPr>
      <dsp:spPr>
        <a:xfrm>
          <a:off x="711674" y="1311584"/>
          <a:ext cx="8065650" cy="1124215"/>
        </a:xfrm>
        <a:prstGeom prst="roundRect">
          <a:avLst>
            <a:gd name="adj" fmla="val 10000"/>
          </a:avLst>
        </a:prstGeom>
        <a:solidFill>
          <a:schemeClr val="accent5">
            <a:hueOff val="-760313"/>
            <a:satOff val="-1127"/>
            <a:lumOff val="-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Svaka se vjerojatnost zbraja s vrijednostima otkrivenosti ćelije ploče (2 ili 0)</a:t>
          </a:r>
        </a:p>
      </dsp:txBody>
      <dsp:txXfrm>
        <a:off x="744601" y="1344511"/>
        <a:ext cx="6557381" cy="1058361"/>
      </dsp:txXfrm>
    </dsp:sp>
    <dsp:sp modelId="{494EBAFC-850E-416B-8FCC-B485BB1E4451}">
      <dsp:nvSpPr>
        <dsp:cNvPr id="0" name=""/>
        <dsp:cNvSpPr/>
      </dsp:nvSpPr>
      <dsp:spPr>
        <a:xfrm>
          <a:off x="1423349" y="2623168"/>
          <a:ext cx="8065650" cy="1124215"/>
        </a:xfrm>
        <a:prstGeom prst="roundRect">
          <a:avLst>
            <a:gd name="adj" fmla="val 10000"/>
          </a:avLst>
        </a:prstGeom>
        <a:solidFill>
          <a:schemeClr val="accent5">
            <a:hueOff val="-1520625"/>
            <a:satOff val="-2255"/>
            <a:lumOff val="-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Bira se ćelija s najmanjom vjerojatnosti da je na njoj mina</a:t>
          </a:r>
        </a:p>
      </dsp:txBody>
      <dsp:txXfrm>
        <a:off x="1456276" y="2656095"/>
        <a:ext cx="6557381" cy="1058361"/>
      </dsp:txXfrm>
    </dsp:sp>
    <dsp:sp modelId="{660F1D9E-B3DD-43C8-A1C0-D54107FA6AF6}">
      <dsp:nvSpPr>
        <dsp:cNvPr id="0" name=""/>
        <dsp:cNvSpPr/>
      </dsp:nvSpPr>
      <dsp:spPr>
        <a:xfrm>
          <a:off x="7334910" y="852529"/>
          <a:ext cx="730739" cy="730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499326" y="852529"/>
        <a:ext cx="401907" cy="549881"/>
      </dsp:txXfrm>
    </dsp:sp>
    <dsp:sp modelId="{8EA1C449-8DC2-443B-B41F-7196A07E24AE}">
      <dsp:nvSpPr>
        <dsp:cNvPr id="0" name=""/>
        <dsp:cNvSpPr/>
      </dsp:nvSpPr>
      <dsp:spPr>
        <a:xfrm>
          <a:off x="8046585" y="2156619"/>
          <a:ext cx="730739" cy="730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1130"/>
            <a:satOff val="-7753"/>
            <a:lumOff val="-12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211001" y="2156619"/>
        <a:ext cx="401907" cy="54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8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3">
            <a:extLst>
              <a:ext uri="{FF2B5EF4-FFF2-40B4-BE49-F238E27FC236}">
                <a16:creationId xmlns:a16="http://schemas.microsoft.com/office/drawing/2014/main" id="{4F1B9CF8-E1C4-8E48-DE68-B551DEDC6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62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Izrada</a:t>
            </a:r>
            <a:r>
              <a:rPr lang="en-GB" dirty="0">
                <a:solidFill>
                  <a:srgbClr val="FFFFFF"/>
                </a:solidFill>
                <a:latin typeface="Univers"/>
                <a:cs typeface="Calibri Light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igrača</a:t>
            </a:r>
            <a:r>
              <a:rPr lang="en-GB" dirty="0">
                <a:solidFill>
                  <a:srgbClr val="FFFFFF"/>
                </a:solidFill>
                <a:latin typeface="Univers"/>
                <a:cs typeface="Calibri Light"/>
              </a:rPr>
              <a:t> za </a:t>
            </a:r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igru</a:t>
            </a:r>
            <a:r>
              <a:rPr lang="en-GB" dirty="0">
                <a:solidFill>
                  <a:srgbClr val="FFFFFF"/>
                </a:solidFill>
                <a:latin typeface="Univers"/>
                <a:cs typeface="Calibri Light"/>
              </a:rPr>
              <a:t> Minesweeper </a:t>
            </a:r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korištenjem</a:t>
            </a:r>
            <a:r>
              <a:rPr lang="en-GB" dirty="0">
                <a:solidFill>
                  <a:srgbClr val="FFFFFF"/>
                </a:solidFill>
                <a:latin typeface="Univers"/>
                <a:cs typeface="Calibri Light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neuronskih</a:t>
            </a:r>
            <a:r>
              <a:rPr lang="en-GB" dirty="0">
                <a:solidFill>
                  <a:srgbClr val="FFFFFF"/>
                </a:solidFill>
                <a:latin typeface="Univers"/>
                <a:cs typeface="Calibri Light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Univers"/>
                <a:cs typeface="Calibri Light"/>
              </a:rPr>
              <a:t>mreža</a:t>
            </a:r>
            <a:endParaRPr lang="en-US" dirty="0">
              <a:latin typeface="Univers"/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Heidi </a:t>
            </a:r>
            <a:r>
              <a:rPr lang="en-GB" dirty="0" err="1">
                <a:solidFill>
                  <a:srgbClr val="FFFFFF"/>
                </a:solidFill>
              </a:rPr>
              <a:t>Sokolovski</a:t>
            </a:r>
          </a:p>
        </p:txBody>
      </p:sp>
      <p:cxnSp>
        <p:nvCxnSpPr>
          <p:cNvPr id="147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508E-1F79-BD2C-7B1B-6AE034C2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642049"/>
            <a:ext cx="9489000" cy="5201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Model se trenira po sesijama (skupovi od određenog broja odigranih poteza)</a:t>
            </a:r>
          </a:p>
          <a:p>
            <a:r>
              <a:rPr lang="en-GB">
                <a:ea typeface="+mn-lt"/>
                <a:cs typeface="+mn-lt"/>
              </a:rPr>
              <a:t>Podaci se zapisuju u log datoteke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i="1">
                <a:ea typeface="+mn-lt"/>
                <a:cs typeface="+mn-lt"/>
              </a:rPr>
              <a:t>loss </a:t>
            </a:r>
            <a:r>
              <a:rPr lang="en-GB">
                <a:ea typeface="+mn-lt"/>
                <a:cs typeface="+mn-lt"/>
              </a:rPr>
              <a:t>(vrijednost funkcije gubitka od podataka za treniranje)</a:t>
            </a:r>
            <a:endParaRPr lang="en-GB"/>
          </a:p>
          <a:p>
            <a:pPr lvl="1"/>
            <a:r>
              <a:rPr lang="en-GB" i="1">
                <a:ea typeface="+mn-lt"/>
                <a:cs typeface="+mn-lt"/>
              </a:rPr>
              <a:t>val_loss</a:t>
            </a:r>
            <a:r>
              <a:rPr lang="en-GB">
                <a:ea typeface="+mn-lt"/>
                <a:cs typeface="+mn-lt"/>
              </a:rPr>
              <a:t> (vrijednost funkcije gubitka od podataka za kros validaciju)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ukupno odigranih igara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ukupnih pobjeda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igara po sesiji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Prosjek klikova za jednu igru po sesiji</a:t>
            </a:r>
          </a:p>
          <a:p>
            <a:pPr lvl="1"/>
            <a:r>
              <a:rPr lang="en-GB">
                <a:ea typeface="+mn-lt"/>
                <a:cs typeface="+mn-lt"/>
              </a:rPr>
              <a:t>Prosjek pobjeda po sesiji</a:t>
            </a:r>
          </a:p>
          <a:p>
            <a:pPr lvl="1"/>
            <a:r>
              <a:rPr lang="en-GB">
                <a:ea typeface="+mn-lt"/>
                <a:cs typeface="+mn-lt"/>
              </a:rPr>
              <a:t>Prosjek otkrivenih ćelija za jednu igru po sesiji</a:t>
            </a:r>
            <a:endParaRPr lang="en-GB"/>
          </a:p>
          <a:p>
            <a:pPr indent="-342900"/>
            <a:r>
              <a:rPr lang="en-GB">
                <a:ea typeface="+mn-lt"/>
                <a:cs typeface="+mn-lt"/>
              </a:rPr>
              <a:t>Model se sprema svakih deset sesija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ED240-51E2-0762-441A-1306B62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8" descr="Engineering drawing&#10;&#10;Description automatically generated">
            <a:extLst>
              <a:ext uri="{FF2B5EF4-FFF2-40B4-BE49-F238E27FC236}">
                <a16:creationId xmlns:a16="http://schemas.microsoft.com/office/drawing/2014/main" id="{46B2CC46-88F6-D586-3EA5-A1F36934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453" y="3756856"/>
            <a:ext cx="1687096" cy="18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05EF7-486C-C1D6-3AF0-8FDCEEB7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train.py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1EDCA-FFA8-49C0-8AD7-792DA013F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4003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828A-3003-F71E-B065-5D933D32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781888"/>
            <a:ext cx="9228866" cy="28383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Postavljaju se početni parametri za treniranje modela</a:t>
            </a:r>
          </a:p>
          <a:p>
            <a:pPr lvl="1"/>
            <a:r>
              <a:rPr lang="en-GB">
                <a:ea typeface="+mn-lt"/>
                <a:cs typeface="+mn-lt"/>
              </a:rPr>
              <a:t>Ime funkcije koja kreira željeni model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Težina igre (mogu biti i proizvoljne dimenzije te broj mina)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Ime funkcije za dohvaćanje istine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sesija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klikova po sesiji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Broj epoha</a:t>
            </a:r>
            <a:endParaRPr lang="en-GB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EB30-7DCF-3196-4AB1-637593BC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5546" y="5878515"/>
            <a:ext cx="952229" cy="420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86042B-6341-4E38-A80C-926D3BB8AAC9}" type="slidenum">
              <a:rPr lang="en-US" sz="22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982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02E-FAFF-6403-E807-0BE6B9DB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Beginner CNN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A0FE-4D6D-E0A9-68ED-87FBAF09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Ulazni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Pet 2D </a:t>
            </a:r>
            <a:r>
              <a:rPr lang="en-GB" dirty="0" err="1">
                <a:ea typeface="+mn-lt"/>
                <a:cs typeface="+mn-lt"/>
              </a:rPr>
              <a:t>konvolucijskih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slojeva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Izlazni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množi</a:t>
            </a:r>
            <a:r>
              <a:rPr lang="en-GB" dirty="0">
                <a:ea typeface="+mn-lt"/>
                <a:cs typeface="+mn-lt"/>
              </a:rPr>
              <a:t> s </a:t>
            </a:r>
            <a:r>
              <a:rPr lang="en-GB" dirty="0" err="1">
                <a:ea typeface="+mn-lt"/>
                <a:cs typeface="+mn-lt"/>
              </a:rPr>
              <a:t>preokrenutim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vrijednostima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kanala</a:t>
            </a:r>
            <a:r>
              <a:rPr lang="en-GB" dirty="0">
                <a:ea typeface="+mn-lt"/>
                <a:cs typeface="+mn-lt"/>
              </a:rPr>
              <a:t> koji </a:t>
            </a:r>
            <a:r>
              <a:rPr lang="en-GB" dirty="0" err="1">
                <a:ea typeface="+mn-lt"/>
                <a:cs typeface="+mn-lt"/>
              </a:rPr>
              <a:t>opisuje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otkrivenost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ploče</a:t>
            </a:r>
            <a:endParaRPr lang="en-GB">
              <a:ea typeface="+mn-lt"/>
              <a:cs typeface="+mn-lt"/>
            </a:endParaRPr>
          </a:p>
          <a:p>
            <a:r>
              <a:rPr lang="en-GB" dirty="0"/>
              <a:t>250 </a:t>
            </a:r>
            <a:r>
              <a:rPr lang="en-GB" dirty="0" err="1"/>
              <a:t>klikova</a:t>
            </a:r>
            <a:r>
              <a:rPr lang="en-GB" dirty="0"/>
              <a:t> po </a:t>
            </a:r>
            <a:r>
              <a:rPr lang="en-GB" dirty="0" err="1"/>
              <a:t>sesiji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739AD-89DC-BEA8-C0CA-EDAAE832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EE8FD8-4613-EAFB-2B07-BF6E16D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Beginner CNN </a:t>
            </a:r>
            <a:r>
              <a:rPr lang="en-GB" dirty="0" err="1">
                <a:ea typeface="+mj-lt"/>
                <a:cs typeface="+mj-lt"/>
              </a:rPr>
              <a:t>rezultati</a:t>
            </a:r>
            <a:endParaRPr lang="en-US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E57FE-959E-722A-601C-5853611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8" name="Picture 5" descr="Chart&#10;&#10;Description automatically generated">
            <a:extLst>
              <a:ext uri="{FF2B5EF4-FFF2-40B4-BE49-F238E27FC236}">
                <a16:creationId xmlns:a16="http://schemas.microsoft.com/office/drawing/2014/main" id="{14244E47-2F50-2866-7E72-02C06412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72" y="2750942"/>
            <a:ext cx="4115166" cy="2746154"/>
          </a:xfrm>
          <a:prstGeom prst="rect">
            <a:avLst/>
          </a:prstGeom>
        </p:spPr>
      </p:pic>
      <p:pic>
        <p:nvPicPr>
          <p:cNvPr id="12" name="Picture 3" descr="Chart&#10;&#10;Description automatically generated">
            <a:extLst>
              <a:ext uri="{FF2B5EF4-FFF2-40B4-BE49-F238E27FC236}">
                <a16:creationId xmlns:a16="http://schemas.microsoft.com/office/drawing/2014/main" id="{364E7317-0763-FBDB-CBAF-A6C563CE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17" y="2751260"/>
            <a:ext cx="4107574" cy="2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42ED-922E-F11C-595B-9B4EA50B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Intermediate CNN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182F0-F930-C6A9-91E8-F12E69E0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Ulazni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Pet 2D </a:t>
            </a:r>
            <a:r>
              <a:rPr lang="en-GB" dirty="0" err="1">
                <a:ea typeface="+mn-lt"/>
                <a:cs typeface="+mn-lt"/>
              </a:rPr>
              <a:t>konvolucijskih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slojeva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Izlazni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množi</a:t>
            </a:r>
            <a:r>
              <a:rPr lang="en-GB" dirty="0">
                <a:ea typeface="+mn-lt"/>
                <a:cs typeface="+mn-lt"/>
              </a:rPr>
              <a:t> s </a:t>
            </a:r>
            <a:r>
              <a:rPr lang="en-GB" dirty="0" err="1">
                <a:ea typeface="+mn-lt"/>
                <a:cs typeface="+mn-lt"/>
              </a:rPr>
              <a:t>preokrenutim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vrijednostima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kanala</a:t>
            </a:r>
            <a:r>
              <a:rPr lang="en-GB" dirty="0">
                <a:ea typeface="+mn-lt"/>
                <a:cs typeface="+mn-lt"/>
              </a:rPr>
              <a:t> koji </a:t>
            </a:r>
            <a:r>
              <a:rPr lang="en-GB" dirty="0" err="1">
                <a:ea typeface="+mn-lt"/>
                <a:cs typeface="+mn-lt"/>
              </a:rPr>
              <a:t>opisuje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otkrivenost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ploče</a:t>
            </a:r>
            <a:endParaRPr lang="en-GB">
              <a:ea typeface="+mn-lt"/>
              <a:cs typeface="+mn-lt"/>
            </a:endParaRPr>
          </a:p>
          <a:p>
            <a:r>
              <a:rPr lang="en-GB" dirty="0"/>
              <a:t>1000 </a:t>
            </a:r>
            <a:r>
              <a:rPr lang="en-GB" dirty="0" err="1"/>
              <a:t>klikova</a:t>
            </a:r>
            <a:r>
              <a:rPr lang="en-GB" dirty="0"/>
              <a:t> po </a:t>
            </a:r>
            <a:r>
              <a:rPr lang="en-GB" dirty="0" err="1"/>
              <a:t>sesiji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A21A-51B5-73FD-BF5E-DE301B0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EE8FD8-4613-EAFB-2B07-BF6E16D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Intermediate CNN </a:t>
            </a:r>
            <a:r>
              <a:rPr lang="en-GB" dirty="0" err="1">
                <a:ea typeface="+mj-lt"/>
                <a:cs typeface="+mj-lt"/>
              </a:rPr>
              <a:t>rezultati</a:t>
            </a:r>
            <a:endParaRPr lang="en-US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E57FE-959E-722A-601C-5853611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dirty="0" smtClean="0"/>
              <a:t>15</a:t>
            </a:fld>
            <a:endParaRPr lang="en-US" dirty="0"/>
          </a:p>
        </p:txBody>
      </p:sp>
      <p:pic>
        <p:nvPicPr>
          <p:cNvPr id="4" name="Picture 7" descr="Chart&#10;&#10;Description automatically generated">
            <a:extLst>
              <a:ext uri="{FF2B5EF4-FFF2-40B4-BE49-F238E27FC236}">
                <a16:creationId xmlns:a16="http://schemas.microsoft.com/office/drawing/2014/main" id="{199F7704-BDD2-E281-88C9-9784B394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48" y="2555169"/>
            <a:ext cx="4092964" cy="2735779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8F36A4E5-26C4-66C2-0B25-95F1B67B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18" y="2557419"/>
            <a:ext cx="4107574" cy="2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B1F0B1-0B06-1DBD-F1C6-24E97186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Expert CNN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6D16-A931-0082-E87B-C4C3FE9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Ulazni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Šest</a:t>
            </a:r>
            <a:r>
              <a:rPr lang="en-GB" dirty="0">
                <a:ea typeface="+mn-lt"/>
                <a:cs typeface="+mn-lt"/>
              </a:rPr>
              <a:t> 2D </a:t>
            </a:r>
            <a:r>
              <a:rPr lang="en-GB" dirty="0" err="1">
                <a:ea typeface="+mn-lt"/>
                <a:cs typeface="+mn-lt"/>
              </a:rPr>
              <a:t>konvolucijskih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slojeva</a:t>
            </a:r>
          </a:p>
          <a:p>
            <a:r>
              <a:rPr lang="en-GB" dirty="0" err="1">
                <a:ea typeface="+mn-lt"/>
                <a:cs typeface="+mn-lt"/>
              </a:rPr>
              <a:t>Izlazni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množi</a:t>
            </a:r>
            <a:r>
              <a:rPr lang="en-GB" dirty="0">
                <a:ea typeface="+mn-lt"/>
                <a:cs typeface="+mn-lt"/>
              </a:rPr>
              <a:t> s </a:t>
            </a:r>
            <a:r>
              <a:rPr lang="en-GB" dirty="0" err="1">
                <a:ea typeface="+mn-lt"/>
                <a:cs typeface="+mn-lt"/>
              </a:rPr>
              <a:t>preokrenutim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vrijednostima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kanala</a:t>
            </a:r>
            <a:r>
              <a:rPr lang="en-GB" dirty="0">
                <a:ea typeface="+mn-lt"/>
                <a:cs typeface="+mn-lt"/>
              </a:rPr>
              <a:t> koji </a:t>
            </a:r>
            <a:r>
              <a:rPr lang="en-GB" dirty="0" err="1">
                <a:ea typeface="+mn-lt"/>
                <a:cs typeface="+mn-lt"/>
              </a:rPr>
              <a:t>opisuje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otkrivenost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ploče</a:t>
            </a:r>
            <a:endParaRPr lang="en-GB" dirty="0">
              <a:ea typeface="+mn-lt"/>
              <a:cs typeface="+mn-lt"/>
            </a:endParaRPr>
          </a:p>
          <a:p>
            <a:r>
              <a:rPr lang="en-GB" dirty="0"/>
              <a:t>2000 </a:t>
            </a:r>
            <a:r>
              <a:rPr lang="en-GB" dirty="0" err="1"/>
              <a:t>klikova</a:t>
            </a:r>
            <a:r>
              <a:rPr lang="en-GB" dirty="0"/>
              <a:t> po </a:t>
            </a:r>
            <a:r>
              <a:rPr lang="en-GB" dirty="0" err="1"/>
              <a:t>sesiji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7BAB2-2F25-6858-DFC1-D4A2F1F6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EE8FD8-4613-EAFB-2B07-BF6E16D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Expert CNN </a:t>
            </a:r>
            <a:r>
              <a:rPr lang="en-GB" dirty="0" err="1">
                <a:ea typeface="+mj-lt"/>
                <a:cs typeface="+mj-lt"/>
              </a:rPr>
              <a:t>rezultati</a:t>
            </a:r>
            <a:endParaRPr lang="en-US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E57FE-959E-722A-601C-5853611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dirty="0" smtClean="0"/>
              <a:t>17</a:t>
            </a:fld>
            <a:endParaRPr lang="en-US" dirty="0"/>
          </a:p>
        </p:txBody>
      </p:sp>
      <p:pic>
        <p:nvPicPr>
          <p:cNvPr id="5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35DA635-1D42-4243-B796-B0D94411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17" y="2624261"/>
            <a:ext cx="4107574" cy="2740970"/>
          </a:xfrm>
          <a:prstGeom prst="rect">
            <a:avLst/>
          </a:prstGeom>
        </p:spPr>
      </p:pic>
      <p:pic>
        <p:nvPicPr>
          <p:cNvPr id="8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748858C-0133-FB01-7835-F13353E5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49" y="2622011"/>
            <a:ext cx="4092964" cy="27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9DF-27F1-C71D-4878-442D815C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Beginner ANN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D63F-83B7-4D38-F196-A2090983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Ulazni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Četiri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gusta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sloja</a:t>
            </a:r>
          </a:p>
          <a:p>
            <a:r>
              <a:rPr lang="en-GB" dirty="0" err="1">
                <a:ea typeface="+mn-lt"/>
                <a:cs typeface="+mn-lt"/>
              </a:rPr>
              <a:t>Izlazni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sloj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množi</a:t>
            </a:r>
            <a:r>
              <a:rPr lang="en-GB" dirty="0">
                <a:ea typeface="+mn-lt"/>
                <a:cs typeface="+mn-lt"/>
              </a:rPr>
              <a:t> s </a:t>
            </a:r>
            <a:r>
              <a:rPr lang="en-GB" dirty="0" err="1">
                <a:ea typeface="+mn-lt"/>
                <a:cs typeface="+mn-lt"/>
              </a:rPr>
              <a:t>preokrenutim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vrijednostima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kanala</a:t>
            </a:r>
            <a:r>
              <a:rPr lang="en-GB" dirty="0">
                <a:ea typeface="+mn-lt"/>
                <a:cs typeface="+mn-lt"/>
              </a:rPr>
              <a:t> koji </a:t>
            </a:r>
            <a:r>
              <a:rPr lang="en-GB" dirty="0" err="1">
                <a:ea typeface="+mn-lt"/>
                <a:cs typeface="+mn-lt"/>
              </a:rPr>
              <a:t>opisuje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otkrivenost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ploče</a:t>
            </a:r>
            <a:endParaRPr lang="en-GB" dirty="0">
              <a:ea typeface="+mn-lt"/>
              <a:cs typeface="+mn-lt"/>
            </a:endParaRPr>
          </a:p>
          <a:p>
            <a:r>
              <a:rPr lang="en-GB" dirty="0"/>
              <a:t>250 </a:t>
            </a:r>
            <a:r>
              <a:rPr lang="en-GB" dirty="0" err="1"/>
              <a:t>klikova</a:t>
            </a:r>
            <a:r>
              <a:rPr lang="en-GB" dirty="0"/>
              <a:t> po </a:t>
            </a:r>
            <a:r>
              <a:rPr lang="en-GB" dirty="0" err="1"/>
              <a:t>sesiji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FAAB-0805-629B-618B-2A19C98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EE8FD8-4613-EAFB-2B07-BF6E16D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Beginner ANN </a:t>
            </a:r>
            <a:r>
              <a:rPr lang="en-GB" dirty="0" err="1">
                <a:ea typeface="+mj-lt"/>
                <a:cs typeface="+mj-lt"/>
              </a:rPr>
              <a:t>rezultati</a:t>
            </a:r>
            <a:endParaRPr lang="en-US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E57FE-959E-722A-601C-5853611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dirty="0" smtClean="0"/>
              <a:t>19</a:t>
            </a:fld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17464E-4DDE-24C2-D9B4-3C16628F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83" y="2514306"/>
            <a:ext cx="4114593" cy="2745649"/>
          </a:xfrm>
          <a:prstGeom prst="rect">
            <a:avLst/>
          </a:prstGeom>
        </p:spPr>
      </p:pic>
      <p:pic>
        <p:nvPicPr>
          <p:cNvPr id="7" name="Picture 5" descr="Chart&#10;&#10;Description automatically generated">
            <a:extLst>
              <a:ext uri="{FF2B5EF4-FFF2-40B4-BE49-F238E27FC236}">
                <a16:creationId xmlns:a16="http://schemas.microsoft.com/office/drawing/2014/main" id="{5B145481-8A80-0C83-8793-E61D896F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4" y="2511887"/>
            <a:ext cx="4110153" cy="2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8A643-406B-D745-0879-42318C68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Minesweeper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238-9308-A5B0-8260-16363322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Koautori</a:t>
            </a:r>
            <a:r>
              <a:rPr lang="en-GB" dirty="0">
                <a:ea typeface="+mn-lt"/>
                <a:cs typeface="+mn-lt"/>
              </a:rPr>
              <a:t> Curt Johnson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Robert Donner, 1990.</a:t>
            </a:r>
          </a:p>
          <a:p>
            <a:r>
              <a:rPr lang="en-GB" dirty="0" err="1"/>
              <a:t>Težine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ea typeface="+mn-lt"/>
                <a:cs typeface="+mn-lt"/>
              </a:rPr>
              <a:t>Beginner (8x8 </a:t>
            </a:r>
            <a:r>
              <a:rPr lang="en-GB" dirty="0" err="1">
                <a:ea typeface="+mn-lt"/>
                <a:cs typeface="+mn-lt"/>
              </a:rPr>
              <a:t>ploča</a:t>
            </a:r>
            <a:r>
              <a:rPr lang="en-GB" dirty="0">
                <a:ea typeface="+mn-lt"/>
                <a:cs typeface="+mn-lt"/>
              </a:rPr>
              <a:t>, 10 mina)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Intermediate (16x16 </a:t>
            </a:r>
            <a:r>
              <a:rPr lang="en-GB" dirty="0" err="1">
                <a:ea typeface="+mn-lt"/>
                <a:cs typeface="+mn-lt"/>
              </a:rPr>
              <a:t>ploča</a:t>
            </a:r>
            <a:r>
              <a:rPr lang="en-GB" dirty="0">
                <a:ea typeface="+mn-lt"/>
                <a:cs typeface="+mn-lt"/>
              </a:rPr>
              <a:t>, 40 mina)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Expert (16x30 </a:t>
            </a:r>
            <a:r>
              <a:rPr lang="en-GB" dirty="0" err="1">
                <a:ea typeface="+mn-lt"/>
                <a:cs typeface="+mn-lt"/>
              </a:rPr>
              <a:t>ploča</a:t>
            </a:r>
            <a:r>
              <a:rPr lang="en-GB" dirty="0">
                <a:ea typeface="+mn-lt"/>
                <a:cs typeface="+mn-lt"/>
              </a:rPr>
              <a:t>, 99 mina)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A8C9BA7-768F-8A5E-F970-4C7A3E71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01" y="852543"/>
            <a:ext cx="3193248" cy="4190665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391AFA-BE00-329C-AE36-714AEF30A066}"/>
              </a:ext>
            </a:extLst>
          </p:cNvPr>
          <p:cNvSpPr txBox="1"/>
          <p:nvPr/>
        </p:nvSpPr>
        <p:spPr>
          <a:xfrm>
            <a:off x="6562877" y="5177971"/>
            <a:ext cx="4061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Sl. 2 </a:t>
            </a:r>
            <a:r>
              <a:rPr lang="en-GB" dirty="0" err="1"/>
              <a:t>Prikaz</a:t>
            </a:r>
            <a:r>
              <a:rPr lang="en-GB" dirty="0"/>
              <a:t> Minesweeper </a:t>
            </a:r>
            <a:r>
              <a:rPr lang="en-GB" dirty="0" err="1"/>
              <a:t>igre</a:t>
            </a:r>
            <a:r>
              <a:rPr lang="en-GB" dirty="0"/>
              <a:t> (</a:t>
            </a:r>
            <a:r>
              <a:rPr lang="en-GB" dirty="0" err="1"/>
              <a:t>pobjeda</a:t>
            </a:r>
            <a:r>
              <a:rPr lang="en-GB" dirty="0"/>
              <a:t>)</a:t>
            </a:r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11862E7-8C0A-DB97-D95C-2A5C32F8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32" y="5325684"/>
            <a:ext cx="476250" cy="476250"/>
          </a:xfrm>
          <a:prstGeom prst="rect">
            <a:avLst/>
          </a:prstGeom>
        </p:spPr>
      </p:pic>
      <p:pic>
        <p:nvPicPr>
          <p:cNvPr id="8" name="Picture 8" descr="A picture containing text, slot machine&#10;&#10;Description automatically generated">
            <a:extLst>
              <a:ext uri="{FF2B5EF4-FFF2-40B4-BE49-F238E27FC236}">
                <a16:creationId xmlns:a16="http://schemas.microsoft.com/office/drawing/2014/main" id="{73E6568E-036F-6CAC-A33D-DF865E46F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88" y="5323417"/>
            <a:ext cx="561975" cy="552450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9EFF266-E79D-34B4-3D82-7475F8B01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29" y="4613578"/>
            <a:ext cx="847725" cy="695325"/>
          </a:xfrm>
          <a:prstGeom prst="rect">
            <a:avLst/>
          </a:prstGeom>
        </p:spPr>
      </p:pic>
      <p:pic>
        <p:nvPicPr>
          <p:cNvPr id="11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CB6BFD9-8186-ABE8-1631-59DD5463C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309" y="4605262"/>
            <a:ext cx="790575" cy="638175"/>
          </a:xfrm>
          <a:prstGeom prst="rect">
            <a:avLst/>
          </a:prstGeom>
        </p:spPr>
      </p:pic>
      <p:pic>
        <p:nvPicPr>
          <p:cNvPr id="13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F6AF97CA-DF66-2BD5-5648-D5AF523D2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279" y="4615090"/>
            <a:ext cx="638175" cy="771525"/>
          </a:xfrm>
          <a:prstGeom prst="rect">
            <a:avLst/>
          </a:prstGeom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C373874F-8EBF-9D19-1669-89B31B3DD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2154" y="4606774"/>
            <a:ext cx="781050" cy="619125"/>
          </a:xfrm>
          <a:prstGeom prst="rect">
            <a:avLst/>
          </a:prstGeom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2B76CE42-7206-88DD-D1CA-659C83CCA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0220" y="4616602"/>
            <a:ext cx="638175" cy="619125"/>
          </a:xfrm>
          <a:prstGeom prst="rect">
            <a:avLst/>
          </a:prstGeom>
        </p:spPr>
      </p:pic>
      <p:pic>
        <p:nvPicPr>
          <p:cNvPr id="19" name="Picture 20" descr="Graphical user interface, application, table, Teams&#10;&#10;Description automatically generated">
            <a:extLst>
              <a:ext uri="{FF2B5EF4-FFF2-40B4-BE49-F238E27FC236}">
                <a16:creationId xmlns:a16="http://schemas.microsoft.com/office/drawing/2014/main" id="{EB0B7F14-F08D-47D0-9C01-B4147DE490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476" y="4608286"/>
            <a:ext cx="619125" cy="638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DD30C7-E0F4-A821-41F9-608F8218DFAD}"/>
              </a:ext>
            </a:extLst>
          </p:cNvPr>
          <p:cNvSpPr txBox="1"/>
          <p:nvPr/>
        </p:nvSpPr>
        <p:spPr>
          <a:xfrm>
            <a:off x="2015067" y="5510591"/>
            <a:ext cx="4605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Sl. 1 </a:t>
            </a:r>
            <a:r>
              <a:rPr lang="en-GB" dirty="0" err="1"/>
              <a:t>Brojevi</a:t>
            </a:r>
            <a:r>
              <a:rPr lang="en-GB" dirty="0"/>
              <a:t> u </a:t>
            </a:r>
            <a:r>
              <a:rPr lang="en-GB" dirty="0" err="1"/>
              <a:t>odnosu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susjednih</a:t>
            </a:r>
            <a:r>
              <a:rPr lang="en-GB" dirty="0"/>
              <a:t> mina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2CEC-39BF-2129-7833-4EE0D3F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3A95B-55A0-B47A-CF31-4FF0921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Zaključak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288C7E-EBBB-DD10-A8F5-EF69343C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Vjerojatnost</a:t>
            </a:r>
            <a:r>
              <a:rPr lang="en-GB" dirty="0"/>
              <a:t> </a:t>
            </a:r>
            <a:r>
              <a:rPr lang="en-GB" dirty="0" err="1"/>
              <a:t>pobjede</a:t>
            </a:r>
            <a:r>
              <a:rPr lang="en-GB" dirty="0"/>
              <a:t> </a:t>
            </a:r>
            <a:r>
              <a:rPr lang="en-GB" dirty="0" err="1"/>
              <a:t>opada</a:t>
            </a:r>
            <a:r>
              <a:rPr lang="en-GB" dirty="0"/>
              <a:t> 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težina</a:t>
            </a:r>
            <a:r>
              <a:rPr lang="en-GB" dirty="0"/>
              <a:t> </a:t>
            </a:r>
            <a:r>
              <a:rPr lang="en-GB" dirty="0" err="1"/>
              <a:t>igre</a:t>
            </a:r>
            <a:r>
              <a:rPr lang="en-GB" dirty="0"/>
              <a:t> </a:t>
            </a:r>
            <a:r>
              <a:rPr lang="en-GB" dirty="0" err="1"/>
              <a:t>raste</a:t>
            </a:r>
          </a:p>
          <a:p>
            <a:r>
              <a:rPr lang="en-GB" dirty="0"/>
              <a:t>CNN je </a:t>
            </a:r>
            <a:r>
              <a:rPr lang="en-GB" dirty="0" err="1"/>
              <a:t>bolja</a:t>
            </a:r>
            <a:r>
              <a:rPr lang="en-GB" dirty="0"/>
              <a:t> </a:t>
            </a:r>
            <a:r>
              <a:rPr lang="en-GB" dirty="0" err="1"/>
              <a:t>opcija</a:t>
            </a:r>
            <a:r>
              <a:rPr lang="en-GB" dirty="0"/>
              <a:t> od ANN </a:t>
            </a:r>
            <a:r>
              <a:rPr lang="en-GB" dirty="0" err="1"/>
              <a:t>zbog</a:t>
            </a:r>
            <a:r>
              <a:rPr lang="en-GB" dirty="0"/>
              <a:t> </a:t>
            </a:r>
            <a:r>
              <a:rPr lang="en-GB" dirty="0" err="1"/>
              <a:t>matričnog</a:t>
            </a:r>
            <a:r>
              <a:rPr lang="en-GB" dirty="0"/>
              <a:t> </a:t>
            </a:r>
            <a:r>
              <a:rPr lang="en-GB" dirty="0" err="1"/>
              <a:t>dizajna</a:t>
            </a:r>
            <a:r>
              <a:rPr lang="en-GB" dirty="0"/>
              <a:t> </a:t>
            </a:r>
            <a:r>
              <a:rPr lang="en-GB" dirty="0" err="1"/>
              <a:t>igre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F1356-491B-B401-B917-8C52369D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628025-3378-D968-F72E-BEC7ADD0905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2568809"/>
              </p:ext>
            </p:extLst>
          </p:nvPr>
        </p:nvGraphicFramePr>
        <p:xfrm>
          <a:off x="1238250" y="3968750"/>
          <a:ext cx="8699536" cy="9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84">
                  <a:extLst>
                    <a:ext uri="{9D8B030D-6E8A-4147-A177-3AD203B41FA5}">
                      <a16:colId xmlns:a16="http://schemas.microsoft.com/office/drawing/2014/main" val="2209331872"/>
                    </a:ext>
                  </a:extLst>
                </a:gridCol>
                <a:gridCol w="2174884">
                  <a:extLst>
                    <a:ext uri="{9D8B030D-6E8A-4147-A177-3AD203B41FA5}">
                      <a16:colId xmlns:a16="http://schemas.microsoft.com/office/drawing/2014/main" val="2774468196"/>
                    </a:ext>
                  </a:extLst>
                </a:gridCol>
                <a:gridCol w="2174884">
                  <a:extLst>
                    <a:ext uri="{9D8B030D-6E8A-4147-A177-3AD203B41FA5}">
                      <a16:colId xmlns:a16="http://schemas.microsoft.com/office/drawing/2014/main" val="206325253"/>
                    </a:ext>
                  </a:extLst>
                </a:gridCol>
                <a:gridCol w="2174884">
                  <a:extLst>
                    <a:ext uri="{9D8B030D-6E8A-4147-A177-3AD203B41FA5}">
                      <a16:colId xmlns:a16="http://schemas.microsoft.com/office/drawing/2014/main" val="1149566789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Beginner CNN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Intermediate CNN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Expert CNN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05879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Vjerojatnost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pobjede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75%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45%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18%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0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9688" y="2400300"/>
            <a:ext cx="68990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1" y="6047437"/>
            <a:ext cx="69005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4209DB-BC87-4CA3-A297-F85AE9715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101" y="334928"/>
            <a:ext cx="7976156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6A875-2321-B14C-FF54-20ABD491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78" y="552782"/>
            <a:ext cx="6135907" cy="1643663"/>
          </a:xfrm>
        </p:spPr>
        <p:txBody>
          <a:bodyPr>
            <a:normAutofit/>
          </a:bodyPr>
          <a:lstStyle/>
          <a:p>
            <a:r>
              <a:rPr lang="en-GB" dirty="0" err="1">
                <a:ea typeface="+mj-lt"/>
                <a:cs typeface="+mj-lt"/>
              </a:rPr>
              <a:t>Prijedlog</a:t>
            </a:r>
            <a:r>
              <a:rPr lang="en-GB" dirty="0">
                <a:ea typeface="+mj-lt"/>
                <a:cs typeface="+mj-lt"/>
              </a:rPr>
              <a:t> za </a:t>
            </a:r>
            <a:r>
              <a:rPr lang="en-GB" dirty="0" err="1">
                <a:ea typeface="+mj-lt"/>
                <a:cs typeface="+mj-lt"/>
              </a:rPr>
              <a:t>poboljšanje</a:t>
            </a:r>
            <a:endParaRPr lang="en-US" dirty="0" err="1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7CF30CC-457C-53B7-216E-6721B3E4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4" y="334928"/>
            <a:ext cx="2791855" cy="2791855"/>
          </a:xfrm>
          <a:prstGeom prst="rect">
            <a:avLst/>
          </a:prstGeom>
        </p:spPr>
      </p:pic>
      <p:pic>
        <p:nvPicPr>
          <p:cNvPr id="5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1DEEEE01-85CA-555F-9C55-507F0B38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85" y="3429000"/>
            <a:ext cx="2545964" cy="255264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BBA70-2118-C4CF-0262-98FECB48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78" y="2735229"/>
            <a:ext cx="6135907" cy="31083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Korištenje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pojačanog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učenja</a:t>
            </a:r>
            <a:r>
              <a:rPr lang="en-GB" dirty="0">
                <a:ea typeface="+mn-lt"/>
                <a:cs typeface="+mn-lt"/>
              </a:rPr>
              <a:t> (</a:t>
            </a:r>
            <a:r>
              <a:rPr lang="en-GB" dirty="0" err="1">
                <a:ea typeface="+mn-lt"/>
                <a:cs typeface="+mn-lt"/>
              </a:rPr>
              <a:t>engl.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ea typeface="+mn-lt"/>
                <a:cs typeface="+mn-lt"/>
              </a:rPr>
              <a:t>reinforcement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>
                <a:ea typeface="+mn-lt"/>
                <a:cs typeface="+mn-lt"/>
              </a:rPr>
              <a:t>learning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r>
              <a:rPr lang="en-GB" dirty="0">
                <a:ea typeface="+mn-lt"/>
                <a:cs typeface="+mn-lt"/>
              </a:rPr>
              <a:t>Dobro </a:t>
            </a:r>
            <a:r>
              <a:rPr lang="en-GB" dirty="0" err="1">
                <a:ea typeface="+mn-lt"/>
                <a:cs typeface="+mn-lt"/>
              </a:rPr>
              <a:t>ponašanje</a:t>
            </a:r>
            <a:r>
              <a:rPr lang="en-GB" dirty="0">
                <a:ea typeface="+mn-lt"/>
                <a:cs typeface="+mn-lt"/>
              </a:rPr>
              <a:t> se </a:t>
            </a:r>
            <a:r>
              <a:rPr lang="en-GB" dirty="0" err="1">
                <a:ea typeface="+mn-lt"/>
                <a:cs typeface="+mn-lt"/>
              </a:rPr>
              <a:t>nagrađuje</a:t>
            </a:r>
            <a:r>
              <a:rPr lang="en-GB" dirty="0">
                <a:ea typeface="+mn-lt"/>
                <a:cs typeface="+mn-lt"/>
              </a:rPr>
              <a:t>, a </a:t>
            </a:r>
            <a:r>
              <a:rPr lang="en-GB" dirty="0" err="1">
                <a:ea typeface="+mn-lt"/>
                <a:cs typeface="+mn-lt"/>
              </a:rPr>
              <a:t>loše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kažnjava</a:t>
            </a:r>
          </a:p>
          <a:p>
            <a:r>
              <a:rPr lang="en-GB" dirty="0">
                <a:ea typeface="+mn-lt"/>
                <a:cs typeface="+mn-lt"/>
              </a:rPr>
              <a:t>S </a:t>
            </a:r>
            <a:r>
              <a:rPr lang="en-GB" dirty="0" err="1">
                <a:ea typeface="+mn-lt"/>
                <a:cs typeface="+mn-lt"/>
              </a:rPr>
              <a:t>vremenom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počnu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izbjegavati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loši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koraci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aktivno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tražiti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pozitivni</a:t>
            </a:r>
            <a:endParaRPr lang="en-GB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5CD62-E2B9-B089-A6F9-E42E937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5546" y="5878515"/>
            <a:ext cx="952229" cy="420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86042B-6341-4E38-A80C-926D3BB8AAC9}" type="slidenum">
              <a:rPr lang="en-US" sz="22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6822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6F5D-C7E9-F34F-9BA4-82BCA9EE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211905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Hvala!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C314C-D2FC-DED7-0140-8C920371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22</a:t>
            </a:fld>
            <a:endParaRPr lang="en-US"/>
          </a:p>
        </p:txBody>
      </p:sp>
      <p:pic>
        <p:nvPicPr>
          <p:cNvPr id="6" name="Graphic 6" descr="Handshake outline">
            <a:extLst>
              <a:ext uri="{FF2B5EF4-FFF2-40B4-BE49-F238E27FC236}">
                <a16:creationId xmlns:a16="http://schemas.microsoft.com/office/drawing/2014/main" id="{D0AE3A2E-493C-7B19-F5F7-2EB5C70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9957" y="2241288"/>
            <a:ext cx="3225590" cy="32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59202-331F-BB21-F9A4-FE83329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4A749E-6E68-E467-1B47-F0C3DBF7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5" y="2007012"/>
            <a:ext cx="5176252" cy="267018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92444C5-5F22-8D1F-446E-8BDC35F2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612" y="1161176"/>
            <a:ext cx="4474409" cy="41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3F8FC-3F01-BBA0-7042-63F7230D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dirty="0" err="1">
                <a:ea typeface="+mj-lt"/>
                <a:cs typeface="+mj-lt"/>
              </a:rPr>
              <a:t>Strategije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igranja</a:t>
            </a:r>
            <a:endParaRPr lang="en-US" dirty="0" err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841E0-4B59-4464-9A2D-63EB88CC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C575-EC9B-0C21-1F34-9BDA0B8A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67584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Pamćenje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pronalaženje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uzoraka</a:t>
            </a:r>
            <a:endParaRPr lang="en-US" dirty="0" err="1">
              <a:ea typeface="+mn-lt"/>
              <a:cs typeface="+mn-lt"/>
            </a:endParaRPr>
          </a:p>
          <a:p>
            <a:r>
              <a:rPr lang="en-GB" dirty="0" err="1"/>
              <a:t>Kombiniranje</a:t>
            </a:r>
            <a:r>
              <a:rPr lang="en-GB" dirty="0"/>
              <a:t> </a:t>
            </a:r>
            <a:r>
              <a:rPr lang="en-GB" dirty="0" err="1"/>
              <a:t>uzoraka</a:t>
            </a:r>
            <a:r>
              <a:rPr lang="en-GB" dirty="0"/>
              <a:t> u lance</a:t>
            </a:r>
          </a:p>
          <a:p>
            <a:r>
              <a:rPr lang="en-GB" dirty="0"/>
              <a:t>Neke </a:t>
            </a:r>
            <a:r>
              <a:rPr lang="en-GB" dirty="0" err="1"/>
              <a:t>ploče</a:t>
            </a:r>
            <a:r>
              <a:rPr lang="en-GB" dirty="0"/>
              <a:t> </a:t>
            </a:r>
            <a:r>
              <a:rPr lang="en-GB" dirty="0" err="1"/>
              <a:t>su</a:t>
            </a:r>
            <a:r>
              <a:rPr lang="en-GB" dirty="0"/>
              <a:t> </a:t>
            </a:r>
            <a:r>
              <a:rPr lang="en-GB" dirty="0" err="1"/>
              <a:t>nerješive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8CFF4-C777-4C6C-B7C7-0A7E5FADE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768" y="1905000"/>
            <a:ext cx="0" cy="414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34D2F-4BE8-4777-9058-870C44F72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01146" y="1905000"/>
            <a:ext cx="0" cy="414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A0871650-CE91-4AD8-A7E0-1B8BD36A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04" y="2449436"/>
            <a:ext cx="95250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D638C9-80DB-F028-0D47-62871FD4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429152"/>
            <a:ext cx="952500" cy="628650"/>
          </a:xfrm>
          <a:prstGeom prst="rect">
            <a:avLst/>
          </a:prstGeom>
        </p:spPr>
      </p:pic>
      <p:pic>
        <p:nvPicPr>
          <p:cNvPr id="24" name="Picture 2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955FB23-7973-A7D5-2312-3F201B94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898" y="2270805"/>
            <a:ext cx="904875" cy="828675"/>
          </a:xfrm>
          <a:prstGeom prst="rect">
            <a:avLst/>
          </a:prstGeom>
        </p:spPr>
      </p:pic>
      <p:pic>
        <p:nvPicPr>
          <p:cNvPr id="26" name="Picture 2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FCA54AB-41AF-2C7A-6935-FD8E74E01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305" y="3516086"/>
            <a:ext cx="1219200" cy="914400"/>
          </a:xfrm>
          <a:prstGeom prst="rect">
            <a:avLst/>
          </a:prstGeom>
        </p:spPr>
      </p:pic>
      <p:pic>
        <p:nvPicPr>
          <p:cNvPr id="28" name="Picture 2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A20FDFC-3AF4-2446-14E7-646FDA80D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026" y="2291140"/>
            <a:ext cx="1095375" cy="800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E82BE6-4369-3565-424C-12FF5F1849AE}"/>
              </a:ext>
            </a:extLst>
          </p:cNvPr>
          <p:cNvSpPr txBox="1"/>
          <p:nvPr/>
        </p:nvSpPr>
        <p:spPr>
          <a:xfrm>
            <a:off x="4827209" y="43917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Sl. 3 1-2-X </a:t>
            </a:r>
            <a:r>
              <a:rPr lang="en-GB" dirty="0" err="1"/>
              <a:t>uzorak</a:t>
            </a:r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36C70-C356-DF02-7792-603B18AC3818}"/>
              </a:ext>
            </a:extLst>
          </p:cNvPr>
          <p:cNvSpPr txBox="1"/>
          <p:nvPr/>
        </p:nvSpPr>
        <p:spPr>
          <a:xfrm>
            <a:off x="7947779" y="48332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Sl. 4 1-1-X </a:t>
            </a:r>
            <a:r>
              <a:rPr lang="en-GB" dirty="0" err="1"/>
              <a:t>uzorak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5B42-667B-3F77-6970-6D64A824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5C2E5-B33A-80D2-3FE7-96553929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310924" cy="896931"/>
          </a:xfrm>
        </p:spPr>
        <p:txBody>
          <a:bodyPr>
            <a:normAutofit/>
          </a:bodyPr>
          <a:lstStyle/>
          <a:p>
            <a:r>
              <a:rPr lang="en-GB" dirty="0"/>
              <a:t>Minesweeper </a:t>
            </a:r>
            <a:r>
              <a:rPr lang="en-GB" dirty="0" err="1"/>
              <a:t>igrač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C41B-79DD-51D0-6AA4-47627C3C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9310924" cy="31747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Igrač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zna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kako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otvoriti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ćelije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Neuronska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mreža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ulogu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mozga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Predviđa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postotak</a:t>
            </a:r>
            <a:r>
              <a:rPr lang="en-GB" dirty="0">
                <a:ea typeface="+mn-lt"/>
                <a:cs typeface="+mn-lt"/>
              </a:rPr>
              <a:t> da se </a:t>
            </a:r>
            <a:r>
              <a:rPr lang="en-GB" dirty="0" err="1">
                <a:ea typeface="+mn-lt"/>
                <a:cs typeface="+mn-lt"/>
              </a:rPr>
              <a:t>na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određenoj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ćeliji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nalazi</a:t>
            </a:r>
            <a:r>
              <a:rPr lang="en-GB" dirty="0">
                <a:ea typeface="+mn-lt"/>
                <a:cs typeface="+mn-lt"/>
              </a:rPr>
              <a:t> mina</a:t>
            </a:r>
            <a:endParaRPr lang="en-GB" dirty="0"/>
          </a:p>
          <a:p>
            <a:r>
              <a:rPr lang="en-GB" dirty="0" err="1"/>
              <a:t>Nasumično</a:t>
            </a:r>
            <a:r>
              <a:rPr lang="en-GB" dirty="0"/>
              <a:t> </a:t>
            </a:r>
            <a:r>
              <a:rPr lang="en-GB" dirty="0" err="1"/>
              <a:t>generirane</a:t>
            </a:r>
            <a:r>
              <a:rPr lang="en-GB" dirty="0"/>
              <a:t> </a:t>
            </a:r>
            <a:r>
              <a:rPr lang="en-GB" dirty="0" err="1"/>
              <a:t>igre</a:t>
            </a:r>
            <a:r>
              <a:rPr lang="en-GB" dirty="0"/>
              <a:t> za </a:t>
            </a:r>
            <a:r>
              <a:rPr lang="en-GB" dirty="0" err="1"/>
              <a:t>treniranje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99F9-E68A-7793-49C2-E8FA2A18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D85A-D4C2-2C0F-AD34-A03355E7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board.py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E9A5-A395-DD77-30D2-4E3168F25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Ploča</a:t>
            </a:r>
            <a:r>
              <a:rPr lang="en-GB" dirty="0">
                <a:ea typeface="+mn-lt"/>
                <a:cs typeface="+mn-lt"/>
              </a:rPr>
              <a:t> je </a:t>
            </a:r>
            <a:r>
              <a:rPr lang="en-GB" dirty="0" err="1">
                <a:ea typeface="+mn-lt"/>
                <a:cs typeface="+mn-lt"/>
              </a:rPr>
              <a:t>opisana</a:t>
            </a:r>
            <a:r>
              <a:rPr lang="en-GB" dirty="0">
                <a:ea typeface="+mn-lt"/>
                <a:cs typeface="+mn-lt"/>
              </a:rPr>
              <a:t> NumPy </a:t>
            </a:r>
            <a:r>
              <a:rPr lang="en-GB" i="1" dirty="0">
                <a:ea typeface="+mn-lt"/>
                <a:cs typeface="+mn-lt"/>
              </a:rPr>
              <a:t>array</a:t>
            </a:r>
            <a:r>
              <a:rPr lang="en-GB" dirty="0">
                <a:ea typeface="+mn-lt"/>
                <a:cs typeface="+mn-lt"/>
              </a:rPr>
              <a:t>-</a:t>
            </a:r>
            <a:r>
              <a:rPr lang="en-GB" dirty="0" err="1">
                <a:ea typeface="+mn-lt"/>
                <a:cs typeface="+mn-lt"/>
              </a:rPr>
              <a:t>jem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dimenzija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visina</a:t>
            </a:r>
            <a:r>
              <a:rPr lang="en-GB" dirty="0">
                <a:ea typeface="+mn-lt"/>
                <a:cs typeface="+mn-lt"/>
              </a:rPr>
              <a:t> x </a:t>
            </a:r>
            <a:r>
              <a:rPr lang="en-GB" dirty="0" err="1">
                <a:ea typeface="+mn-lt"/>
                <a:cs typeface="+mn-lt"/>
              </a:rPr>
              <a:t>širina</a:t>
            </a:r>
            <a:r>
              <a:rPr lang="en-GB" dirty="0">
                <a:ea typeface="+mn-lt"/>
                <a:cs typeface="+mn-lt"/>
              </a:rPr>
              <a:t> x 3 </a:t>
            </a:r>
            <a:r>
              <a:rPr lang="en-GB" dirty="0" err="1">
                <a:ea typeface="+mn-lt"/>
                <a:cs typeface="+mn-lt"/>
              </a:rPr>
              <a:t>kanala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Otvorenost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ćelije</a:t>
            </a:r>
            <a:r>
              <a:rPr lang="en-GB" dirty="0">
                <a:ea typeface="+mn-lt"/>
                <a:cs typeface="+mn-lt"/>
              </a:rPr>
              <a:t> (2 </a:t>
            </a:r>
            <a:r>
              <a:rPr lang="en-GB" dirty="0" err="1">
                <a:ea typeface="+mn-lt"/>
                <a:cs typeface="+mn-lt"/>
              </a:rPr>
              <a:t>ili</a:t>
            </a:r>
            <a:r>
              <a:rPr lang="en-GB" dirty="0">
                <a:ea typeface="+mn-lt"/>
                <a:cs typeface="+mn-lt"/>
              </a:rPr>
              <a:t> 0)</a:t>
            </a:r>
          </a:p>
          <a:p>
            <a:pPr lvl="1"/>
            <a:r>
              <a:rPr lang="en-GB" dirty="0" err="1"/>
              <a:t>Postojanje</a:t>
            </a:r>
            <a:r>
              <a:rPr lang="en-GB" dirty="0"/>
              <a:t> mine (1 </a:t>
            </a:r>
            <a:r>
              <a:rPr lang="en-GB" dirty="0" err="1"/>
              <a:t>ili</a:t>
            </a:r>
            <a:r>
              <a:rPr lang="en-GB" dirty="0"/>
              <a:t> 0)</a:t>
            </a:r>
          </a:p>
          <a:p>
            <a:pPr lvl="1"/>
            <a:r>
              <a:rPr lang="en-GB" dirty="0" err="1"/>
              <a:t>Brojevni</a:t>
            </a:r>
            <a:r>
              <a:rPr lang="en-GB" dirty="0"/>
              <a:t> </a:t>
            </a:r>
            <a:r>
              <a:rPr lang="en-GB" dirty="0" err="1"/>
              <a:t>hintovi</a:t>
            </a:r>
            <a:r>
              <a:rPr lang="en-GB" dirty="0"/>
              <a:t> (od 0 do 8)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91FCB-777C-4B00-A151-6AC801BA6C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NumPy </a:t>
            </a:r>
            <a:r>
              <a:rPr lang="en-GB" i="1" dirty="0">
                <a:ea typeface="+mn-lt"/>
                <a:cs typeface="+mn-lt"/>
              </a:rPr>
              <a:t>array</a:t>
            </a:r>
            <a:r>
              <a:rPr lang="en-GB" dirty="0">
                <a:ea typeface="+mn-lt"/>
                <a:cs typeface="+mn-lt"/>
              </a:rPr>
              <a:t> za model </a:t>
            </a:r>
            <a:r>
              <a:rPr lang="en-GB" dirty="0" err="1">
                <a:ea typeface="+mn-lt"/>
                <a:cs typeface="+mn-lt"/>
              </a:rPr>
              <a:t>neuronske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mreže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visine</a:t>
            </a:r>
            <a:r>
              <a:rPr lang="en-GB" dirty="0">
                <a:ea typeface="+mn-lt"/>
                <a:cs typeface="+mn-lt"/>
              </a:rPr>
              <a:t> x </a:t>
            </a:r>
            <a:r>
              <a:rPr lang="en-GB" dirty="0" err="1">
                <a:ea typeface="+mn-lt"/>
                <a:cs typeface="+mn-lt"/>
              </a:rPr>
              <a:t>širine</a:t>
            </a:r>
            <a:r>
              <a:rPr lang="en-GB" dirty="0">
                <a:ea typeface="+mn-lt"/>
                <a:cs typeface="+mn-lt"/>
              </a:rPr>
              <a:t> x 11 </a:t>
            </a:r>
            <a:r>
              <a:rPr lang="en-GB" dirty="0" err="1">
                <a:ea typeface="+mn-lt"/>
                <a:cs typeface="+mn-lt"/>
              </a:rPr>
              <a:t>kanala</a:t>
            </a:r>
            <a:endParaRPr lang="en-US" dirty="0" err="1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Otvorenost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ćelije</a:t>
            </a:r>
            <a:r>
              <a:rPr lang="en-GB" dirty="0">
                <a:ea typeface="+mn-lt"/>
                <a:cs typeface="+mn-lt"/>
              </a:rPr>
              <a:t> (1 </a:t>
            </a:r>
            <a:r>
              <a:rPr lang="en-GB" dirty="0" err="1">
                <a:ea typeface="+mn-lt"/>
                <a:cs typeface="+mn-lt"/>
              </a:rPr>
              <a:t>ili</a:t>
            </a:r>
            <a:r>
              <a:rPr lang="en-GB" dirty="0">
                <a:ea typeface="+mn-lt"/>
                <a:cs typeface="+mn-lt"/>
              </a:rPr>
              <a:t> 0)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Kanal </a:t>
            </a:r>
            <a:r>
              <a:rPr lang="en-GB" dirty="0" err="1">
                <a:ea typeface="+mn-lt"/>
                <a:cs typeface="+mn-lt"/>
              </a:rPr>
              <a:t>cijeli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napunjen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jedinicama</a:t>
            </a:r>
            <a:endParaRPr lang="en-US" dirty="0" err="1">
              <a:ea typeface="+mn-lt"/>
              <a:cs typeface="+mn-lt"/>
            </a:endParaRPr>
          </a:p>
          <a:p>
            <a:pPr lvl="1"/>
            <a:r>
              <a:rPr lang="en-GB" dirty="0" err="1">
                <a:ea typeface="+mn-lt"/>
                <a:cs typeface="+mn-lt"/>
              </a:rPr>
              <a:t>Ostalih</a:t>
            </a:r>
            <a:r>
              <a:rPr lang="en-GB" dirty="0">
                <a:ea typeface="+mn-lt"/>
                <a:cs typeface="+mn-lt"/>
              </a:rPr>
              <a:t> 9 za </a:t>
            </a:r>
            <a:r>
              <a:rPr lang="en-GB" dirty="0" err="1">
                <a:ea typeface="+mn-lt"/>
                <a:cs typeface="+mn-lt"/>
              </a:rPr>
              <a:t>brojevne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hintove</a:t>
            </a:r>
            <a:r>
              <a:rPr lang="en-GB" dirty="0">
                <a:ea typeface="+mn-lt"/>
                <a:cs typeface="+mn-lt"/>
              </a:rPr>
              <a:t> (1 </a:t>
            </a:r>
            <a:r>
              <a:rPr lang="en-GB" dirty="0" err="1">
                <a:ea typeface="+mn-lt"/>
                <a:cs typeface="+mn-lt"/>
              </a:rPr>
              <a:t>ili</a:t>
            </a:r>
            <a:r>
              <a:rPr lang="en-GB" dirty="0">
                <a:ea typeface="+mn-lt"/>
                <a:cs typeface="+mn-lt"/>
              </a:rPr>
              <a:t> 0)</a:t>
            </a:r>
          </a:p>
          <a:p>
            <a:endParaRPr lang="en-GB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8020CBC-6358-EB40-CB69-F6F41FEC6147}"/>
              </a:ext>
            </a:extLst>
          </p:cNvPr>
          <p:cNvSpPr txBox="1"/>
          <p:nvPr/>
        </p:nvSpPr>
        <p:spPr>
          <a:xfrm>
            <a:off x="672494" y="4536923"/>
            <a:ext cx="47147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nsolas"/>
              </a:rPr>
              <a:t>self.board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np.zeros</a:t>
            </a:r>
            <a:r>
              <a:rPr lang="en-US" sz="1400" dirty="0">
                <a:latin typeface="Consolas"/>
              </a:rPr>
              <a:t>((difficulty.dim1_height,</a:t>
            </a:r>
          </a:p>
          <a:p>
            <a:r>
              <a:rPr lang="en-US" sz="1400" dirty="0">
                <a:latin typeface="Consolas"/>
              </a:rPr>
              <a:t>difficulty.dim2_width, 3), </a:t>
            </a:r>
            <a:r>
              <a:rPr lang="en-US" sz="1400" dirty="0" err="1">
                <a:latin typeface="Consolas"/>
              </a:rPr>
              <a:t>dtype</a:t>
            </a:r>
            <a:r>
              <a:rPr lang="en-US" sz="1400" dirty="0">
                <a:latin typeface="Consolas"/>
              </a:rPr>
              <a:t>=int)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F40465E-CD6F-BC57-97B3-866DFF428F40}"/>
              </a:ext>
            </a:extLst>
          </p:cNvPr>
          <p:cNvSpPr txBox="1"/>
          <p:nvPr/>
        </p:nvSpPr>
        <p:spPr>
          <a:xfrm>
            <a:off x="5698065" y="4482494"/>
            <a:ext cx="47147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nsolas"/>
              </a:rPr>
              <a:t>self.data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np.zeros</a:t>
            </a:r>
            <a:r>
              <a:rPr lang="en-US" sz="1400" dirty="0">
                <a:latin typeface="Consolas"/>
              </a:rPr>
              <a:t>((difficulty.dim1_height,</a:t>
            </a:r>
          </a:p>
          <a:p>
            <a:r>
              <a:rPr lang="en-US" sz="1400" dirty="0">
                <a:latin typeface="Consolas"/>
              </a:rPr>
              <a:t>difficulty.dim2_width, 11), </a:t>
            </a:r>
            <a:r>
              <a:rPr lang="en-US" sz="1400" dirty="0" err="1">
                <a:latin typeface="Consolas"/>
              </a:rPr>
              <a:t>dtype</a:t>
            </a:r>
            <a:r>
              <a:rPr lang="en-US" sz="1400" dirty="0">
                <a:latin typeface="Consolas"/>
              </a:rPr>
              <a:t>=int)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7B96-9223-DE83-561A-B8DB42D8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9763-32F1-30DB-A762-5F44D989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98354"/>
            <a:ext cx="4529316" cy="294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Ploča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inicijalizira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prvim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klikom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praznu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pokrivenu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ćeliju</a:t>
            </a:r>
            <a:endParaRPr lang="en-GB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Zatim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postavljaju</a:t>
            </a:r>
            <a:r>
              <a:rPr lang="en-GB" dirty="0">
                <a:ea typeface="+mn-lt"/>
                <a:cs typeface="+mn-lt"/>
              </a:rPr>
              <a:t> mine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brojčani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hintovi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Rukovanje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statusima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pokrenute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igre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događa</a:t>
            </a:r>
            <a:r>
              <a:rPr lang="en-GB" dirty="0">
                <a:ea typeface="+mn-lt"/>
                <a:cs typeface="+mn-lt"/>
              </a:rPr>
              <a:t> se u </a:t>
            </a:r>
            <a:r>
              <a:rPr lang="en-GB" i="1" dirty="0">
                <a:ea typeface="+mn-lt"/>
                <a:cs typeface="+mn-lt"/>
              </a:rPr>
              <a:t>game.py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datoteci</a:t>
            </a:r>
            <a:endParaRPr lang="en-GB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D8110-A563-30F0-921E-718F206C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6</a:t>
            </a:fld>
            <a:endParaRPr lang="en-GB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FB962016-7013-4879-AF2A-9CEE1C8D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64" y="1731723"/>
            <a:ext cx="4019884" cy="2940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A83714-BD94-31CC-05E2-7507D1A8D07C}"/>
              </a:ext>
            </a:extLst>
          </p:cNvPr>
          <p:cNvSpPr txBox="1"/>
          <p:nvPr/>
        </p:nvSpPr>
        <p:spPr>
          <a:xfrm>
            <a:off x="6074930" y="4750182"/>
            <a:ext cx="4061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Sl. 5 Prvi </a:t>
            </a:r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praznu</a:t>
            </a:r>
            <a:r>
              <a:rPr lang="en-GB" dirty="0"/>
              <a:t> </a:t>
            </a:r>
            <a:r>
              <a:rPr lang="en-GB" dirty="0" err="1"/>
              <a:t>ploču</a:t>
            </a:r>
          </a:p>
        </p:txBody>
      </p:sp>
    </p:spTree>
    <p:extLst>
      <p:ext uri="{BB962C8B-B14F-4D97-AF65-F5344CB8AC3E}">
        <p14:creationId xmlns:p14="http://schemas.microsoft.com/office/powerpoint/2010/main" val="29002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88A6-16E2-751D-4E37-5F58378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310924" cy="89693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models.py</a:t>
            </a:r>
            <a:endParaRPr lang="en-US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85A6-372E-A618-F4A2-1D15C379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04948"/>
            <a:ext cx="9310924" cy="3561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 err="1">
                <a:ea typeface="+mn-lt"/>
                <a:cs typeface="+mn-lt"/>
              </a:rPr>
              <a:t>Klasa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 err="1">
                <a:ea typeface="+mn-lt"/>
                <a:cs typeface="+mn-lt"/>
              </a:rPr>
              <a:t>ModelAdapter</a:t>
            </a:r>
            <a:r>
              <a:rPr lang="en-GB" i="1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služi</a:t>
            </a:r>
            <a:r>
              <a:rPr lang="en-GB" dirty="0">
                <a:ea typeface="+mn-lt"/>
                <a:cs typeface="+mn-lt"/>
              </a:rPr>
              <a:t> za </a:t>
            </a:r>
            <a:r>
              <a:rPr lang="en-GB" dirty="0" err="1">
                <a:ea typeface="+mn-lt"/>
                <a:cs typeface="+mn-lt"/>
              </a:rPr>
              <a:t>adaptiranje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ulaza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izlaza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ovisno</a:t>
            </a:r>
            <a:r>
              <a:rPr lang="en-GB" dirty="0">
                <a:ea typeface="+mn-lt"/>
                <a:cs typeface="+mn-lt"/>
              </a:rPr>
              <a:t> o </a:t>
            </a:r>
            <a:r>
              <a:rPr lang="en-GB" dirty="0" err="1">
                <a:ea typeface="+mn-lt"/>
                <a:cs typeface="+mn-lt"/>
              </a:rPr>
              <a:t>tipu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korištene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neuronske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mreže</a:t>
            </a:r>
            <a:endParaRPr lang="en-GB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dirty="0"/>
              <a:t>CNN </a:t>
            </a:r>
            <a:r>
              <a:rPr lang="en-GB" dirty="0" err="1"/>
              <a:t>podaci</a:t>
            </a:r>
            <a:r>
              <a:rPr lang="en-GB" dirty="0"/>
              <a:t> za </a:t>
            </a:r>
            <a:r>
              <a:rPr lang="en-GB" i="1" dirty="0"/>
              <a:t>fit</a:t>
            </a:r>
            <a:r>
              <a:rPr lang="en-GB" dirty="0"/>
              <a:t>-</a:t>
            </a:r>
            <a:r>
              <a:rPr lang="en-GB" dirty="0" err="1"/>
              <a:t>anje</a:t>
            </a:r>
            <a:r>
              <a:rPr lang="en-GB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GB" sz="2000" dirty="0" err="1">
                <a:ea typeface="+mn-lt"/>
                <a:cs typeface="+mn-lt"/>
              </a:rPr>
              <a:t>Dohvaća</a:t>
            </a:r>
            <a:r>
              <a:rPr lang="en-GB" sz="2000" dirty="0">
                <a:ea typeface="+mn-lt"/>
                <a:cs typeface="+mn-lt"/>
              </a:rPr>
              <a:t> se </a:t>
            </a:r>
            <a:r>
              <a:rPr lang="en-GB" sz="2000" dirty="0" err="1">
                <a:ea typeface="+mn-lt"/>
                <a:cs typeface="+mn-lt"/>
              </a:rPr>
              <a:t>trenutno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stanje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podataka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ploče</a:t>
            </a:r>
            <a:r>
              <a:rPr lang="en-GB" sz="2000" dirty="0">
                <a:ea typeface="+mn-lt"/>
                <a:cs typeface="+mn-lt"/>
              </a:rPr>
              <a:t> za </a:t>
            </a:r>
            <a:r>
              <a:rPr lang="en-GB" sz="2000" dirty="0" err="1">
                <a:ea typeface="+mn-lt"/>
                <a:cs typeface="+mn-lt"/>
              </a:rPr>
              <a:t>treniranje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mreže</a:t>
            </a:r>
            <a:endParaRPr lang="en-GB" sz="200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dirty="0"/>
              <a:t>ANN </a:t>
            </a:r>
            <a:r>
              <a:rPr lang="en-GB" dirty="0" err="1"/>
              <a:t>podaci</a:t>
            </a:r>
            <a:r>
              <a:rPr lang="en-GB" dirty="0"/>
              <a:t> za </a:t>
            </a:r>
            <a:r>
              <a:rPr lang="en-GB" i="1" dirty="0"/>
              <a:t>fit</a:t>
            </a:r>
            <a:r>
              <a:rPr lang="en-GB" dirty="0"/>
              <a:t>-</a:t>
            </a:r>
            <a:r>
              <a:rPr lang="en-GB" dirty="0" err="1"/>
              <a:t>anje</a:t>
            </a:r>
            <a:endParaRPr lang="en-GB"/>
          </a:p>
          <a:p>
            <a:pPr lvl="1">
              <a:lnSpc>
                <a:spcPct val="120000"/>
              </a:lnSpc>
            </a:pPr>
            <a:r>
              <a:rPr lang="en-GB" sz="2000" dirty="0">
                <a:ea typeface="+mn-lt"/>
                <a:cs typeface="+mn-lt"/>
              </a:rPr>
              <a:t>Svi </a:t>
            </a:r>
            <a:r>
              <a:rPr lang="en-GB" sz="2000" dirty="0" err="1">
                <a:ea typeface="+mn-lt"/>
                <a:cs typeface="+mn-lt"/>
              </a:rPr>
              <a:t>kanali</a:t>
            </a:r>
            <a:r>
              <a:rPr lang="en-GB" sz="2000" dirty="0">
                <a:ea typeface="+mn-lt"/>
                <a:cs typeface="+mn-lt"/>
              </a:rPr>
              <a:t> za </a:t>
            </a:r>
            <a:r>
              <a:rPr lang="en-GB" sz="2000" dirty="0" err="1">
                <a:ea typeface="+mn-lt"/>
                <a:cs typeface="+mn-lt"/>
              </a:rPr>
              <a:t>pojedinu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ćeliju</a:t>
            </a:r>
            <a:r>
              <a:rPr lang="en-GB" sz="2000" dirty="0">
                <a:ea typeface="+mn-lt"/>
                <a:cs typeface="+mn-lt"/>
              </a:rPr>
              <a:t> se </a:t>
            </a:r>
            <a:r>
              <a:rPr lang="en-GB" sz="2000" dirty="0" err="1">
                <a:ea typeface="+mn-lt"/>
                <a:cs typeface="+mn-lt"/>
              </a:rPr>
              <a:t>stapaju</a:t>
            </a:r>
            <a:r>
              <a:rPr lang="en-GB" sz="2000" dirty="0">
                <a:ea typeface="+mn-lt"/>
                <a:cs typeface="+mn-lt"/>
              </a:rPr>
              <a:t> u </a:t>
            </a:r>
            <a:r>
              <a:rPr lang="en-GB" sz="2000" dirty="0" err="1">
                <a:ea typeface="+mn-lt"/>
                <a:cs typeface="+mn-lt"/>
              </a:rPr>
              <a:t>jednu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vrijednost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skaliraju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na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decimalnu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vrijednost</a:t>
            </a: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dirty="0" err="1">
                <a:ea typeface="+mn-lt"/>
                <a:cs typeface="+mn-lt"/>
              </a:rPr>
              <a:t>između</a:t>
            </a:r>
            <a:r>
              <a:rPr lang="en-GB" sz="2000" dirty="0">
                <a:ea typeface="+mn-lt"/>
                <a:cs typeface="+mn-lt"/>
              </a:rPr>
              <a:t> 0 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 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i="1" dirty="0">
                <a:ea typeface="+mn-lt"/>
                <a:cs typeface="+mn-lt"/>
              </a:rPr>
              <a:t>Array </a:t>
            </a:r>
            <a:r>
              <a:rPr lang="en-GB" dirty="0">
                <a:ea typeface="+mn-lt"/>
                <a:cs typeface="+mn-lt"/>
              </a:rPr>
              <a:t>s </a:t>
            </a:r>
            <a:r>
              <a:rPr lang="en-GB" dirty="0" err="1">
                <a:ea typeface="+mn-lt"/>
                <a:cs typeface="+mn-lt"/>
              </a:rPr>
              <a:t>jednim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kanalom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gdje</a:t>
            </a:r>
            <a:r>
              <a:rPr lang="en-GB" dirty="0">
                <a:ea typeface="+mn-lt"/>
                <a:cs typeface="+mn-lt"/>
              </a:rPr>
              <a:t> se </a:t>
            </a:r>
            <a:r>
              <a:rPr lang="en-GB" dirty="0" err="1">
                <a:ea typeface="+mn-lt"/>
                <a:cs typeface="+mn-lt"/>
              </a:rPr>
              <a:t>pohranjuju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preokrenute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vrijednosti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otvorenosti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ćelije</a:t>
            </a:r>
            <a:endParaRPr lang="en-GB">
              <a:ea typeface="+mn-lt"/>
              <a:cs typeface="+mn-lt"/>
            </a:endParaRPr>
          </a:p>
        </p:txBody>
      </p:sp>
      <p:cxnSp>
        <p:nvCxnSpPr>
          <p:cNvPr id="9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4EB85-C83C-7E7E-C642-D190AA6B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E071C1A-C75C-A8AC-17FF-A5A1152ED3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7412018"/>
              </p:ext>
            </p:extLst>
          </p:nvPr>
        </p:nvGraphicFramePr>
        <p:xfrm>
          <a:off x="913819" y="1358389"/>
          <a:ext cx="9489000" cy="374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>
            <a:extLst>
              <a:ext uri="{FF2B5EF4-FFF2-40B4-BE49-F238E27FC236}">
                <a16:creationId xmlns:a16="http://schemas.microsoft.com/office/drawing/2014/main" id="{86785D8B-9181-7B36-8ED9-5D34A4F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EB3B9-C7F0-3DE9-E3BF-F726ADD8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brain.py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1EDCA-FFA8-49C0-8AD7-792DA013F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4003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0D89-D77F-79BF-901B-0C9B4EAA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04756"/>
            <a:ext cx="9228866" cy="29620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GB">
                <a:ea typeface="+mn-lt"/>
                <a:cs typeface="+mn-lt"/>
              </a:rPr>
              <a:t>Tri funkcije za postavljanje istine</a:t>
            </a: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GB">
                <a:ea typeface="+mn-lt"/>
                <a:cs typeface="+mn-lt"/>
              </a:rPr>
              <a:t>Vrijednost se postavlja na 1 ako je novootvorena ćelija sadržavala minu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GB">
                <a:ea typeface="+mn-lt"/>
                <a:cs typeface="+mn-lt"/>
              </a:rPr>
              <a:t>Kao istinu predaje cijelu ploču sa svim informacijama gdje su mine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GB">
                <a:ea typeface="+mn-lt"/>
                <a:cs typeface="+mn-lt"/>
              </a:rPr>
              <a:t>Vrijednost se postavlja na 1 gdje se nalaze mine na svim susjedima od otkrivenih ćelija</a:t>
            </a:r>
            <a:endParaRPr lang="en-GB"/>
          </a:p>
          <a:p>
            <a:pPr>
              <a:lnSpc>
                <a:spcPct val="120000"/>
              </a:lnSpc>
            </a:pPr>
            <a:r>
              <a:rPr lang="en-GB">
                <a:ea typeface="+mn-lt"/>
                <a:cs typeface="+mn-lt"/>
              </a:rPr>
              <a:t>Poziva se </a:t>
            </a:r>
            <a:r>
              <a:rPr lang="en-GB" i="1">
                <a:ea typeface="+mn-lt"/>
                <a:cs typeface="+mn-lt"/>
              </a:rPr>
              <a:t>fit </a:t>
            </a:r>
            <a:r>
              <a:rPr lang="en-GB">
                <a:ea typeface="+mn-lt"/>
                <a:cs typeface="+mn-lt"/>
              </a:rPr>
              <a:t>funkcija koja se trenira na pojedinim klikovima čiji se broj odredi prilikom pokretanja programa</a:t>
            </a:r>
            <a:endParaRPr lang="en-GB"/>
          </a:p>
          <a:p>
            <a:pPr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cxnSp>
        <p:nvCxnSpPr>
          <p:cNvPr id="16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DCCA-AF46-B413-21F0-6AE8994F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5546" y="5878515"/>
            <a:ext cx="952229" cy="420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586042B-6341-4E38-A80C-926D3BB8AAC9}" type="slidenum">
              <a:rPr lang="en-US" sz="22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 sz="2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EF3555A-BD8C-655C-FB72-0A998DFCDE31}"/>
              </a:ext>
            </a:extLst>
          </p:cNvPr>
          <p:cNvSpPr txBox="1"/>
          <p:nvPr/>
        </p:nvSpPr>
        <p:spPr>
          <a:xfrm>
            <a:off x="1358900" y="5156200"/>
            <a:ext cx="8712200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onsolas"/>
              </a:rPr>
              <a:t>fit_data = self.model_adapter.get_fit_data()</a:t>
            </a:r>
          </a:p>
          <a:p>
            <a:r>
              <a:rPr lang="en-US" sz="1400">
                <a:latin typeface="Consolas"/>
              </a:rPr>
              <a:t>history = self.model.fit(fit_data, self.model_adapter.y_data, batch_size=32, epochs=epochs, validation_split=0.3,callbacks=[tensorboard])</a:t>
            </a:r>
          </a:p>
        </p:txBody>
      </p:sp>
    </p:spTree>
    <p:extLst>
      <p:ext uri="{BB962C8B-B14F-4D97-AF65-F5344CB8AC3E}">
        <p14:creationId xmlns:p14="http://schemas.microsoft.com/office/powerpoint/2010/main" val="14185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3"/>
      </a:lt2>
      <a:accent1>
        <a:srgbClr val="C35D4D"/>
      </a:accent1>
      <a:accent2>
        <a:srgbClr val="B13B5B"/>
      </a:accent2>
      <a:accent3>
        <a:srgbClr val="C34D9F"/>
      </a:accent3>
      <a:accent4>
        <a:srgbClr val="A43BB1"/>
      </a:accent4>
      <a:accent5>
        <a:srgbClr val="854DC3"/>
      </a:accent5>
      <a:accent6>
        <a:srgbClr val="4640B3"/>
      </a:accent6>
      <a:hlink>
        <a:srgbClr val="91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MimeoVTI</vt:lpstr>
      <vt:lpstr>Izrada igrača za igru Minesweeper korištenjem neuronskih mreža</vt:lpstr>
      <vt:lpstr>Minesweeper</vt:lpstr>
      <vt:lpstr>Strategije igranja</vt:lpstr>
      <vt:lpstr>Minesweeper igrač</vt:lpstr>
      <vt:lpstr>board.py</vt:lpstr>
      <vt:lpstr>PowerPoint Presentation</vt:lpstr>
      <vt:lpstr>models.py</vt:lpstr>
      <vt:lpstr>PowerPoint Presentation</vt:lpstr>
      <vt:lpstr>brain.py</vt:lpstr>
      <vt:lpstr>PowerPoint Presentation</vt:lpstr>
      <vt:lpstr>train.py</vt:lpstr>
      <vt:lpstr>Beginner CNN model</vt:lpstr>
      <vt:lpstr>Beginner CNN rezultati</vt:lpstr>
      <vt:lpstr>Intermediate CNN</vt:lpstr>
      <vt:lpstr>Intermediate CNN rezultati</vt:lpstr>
      <vt:lpstr>Expert CNN</vt:lpstr>
      <vt:lpstr>Expert CNN rezultati</vt:lpstr>
      <vt:lpstr>Beginner ANN</vt:lpstr>
      <vt:lpstr>Beginner ANN rezultati</vt:lpstr>
      <vt:lpstr>Zaključak</vt:lpstr>
      <vt:lpstr>Prijedlog za poboljšanje</vt:lpstr>
      <vt:lpstr>Hvala!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967</cp:revision>
  <dcterms:created xsi:type="dcterms:W3CDTF">2022-07-02T22:31:47Z</dcterms:created>
  <dcterms:modified xsi:type="dcterms:W3CDTF">2022-07-07T01:22:46Z</dcterms:modified>
</cp:coreProperties>
</file>