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5" r:id="rId4"/>
    <p:sldId id="284" r:id="rId5"/>
    <p:sldId id="257" r:id="rId6"/>
    <p:sldId id="258" r:id="rId7"/>
    <p:sldId id="276" r:id="rId8"/>
    <p:sldId id="281" r:id="rId9"/>
    <p:sldId id="279" r:id="rId10"/>
    <p:sldId id="278" r:id="rId11"/>
    <p:sldId id="282" r:id="rId12"/>
    <p:sldId id="280" r:id="rId13"/>
    <p:sldId id="28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1F40CF-4C3D-4310-AD73-50208D821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C04154-E6D1-4F72-B90C-E2D120F8A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67C8A2-7CEA-47EE-94BA-1A0297D3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3B30-63BF-4B2F-8CD9-5F208A96796B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33FD2C-C74D-4A75-8A2D-BE4F58DC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B00406-0BA1-421D-9B5B-143D48C3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9639-9CCC-4E9A-B0FE-F5C255A37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98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C110D3-CCD8-4173-AD06-83006E55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239DDC-F621-474D-B0D6-8B9582C5C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7A2BF9-D31D-43F9-BB5E-BEBA6FCE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3B30-63BF-4B2F-8CD9-5F208A96796B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61447A-CBE5-42B4-B1BC-7B271076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F37650-A1D8-4913-9845-39822F84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9639-9CCC-4E9A-B0FE-F5C255A37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74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E6BBA1-5E84-43C0-8E28-50E9CC4C8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E7E01D-427E-417E-8869-DFE673409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C86030-F918-49DC-A43F-7C912452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3B30-63BF-4B2F-8CD9-5F208A96796B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7E19D7-898A-45B6-84AF-EA0337CF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340722-594A-4DD8-8F9B-5AB5A479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9639-9CCC-4E9A-B0FE-F5C255A37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52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CDCDC-A3F4-471B-8407-A7DDB785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BBB06D-DA56-46D4-8CD2-10A291743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5FD936-D6F5-4941-B8D8-FA6189BC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3B30-63BF-4B2F-8CD9-5F208A96796B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0C9AF4-5D22-4C61-8448-AB0E6FD0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31ABAC-3491-4138-9432-24400B57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9639-9CCC-4E9A-B0FE-F5C255A37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41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3CE08-B355-4EBC-98EA-6204DC5C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3D9C88-F8EA-4451-AA19-F21DC427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FAA9A1-DADA-4DA0-806F-28816E7E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3B30-63BF-4B2F-8CD9-5F208A96796B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3FDBB4-CD90-4545-B519-553A57A5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51765F-4E5A-438B-940D-460138C7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9639-9CCC-4E9A-B0FE-F5C255A37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73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A55E1-78CD-4EE6-A74D-B9B83A46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7F9014-9848-4718-A3F4-99F062B7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F7F023-56F5-44B7-9A3B-D87457C14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DD8DAB-1100-4FF5-BE36-22B7E7A3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3B30-63BF-4B2F-8CD9-5F208A96796B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257B9C-0E7B-4B9B-983C-C51E428A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E7970F-03CF-4C22-BC34-7080DC70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9639-9CCC-4E9A-B0FE-F5C255A37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52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9289C-7DD5-4475-AA78-56C943B8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787327-140C-4D7F-9015-CD852854D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7D6C26-A56C-490F-B2E1-BB850614B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A437DD-0754-46AA-915F-915CA208F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A8458DC-64BD-42F8-AF41-9425BF18B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0A968B-591C-42DC-BE07-3D706B1A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3B30-63BF-4B2F-8CD9-5F208A96796B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EFEA314-C9D4-452D-965F-BFD6A418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E509E17-A565-4481-B6DB-A6EFA664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9639-9CCC-4E9A-B0FE-F5C255A37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07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FFA77-7443-4621-BCB7-F752D39E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84D32B-7944-4B31-BFF6-B5EFBDD1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3B30-63BF-4B2F-8CD9-5F208A96796B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54E812-529F-4D5E-94E6-2B1E3FC0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4BDE83-5FAE-4BD8-8C46-D7EC2DBC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9639-9CCC-4E9A-B0FE-F5C255A37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3086B01-F1E5-47BB-9F19-77F7D112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3B30-63BF-4B2F-8CD9-5F208A96796B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AFCEB9E-7D44-4B11-8F44-7E46EEB3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6F2E52-C7BF-4ADC-9463-7945ED5E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9639-9CCC-4E9A-B0FE-F5C255A37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99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5641C-55D8-4C01-AB54-3607545F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185245-0989-49C3-8C11-B9DF3D99D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79B1D2-1084-4D8D-8D1D-B41AC2453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D219A5-570E-4B3D-A759-E0574B7C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3B30-63BF-4B2F-8CD9-5F208A96796B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C15809-8486-4FBF-9F30-8FC4B7BC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B72319-2E51-451D-8422-79B75D59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9639-9CCC-4E9A-B0FE-F5C255A37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7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D2FD0-410A-4B4E-BE5C-E03510E2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06205B-FE5C-4DE5-9371-6A1FA0339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A7B985-8CF4-4280-A9A5-F0C0BCD0A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80E350-03F7-4277-87F1-13327ACD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3B30-63BF-4B2F-8CD9-5F208A96796B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0D353D-4A72-42BB-926B-FFECA24E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E0F8A3-8B0E-4BB9-9A30-35A03862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9639-9CCC-4E9A-B0FE-F5C255A37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70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8844B43-EFD4-4E67-A80A-11B03343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81DFA1-C75B-4522-9F3A-6D545035A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1110D3-DA20-4B90-B016-CB9C1450C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83B30-63BF-4B2F-8CD9-5F208A96796B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DD06FC-3E1D-4A44-A19E-700A8DFC2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2CC98C-5135-4930-9E72-64A039174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E9639-9CCC-4E9A-B0FE-F5C255A37F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84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F9625-5A31-43BE-A841-FFED23DB5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BFS,DFS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期中考、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hw4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B13F41-6951-4E1B-B156-112167551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080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3AE576-132D-4540-938C-9D0AA6A6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66" y="-278433"/>
            <a:ext cx="10515600" cy="1325563"/>
          </a:xfrm>
        </p:spPr>
        <p:txBody>
          <a:bodyPr/>
          <a:lstStyle/>
          <a:p>
            <a:r>
              <a:rPr lang="en-US" altLang="zh-TW" dirty="0"/>
              <a:t>BFS-</a:t>
            </a:r>
            <a:r>
              <a:rPr lang="zh-TW" altLang="en-US" dirty="0"/>
              <a:t> 尋找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</a:t>
            </a:r>
            <a:r>
              <a:rPr lang="zh-TW" altLang="en-US" dirty="0"/>
              <a:t>的最短路徑步數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07B16BC-31DB-4107-9EB2-94C83ABB2D30}"/>
              </a:ext>
            </a:extLst>
          </p:cNvPr>
          <p:cNvSpPr/>
          <p:nvPr/>
        </p:nvSpPr>
        <p:spPr>
          <a:xfrm>
            <a:off x="9355207" y="4426357"/>
            <a:ext cx="901148" cy="83488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b="1" dirty="0"/>
              <a:t>2</a:t>
            </a:r>
            <a:endParaRPr lang="zh-TW" altLang="en-US" sz="3200" b="1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CB72653-8725-490F-A048-5B1FA3DF8C9D}"/>
              </a:ext>
            </a:extLst>
          </p:cNvPr>
          <p:cNvSpPr/>
          <p:nvPr/>
        </p:nvSpPr>
        <p:spPr>
          <a:xfrm>
            <a:off x="9355207" y="1517839"/>
            <a:ext cx="901148" cy="83488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b="1" dirty="0"/>
              <a:t>4</a:t>
            </a:r>
            <a:endParaRPr lang="zh-TW" altLang="en-US" sz="3200" b="1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9A26A25-61B5-4D97-A369-EDB8959DED94}"/>
              </a:ext>
            </a:extLst>
          </p:cNvPr>
          <p:cNvSpPr/>
          <p:nvPr/>
        </p:nvSpPr>
        <p:spPr>
          <a:xfrm>
            <a:off x="6544410" y="3011555"/>
            <a:ext cx="901148" cy="83488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b="1" dirty="0"/>
              <a:t>1</a:t>
            </a:r>
            <a:endParaRPr lang="zh-TW" altLang="en-US" sz="3200" b="1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D5CBCEB-A23A-4D9D-B53F-F33F61869191}"/>
              </a:ext>
            </a:extLst>
          </p:cNvPr>
          <p:cNvSpPr/>
          <p:nvPr/>
        </p:nvSpPr>
        <p:spPr>
          <a:xfrm>
            <a:off x="7949809" y="3011556"/>
            <a:ext cx="901148" cy="83488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b="1" dirty="0"/>
              <a:t>5</a:t>
            </a:r>
            <a:endParaRPr lang="zh-TW" altLang="en-US" sz="3200" b="1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E9A05A8-07F0-40AC-9EEF-D934A2DB1996}"/>
              </a:ext>
            </a:extLst>
          </p:cNvPr>
          <p:cNvSpPr/>
          <p:nvPr/>
        </p:nvSpPr>
        <p:spPr>
          <a:xfrm>
            <a:off x="9355207" y="2972098"/>
            <a:ext cx="901148" cy="83488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b="1" dirty="0"/>
              <a:t>3</a:t>
            </a:r>
            <a:endParaRPr lang="zh-TW" altLang="en-US" sz="3200" b="1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E3F948C-F0CA-4E9E-83F2-76D53515EA7C}"/>
              </a:ext>
            </a:extLst>
          </p:cNvPr>
          <p:cNvSpPr/>
          <p:nvPr/>
        </p:nvSpPr>
        <p:spPr>
          <a:xfrm>
            <a:off x="10760606" y="2972098"/>
            <a:ext cx="901148" cy="83488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b="1" dirty="0"/>
              <a:t>6</a:t>
            </a:r>
            <a:endParaRPr lang="zh-TW" altLang="en-US" sz="3200" b="1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B3FB634-3AE9-454A-8205-5FB7630EBE6E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7445558" y="3428999"/>
            <a:ext cx="504251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CD77681-9DE4-4027-86C2-A1D27F63AF46}"/>
              </a:ext>
            </a:extLst>
          </p:cNvPr>
          <p:cNvCxnSpPr/>
          <p:nvPr/>
        </p:nvCxnSpPr>
        <p:spPr>
          <a:xfrm>
            <a:off x="8850956" y="3428997"/>
            <a:ext cx="504251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D7DD34E-7432-46ED-B86D-BEF013906C66}"/>
              </a:ext>
            </a:extLst>
          </p:cNvPr>
          <p:cNvCxnSpPr/>
          <p:nvPr/>
        </p:nvCxnSpPr>
        <p:spPr>
          <a:xfrm>
            <a:off x="10256355" y="3389541"/>
            <a:ext cx="504251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F78CB4B-F56E-414A-AA06-D8922BF49FFB}"/>
              </a:ext>
            </a:extLst>
          </p:cNvPr>
          <p:cNvCxnSpPr>
            <a:stCxn id="7" idx="4"/>
            <a:endCxn id="5" idx="2"/>
          </p:cNvCxnSpPr>
          <p:nvPr/>
        </p:nvCxnSpPr>
        <p:spPr>
          <a:xfrm>
            <a:off x="6994984" y="3846442"/>
            <a:ext cx="2360223" cy="9973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9984C32-F305-451D-8A67-AE783CA4D24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6994984" y="1935283"/>
            <a:ext cx="2360223" cy="10762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A996158-425B-42AB-B327-CB4BD3FE8AC1}"/>
              </a:ext>
            </a:extLst>
          </p:cNvPr>
          <p:cNvCxnSpPr>
            <a:stCxn id="6" idx="6"/>
            <a:endCxn id="10" idx="0"/>
          </p:cNvCxnSpPr>
          <p:nvPr/>
        </p:nvCxnSpPr>
        <p:spPr>
          <a:xfrm>
            <a:off x="10256355" y="1935283"/>
            <a:ext cx="954825" cy="10368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圖片 24">
            <a:extLst>
              <a:ext uri="{FF2B5EF4-FFF2-40B4-BE49-F238E27FC236}">
                <a16:creationId xmlns:a16="http://schemas.microsoft.com/office/drawing/2014/main" id="{39EE39E1-8C21-48BA-A951-06EDBE4F5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28" y="1517839"/>
            <a:ext cx="5381434" cy="5115165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D94D965F-AD8B-4EBA-B62E-E90A4194305E}"/>
              </a:ext>
            </a:extLst>
          </p:cNvPr>
          <p:cNvCxnSpPr/>
          <p:nvPr/>
        </p:nvCxnSpPr>
        <p:spPr>
          <a:xfrm>
            <a:off x="1863969" y="1840523"/>
            <a:ext cx="0" cy="3751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908CD65-4759-4E2F-BA90-F6BFED1DE889}"/>
              </a:ext>
            </a:extLst>
          </p:cNvPr>
          <p:cNvCxnSpPr/>
          <p:nvPr/>
        </p:nvCxnSpPr>
        <p:spPr>
          <a:xfrm>
            <a:off x="1863969" y="2051538"/>
            <a:ext cx="8909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2E6B676-3E35-4DBF-B34B-7072C4D534E4}"/>
              </a:ext>
            </a:extLst>
          </p:cNvPr>
          <p:cNvSpPr txBox="1"/>
          <p:nvPr/>
        </p:nvSpPr>
        <p:spPr>
          <a:xfrm>
            <a:off x="2705519" y="1866872"/>
            <a:ext cx="303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en-US" dirty="0">
                <a:solidFill>
                  <a:srgbClr val="FF0000"/>
                </a:solidFill>
              </a:rPr>
              <a:t> 將起點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push</a:t>
            </a:r>
            <a:r>
              <a:rPr lang="zh-TW" altLang="en-US" dirty="0">
                <a:solidFill>
                  <a:srgbClr val="FF0000"/>
                </a:solidFill>
              </a:rPr>
              <a:t>進</a:t>
            </a:r>
            <a:r>
              <a:rPr lang="en-US" altLang="zh-TW" dirty="0">
                <a:solidFill>
                  <a:srgbClr val="FF0000"/>
                </a:solidFill>
              </a:rPr>
              <a:t>queue</a:t>
            </a:r>
            <a:r>
              <a:rPr lang="zh-TW" altLang="en-US" dirty="0">
                <a:solidFill>
                  <a:srgbClr val="FF0000"/>
                </a:solidFill>
              </a:rPr>
              <a:t>裡</a:t>
            </a: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D4DBA022-3DD5-44CE-B8E8-BE8425923229}"/>
              </a:ext>
            </a:extLst>
          </p:cNvPr>
          <p:cNvCxnSpPr/>
          <p:nvPr/>
        </p:nvCxnSpPr>
        <p:spPr>
          <a:xfrm>
            <a:off x="3024554" y="2701759"/>
            <a:ext cx="0" cy="4906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4D423D85-F08F-414B-AC29-D3E268597C72}"/>
              </a:ext>
            </a:extLst>
          </p:cNvPr>
          <p:cNvCxnSpPr>
            <a:cxnSpLocks/>
          </p:cNvCxnSpPr>
          <p:nvPr/>
        </p:nvCxnSpPr>
        <p:spPr>
          <a:xfrm>
            <a:off x="3012831" y="2972098"/>
            <a:ext cx="6447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05BFA8A-8A33-4F96-A366-AEBFF80A785F}"/>
              </a:ext>
            </a:extLst>
          </p:cNvPr>
          <p:cNvSpPr txBox="1"/>
          <p:nvPr/>
        </p:nvSpPr>
        <p:spPr>
          <a:xfrm>
            <a:off x="3560540" y="2787432"/>
            <a:ext cx="327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r>
              <a:rPr lang="zh-TW" altLang="en-US" dirty="0">
                <a:solidFill>
                  <a:srgbClr val="FF0000"/>
                </a:solidFill>
              </a:rPr>
              <a:t> 從 </a:t>
            </a:r>
            <a:r>
              <a:rPr lang="en-US" altLang="zh-TW" dirty="0">
                <a:solidFill>
                  <a:srgbClr val="FF0000"/>
                </a:solidFill>
              </a:rPr>
              <a:t>queue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pop</a:t>
            </a:r>
            <a:r>
              <a:rPr lang="zh-TW" altLang="en-US" dirty="0">
                <a:solidFill>
                  <a:srgbClr val="FF0000"/>
                </a:solidFill>
              </a:rPr>
              <a:t> 出節點 </a:t>
            </a:r>
            <a:r>
              <a:rPr lang="en-US" altLang="zh-TW" dirty="0">
                <a:solidFill>
                  <a:srgbClr val="FF0000"/>
                </a:solidFill>
              </a:rPr>
              <a:t>current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34BCA6D5-F24F-412F-B455-96DE0A3550C3}"/>
              </a:ext>
            </a:extLst>
          </p:cNvPr>
          <p:cNvCxnSpPr/>
          <p:nvPr/>
        </p:nvCxnSpPr>
        <p:spPr>
          <a:xfrm>
            <a:off x="5643262" y="3192435"/>
            <a:ext cx="0" cy="30442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9D633C5-BFD3-4967-91DB-C35A667EE1D2}"/>
              </a:ext>
            </a:extLst>
          </p:cNvPr>
          <p:cNvCxnSpPr/>
          <p:nvPr/>
        </p:nvCxnSpPr>
        <p:spPr>
          <a:xfrm>
            <a:off x="5643262" y="4548554"/>
            <a:ext cx="12030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B9821DA2-F41A-4E44-850E-5E22CC910A15}"/>
              </a:ext>
            </a:extLst>
          </p:cNvPr>
          <p:cNvCxnSpPr/>
          <p:nvPr/>
        </p:nvCxnSpPr>
        <p:spPr>
          <a:xfrm>
            <a:off x="6858000" y="4548554"/>
            <a:ext cx="0" cy="1688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436D8EA-7DCF-449D-BE6A-84D1241025EB}"/>
              </a:ext>
            </a:extLst>
          </p:cNvPr>
          <p:cNvSpPr txBox="1"/>
          <p:nvPr/>
        </p:nvSpPr>
        <p:spPr>
          <a:xfrm>
            <a:off x="5685297" y="6235591"/>
            <a:ext cx="6330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 </a:t>
            </a:r>
            <a:r>
              <a:rPr lang="zh-TW" altLang="en-US" dirty="0">
                <a:solidFill>
                  <a:srgbClr val="FF0000"/>
                </a:solidFill>
              </a:rPr>
              <a:t>將與節點 </a:t>
            </a:r>
            <a:r>
              <a:rPr lang="en-US" altLang="zh-TW" dirty="0">
                <a:solidFill>
                  <a:srgbClr val="FF0000"/>
                </a:solidFill>
              </a:rPr>
              <a:t>current </a:t>
            </a:r>
            <a:r>
              <a:rPr lang="zh-TW" altLang="en-US" dirty="0">
                <a:solidFill>
                  <a:srgbClr val="FF0000"/>
                </a:solidFill>
              </a:rPr>
              <a:t>相鄰的節點 </a:t>
            </a:r>
            <a:r>
              <a:rPr lang="en-US" altLang="zh-TW" dirty="0">
                <a:solidFill>
                  <a:srgbClr val="FF0000"/>
                </a:solidFill>
              </a:rPr>
              <a:t>i </a:t>
            </a:r>
            <a:r>
              <a:rPr lang="zh-TW" altLang="en-US" dirty="0">
                <a:solidFill>
                  <a:srgbClr val="FF0000"/>
                </a:solidFill>
              </a:rPr>
              <a:t>都 </a:t>
            </a:r>
            <a:r>
              <a:rPr lang="en-US" altLang="zh-TW" dirty="0">
                <a:solidFill>
                  <a:srgbClr val="FF0000"/>
                </a:solidFill>
              </a:rPr>
              <a:t>push</a:t>
            </a:r>
            <a:r>
              <a:rPr lang="zh-TW" altLang="en-US" dirty="0">
                <a:solidFill>
                  <a:srgbClr val="FF0000"/>
                </a:solidFill>
              </a:rPr>
              <a:t>進 </a:t>
            </a:r>
            <a:r>
              <a:rPr lang="en-US" altLang="zh-TW" dirty="0">
                <a:solidFill>
                  <a:srgbClr val="FF0000"/>
                </a:solidFill>
              </a:rPr>
              <a:t>queue</a:t>
            </a:r>
            <a:r>
              <a:rPr lang="zh-TW" altLang="en-US" dirty="0">
                <a:solidFill>
                  <a:srgbClr val="FF0000"/>
                </a:solidFill>
              </a:rPr>
              <a:t>裡，並都設為已拜訪，然後更新每個節點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的最短路徑，直到找到節點 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2E26FC4-A374-47AD-816F-01D6B6C439FD}"/>
              </a:ext>
            </a:extLst>
          </p:cNvPr>
          <p:cNvSpPr txBox="1"/>
          <p:nvPr/>
        </p:nvSpPr>
        <p:spPr>
          <a:xfrm>
            <a:off x="261828" y="612866"/>
            <a:ext cx="5834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bool visit[n+1]: </a:t>
            </a:r>
            <a:r>
              <a:rPr lang="zh-TW" altLang="en-US" dirty="0"/>
              <a:t>判斷這個節點是否已經走過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bool store[n+1][n+1]</a:t>
            </a:r>
            <a:r>
              <a:rPr lang="en-US" altLang="zh-TW" dirty="0"/>
              <a:t>:</a:t>
            </a:r>
            <a:r>
              <a:rPr lang="zh-TW" altLang="en-US" dirty="0"/>
              <a:t> 判斷兩點是否有邊相連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int step[n+1]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: </a:t>
            </a:r>
            <a:r>
              <a:rPr lang="zh-TW" altLang="en-US" dirty="0"/>
              <a:t>紀錄每個節點的最短路徑，初始值為</a:t>
            </a:r>
            <a:r>
              <a:rPr lang="en-US" altLang="zh-TW" dirty="0"/>
              <a:t>0 </a:t>
            </a:r>
            <a:r>
              <a:rPr lang="zh-TW" altLang="en-US" dirty="0"/>
              <a:t> 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69FBE4B1-4CC2-46A2-A3DA-E7DB47E97BEF}"/>
              </a:ext>
            </a:extLst>
          </p:cNvPr>
          <p:cNvCxnSpPr/>
          <p:nvPr/>
        </p:nvCxnSpPr>
        <p:spPr>
          <a:xfrm>
            <a:off x="2393354" y="2587915"/>
            <a:ext cx="8909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667F2E-8BFA-4710-BB31-50EF3393BB2A}"/>
              </a:ext>
            </a:extLst>
          </p:cNvPr>
          <p:cNvSpPr txBox="1"/>
          <p:nvPr/>
        </p:nvSpPr>
        <p:spPr>
          <a:xfrm>
            <a:off x="3335215" y="2401808"/>
            <a:ext cx="28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重複</a:t>
            </a:r>
            <a:r>
              <a:rPr lang="en-US" altLang="zh-TW" dirty="0">
                <a:solidFill>
                  <a:srgbClr val="FF0000"/>
                </a:solidFill>
              </a:rPr>
              <a:t>2,3</a:t>
            </a:r>
            <a:r>
              <a:rPr lang="zh-TW" altLang="en-US" dirty="0">
                <a:solidFill>
                  <a:srgbClr val="FF0000"/>
                </a:solidFill>
              </a:rPr>
              <a:t>直到</a:t>
            </a:r>
            <a:r>
              <a:rPr lang="en-US" altLang="zh-TW" dirty="0">
                <a:solidFill>
                  <a:srgbClr val="FF0000"/>
                </a:solidFill>
              </a:rPr>
              <a:t>queue</a:t>
            </a:r>
            <a:r>
              <a:rPr lang="zh-TW" altLang="en-US" dirty="0">
                <a:solidFill>
                  <a:srgbClr val="FF0000"/>
                </a:solidFill>
              </a:rPr>
              <a:t>為空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2705B09-34D8-4484-98C9-41600B7BE671}"/>
              </a:ext>
            </a:extLst>
          </p:cNvPr>
          <p:cNvSpPr txBox="1"/>
          <p:nvPr/>
        </p:nvSpPr>
        <p:spPr>
          <a:xfrm>
            <a:off x="6160331" y="1316736"/>
            <a:ext cx="28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複雜度</a:t>
            </a:r>
            <a:r>
              <a:rPr lang="en-US" altLang="zh-TW" dirty="0">
                <a:solidFill>
                  <a:srgbClr val="FF0000"/>
                </a:solidFill>
              </a:rPr>
              <a:t>O(e): </a:t>
            </a:r>
            <a:r>
              <a:rPr lang="en-US" altLang="zh-TW" dirty="0"/>
              <a:t>e</a:t>
            </a:r>
            <a:r>
              <a:rPr lang="zh-TW" altLang="en-US" dirty="0"/>
              <a:t>為邊數</a:t>
            </a:r>
          </a:p>
        </p:txBody>
      </p:sp>
    </p:spTree>
    <p:extLst>
      <p:ext uri="{BB962C8B-B14F-4D97-AF65-F5344CB8AC3E}">
        <p14:creationId xmlns:p14="http://schemas.microsoft.com/office/powerpoint/2010/main" val="40939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0" grpId="0"/>
      <p:bldP spid="47" grpId="0"/>
      <p:bldP spid="51" grpId="0"/>
      <p:bldP spid="1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832EB-62BB-477E-9669-10EB3A63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 – Level - order</a:t>
            </a:r>
            <a:r>
              <a:rPr lang="zh-TW" altLang="en-US" dirty="0"/>
              <a:t> </a:t>
            </a:r>
            <a:r>
              <a:rPr lang="en-US" altLang="zh-TW" dirty="0"/>
              <a:t>traversal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3F0E8F-46CB-48CC-B9DB-392B9E616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04" y="1556640"/>
            <a:ext cx="5344896" cy="4850350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D015831-DE1D-42FF-B61E-0A7DEFB964D4}"/>
              </a:ext>
            </a:extLst>
          </p:cNvPr>
          <p:cNvCxnSpPr/>
          <p:nvPr/>
        </p:nvCxnSpPr>
        <p:spPr>
          <a:xfrm>
            <a:off x="2854712" y="1690688"/>
            <a:ext cx="34903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107ABA23-8752-4CB6-8851-946F2E117569}"/>
              </a:ext>
            </a:extLst>
          </p:cNvPr>
          <p:cNvSpPr txBox="1"/>
          <p:nvPr/>
        </p:nvSpPr>
        <p:spPr>
          <a:xfrm>
            <a:off x="6432140" y="151287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en-US" dirty="0">
                <a:solidFill>
                  <a:srgbClr val="FF0000"/>
                </a:solidFill>
              </a:rPr>
              <a:t> 從</a:t>
            </a:r>
            <a:r>
              <a:rPr lang="en-US" altLang="zh-TW" dirty="0">
                <a:solidFill>
                  <a:srgbClr val="FF0000"/>
                </a:solidFill>
              </a:rPr>
              <a:t>root</a:t>
            </a:r>
            <a:r>
              <a:rPr lang="zh-TW" altLang="en-US" dirty="0">
                <a:solidFill>
                  <a:srgbClr val="FF0000"/>
                </a:solidFill>
              </a:rPr>
              <a:t>開始放進 </a:t>
            </a:r>
            <a:r>
              <a:rPr lang="en-US" altLang="zh-TW" dirty="0">
                <a:solidFill>
                  <a:srgbClr val="FF0000"/>
                </a:solidFill>
              </a:rPr>
              <a:t>queue </a:t>
            </a:r>
            <a:r>
              <a:rPr lang="zh-TW" altLang="en-US" dirty="0">
                <a:solidFill>
                  <a:srgbClr val="FF0000"/>
                </a:solidFill>
              </a:rPr>
              <a:t>裡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52732F6-8D1C-47E4-A9ED-7F5DFED07163}"/>
              </a:ext>
            </a:extLst>
          </p:cNvPr>
          <p:cNvCxnSpPr>
            <a:cxnSpLocks/>
          </p:cNvCxnSpPr>
          <p:nvPr/>
        </p:nvCxnSpPr>
        <p:spPr>
          <a:xfrm>
            <a:off x="5819375" y="2553406"/>
            <a:ext cx="0" cy="959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5E05470-1018-472A-A2C6-1C019AAEF17C}"/>
              </a:ext>
            </a:extLst>
          </p:cNvPr>
          <p:cNvCxnSpPr>
            <a:cxnSpLocks/>
          </p:cNvCxnSpPr>
          <p:nvPr/>
        </p:nvCxnSpPr>
        <p:spPr>
          <a:xfrm>
            <a:off x="5819375" y="3047420"/>
            <a:ext cx="5256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7196A4-03EA-4373-A54D-6E118EEBC909}"/>
              </a:ext>
            </a:extLst>
          </p:cNvPr>
          <p:cNvSpPr txBox="1"/>
          <p:nvPr/>
        </p:nvSpPr>
        <p:spPr>
          <a:xfrm>
            <a:off x="6432139" y="2862754"/>
            <a:ext cx="445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</a:t>
            </a:r>
            <a:r>
              <a:rPr lang="zh-TW" altLang="en-US" dirty="0">
                <a:solidFill>
                  <a:srgbClr val="FF0000"/>
                </a:solidFill>
              </a:rPr>
              <a:t>從 </a:t>
            </a:r>
            <a:r>
              <a:rPr lang="en-US" altLang="zh-TW" dirty="0">
                <a:solidFill>
                  <a:srgbClr val="FF0000"/>
                </a:solidFill>
              </a:rPr>
              <a:t>queue</a:t>
            </a:r>
            <a:r>
              <a:rPr lang="zh-TW" altLang="en-US" dirty="0">
                <a:solidFill>
                  <a:srgbClr val="FF0000"/>
                </a:solidFill>
              </a:rPr>
              <a:t> 裡 </a:t>
            </a:r>
            <a:r>
              <a:rPr lang="en-US" altLang="zh-TW" dirty="0">
                <a:solidFill>
                  <a:srgbClr val="FF0000"/>
                </a:solidFill>
              </a:rPr>
              <a:t>pop</a:t>
            </a:r>
            <a:r>
              <a:rPr lang="zh-TW" altLang="en-US" dirty="0">
                <a:solidFill>
                  <a:srgbClr val="FF0000"/>
                </a:solidFill>
              </a:rPr>
              <a:t> 出節點 </a:t>
            </a:r>
            <a:r>
              <a:rPr lang="en-US" altLang="zh-TW" dirty="0">
                <a:solidFill>
                  <a:srgbClr val="FF0000"/>
                </a:solidFill>
              </a:rPr>
              <a:t>current</a:t>
            </a:r>
            <a:r>
              <a:rPr lang="zh-TW" altLang="en-US" dirty="0">
                <a:solidFill>
                  <a:srgbClr val="FF0000"/>
                </a:solidFill>
              </a:rPr>
              <a:t>，並印出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9A08197-6059-4B77-A8BD-835000254B33}"/>
              </a:ext>
            </a:extLst>
          </p:cNvPr>
          <p:cNvCxnSpPr>
            <a:cxnSpLocks/>
          </p:cNvCxnSpPr>
          <p:nvPr/>
        </p:nvCxnSpPr>
        <p:spPr>
          <a:xfrm>
            <a:off x="6079570" y="3754021"/>
            <a:ext cx="0" cy="22453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DFBADF7-0741-4FB4-A03E-E9436FCBF61A}"/>
              </a:ext>
            </a:extLst>
          </p:cNvPr>
          <p:cNvCxnSpPr>
            <a:cxnSpLocks/>
          </p:cNvCxnSpPr>
          <p:nvPr/>
        </p:nvCxnSpPr>
        <p:spPr>
          <a:xfrm>
            <a:off x="6096000" y="4883654"/>
            <a:ext cx="5256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DCB6C3F-CF82-4749-9496-68FA0595795A}"/>
              </a:ext>
            </a:extLst>
          </p:cNvPr>
          <p:cNvSpPr txBox="1"/>
          <p:nvPr/>
        </p:nvSpPr>
        <p:spPr>
          <a:xfrm>
            <a:off x="6638098" y="4698988"/>
            <a:ext cx="445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 </a:t>
            </a:r>
            <a:r>
              <a:rPr lang="zh-TW" altLang="en-US" dirty="0">
                <a:solidFill>
                  <a:srgbClr val="FF0000"/>
                </a:solidFill>
              </a:rPr>
              <a:t>因為 </a:t>
            </a:r>
            <a:r>
              <a:rPr lang="en-US" altLang="zh-TW" dirty="0">
                <a:solidFill>
                  <a:srgbClr val="FF0000"/>
                </a:solidFill>
              </a:rPr>
              <a:t>queue</a:t>
            </a:r>
            <a:r>
              <a:rPr lang="zh-TW" altLang="en-US" dirty="0">
                <a:solidFill>
                  <a:srgbClr val="FF0000"/>
                </a:solidFill>
              </a:rPr>
              <a:t> 為 </a:t>
            </a:r>
            <a:r>
              <a:rPr lang="en-US" altLang="zh-TW" dirty="0">
                <a:solidFill>
                  <a:srgbClr val="FF0000"/>
                </a:solidFill>
              </a:rPr>
              <a:t>First-In-First-Out </a:t>
            </a:r>
            <a:r>
              <a:rPr lang="zh-TW" altLang="en-US" dirty="0">
                <a:solidFill>
                  <a:srgbClr val="FF0000"/>
                </a:solidFill>
              </a:rPr>
              <a:t>的特性，先找出節點 </a:t>
            </a:r>
            <a:r>
              <a:rPr lang="en-US" altLang="zh-TW" dirty="0">
                <a:solidFill>
                  <a:srgbClr val="FF0000"/>
                </a:solidFill>
              </a:rPr>
              <a:t>current </a:t>
            </a:r>
            <a:r>
              <a:rPr lang="zh-TW" altLang="en-US" dirty="0">
                <a:solidFill>
                  <a:srgbClr val="FF0000"/>
                </a:solidFill>
              </a:rPr>
              <a:t>的左節點，再來是右節點，如果存在就 </a:t>
            </a:r>
            <a:r>
              <a:rPr lang="en-US" altLang="zh-TW" dirty="0">
                <a:solidFill>
                  <a:srgbClr val="FF0000"/>
                </a:solidFill>
              </a:rPr>
              <a:t>push</a:t>
            </a:r>
            <a:r>
              <a:rPr lang="zh-TW" altLang="en-US" dirty="0">
                <a:solidFill>
                  <a:srgbClr val="FF0000"/>
                </a:solidFill>
              </a:rPr>
              <a:t> 進 </a:t>
            </a:r>
            <a:r>
              <a:rPr lang="en-US" altLang="zh-TW" dirty="0">
                <a:solidFill>
                  <a:srgbClr val="FF0000"/>
                </a:solidFill>
              </a:rPr>
              <a:t>queue </a:t>
            </a:r>
            <a:r>
              <a:rPr lang="zh-TW" altLang="en-US" dirty="0">
                <a:solidFill>
                  <a:srgbClr val="FF0000"/>
                </a:solidFill>
              </a:rPr>
              <a:t>裡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3989417-B71F-41A1-B647-1C1BE7346855}"/>
              </a:ext>
            </a:extLst>
          </p:cNvPr>
          <p:cNvCxnSpPr>
            <a:cxnSpLocks/>
          </p:cNvCxnSpPr>
          <p:nvPr/>
        </p:nvCxnSpPr>
        <p:spPr>
          <a:xfrm>
            <a:off x="3542370" y="2356044"/>
            <a:ext cx="28026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1BB782A-AF30-4718-B33C-CF633F45CB57}"/>
              </a:ext>
            </a:extLst>
          </p:cNvPr>
          <p:cNvSpPr txBox="1"/>
          <p:nvPr/>
        </p:nvSpPr>
        <p:spPr>
          <a:xfrm>
            <a:off x="6474588" y="223947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重複 </a:t>
            </a:r>
            <a:r>
              <a:rPr lang="en-US" altLang="zh-TW" dirty="0">
                <a:solidFill>
                  <a:srgbClr val="FF0000"/>
                </a:solidFill>
              </a:rPr>
              <a:t>2,3 </a:t>
            </a:r>
            <a:r>
              <a:rPr lang="zh-TW" altLang="en-US" dirty="0">
                <a:solidFill>
                  <a:srgbClr val="FF0000"/>
                </a:solidFill>
              </a:rPr>
              <a:t>直到 </a:t>
            </a:r>
            <a:r>
              <a:rPr lang="en-US" altLang="zh-TW" dirty="0">
                <a:solidFill>
                  <a:srgbClr val="FF0000"/>
                </a:solidFill>
              </a:rPr>
              <a:t>queue </a:t>
            </a:r>
            <a:r>
              <a:rPr lang="zh-TW" altLang="en-US" dirty="0">
                <a:solidFill>
                  <a:srgbClr val="FF0000"/>
                </a:solidFill>
              </a:rPr>
              <a:t>為空</a:t>
            </a:r>
          </a:p>
        </p:txBody>
      </p:sp>
    </p:spTree>
    <p:extLst>
      <p:ext uri="{BB962C8B-B14F-4D97-AF65-F5344CB8AC3E}">
        <p14:creationId xmlns:p14="http://schemas.microsoft.com/office/powerpoint/2010/main" val="50195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0D7DC-7958-4D29-8964-78ED6E0E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 – </a:t>
            </a:r>
            <a:r>
              <a:rPr lang="zh-TW" altLang="en-US" dirty="0"/>
              <a:t>作業</a:t>
            </a:r>
            <a:r>
              <a:rPr lang="en-US" altLang="zh-TW" dirty="0"/>
              <a:t>4</a:t>
            </a:r>
            <a:r>
              <a:rPr lang="zh-TW" altLang="en-US" dirty="0"/>
              <a:t>第三、四題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E287D3-466D-4A27-AFCE-012960051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463040"/>
            <a:ext cx="11835384" cy="513892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Information: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建立一個 </a:t>
            </a:r>
            <a:r>
              <a:rPr lang="en-US" altLang="zh-TW" dirty="0"/>
              <a:t>visit</a:t>
            </a:r>
            <a:r>
              <a:rPr lang="zh-TW" altLang="en-US" dirty="0"/>
              <a:t> 矩陣判斷每個位置</a:t>
            </a:r>
            <a:r>
              <a:rPr lang="zh-TW" altLang="en-US" dirty="0">
                <a:solidFill>
                  <a:srgbClr val="FF0000"/>
                </a:solidFill>
              </a:rPr>
              <a:t>是否被走訪過</a:t>
            </a:r>
            <a:r>
              <a:rPr lang="en-US" altLang="zh-TW" dirty="0"/>
              <a:t>?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紀錄每個位置從起點出發走到的</a:t>
            </a:r>
            <a:r>
              <a:rPr lang="zh-TW" altLang="en-US" dirty="0">
                <a:solidFill>
                  <a:srgbClr val="FF0000"/>
                </a:solidFill>
              </a:rPr>
              <a:t>最小步數</a:t>
            </a:r>
            <a:r>
              <a:rPr lang="en-US" altLang="zh-TW" dirty="0"/>
              <a:t>(</a:t>
            </a:r>
            <a:r>
              <a:rPr lang="zh-TW" altLang="en-US" dirty="0"/>
              <a:t>初始為</a:t>
            </a:r>
            <a:r>
              <a:rPr lang="en-US" altLang="zh-TW" dirty="0"/>
              <a:t>0)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判斷走出迷宮所需的</a:t>
            </a:r>
            <a:r>
              <a:rPr lang="zh-TW" altLang="en-US" dirty="0">
                <a:solidFill>
                  <a:srgbClr val="FF0000"/>
                </a:solidFill>
              </a:rPr>
              <a:t>最小步數</a:t>
            </a:r>
            <a:r>
              <a:rPr lang="en-US" altLang="zh-TW" dirty="0"/>
              <a:t>?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判斷周圍每個點是否可走</a:t>
            </a:r>
            <a:r>
              <a:rPr lang="en-US" altLang="zh-TW" dirty="0"/>
              <a:t>?(</a:t>
            </a:r>
            <a:r>
              <a:rPr lang="zh-TW" altLang="en-US" dirty="0">
                <a:solidFill>
                  <a:srgbClr val="FF0000"/>
                </a:solidFill>
              </a:rPr>
              <a:t>障礙物</a:t>
            </a:r>
            <a:r>
              <a:rPr lang="en-US" altLang="zh-TW" dirty="0"/>
              <a:t>?)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走出迷宮的條件</a:t>
            </a:r>
            <a:r>
              <a:rPr lang="en-US" altLang="zh-TW" dirty="0"/>
              <a:t>?(</a:t>
            </a:r>
            <a:r>
              <a:rPr lang="zh-TW" altLang="en-US" dirty="0">
                <a:solidFill>
                  <a:srgbClr val="FF0000"/>
                </a:solidFill>
              </a:rPr>
              <a:t>邊界條件</a:t>
            </a:r>
            <a:r>
              <a:rPr lang="zh-TW" altLang="en-US" dirty="0"/>
              <a:t>是</a:t>
            </a:r>
            <a:r>
              <a:rPr lang="en-US" altLang="zh-TW" dirty="0"/>
              <a:t>?)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</a:p>
          <a:p>
            <a:r>
              <a:rPr lang="en-US" altLang="zh-TW" dirty="0"/>
              <a:t>Algorithm: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從起點出發，把起點座標 </a:t>
            </a:r>
            <a:r>
              <a:rPr lang="en-US" altLang="zh-TW" dirty="0">
                <a:solidFill>
                  <a:srgbClr val="FF0000"/>
                </a:solidFill>
              </a:rPr>
              <a:t>push</a:t>
            </a:r>
            <a:r>
              <a:rPr lang="zh-TW" altLang="en-US" dirty="0">
                <a:solidFill>
                  <a:srgbClr val="FF0000"/>
                </a:solidFill>
              </a:rPr>
              <a:t> 進 </a:t>
            </a:r>
            <a:r>
              <a:rPr lang="en-US" altLang="zh-TW" dirty="0">
                <a:solidFill>
                  <a:srgbClr val="FF0000"/>
                </a:solidFill>
              </a:rPr>
              <a:t>stack</a:t>
            </a:r>
            <a:r>
              <a:rPr lang="zh-TW" altLang="en-US" dirty="0"/>
              <a:t>，並設為</a:t>
            </a:r>
            <a:r>
              <a:rPr lang="zh-TW" altLang="en-US" dirty="0">
                <a:solidFill>
                  <a:srgbClr val="FF0000"/>
                </a:solidFill>
              </a:rPr>
              <a:t>已拜訪，起點位置的最小步數設為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從 </a:t>
            </a:r>
            <a:r>
              <a:rPr lang="en-US" altLang="zh-TW" dirty="0"/>
              <a:t>queue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pop</a:t>
            </a:r>
            <a:r>
              <a:rPr lang="zh-TW" altLang="en-US" dirty="0"/>
              <a:t>出第一個元素</a:t>
            </a:r>
            <a:r>
              <a:rPr lang="en-US" altLang="zh-TW" dirty="0"/>
              <a:t>(front)</a:t>
            </a:r>
            <a:r>
              <a:rPr lang="zh-TW" altLang="en-US" dirty="0"/>
              <a:t>座標</a:t>
            </a:r>
            <a:r>
              <a:rPr lang="en-US" altLang="zh-TW" dirty="0"/>
              <a:t>(</a:t>
            </a:r>
            <a:r>
              <a:rPr lang="en-US" altLang="zh-TW" dirty="0" err="1"/>
              <a:t>y,x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en-US" altLang="zh-TW" dirty="0"/>
              <a:t> </a:t>
            </a:r>
            <a:r>
              <a:rPr lang="zh-TW" altLang="en-US" dirty="0"/>
              <a:t>走訪</a:t>
            </a:r>
            <a:r>
              <a:rPr lang="en-US" altLang="zh-TW" dirty="0"/>
              <a:t>(</a:t>
            </a:r>
            <a:r>
              <a:rPr lang="en-US" altLang="zh-TW" dirty="0" err="1"/>
              <a:t>y,x</a:t>
            </a:r>
            <a:r>
              <a:rPr lang="en-US" altLang="zh-TW" dirty="0"/>
              <a:t>)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FF0000"/>
                </a:solidFill>
              </a:rPr>
              <a:t>上下左右</a:t>
            </a:r>
            <a:r>
              <a:rPr lang="zh-TW" altLang="en-US" dirty="0"/>
              <a:t>鄰居</a:t>
            </a:r>
            <a:r>
              <a:rPr lang="en-US" altLang="zh-TW" dirty="0"/>
              <a:t>(</a:t>
            </a:r>
            <a:r>
              <a:rPr lang="zh-TW" altLang="en-US" dirty="0"/>
              <a:t>題目四包含</a:t>
            </a:r>
            <a:r>
              <a:rPr lang="zh-TW" altLang="en-US" dirty="0">
                <a:solidFill>
                  <a:srgbClr val="FF0000"/>
                </a:solidFill>
              </a:rPr>
              <a:t>對角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可以行走</a:t>
            </a:r>
            <a:r>
              <a:rPr lang="zh-TW" altLang="en-US" dirty="0"/>
              <a:t>且</a:t>
            </a:r>
            <a:r>
              <a:rPr lang="zh-TW" altLang="en-US" dirty="0">
                <a:solidFill>
                  <a:srgbClr val="FF0000"/>
                </a:solidFill>
              </a:rPr>
              <a:t>沒走過</a:t>
            </a:r>
            <a:r>
              <a:rPr lang="zh-TW" altLang="en-US" dirty="0"/>
              <a:t>就</a:t>
            </a:r>
            <a:r>
              <a:rPr lang="en-US" altLang="zh-TW" dirty="0"/>
              <a:t>push</a:t>
            </a:r>
            <a:r>
              <a:rPr lang="zh-TW" altLang="en-US" dirty="0"/>
              <a:t> 進 </a:t>
            </a:r>
            <a:r>
              <a:rPr lang="en-US" altLang="zh-TW" dirty="0"/>
              <a:t>queue</a:t>
            </a:r>
            <a:r>
              <a:rPr lang="zh-TW" altLang="en-US" dirty="0"/>
              <a:t>，並設為</a:t>
            </a:r>
            <a:r>
              <a:rPr lang="zh-TW" altLang="en-US" dirty="0">
                <a:solidFill>
                  <a:srgbClr val="FF0000"/>
                </a:solidFill>
              </a:rPr>
              <a:t>已拜訪，</a:t>
            </a:r>
            <a:r>
              <a:rPr lang="zh-TW" altLang="en-US" dirty="0"/>
              <a:t>同時更新座標的最小步數為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y,x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的步數 </a:t>
            </a:r>
            <a:r>
              <a:rPr lang="en-US" altLang="zh-TW" dirty="0">
                <a:solidFill>
                  <a:srgbClr val="FF0000"/>
                </a:solidFill>
              </a:rPr>
              <a:t>+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拜訪到邊界的座標時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代表找到出路</a:t>
            </a:r>
            <a:r>
              <a:rPr lang="en-US" altLang="zh-TW" dirty="0"/>
              <a:t>)</a:t>
            </a:r>
            <a:r>
              <a:rPr lang="zh-TW" altLang="en-US" dirty="0"/>
              <a:t>，記錄當下的最小步數</a:t>
            </a:r>
            <a:endParaRPr lang="en-US" altLang="zh-TW" dirty="0"/>
          </a:p>
          <a:p>
            <a:pPr marL="914400" lvl="1" indent="-457200">
              <a:buAutoNum type="arabicPeriod"/>
            </a:pPr>
            <a:r>
              <a:rPr lang="zh-TW" altLang="en-US" dirty="0"/>
              <a:t>重複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, 3, 4</a:t>
            </a:r>
            <a:r>
              <a:rPr lang="zh-TW" altLang="en-US" dirty="0"/>
              <a:t>直到 </a:t>
            </a:r>
            <a:r>
              <a:rPr lang="en-US" altLang="zh-TW" dirty="0">
                <a:solidFill>
                  <a:srgbClr val="FF0000"/>
                </a:solidFill>
              </a:rPr>
              <a:t>queue</a:t>
            </a:r>
            <a:r>
              <a:rPr lang="zh-TW" altLang="en-US" dirty="0">
                <a:solidFill>
                  <a:srgbClr val="FF0000"/>
                </a:solidFill>
              </a:rPr>
              <a:t>為空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1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C87B6-FD44-453B-91AB-ABCAD7C7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  <a:r>
              <a:rPr lang="en-US" altLang="zh-TW" dirty="0"/>
              <a:t>(</a:t>
            </a:r>
            <a:r>
              <a:rPr lang="zh-TW" altLang="en-US" dirty="0"/>
              <a:t>應用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B21381-5B4D-47CD-8A24-0AAB1288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DFS – </a:t>
            </a:r>
            <a:r>
              <a:rPr lang="en-US" altLang="zh-TW" dirty="0">
                <a:solidFill>
                  <a:srgbClr val="FF0000"/>
                </a:solidFill>
              </a:rPr>
              <a:t>Stack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Preorder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Inorder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Postorder</a:t>
            </a:r>
            <a:r>
              <a:rPr lang="en-US" altLang="zh-TW" dirty="0"/>
              <a:t> traversal for the tree.</a:t>
            </a:r>
          </a:p>
          <a:p>
            <a:pPr lvl="1"/>
            <a:r>
              <a:rPr lang="en-US" altLang="zh-TW" dirty="0"/>
              <a:t>How many </a:t>
            </a:r>
            <a:r>
              <a:rPr lang="en-US" altLang="zh-TW" dirty="0">
                <a:solidFill>
                  <a:srgbClr val="FF0000"/>
                </a:solidFill>
              </a:rPr>
              <a:t>connected component</a:t>
            </a:r>
            <a:r>
              <a:rPr lang="en-US" altLang="zh-TW" dirty="0"/>
              <a:t> in this graph?</a:t>
            </a:r>
          </a:p>
          <a:p>
            <a:pPr lvl="1"/>
            <a:r>
              <a:rPr lang="en-US" altLang="zh-TW" dirty="0"/>
              <a:t>Whether the man can </a:t>
            </a:r>
            <a:r>
              <a:rPr lang="en-US" altLang="zh-TW" dirty="0">
                <a:solidFill>
                  <a:srgbClr val="FF0000"/>
                </a:solidFill>
              </a:rPr>
              <a:t>escape from this maze</a:t>
            </a:r>
            <a:r>
              <a:rPr lang="en-US" altLang="zh-TW" dirty="0"/>
              <a:t>?(</a:t>
            </a:r>
            <a:r>
              <a:rPr lang="zh-TW" altLang="en-US" dirty="0"/>
              <a:t>找出路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BFS – </a:t>
            </a:r>
            <a:r>
              <a:rPr lang="en-US" altLang="zh-TW" dirty="0">
                <a:solidFill>
                  <a:srgbClr val="FF0000"/>
                </a:solidFill>
              </a:rPr>
              <a:t>Queue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Level-order</a:t>
            </a:r>
            <a:r>
              <a:rPr lang="en-US" altLang="zh-TW" dirty="0"/>
              <a:t> traversal for the tree.</a:t>
            </a:r>
          </a:p>
          <a:p>
            <a:pPr lvl="1"/>
            <a:r>
              <a:rPr lang="en-US" altLang="zh-TW" dirty="0"/>
              <a:t>How many </a:t>
            </a:r>
            <a:r>
              <a:rPr lang="en-US" altLang="zh-TW" dirty="0">
                <a:solidFill>
                  <a:srgbClr val="FF0000"/>
                </a:solidFill>
              </a:rPr>
              <a:t>connected component</a:t>
            </a:r>
            <a:r>
              <a:rPr lang="en-US" altLang="zh-TW" dirty="0"/>
              <a:t> in this graph?</a:t>
            </a:r>
          </a:p>
          <a:p>
            <a:pPr lvl="1"/>
            <a:r>
              <a:rPr lang="en-US" altLang="zh-TW" dirty="0"/>
              <a:t>Find the </a:t>
            </a:r>
            <a:r>
              <a:rPr lang="en-US" altLang="zh-TW" dirty="0">
                <a:solidFill>
                  <a:srgbClr val="FF0000"/>
                </a:solidFill>
              </a:rPr>
              <a:t>shortest path </a:t>
            </a:r>
            <a:r>
              <a:rPr lang="en-US" altLang="zh-TW" dirty="0"/>
              <a:t>from the start point to the end in this maze.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13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30316-3F9B-4487-B2EA-018589E2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Outline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65BE1-9E96-4BD4-BE55-7453E89A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作業說明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測資說明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Adjacency matrix</a:t>
            </a:r>
          </a:p>
          <a:p>
            <a:r>
              <a:rPr lang="en-US" altLang="zh-TW" dirty="0"/>
              <a:t>DFS</a:t>
            </a:r>
          </a:p>
          <a:p>
            <a:pPr lvl="1"/>
            <a:r>
              <a:rPr lang="zh-TW" altLang="en-US" dirty="0"/>
              <a:t>尋找連通圖</a:t>
            </a:r>
            <a:r>
              <a:rPr lang="en-US" altLang="zh-TW" dirty="0"/>
              <a:t>(</a:t>
            </a:r>
            <a:r>
              <a:rPr lang="zh-TW" altLang="en-US" dirty="0"/>
              <a:t>上機考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Preorder traversal(</a:t>
            </a:r>
            <a:r>
              <a:rPr lang="en-US" altLang="zh-TW" dirty="0" err="1"/>
              <a:t>Nonrecursive</a:t>
            </a:r>
            <a:r>
              <a:rPr lang="en-US" altLang="zh-TW" dirty="0"/>
              <a:t> version)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作業二題目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BFS</a:t>
            </a:r>
          </a:p>
          <a:p>
            <a:pPr lvl="1"/>
            <a:r>
              <a:rPr lang="zh-TW" altLang="en-US" dirty="0"/>
              <a:t>尋找 </a:t>
            </a:r>
            <a:r>
              <a:rPr lang="en-US" altLang="zh-TW" dirty="0"/>
              <a:t>1 </a:t>
            </a:r>
            <a:r>
              <a:rPr lang="zh-TW" altLang="en-US" dirty="0"/>
              <a:t>到 </a:t>
            </a:r>
            <a:r>
              <a:rPr lang="en-US" altLang="zh-TW" dirty="0"/>
              <a:t>N</a:t>
            </a:r>
            <a:r>
              <a:rPr lang="zh-TW" altLang="en-US" dirty="0"/>
              <a:t> 的最短路徑步數</a:t>
            </a:r>
            <a:r>
              <a:rPr lang="en-US" altLang="zh-TW" dirty="0"/>
              <a:t>(</a:t>
            </a:r>
            <a:r>
              <a:rPr lang="zh-TW" altLang="en-US" dirty="0"/>
              <a:t>上機考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Level-order traversal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作業三、四題目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結論</a:t>
            </a:r>
            <a:r>
              <a:rPr lang="en-US" altLang="zh-TW" dirty="0"/>
              <a:t>(</a:t>
            </a:r>
            <a:r>
              <a:rPr lang="zh-TW" altLang="en-US" dirty="0"/>
              <a:t>應用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359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843D6-B05A-4729-99F9-8AD4B091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測資說明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9E1937-E45C-49BF-A4E4-7072E9290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(input)chased.txt: </a:t>
            </a:r>
            <a:r>
              <a:rPr lang="zh-TW" altLang="en-US" dirty="0"/>
              <a:t>有逃出去的出口，但被火苗燒到逃不出去</a:t>
            </a:r>
            <a:endParaRPr lang="en-US" altLang="zh-TW" dirty="0"/>
          </a:p>
          <a:p>
            <a:pPr lvl="1"/>
            <a:r>
              <a:rPr lang="en-US" altLang="zh-TW" dirty="0"/>
              <a:t>Ans: chased_output.txt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(input)escape.txt: </a:t>
            </a:r>
            <a:r>
              <a:rPr lang="zh-TW" altLang="en-US" dirty="0"/>
              <a:t>成功逃出</a:t>
            </a:r>
            <a:endParaRPr lang="en-US" altLang="zh-TW" dirty="0"/>
          </a:p>
          <a:p>
            <a:pPr lvl="1"/>
            <a:r>
              <a:rPr lang="en-US" altLang="zh-TW" dirty="0"/>
              <a:t>Ans: escape_output.txt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(input)traped.txt: </a:t>
            </a:r>
            <a:r>
              <a:rPr lang="zh-TW" altLang="en-US" dirty="0"/>
              <a:t>迷宮沒有路可以出去</a:t>
            </a:r>
            <a:endParaRPr lang="en-US" altLang="zh-TW" dirty="0"/>
          </a:p>
          <a:p>
            <a:pPr lvl="1"/>
            <a:r>
              <a:rPr lang="en-US" altLang="zh-TW" dirty="0"/>
              <a:t>Ans: traped_output.txt</a:t>
            </a:r>
          </a:p>
        </p:txBody>
      </p:sp>
    </p:spTree>
    <p:extLst>
      <p:ext uri="{BB962C8B-B14F-4D97-AF65-F5344CB8AC3E}">
        <p14:creationId xmlns:p14="http://schemas.microsoft.com/office/powerpoint/2010/main" val="15746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E85FA33-D5EB-48BF-831F-124E61B5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800" dirty="0">
                <a:solidFill>
                  <a:srgbClr val="FFFFFF"/>
                </a:solidFill>
              </a:rPr>
              <a:t>作業說明</a:t>
            </a:r>
            <a:endParaRPr lang="en-US" altLang="zh-TW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1A876C-3EF6-471B-A887-839F53E8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686" y="4763"/>
            <a:ext cx="5233851" cy="685323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E7D126-B787-4D8C-A557-46A042DD9973}"/>
              </a:ext>
            </a:extLst>
          </p:cNvPr>
          <p:cNvSpPr txBox="1"/>
          <p:nvPr/>
        </p:nvSpPr>
        <p:spPr>
          <a:xfrm>
            <a:off x="10139736" y="4287"/>
            <a:ext cx="21856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第一題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`%` </a:t>
            </a:r>
            <a:r>
              <a:rPr lang="zh-TW" altLang="en-US" sz="1400" dirty="0"/>
              <a:t>起點以 </a:t>
            </a:r>
            <a:r>
              <a:rPr lang="en-US" altLang="zh-TW" sz="1400" dirty="0"/>
              <a:t>-1</a:t>
            </a:r>
            <a:r>
              <a:rPr lang="zh-TW" altLang="en-US" sz="1400" dirty="0"/>
              <a:t> 輸出</a:t>
            </a:r>
            <a:endParaRPr lang="en-US" altLang="zh-TW" sz="1400" dirty="0"/>
          </a:p>
          <a:p>
            <a:r>
              <a:rPr lang="en-US" altLang="zh-TW" sz="1400" dirty="0"/>
              <a:t>`+` </a:t>
            </a:r>
            <a:r>
              <a:rPr lang="zh-TW" altLang="en-US" sz="1400" dirty="0"/>
              <a:t>障礙物以 </a:t>
            </a:r>
            <a:r>
              <a:rPr lang="en-US" altLang="zh-TW" sz="1400" dirty="0"/>
              <a:t>1</a:t>
            </a:r>
            <a:r>
              <a:rPr lang="zh-TW" altLang="en-US" sz="1400" dirty="0"/>
              <a:t> 輸出</a:t>
            </a:r>
            <a:endParaRPr lang="en-US" altLang="zh-TW" sz="1400" dirty="0"/>
          </a:p>
          <a:p>
            <a:r>
              <a:rPr lang="en-US" altLang="zh-TW" sz="1400" dirty="0"/>
              <a:t>`$` </a:t>
            </a:r>
            <a:r>
              <a:rPr lang="zh-TW" altLang="en-US" sz="1400" dirty="0"/>
              <a:t>起點以 </a:t>
            </a:r>
            <a:r>
              <a:rPr lang="en-US" altLang="zh-TW" sz="1400" dirty="0"/>
              <a:t>0</a:t>
            </a:r>
            <a:r>
              <a:rPr lang="zh-TW" altLang="en-US" sz="1400" dirty="0"/>
              <a:t> 輸出</a:t>
            </a:r>
            <a:endParaRPr lang="en-US" altLang="zh-TW" sz="1400" dirty="0"/>
          </a:p>
          <a:p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82CB94-D936-4171-A8CB-7F2572711567}"/>
              </a:ext>
            </a:extLst>
          </p:cNvPr>
          <p:cNvSpPr txBox="1"/>
          <p:nvPr/>
        </p:nvSpPr>
        <p:spPr>
          <a:xfrm>
            <a:off x="10139735" y="1345407"/>
            <a:ext cx="21856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第二題</a:t>
            </a:r>
            <a:r>
              <a:rPr lang="en-US" altLang="zh-TW" sz="1400" dirty="0"/>
              <a:t>:</a:t>
            </a:r>
          </a:p>
          <a:p>
            <a:pPr marL="342900" indent="-342900">
              <a:buAutoNum type="arabicPeriod"/>
            </a:pPr>
            <a:r>
              <a:rPr lang="zh-TW" altLang="en-US" sz="1400" dirty="0"/>
              <a:t>求連通圖個數</a:t>
            </a:r>
            <a:endParaRPr lang="en-US" altLang="zh-TW" sz="1400" dirty="0"/>
          </a:p>
          <a:p>
            <a:pPr marL="342900" indent="-342900">
              <a:buAutoNum type="arabicPeriod"/>
            </a:pPr>
            <a:r>
              <a:rPr lang="zh-TW" altLang="en-US" sz="1400" dirty="0"/>
              <a:t>每個連通圖用一個編號標記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A22CE31-612C-4B79-9EA7-B02C62A14E29}"/>
              </a:ext>
            </a:extLst>
          </p:cNvPr>
          <p:cNvSpPr/>
          <p:nvPr/>
        </p:nvSpPr>
        <p:spPr>
          <a:xfrm>
            <a:off x="6931152" y="2385716"/>
            <a:ext cx="777240" cy="32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00E2196-6768-4BC1-B903-5A672BC42DCA}"/>
              </a:ext>
            </a:extLst>
          </p:cNvPr>
          <p:cNvSpPr/>
          <p:nvPr/>
        </p:nvSpPr>
        <p:spPr>
          <a:xfrm>
            <a:off x="7877556" y="2834725"/>
            <a:ext cx="370332" cy="32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F4493DA-61F4-468C-BBA4-467CEEA79018}"/>
              </a:ext>
            </a:extLst>
          </p:cNvPr>
          <p:cNvCxnSpPr>
            <a:stCxn id="6" idx="6"/>
          </p:cNvCxnSpPr>
          <p:nvPr/>
        </p:nvCxnSpPr>
        <p:spPr>
          <a:xfrm>
            <a:off x="7708392" y="2545736"/>
            <a:ext cx="6583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B768BB4-C19F-40DF-BBDA-71337E4EADDD}"/>
              </a:ext>
            </a:extLst>
          </p:cNvPr>
          <p:cNvCxnSpPr>
            <a:cxnSpLocks/>
          </p:cNvCxnSpPr>
          <p:nvPr/>
        </p:nvCxnSpPr>
        <p:spPr>
          <a:xfrm>
            <a:off x="8247888" y="2994745"/>
            <a:ext cx="3200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93B0BA-9F0B-4D99-AE98-768DD6B8820C}"/>
              </a:ext>
            </a:extLst>
          </p:cNvPr>
          <p:cNvSpPr txBox="1"/>
          <p:nvPr/>
        </p:nvSpPr>
        <p:spPr>
          <a:xfrm>
            <a:off x="8366760" y="2262409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同一個區域標示為同一個號碼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4036237-F120-441C-B55E-DA3CC1DB9C6B}"/>
              </a:ext>
            </a:extLst>
          </p:cNvPr>
          <p:cNvSpPr txBox="1"/>
          <p:nvPr/>
        </p:nvSpPr>
        <p:spPr>
          <a:xfrm>
            <a:off x="8600377" y="2855824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請輸出連通圖個數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ADF0BC78-BD08-422E-9316-7822C2BC567C}"/>
              </a:ext>
            </a:extLst>
          </p:cNvPr>
          <p:cNvSpPr/>
          <p:nvPr/>
        </p:nvSpPr>
        <p:spPr>
          <a:xfrm>
            <a:off x="6420612" y="3791797"/>
            <a:ext cx="373380" cy="2681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8DC96FD-7248-4693-979C-CC2F9A977DC0}"/>
              </a:ext>
            </a:extLst>
          </p:cNvPr>
          <p:cNvCxnSpPr>
            <a:cxnSpLocks/>
          </p:cNvCxnSpPr>
          <p:nvPr/>
        </p:nvCxnSpPr>
        <p:spPr>
          <a:xfrm>
            <a:off x="6793992" y="3925866"/>
            <a:ext cx="10835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9E41E4B-E95F-4099-8FCB-DB87E42AF538}"/>
              </a:ext>
            </a:extLst>
          </p:cNvPr>
          <p:cNvSpPr txBox="1"/>
          <p:nvPr/>
        </p:nvSpPr>
        <p:spPr>
          <a:xfrm>
            <a:off x="7877556" y="3772147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起點標示為 </a:t>
            </a:r>
            <a:r>
              <a:rPr lang="en-US" altLang="zh-TW" sz="1200" dirty="0">
                <a:solidFill>
                  <a:srgbClr val="FF0000"/>
                </a:solidFill>
              </a:rPr>
              <a:t>-1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5D162CD-2583-42EB-B12E-6E860F12DBF3}"/>
              </a:ext>
            </a:extLst>
          </p:cNvPr>
          <p:cNvSpPr/>
          <p:nvPr/>
        </p:nvSpPr>
        <p:spPr>
          <a:xfrm>
            <a:off x="5505450" y="4049146"/>
            <a:ext cx="373380" cy="2681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8BE8680-041B-475D-B7E6-78476BB178FF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5692140" y="4317285"/>
            <a:ext cx="0" cy="337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FDB57E4-585A-461B-9533-6F351CDAF0AE}"/>
              </a:ext>
            </a:extLst>
          </p:cNvPr>
          <p:cNvSpPr txBox="1"/>
          <p:nvPr/>
        </p:nvSpPr>
        <p:spPr>
          <a:xfrm>
            <a:off x="5756147" y="4485790"/>
            <a:ext cx="2976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座標</a:t>
            </a:r>
            <a:r>
              <a:rPr lang="en-US" altLang="zh-TW" sz="1200" dirty="0">
                <a:solidFill>
                  <a:srgbClr val="FF0000"/>
                </a:solidFill>
              </a:rPr>
              <a:t>(2, 1) </a:t>
            </a:r>
            <a:r>
              <a:rPr lang="zh-TW" altLang="en-US" sz="1200" dirty="0">
                <a:solidFill>
                  <a:srgbClr val="FF0000"/>
                </a:solidFill>
              </a:rPr>
              <a:t>從起點出發所需的最短步數為 </a:t>
            </a:r>
            <a:r>
              <a:rPr lang="en-US" altLang="zh-TW" sz="1200" dirty="0">
                <a:solidFill>
                  <a:srgbClr val="FF0000"/>
                </a:solidFill>
              </a:rPr>
              <a:t>3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003E426E-886E-4048-ACA8-4FC11B33117F}"/>
              </a:ext>
            </a:extLst>
          </p:cNvPr>
          <p:cNvSpPr/>
          <p:nvPr/>
        </p:nvSpPr>
        <p:spPr>
          <a:xfrm>
            <a:off x="7746700" y="4721392"/>
            <a:ext cx="373380" cy="2681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EDED78E-E153-467A-B530-CE7E41809C1B}"/>
              </a:ext>
            </a:extLst>
          </p:cNvPr>
          <p:cNvCxnSpPr>
            <a:cxnSpLocks/>
          </p:cNvCxnSpPr>
          <p:nvPr/>
        </p:nvCxnSpPr>
        <p:spPr>
          <a:xfrm>
            <a:off x="8153400" y="4855462"/>
            <a:ext cx="2545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01ED6D5-29A2-4523-8E04-7DFE12CE9915}"/>
              </a:ext>
            </a:extLst>
          </p:cNvPr>
          <p:cNvSpPr txBox="1"/>
          <p:nvPr/>
        </p:nvSpPr>
        <p:spPr>
          <a:xfrm>
            <a:off x="8366759" y="4721392"/>
            <a:ext cx="1743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請輸出逃離的最短步數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DDCDE4A4-568E-4F51-9843-07113688AD6A}"/>
              </a:ext>
            </a:extLst>
          </p:cNvPr>
          <p:cNvSpPr/>
          <p:nvPr/>
        </p:nvSpPr>
        <p:spPr>
          <a:xfrm>
            <a:off x="8413687" y="6569163"/>
            <a:ext cx="373380" cy="2681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4AF2F3F-DF85-45A1-9FA4-6D8F8DC89BF5}"/>
              </a:ext>
            </a:extLst>
          </p:cNvPr>
          <p:cNvCxnSpPr>
            <a:cxnSpLocks/>
          </p:cNvCxnSpPr>
          <p:nvPr/>
        </p:nvCxnSpPr>
        <p:spPr>
          <a:xfrm>
            <a:off x="8787067" y="6709326"/>
            <a:ext cx="2545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4BB9B09B-D50A-455C-821B-F735D4F0320B}"/>
              </a:ext>
            </a:extLst>
          </p:cNvPr>
          <p:cNvSpPr/>
          <p:nvPr/>
        </p:nvSpPr>
        <p:spPr>
          <a:xfrm>
            <a:off x="7335774" y="5643760"/>
            <a:ext cx="373380" cy="2681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E69A5EA7-7440-418A-8569-92F8F7FD8ABD}"/>
              </a:ext>
            </a:extLst>
          </p:cNvPr>
          <p:cNvCxnSpPr>
            <a:cxnSpLocks/>
          </p:cNvCxnSpPr>
          <p:nvPr/>
        </p:nvCxnSpPr>
        <p:spPr>
          <a:xfrm>
            <a:off x="7708392" y="5777829"/>
            <a:ext cx="2545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5596B07C-BB1E-4340-9503-41D83ADAA3A2}"/>
              </a:ext>
            </a:extLst>
          </p:cNvPr>
          <p:cNvSpPr/>
          <p:nvPr/>
        </p:nvSpPr>
        <p:spPr>
          <a:xfrm>
            <a:off x="5505450" y="5627016"/>
            <a:ext cx="373380" cy="5086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55B9BE1-EDBC-485B-8093-77B846E04151}"/>
              </a:ext>
            </a:extLst>
          </p:cNvPr>
          <p:cNvCxnSpPr>
            <a:cxnSpLocks/>
          </p:cNvCxnSpPr>
          <p:nvPr/>
        </p:nvCxnSpPr>
        <p:spPr>
          <a:xfrm>
            <a:off x="5692140" y="6153990"/>
            <a:ext cx="0" cy="337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F361FED-B4C8-46DA-9E29-C64232FB4985}"/>
              </a:ext>
            </a:extLst>
          </p:cNvPr>
          <p:cNvSpPr txBox="1"/>
          <p:nvPr/>
        </p:nvSpPr>
        <p:spPr>
          <a:xfrm>
            <a:off x="7909559" y="5634372"/>
            <a:ext cx="1901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火源的起點位置標示為 </a:t>
            </a:r>
            <a:r>
              <a:rPr lang="en-US" altLang="zh-TW" sz="1200" dirty="0">
                <a:solidFill>
                  <a:srgbClr val="FF0000"/>
                </a:solidFill>
              </a:rPr>
              <a:t>-1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第二行測資座標</a:t>
            </a:r>
            <a:r>
              <a:rPr lang="en-US" altLang="zh-TW" sz="1200" dirty="0">
                <a:solidFill>
                  <a:srgbClr val="FF0000"/>
                </a:solidFill>
              </a:rPr>
              <a:t>(</a:t>
            </a:r>
            <a:r>
              <a:rPr lang="zh-TW" altLang="en-US" sz="1200" dirty="0">
                <a:solidFill>
                  <a:srgbClr val="FF0000"/>
                </a:solidFill>
              </a:rPr>
              <a:t> </a:t>
            </a:r>
            <a:r>
              <a:rPr lang="en-US" altLang="zh-TW" sz="1200" dirty="0">
                <a:solidFill>
                  <a:srgbClr val="FF0000"/>
                </a:solidFill>
              </a:rPr>
              <a:t>1,5)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5045BD5-E6F6-464B-952E-7F9C9B6A490F}"/>
              </a:ext>
            </a:extLst>
          </p:cNvPr>
          <p:cNvSpPr txBox="1"/>
          <p:nvPr/>
        </p:nvSpPr>
        <p:spPr>
          <a:xfrm>
            <a:off x="9041575" y="6547352"/>
            <a:ext cx="2050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請輸出逃離火源的最短步數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9312B8E-77A2-4753-9024-BEB0BE01EAA5}"/>
              </a:ext>
            </a:extLst>
          </p:cNvPr>
          <p:cNvSpPr txBox="1"/>
          <p:nvPr/>
        </p:nvSpPr>
        <p:spPr>
          <a:xfrm>
            <a:off x="5740935" y="6331675"/>
            <a:ext cx="3082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座標</a:t>
            </a:r>
            <a:r>
              <a:rPr lang="en-US" altLang="zh-TW" sz="1200" dirty="0">
                <a:solidFill>
                  <a:srgbClr val="FF0000"/>
                </a:solidFill>
              </a:rPr>
              <a:t>(1,1) (2,1)</a:t>
            </a:r>
            <a:r>
              <a:rPr lang="zh-TW" altLang="en-US" sz="1200" dirty="0">
                <a:solidFill>
                  <a:srgbClr val="FF0000"/>
                </a:solidFill>
              </a:rPr>
              <a:t> 從火源燒到的最短時間皆為 </a:t>
            </a:r>
            <a:r>
              <a:rPr lang="en-US" altLang="zh-TW" sz="1200" dirty="0">
                <a:solidFill>
                  <a:srgbClr val="FF0000"/>
                </a:solidFill>
              </a:rPr>
              <a:t>4</a:t>
            </a:r>
            <a:r>
              <a:rPr lang="zh-TW" altLang="en-US" sz="1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FB3B36E-7B16-4841-BDFB-6D509861EFD3}"/>
              </a:ext>
            </a:extLst>
          </p:cNvPr>
          <p:cNvSpPr txBox="1"/>
          <p:nvPr/>
        </p:nvSpPr>
        <p:spPr>
          <a:xfrm>
            <a:off x="10057251" y="3247076"/>
            <a:ext cx="21856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第三題</a:t>
            </a:r>
            <a:r>
              <a:rPr lang="en-US" altLang="zh-TW" sz="1400" dirty="0"/>
              <a:t>:</a:t>
            </a:r>
          </a:p>
          <a:p>
            <a:pPr marL="342900" indent="-342900">
              <a:buAutoNum type="arabicPeriod"/>
            </a:pPr>
            <a:r>
              <a:rPr lang="zh-TW" altLang="en-US" sz="1400" dirty="0"/>
              <a:t>求每個座標從起點走到的</a:t>
            </a:r>
            <a:r>
              <a:rPr lang="zh-TW" altLang="en-US" sz="1400" dirty="0">
                <a:solidFill>
                  <a:srgbClr val="FF0000"/>
                </a:solidFill>
              </a:rPr>
              <a:t>最短步數</a:t>
            </a:r>
            <a:endParaRPr lang="en-US" altLang="zh-TW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sz="1400" dirty="0"/>
              <a:t>求出逃離所需的</a:t>
            </a:r>
            <a:r>
              <a:rPr lang="zh-TW" altLang="en-US" sz="1400" dirty="0">
                <a:solidFill>
                  <a:srgbClr val="FF0000"/>
                </a:solidFill>
              </a:rPr>
              <a:t>最短步數</a:t>
            </a:r>
            <a:r>
              <a:rPr lang="zh-TW" altLang="en-US" sz="1400" dirty="0"/>
              <a:t>是多少</a:t>
            </a:r>
            <a:r>
              <a:rPr lang="en-US" altLang="zh-TW" sz="1400" dirty="0"/>
              <a:t>?</a:t>
            </a:r>
            <a:endParaRPr lang="zh-TW" altLang="en-US" sz="1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D327C58-EC92-45A4-B33C-15E2AA7431D1}"/>
              </a:ext>
            </a:extLst>
          </p:cNvPr>
          <p:cNvSpPr txBox="1"/>
          <p:nvPr/>
        </p:nvSpPr>
        <p:spPr>
          <a:xfrm>
            <a:off x="10044082" y="5070025"/>
            <a:ext cx="21856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第四題</a:t>
            </a:r>
            <a:r>
              <a:rPr lang="en-US" altLang="zh-TW" sz="1400" dirty="0"/>
              <a:t>:</a:t>
            </a:r>
          </a:p>
          <a:p>
            <a:pPr marL="342900" indent="-342900">
              <a:buAutoNum type="arabicPeriod"/>
            </a:pPr>
            <a:r>
              <a:rPr lang="zh-TW" altLang="en-US" sz="1400" dirty="0"/>
              <a:t>求每個座標被火燒到的</a:t>
            </a:r>
            <a:r>
              <a:rPr lang="zh-TW" altLang="en-US" sz="1400" dirty="0">
                <a:solidFill>
                  <a:srgbClr val="FF0000"/>
                </a:solidFill>
              </a:rPr>
              <a:t>最短時間</a:t>
            </a:r>
            <a:endParaRPr lang="en-US" altLang="zh-TW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sz="1400" dirty="0"/>
              <a:t>求此時人在避免被火燒到的情況下，逃離迷宮的</a:t>
            </a:r>
            <a:r>
              <a:rPr lang="zh-TW" altLang="en-US" sz="1400" dirty="0">
                <a:solidFill>
                  <a:srgbClr val="FF0000"/>
                </a:solidFill>
              </a:rPr>
              <a:t>最短步數</a:t>
            </a:r>
          </a:p>
        </p:txBody>
      </p:sp>
    </p:spTree>
    <p:extLst>
      <p:ext uri="{BB962C8B-B14F-4D97-AF65-F5344CB8AC3E}">
        <p14:creationId xmlns:p14="http://schemas.microsoft.com/office/powerpoint/2010/main" val="66655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6" grpId="0"/>
      <p:bldP spid="17" grpId="0"/>
      <p:bldP spid="18" grpId="0" animBg="1"/>
      <p:bldP spid="21" grpId="0"/>
      <p:bldP spid="22" grpId="0" animBg="1"/>
      <p:bldP spid="27" grpId="0"/>
      <p:bldP spid="28" grpId="0" animBg="1"/>
      <p:bldP spid="31" grpId="0"/>
      <p:bldP spid="32" grpId="0" animBg="1"/>
      <p:bldP spid="34" grpId="0" animBg="1"/>
      <p:bldP spid="36" grpId="0" animBg="1"/>
      <p:bldP spid="38" grpId="0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ADB7A8-DA68-4524-B213-CDB3E915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Adjacency matrix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3654E1-F68E-45F7-AB19-ACF6E0B7B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第一行說明這個圖有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個節點、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條邊，並顯示每條邊連接的兩個節點編號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6331BB-6894-46B5-BF6D-E0A110A61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850" y="3027242"/>
            <a:ext cx="974569" cy="328465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C260406-F556-4EB0-94E4-8B29FF8755E7}"/>
              </a:ext>
            </a:extLst>
          </p:cNvPr>
          <p:cNvSpPr txBox="1"/>
          <p:nvPr/>
        </p:nvSpPr>
        <p:spPr>
          <a:xfrm>
            <a:off x="2839435" y="3059668"/>
            <a:ext cx="197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條邊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7BD869D-0332-4673-BE1D-2445DEABD892}"/>
              </a:ext>
            </a:extLst>
          </p:cNvPr>
          <p:cNvSpPr txBox="1"/>
          <p:nvPr/>
        </p:nvSpPr>
        <p:spPr>
          <a:xfrm>
            <a:off x="2687444" y="3500866"/>
            <a:ext cx="227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條邊連接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1,2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節點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904107-8618-4E2E-87F3-93EEC839E7DF}"/>
              </a:ext>
            </a:extLst>
          </p:cNvPr>
          <p:cNvSpPr txBox="1"/>
          <p:nvPr/>
        </p:nvSpPr>
        <p:spPr>
          <a:xfrm>
            <a:off x="2687444" y="3937666"/>
            <a:ext cx="227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條邊連接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1,4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節點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DF922BE-9275-4676-9ACA-4E10FD5EC4C4}"/>
              </a:ext>
            </a:extLst>
          </p:cNvPr>
          <p:cNvSpPr txBox="1"/>
          <p:nvPr/>
        </p:nvSpPr>
        <p:spPr>
          <a:xfrm>
            <a:off x="2687444" y="4431442"/>
            <a:ext cx="2277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18BE4A1-599E-4AED-99D7-D232CA8BB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188" y="2847332"/>
            <a:ext cx="5141595" cy="31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9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4845C-FAAE-4A16-9516-F02CD593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Adjacency matrix(</a:t>
            </a:r>
            <a:r>
              <a:rPr lang="en-US" altLang="zh-TW" dirty="0" err="1"/>
              <a:t>cont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0" name="內容版面配置區 19">
            <a:extLst>
              <a:ext uri="{FF2B5EF4-FFF2-40B4-BE49-F238E27FC236}">
                <a16:creationId xmlns:a16="http://schemas.microsoft.com/office/drawing/2014/main" id="{9B65AF3D-45A6-40BF-92DA-7DF33FE03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04" y="2554134"/>
            <a:ext cx="3455478" cy="1825201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830E2BEA-2751-4E7A-9FB0-946FC43081FF}"/>
              </a:ext>
            </a:extLst>
          </p:cNvPr>
          <p:cNvGrpSpPr/>
          <p:nvPr/>
        </p:nvGrpSpPr>
        <p:grpSpPr>
          <a:xfrm>
            <a:off x="7540752" y="3102934"/>
            <a:ext cx="1685544" cy="1432490"/>
            <a:chOff x="7586472" y="3121222"/>
            <a:chExt cx="1696212" cy="1384996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2EBCF08F-BBB6-429D-8671-A8EB5BD9F968}"/>
                </a:ext>
              </a:extLst>
            </p:cNvPr>
            <p:cNvGrpSpPr/>
            <p:nvPr/>
          </p:nvGrpSpPr>
          <p:grpSpPr>
            <a:xfrm>
              <a:off x="7586472" y="3121222"/>
              <a:ext cx="365760" cy="1384995"/>
              <a:chOff x="4684776" y="3063240"/>
              <a:chExt cx="365760" cy="1374648"/>
            </a:xfrm>
          </p:grpSpPr>
          <p:cxnSp>
            <p:nvCxnSpPr>
              <p:cNvPr id="5" name="直線接點 4">
                <a:extLst>
                  <a:ext uri="{FF2B5EF4-FFF2-40B4-BE49-F238E27FC236}">
                    <a16:creationId xmlns:a16="http://schemas.microsoft.com/office/drawing/2014/main" id="{3D16A0DB-4BEF-4AF8-BE1E-1BDE029AB3C9}"/>
                  </a:ext>
                </a:extLst>
              </p:cNvPr>
              <p:cNvCxnSpPr/>
              <p:nvPr/>
            </p:nvCxnSpPr>
            <p:spPr>
              <a:xfrm>
                <a:off x="4684776" y="3063240"/>
                <a:ext cx="34747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2CEA999F-9509-47DB-9666-3F1526D0520E}"/>
                  </a:ext>
                </a:extLst>
              </p:cNvPr>
              <p:cNvCxnSpPr/>
              <p:nvPr/>
            </p:nvCxnSpPr>
            <p:spPr>
              <a:xfrm>
                <a:off x="4703064" y="4437888"/>
                <a:ext cx="34747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ED152E60-27AE-403A-986A-E29A76985FA7}"/>
                  </a:ext>
                </a:extLst>
              </p:cNvPr>
              <p:cNvCxnSpPr/>
              <p:nvPr/>
            </p:nvCxnSpPr>
            <p:spPr>
              <a:xfrm>
                <a:off x="4684776" y="3063240"/>
                <a:ext cx="18288" cy="13746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3D283380-B6F0-4DE5-8BF7-0F37684C6368}"/>
                </a:ext>
              </a:extLst>
            </p:cNvPr>
            <p:cNvGrpSpPr/>
            <p:nvPr/>
          </p:nvGrpSpPr>
          <p:grpSpPr>
            <a:xfrm>
              <a:off x="8932164" y="3121228"/>
              <a:ext cx="350520" cy="1384989"/>
              <a:chOff x="6891528" y="3063240"/>
              <a:chExt cx="350520" cy="1374648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96205F05-B625-44B9-8A88-1A02676A4615}"/>
                  </a:ext>
                </a:extLst>
              </p:cNvPr>
              <p:cNvCxnSpPr/>
              <p:nvPr/>
            </p:nvCxnSpPr>
            <p:spPr>
              <a:xfrm>
                <a:off x="6891528" y="3063240"/>
                <a:ext cx="34747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318BC997-A409-48F8-A653-CC4126B4A3BE}"/>
                  </a:ext>
                </a:extLst>
              </p:cNvPr>
              <p:cNvCxnSpPr/>
              <p:nvPr/>
            </p:nvCxnSpPr>
            <p:spPr>
              <a:xfrm>
                <a:off x="6894576" y="4437888"/>
                <a:ext cx="34747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2BC9E7E4-9326-4108-9D33-C671FB737552}"/>
                  </a:ext>
                </a:extLst>
              </p:cNvPr>
              <p:cNvCxnSpPr/>
              <p:nvPr/>
            </p:nvCxnSpPr>
            <p:spPr>
              <a:xfrm>
                <a:off x="7239000" y="3063240"/>
                <a:ext cx="0" cy="13746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E690955-FB95-4476-9EDD-02A9E595D542}"/>
                </a:ext>
              </a:extLst>
            </p:cNvPr>
            <p:cNvSpPr txBox="1"/>
            <p:nvPr/>
          </p:nvSpPr>
          <p:spPr>
            <a:xfrm>
              <a:off x="7772399" y="3121223"/>
              <a:ext cx="133502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0</a:t>
              </a:r>
              <a:r>
                <a:rPr lang="zh-TW" altLang="en-US" sz="1400" dirty="0"/>
                <a:t>   </a:t>
              </a:r>
              <a:r>
                <a:rPr lang="en-US" altLang="zh-TW" sz="1400" dirty="0">
                  <a:solidFill>
                    <a:srgbClr val="FF0000"/>
                  </a:solidFill>
                </a:rPr>
                <a:t>1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0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1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1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0</a:t>
              </a:r>
            </a:p>
            <a:p>
              <a:r>
                <a:rPr lang="en-US" altLang="zh-TW" sz="1400" dirty="0">
                  <a:solidFill>
                    <a:srgbClr val="FF0000"/>
                  </a:solidFill>
                </a:rPr>
                <a:t>1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0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0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0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0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0</a:t>
              </a:r>
            </a:p>
            <a:p>
              <a:r>
                <a:rPr lang="en-US" altLang="zh-TW" sz="1400" dirty="0"/>
                <a:t>0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0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0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0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1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1</a:t>
              </a:r>
            </a:p>
            <a:p>
              <a:r>
                <a:rPr lang="en-US" altLang="zh-TW" sz="1400" dirty="0"/>
                <a:t>1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0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0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0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0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1</a:t>
              </a:r>
            </a:p>
            <a:p>
              <a:r>
                <a:rPr lang="en-US" altLang="zh-TW" sz="1400" dirty="0"/>
                <a:t>1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0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1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0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0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0</a:t>
              </a:r>
            </a:p>
            <a:p>
              <a:r>
                <a:rPr lang="en-US" altLang="zh-TW" sz="1400" dirty="0"/>
                <a:t>0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0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1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1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0</a:t>
              </a:r>
              <a:r>
                <a:rPr lang="zh-TW" altLang="en-US" sz="1400" dirty="0"/>
                <a:t>   </a:t>
              </a:r>
              <a:r>
                <a:rPr lang="en-US" altLang="zh-TW" sz="1400" dirty="0"/>
                <a:t>0</a:t>
              </a:r>
              <a:r>
                <a:rPr lang="zh-TW" altLang="en-US" sz="1400" dirty="0"/>
                <a:t>   </a:t>
              </a: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C18BE98-8B1D-4A4E-A2DD-D7F7034DEAAD}"/>
              </a:ext>
            </a:extLst>
          </p:cNvPr>
          <p:cNvSpPr txBox="1"/>
          <p:nvPr/>
        </p:nvSpPr>
        <p:spPr>
          <a:xfrm>
            <a:off x="6146799" y="3634512"/>
            <a:ext cx="106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Index </a:t>
            </a:r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345C708-8400-4C8D-A0EB-37587CE122EA}"/>
              </a:ext>
            </a:extLst>
          </p:cNvPr>
          <p:cNvSpPr txBox="1"/>
          <p:nvPr/>
        </p:nvSpPr>
        <p:spPr>
          <a:xfrm>
            <a:off x="7693880" y="2534941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Index j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3CA35E3-3CE8-45A0-BD4E-064110F7E9F1}"/>
              </a:ext>
            </a:extLst>
          </p:cNvPr>
          <p:cNvSpPr txBox="1"/>
          <p:nvPr/>
        </p:nvSpPr>
        <p:spPr>
          <a:xfrm>
            <a:off x="282352" y="2108602"/>
            <a:ext cx="6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You must maintain both </a:t>
            </a:r>
            <a:r>
              <a:rPr lang="en-US" altLang="zh-TW" dirty="0">
                <a:solidFill>
                  <a:srgbClr val="FF0000"/>
                </a:solidFill>
              </a:rPr>
              <a:t>store[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][j]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store[j][i] </a:t>
            </a:r>
            <a:r>
              <a:rPr lang="en-US" altLang="zh-TW" dirty="0"/>
              <a:t>for</a:t>
            </a:r>
            <a:r>
              <a:rPr lang="en-US" altLang="zh-TW" dirty="0">
                <a:solidFill>
                  <a:srgbClr val="FF0000"/>
                </a:solidFill>
              </a:rPr>
              <a:t> edge(</a:t>
            </a:r>
            <a:r>
              <a:rPr lang="en-US" altLang="zh-TW" dirty="0" err="1">
                <a:solidFill>
                  <a:srgbClr val="FF0000"/>
                </a:solidFill>
              </a:rPr>
              <a:t>i,j</a:t>
            </a:r>
            <a:r>
              <a:rPr lang="en-US" altLang="zh-TW" dirty="0">
                <a:solidFill>
                  <a:srgbClr val="FF0000"/>
                </a:solidFill>
              </a:rPr>
              <a:t>).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24D370E-F61C-4089-9C4B-B8B6285E3B74}"/>
              </a:ext>
            </a:extLst>
          </p:cNvPr>
          <p:cNvSpPr txBox="1"/>
          <p:nvPr/>
        </p:nvSpPr>
        <p:spPr>
          <a:xfrm>
            <a:off x="6170520" y="5287029"/>
            <a:ext cx="436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 What about the </a:t>
            </a:r>
            <a:r>
              <a:rPr lang="en-US" altLang="zh-TW" dirty="0">
                <a:solidFill>
                  <a:srgbClr val="FF0000"/>
                </a:solidFill>
              </a:rPr>
              <a:t>digraph</a:t>
            </a:r>
            <a:r>
              <a:rPr lang="en-US" altLang="zh-TW" dirty="0"/>
              <a:t>?(</a:t>
            </a:r>
            <a:r>
              <a:rPr lang="en-US" altLang="zh-TW" dirty="0">
                <a:solidFill>
                  <a:srgbClr val="FF0000"/>
                </a:solidFill>
              </a:rPr>
              <a:t>directed graph</a:t>
            </a:r>
            <a:r>
              <a:rPr lang="en-US" altLang="zh-TW" dirty="0"/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BCFA4AB-4D03-4B1A-BB9F-321DA1901205}"/>
              </a:ext>
            </a:extLst>
          </p:cNvPr>
          <p:cNvSpPr txBox="1"/>
          <p:nvPr/>
        </p:nvSpPr>
        <p:spPr>
          <a:xfrm>
            <a:off x="6170520" y="4640698"/>
            <a:ext cx="518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en-US" altLang="zh-TW" dirty="0">
                <a:solidFill>
                  <a:srgbClr val="FF0000"/>
                </a:solidFill>
              </a:rPr>
              <a:t>edge[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][j] </a:t>
            </a:r>
            <a:r>
              <a:rPr lang="en-US" altLang="zh-TW" dirty="0"/>
              <a:t>means that you can go through this path </a:t>
            </a:r>
            <a:r>
              <a:rPr lang="en-US" altLang="zh-TW" dirty="0">
                <a:solidFill>
                  <a:srgbClr val="FF0000"/>
                </a:solidFill>
              </a:rPr>
              <a:t>from node i to node j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A3722A4E-88EB-4225-81A5-023E82412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239" y="1273548"/>
            <a:ext cx="974569" cy="3284658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216D6E63-7B11-4944-BB04-82D1478F3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66" y="4743760"/>
            <a:ext cx="5753034" cy="1825201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7BF1EB55-3C8F-4C1E-B62D-2BBC3793FCCC}"/>
              </a:ext>
            </a:extLst>
          </p:cNvPr>
          <p:cNvSpPr txBox="1"/>
          <p:nvPr/>
        </p:nvSpPr>
        <p:spPr>
          <a:xfrm>
            <a:off x="314673" y="4299943"/>
            <a:ext cx="461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Print every </a:t>
            </a:r>
            <a:r>
              <a:rPr lang="en-US" altLang="zh-TW" dirty="0">
                <a:solidFill>
                  <a:srgbClr val="FF0000"/>
                </a:solidFill>
              </a:rPr>
              <a:t>neighboring node j </a:t>
            </a:r>
            <a:r>
              <a:rPr lang="en-US" altLang="zh-TW" dirty="0"/>
              <a:t>for each </a:t>
            </a:r>
            <a:r>
              <a:rPr lang="en-US" altLang="zh-TW" dirty="0">
                <a:solidFill>
                  <a:srgbClr val="FF0000"/>
                </a:solidFill>
              </a:rPr>
              <a:t>node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/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15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A8C3F8-F3A6-4CCF-A540-0C3A453B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– </a:t>
            </a:r>
            <a:r>
              <a:rPr lang="zh-TW" altLang="en-US" dirty="0"/>
              <a:t>尋找連通圖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C5FD252-88E5-4B3C-9477-0FEDDAA068F4}"/>
              </a:ext>
            </a:extLst>
          </p:cNvPr>
          <p:cNvSpPr/>
          <p:nvPr/>
        </p:nvSpPr>
        <p:spPr>
          <a:xfrm>
            <a:off x="8298760" y="1862207"/>
            <a:ext cx="901148" cy="83488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b="1" dirty="0"/>
              <a:t>5</a:t>
            </a:r>
            <a:endParaRPr lang="zh-TW" altLang="en-US" sz="3200" b="1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023AE35-042B-4D04-A61D-4F3147315366}"/>
              </a:ext>
            </a:extLst>
          </p:cNvPr>
          <p:cNvSpPr/>
          <p:nvPr/>
        </p:nvSpPr>
        <p:spPr>
          <a:xfrm>
            <a:off x="7397612" y="3308401"/>
            <a:ext cx="901148" cy="83488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b="1" dirty="0"/>
              <a:t>1</a:t>
            </a:r>
            <a:endParaRPr lang="zh-TW" altLang="en-US" sz="3200" b="1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1ECF47F-F3B7-45D9-9419-512CBD0B2630}"/>
              </a:ext>
            </a:extLst>
          </p:cNvPr>
          <p:cNvSpPr/>
          <p:nvPr/>
        </p:nvSpPr>
        <p:spPr>
          <a:xfrm>
            <a:off x="9199908" y="3270645"/>
            <a:ext cx="901148" cy="83488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b="1" dirty="0"/>
              <a:t>2</a:t>
            </a:r>
            <a:endParaRPr lang="zh-TW" altLang="en-US" sz="3200" b="1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79AD529-A276-4C4F-9F64-00E14F776CE4}"/>
              </a:ext>
            </a:extLst>
          </p:cNvPr>
          <p:cNvSpPr/>
          <p:nvPr/>
        </p:nvSpPr>
        <p:spPr>
          <a:xfrm>
            <a:off x="8298760" y="4902664"/>
            <a:ext cx="901148" cy="83488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b="1" dirty="0"/>
              <a:t>7</a:t>
            </a:r>
            <a:endParaRPr lang="zh-TW" altLang="en-US" sz="3200" b="1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B57AB3A-5760-4E67-B381-DD141F894AB0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7848186" y="2574828"/>
            <a:ext cx="582544" cy="7335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44F9FAC-42A1-4EFA-B42C-E14F63E0E249}"/>
              </a:ext>
            </a:extLst>
          </p:cNvPr>
          <p:cNvCxnSpPr>
            <a:stCxn id="4" idx="5"/>
            <a:endCxn id="7" idx="0"/>
          </p:cNvCxnSpPr>
          <p:nvPr/>
        </p:nvCxnSpPr>
        <p:spPr>
          <a:xfrm>
            <a:off x="9067938" y="2574828"/>
            <a:ext cx="582544" cy="6958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6350EC7-A5C6-46F2-9760-74799580A091}"/>
              </a:ext>
            </a:extLst>
          </p:cNvPr>
          <p:cNvCxnSpPr>
            <a:stCxn id="6" idx="4"/>
            <a:endCxn id="8" idx="1"/>
          </p:cNvCxnSpPr>
          <p:nvPr/>
        </p:nvCxnSpPr>
        <p:spPr>
          <a:xfrm>
            <a:off x="7848186" y="4143288"/>
            <a:ext cx="582544" cy="8816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23ACB03-C167-4E9B-9427-CB8615705508}"/>
              </a:ext>
            </a:extLst>
          </p:cNvPr>
          <p:cNvCxnSpPr>
            <a:stCxn id="7" idx="4"/>
            <a:endCxn id="8" idx="7"/>
          </p:cNvCxnSpPr>
          <p:nvPr/>
        </p:nvCxnSpPr>
        <p:spPr>
          <a:xfrm flipH="1">
            <a:off x="9067938" y="4105532"/>
            <a:ext cx="582544" cy="9193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BFE8BAB-656A-4F02-A205-95EA5E7A2D95}"/>
              </a:ext>
            </a:extLst>
          </p:cNvPr>
          <p:cNvGrpSpPr/>
          <p:nvPr/>
        </p:nvGrpSpPr>
        <p:grpSpPr>
          <a:xfrm>
            <a:off x="10518637" y="1899586"/>
            <a:ext cx="901148" cy="3875345"/>
            <a:chOff x="9587947" y="1869850"/>
            <a:chExt cx="901148" cy="3875345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90F24950-4D15-4C3D-AEBC-97EFA011A672}"/>
                </a:ext>
              </a:extLst>
            </p:cNvPr>
            <p:cNvSpPr/>
            <p:nvPr/>
          </p:nvSpPr>
          <p:spPr>
            <a:xfrm>
              <a:off x="9587947" y="1869850"/>
              <a:ext cx="901148" cy="834887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/>
                <a:t>4</a:t>
              </a:r>
              <a:endParaRPr lang="zh-TW" altLang="en-US" sz="3200" b="1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67AAFB9A-0F00-46ED-99F0-98A7F9B14180}"/>
                </a:ext>
              </a:extLst>
            </p:cNvPr>
            <p:cNvSpPr/>
            <p:nvPr/>
          </p:nvSpPr>
          <p:spPr>
            <a:xfrm>
              <a:off x="9587947" y="4910308"/>
              <a:ext cx="901148" cy="834887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/>
                <a:t>6</a:t>
              </a:r>
              <a:endParaRPr lang="zh-TW" altLang="en-US" sz="3200" b="1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B182DB75-7C6E-48FE-B6A7-9544FE8E8038}"/>
                </a:ext>
              </a:extLst>
            </p:cNvPr>
            <p:cNvSpPr/>
            <p:nvPr/>
          </p:nvSpPr>
          <p:spPr>
            <a:xfrm>
              <a:off x="9587947" y="3316045"/>
              <a:ext cx="901148" cy="834887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/>
                <a:t>3</a:t>
              </a:r>
              <a:endParaRPr lang="zh-TW" altLang="en-US" sz="3200" b="1" dirty="0"/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D9E4E6D8-E33E-4386-8771-5DC2CDEAA019}"/>
                </a:ext>
              </a:extLst>
            </p:cNvPr>
            <p:cNvCxnSpPr>
              <a:stCxn id="5" idx="4"/>
              <a:endCxn id="10" idx="0"/>
            </p:cNvCxnSpPr>
            <p:nvPr/>
          </p:nvCxnSpPr>
          <p:spPr>
            <a:xfrm>
              <a:off x="10038521" y="2704737"/>
              <a:ext cx="0" cy="61130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84CB4D4F-98B2-4D24-8580-CD5C47E68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9650"/>
            <a:ext cx="5801285" cy="4507571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CE3BDD44-8A30-400C-989C-F5FD5C20D9F8}"/>
              </a:ext>
            </a:extLst>
          </p:cNvPr>
          <p:cNvSpPr txBox="1"/>
          <p:nvPr/>
        </p:nvSpPr>
        <p:spPr>
          <a:xfrm>
            <a:off x="450573" y="1457739"/>
            <a:ext cx="755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bool visit[n+1]: </a:t>
            </a:r>
            <a:r>
              <a:rPr lang="zh-TW" altLang="en-US" sz="2400" dirty="0"/>
              <a:t>判斷這個節點是否已經走過</a:t>
            </a:r>
            <a:endParaRPr lang="en-US" altLang="zh-TW" sz="2400" dirty="0"/>
          </a:p>
          <a:p>
            <a:r>
              <a:rPr lang="en-US" altLang="zh-TW" sz="2400" dirty="0">
                <a:solidFill>
                  <a:srgbClr val="FF0000"/>
                </a:solidFill>
              </a:rPr>
              <a:t>bool store[n+1][n+1]</a:t>
            </a:r>
            <a:r>
              <a:rPr lang="en-US" altLang="zh-TW" sz="2400" dirty="0"/>
              <a:t>:</a:t>
            </a:r>
            <a:r>
              <a:rPr lang="zh-TW" altLang="en-US" sz="2400" dirty="0"/>
              <a:t> 判斷兩點是否有邊相連 </a:t>
            </a: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82EC596-68C9-4567-84DD-4E2995B34276}"/>
              </a:ext>
            </a:extLst>
          </p:cNvPr>
          <p:cNvCxnSpPr/>
          <p:nvPr/>
        </p:nvCxnSpPr>
        <p:spPr>
          <a:xfrm>
            <a:off x="3419061" y="2783302"/>
            <a:ext cx="0" cy="8742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CC1AC0B-301B-4402-A614-544505EDBC7F}"/>
              </a:ext>
            </a:extLst>
          </p:cNvPr>
          <p:cNvCxnSpPr/>
          <p:nvPr/>
        </p:nvCxnSpPr>
        <p:spPr>
          <a:xfrm>
            <a:off x="3419061" y="3270645"/>
            <a:ext cx="66260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EBB67C0-C95B-4200-B1CC-BF0C2C3BAABB}"/>
              </a:ext>
            </a:extLst>
          </p:cNvPr>
          <p:cNvSpPr txBox="1"/>
          <p:nvPr/>
        </p:nvSpPr>
        <p:spPr>
          <a:xfrm>
            <a:off x="4174434" y="3089413"/>
            <a:ext cx="303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Push </a:t>
            </a:r>
            <a:r>
              <a:rPr lang="zh-TW" altLang="en-US" dirty="0">
                <a:solidFill>
                  <a:srgbClr val="FF0000"/>
                </a:solidFill>
              </a:rPr>
              <a:t>起點，並設為已拜訪</a:t>
            </a: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86643A3-1AC6-4E44-824B-DAF9D0D35A83}"/>
              </a:ext>
            </a:extLst>
          </p:cNvPr>
          <p:cNvCxnSpPr/>
          <p:nvPr/>
        </p:nvCxnSpPr>
        <p:spPr>
          <a:xfrm>
            <a:off x="3419061" y="3975652"/>
            <a:ext cx="0" cy="3578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1927F1E-5C3A-4BD6-A2E9-34E3C42CAE99}"/>
              </a:ext>
            </a:extLst>
          </p:cNvPr>
          <p:cNvCxnSpPr/>
          <p:nvPr/>
        </p:nvCxnSpPr>
        <p:spPr>
          <a:xfrm>
            <a:off x="3419061" y="4143288"/>
            <a:ext cx="66260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47C4D0C-2687-4392-9789-40B56A4CF46F}"/>
              </a:ext>
            </a:extLst>
          </p:cNvPr>
          <p:cNvSpPr txBox="1"/>
          <p:nvPr/>
        </p:nvSpPr>
        <p:spPr>
          <a:xfrm>
            <a:off x="4211022" y="3983980"/>
            <a:ext cx="318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r>
              <a:rPr lang="zh-TW" altLang="en-US" dirty="0">
                <a:solidFill>
                  <a:srgbClr val="FF0000"/>
                </a:solidFill>
              </a:rPr>
              <a:t> 從 </a:t>
            </a:r>
            <a:r>
              <a:rPr lang="en-US" altLang="zh-TW" dirty="0">
                <a:solidFill>
                  <a:srgbClr val="FF0000"/>
                </a:solidFill>
              </a:rPr>
              <a:t>stack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pop</a:t>
            </a:r>
            <a:r>
              <a:rPr lang="zh-TW" altLang="en-US" dirty="0">
                <a:solidFill>
                  <a:srgbClr val="FF0000"/>
                </a:solidFill>
              </a:rPr>
              <a:t> 出節點 </a:t>
            </a:r>
            <a:r>
              <a:rPr lang="en-US" altLang="zh-TW" dirty="0">
                <a:solidFill>
                  <a:srgbClr val="FF0000"/>
                </a:solidFill>
              </a:rPr>
              <a:t>current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A3E01EA-BD5B-47EF-B676-D4B69D20CD25}"/>
              </a:ext>
            </a:extLst>
          </p:cNvPr>
          <p:cNvCxnSpPr>
            <a:stCxn id="24" idx="3"/>
          </p:cNvCxnSpPr>
          <p:nvPr/>
        </p:nvCxnSpPr>
        <p:spPr>
          <a:xfrm>
            <a:off x="5801285" y="4533436"/>
            <a:ext cx="12073" cy="12041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8CBB50EE-6291-4CC0-89B5-F73EFF9FE0BC}"/>
              </a:ext>
            </a:extLst>
          </p:cNvPr>
          <p:cNvCxnSpPr/>
          <p:nvPr/>
        </p:nvCxnSpPr>
        <p:spPr>
          <a:xfrm>
            <a:off x="5828241" y="5153989"/>
            <a:ext cx="9904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7019CD5-73A1-45F9-A613-68380EBC1198}"/>
              </a:ext>
            </a:extLst>
          </p:cNvPr>
          <p:cNvCxnSpPr/>
          <p:nvPr/>
        </p:nvCxnSpPr>
        <p:spPr>
          <a:xfrm>
            <a:off x="6811617" y="5135493"/>
            <a:ext cx="0" cy="801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CF18C82-8848-4D95-AAE8-77741E3D1AC2}"/>
              </a:ext>
            </a:extLst>
          </p:cNvPr>
          <p:cNvSpPr txBox="1"/>
          <p:nvPr/>
        </p:nvSpPr>
        <p:spPr>
          <a:xfrm>
            <a:off x="5314819" y="6051292"/>
            <a:ext cx="727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</a:t>
            </a:r>
            <a:r>
              <a:rPr lang="zh-TW" altLang="en-US" dirty="0">
                <a:solidFill>
                  <a:srgbClr val="FF0000"/>
                </a:solidFill>
              </a:rPr>
              <a:t> 將與節點 </a:t>
            </a:r>
            <a:r>
              <a:rPr lang="en-US" altLang="zh-TW" dirty="0">
                <a:solidFill>
                  <a:srgbClr val="FF0000"/>
                </a:solidFill>
              </a:rPr>
              <a:t>current </a:t>
            </a:r>
            <a:r>
              <a:rPr lang="zh-TW" altLang="en-US" dirty="0">
                <a:solidFill>
                  <a:srgbClr val="FF0000"/>
                </a:solidFill>
              </a:rPr>
              <a:t>相鄰的節點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都 </a:t>
            </a:r>
            <a:r>
              <a:rPr lang="en-US" altLang="zh-TW" dirty="0">
                <a:solidFill>
                  <a:srgbClr val="FF0000"/>
                </a:solidFill>
              </a:rPr>
              <a:t>push</a:t>
            </a:r>
            <a:r>
              <a:rPr lang="zh-TW" altLang="en-US" dirty="0">
                <a:solidFill>
                  <a:srgbClr val="FF0000"/>
                </a:solidFill>
              </a:rPr>
              <a:t>進 </a:t>
            </a:r>
            <a:r>
              <a:rPr lang="en-US" altLang="zh-TW" dirty="0">
                <a:solidFill>
                  <a:srgbClr val="FF0000"/>
                </a:solidFill>
              </a:rPr>
              <a:t>stack</a:t>
            </a:r>
            <a:r>
              <a:rPr lang="zh-TW" altLang="en-US" dirty="0">
                <a:solidFill>
                  <a:srgbClr val="FF0000"/>
                </a:solidFill>
              </a:rPr>
              <a:t>裡，並都設為已拜訪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21D9976D-5640-4031-90A3-02658B160B7D}"/>
              </a:ext>
            </a:extLst>
          </p:cNvPr>
          <p:cNvCxnSpPr/>
          <p:nvPr/>
        </p:nvCxnSpPr>
        <p:spPr>
          <a:xfrm>
            <a:off x="2955235" y="3816626"/>
            <a:ext cx="11264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04564A3-124A-4FB5-87FA-3AFFC24540AF}"/>
              </a:ext>
            </a:extLst>
          </p:cNvPr>
          <p:cNvSpPr txBox="1"/>
          <p:nvPr/>
        </p:nvSpPr>
        <p:spPr>
          <a:xfrm>
            <a:off x="4208115" y="3601965"/>
            <a:ext cx="303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重複</a:t>
            </a:r>
            <a:r>
              <a:rPr lang="en-US" altLang="zh-TW" dirty="0">
                <a:solidFill>
                  <a:srgbClr val="FF0000"/>
                </a:solidFill>
              </a:rPr>
              <a:t>2,3</a:t>
            </a:r>
            <a:r>
              <a:rPr lang="zh-TW" altLang="en-US" dirty="0">
                <a:solidFill>
                  <a:srgbClr val="FF0000"/>
                </a:solidFill>
              </a:rPr>
              <a:t>直到 </a:t>
            </a:r>
            <a:r>
              <a:rPr lang="en-US" altLang="zh-TW" dirty="0">
                <a:solidFill>
                  <a:srgbClr val="FF0000"/>
                </a:solidFill>
              </a:rPr>
              <a:t>stack</a:t>
            </a:r>
            <a:r>
              <a:rPr lang="zh-TW" altLang="en-US" dirty="0">
                <a:solidFill>
                  <a:srgbClr val="FF0000"/>
                </a:solidFill>
              </a:rPr>
              <a:t>為空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D7CDDA0-FF86-4DB3-9E9F-21815632C35E}"/>
              </a:ext>
            </a:extLst>
          </p:cNvPr>
          <p:cNvSpPr/>
          <p:nvPr/>
        </p:nvSpPr>
        <p:spPr>
          <a:xfrm>
            <a:off x="826127" y="5988430"/>
            <a:ext cx="897835" cy="310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A847AAD6-C482-4E6F-B6C7-0EF57B0A053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1723962" y="6143612"/>
            <a:ext cx="7021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4CEA575-521F-4CA6-B35D-F9BF3D3C712F}"/>
              </a:ext>
            </a:extLst>
          </p:cNvPr>
          <p:cNvSpPr txBox="1"/>
          <p:nvPr/>
        </p:nvSpPr>
        <p:spPr>
          <a:xfrm>
            <a:off x="1716306" y="6269310"/>
            <a:ext cx="408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1,2,3</a:t>
            </a:r>
            <a:r>
              <a:rPr lang="zh-TW" altLang="en-US" dirty="0">
                <a:solidFill>
                  <a:srgbClr val="FF0000"/>
                </a:solidFill>
              </a:rPr>
              <a:t>做完即可得到一個連通圖的結果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88780BF-C6EF-410A-97E9-6B21295A39A8}"/>
              </a:ext>
            </a:extLst>
          </p:cNvPr>
          <p:cNvSpPr txBox="1"/>
          <p:nvPr/>
        </p:nvSpPr>
        <p:spPr>
          <a:xfrm>
            <a:off x="6665975" y="932688"/>
            <a:ext cx="365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複雜度</a:t>
            </a:r>
            <a:r>
              <a:rPr lang="en-US" altLang="zh-TW" dirty="0">
                <a:solidFill>
                  <a:srgbClr val="FF0000"/>
                </a:solidFill>
              </a:rPr>
              <a:t>O(ne): </a:t>
            </a:r>
            <a:r>
              <a:rPr lang="en-US" altLang="zh-TW" dirty="0"/>
              <a:t>n</a:t>
            </a:r>
            <a:r>
              <a:rPr lang="zh-TW" altLang="en-US" dirty="0"/>
              <a:t>為節點數</a:t>
            </a:r>
            <a:r>
              <a:rPr lang="en-US" altLang="zh-TW" dirty="0"/>
              <a:t>, e</a:t>
            </a:r>
            <a:r>
              <a:rPr lang="zh-TW" altLang="en-US" dirty="0"/>
              <a:t>為邊數</a:t>
            </a:r>
          </a:p>
        </p:txBody>
      </p:sp>
    </p:spTree>
    <p:extLst>
      <p:ext uri="{BB962C8B-B14F-4D97-AF65-F5344CB8AC3E}">
        <p14:creationId xmlns:p14="http://schemas.microsoft.com/office/powerpoint/2010/main" val="170080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37" grpId="0"/>
      <p:bldP spid="46" grpId="0"/>
      <p:bldP spid="49" grpId="0"/>
      <p:bldP spid="50" grpId="0" animBg="1"/>
      <p:bldP spid="57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89E0F-4DB7-45EF-97E9-8E7CDB35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– Preorder</a:t>
            </a:r>
            <a:r>
              <a:rPr lang="zh-TW" altLang="en-US" dirty="0"/>
              <a:t> </a:t>
            </a:r>
            <a:r>
              <a:rPr lang="en-US" altLang="zh-TW" dirty="0"/>
              <a:t>traversal(</a:t>
            </a:r>
            <a:r>
              <a:rPr lang="en-US" altLang="zh-TW" dirty="0" err="1"/>
              <a:t>nonrecursive</a:t>
            </a:r>
            <a:r>
              <a:rPr lang="en-US" altLang="zh-TW" dirty="0"/>
              <a:t> version)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FCA50A-E84B-4040-9062-AA26E4D0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25898" cy="4229392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0F1B676-1F44-49B6-ADA5-7BAF6B08427D}"/>
              </a:ext>
            </a:extLst>
          </p:cNvPr>
          <p:cNvCxnSpPr/>
          <p:nvPr/>
        </p:nvCxnSpPr>
        <p:spPr>
          <a:xfrm>
            <a:off x="2687444" y="1839951"/>
            <a:ext cx="34903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B308E8-3168-45C3-8C30-8488E36340D5}"/>
              </a:ext>
            </a:extLst>
          </p:cNvPr>
          <p:cNvSpPr txBox="1"/>
          <p:nvPr/>
        </p:nvSpPr>
        <p:spPr>
          <a:xfrm>
            <a:off x="6327648" y="169068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en-US" dirty="0">
                <a:solidFill>
                  <a:srgbClr val="FF0000"/>
                </a:solidFill>
              </a:rPr>
              <a:t> 從</a:t>
            </a:r>
            <a:r>
              <a:rPr lang="en-US" altLang="zh-TW" dirty="0">
                <a:solidFill>
                  <a:srgbClr val="FF0000"/>
                </a:solidFill>
              </a:rPr>
              <a:t>root</a:t>
            </a:r>
            <a:r>
              <a:rPr lang="zh-TW" altLang="en-US" dirty="0">
                <a:solidFill>
                  <a:srgbClr val="FF0000"/>
                </a:solidFill>
              </a:rPr>
              <a:t>開始放進</a:t>
            </a:r>
            <a:r>
              <a:rPr lang="en-US" altLang="zh-TW" dirty="0">
                <a:solidFill>
                  <a:srgbClr val="FF0000"/>
                </a:solidFill>
              </a:rPr>
              <a:t>stack</a:t>
            </a:r>
            <a:r>
              <a:rPr lang="zh-TW" altLang="en-US" dirty="0">
                <a:solidFill>
                  <a:srgbClr val="FF0000"/>
                </a:solidFill>
              </a:rPr>
              <a:t>裡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21678C6-7A21-4037-BE44-6186D1EF8EE3}"/>
              </a:ext>
            </a:extLst>
          </p:cNvPr>
          <p:cNvCxnSpPr>
            <a:cxnSpLocks/>
          </p:cNvCxnSpPr>
          <p:nvPr/>
        </p:nvCxnSpPr>
        <p:spPr>
          <a:xfrm>
            <a:off x="5239512" y="2642616"/>
            <a:ext cx="0" cy="6675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6C60E8F-9514-4653-91C2-A8CF6685D6ED}"/>
              </a:ext>
            </a:extLst>
          </p:cNvPr>
          <p:cNvCxnSpPr/>
          <p:nvPr/>
        </p:nvCxnSpPr>
        <p:spPr>
          <a:xfrm>
            <a:off x="5239512" y="3008376"/>
            <a:ext cx="22641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C5A4BB3-5561-48FF-B29F-6448C8F4E076}"/>
              </a:ext>
            </a:extLst>
          </p:cNvPr>
          <p:cNvSpPr txBox="1"/>
          <p:nvPr/>
        </p:nvSpPr>
        <p:spPr>
          <a:xfrm>
            <a:off x="7503656" y="2791706"/>
            <a:ext cx="399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r>
              <a:rPr lang="zh-TW" altLang="en-US" dirty="0">
                <a:solidFill>
                  <a:srgbClr val="FF0000"/>
                </a:solidFill>
              </a:rPr>
              <a:t> 從 </a:t>
            </a:r>
            <a:r>
              <a:rPr lang="en-US" altLang="zh-TW" dirty="0">
                <a:solidFill>
                  <a:srgbClr val="FF0000"/>
                </a:solidFill>
              </a:rPr>
              <a:t>stack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pop </a:t>
            </a:r>
            <a:r>
              <a:rPr lang="zh-TW" altLang="en-US" dirty="0">
                <a:solidFill>
                  <a:srgbClr val="FF0000"/>
                </a:solidFill>
              </a:rPr>
              <a:t>出節點 </a:t>
            </a:r>
            <a:r>
              <a:rPr lang="en-US" altLang="zh-TW" dirty="0">
                <a:solidFill>
                  <a:srgbClr val="FF0000"/>
                </a:solidFill>
              </a:rPr>
              <a:t>current</a:t>
            </a:r>
            <a:r>
              <a:rPr lang="zh-TW" altLang="en-US" dirty="0">
                <a:solidFill>
                  <a:srgbClr val="FF0000"/>
                </a:solidFill>
              </a:rPr>
              <a:t>，並印出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DAA41F9-166B-443F-B4E0-4743A1D71E5A}"/>
              </a:ext>
            </a:extLst>
          </p:cNvPr>
          <p:cNvCxnSpPr>
            <a:cxnSpLocks/>
          </p:cNvCxnSpPr>
          <p:nvPr/>
        </p:nvCxnSpPr>
        <p:spPr>
          <a:xfrm>
            <a:off x="5464098" y="3654552"/>
            <a:ext cx="0" cy="1914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216C569-2E71-4C2C-8A8A-F60EF1E2D173}"/>
              </a:ext>
            </a:extLst>
          </p:cNvPr>
          <p:cNvCxnSpPr>
            <a:cxnSpLocks/>
          </p:cNvCxnSpPr>
          <p:nvPr/>
        </p:nvCxnSpPr>
        <p:spPr>
          <a:xfrm>
            <a:off x="5464098" y="4587240"/>
            <a:ext cx="17047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CB63DAE-44D9-42BB-8451-ED275BC3E403}"/>
              </a:ext>
            </a:extLst>
          </p:cNvPr>
          <p:cNvSpPr txBox="1"/>
          <p:nvPr/>
        </p:nvSpPr>
        <p:spPr>
          <a:xfrm>
            <a:off x="7168896" y="4402574"/>
            <a:ext cx="3999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</a:t>
            </a:r>
            <a:r>
              <a:rPr lang="zh-TW" altLang="en-US" dirty="0">
                <a:solidFill>
                  <a:srgbClr val="FF0000"/>
                </a:solidFill>
              </a:rPr>
              <a:t> 因為 </a:t>
            </a:r>
            <a:r>
              <a:rPr lang="en-US" altLang="zh-TW" dirty="0">
                <a:solidFill>
                  <a:srgbClr val="FF0000"/>
                </a:solidFill>
              </a:rPr>
              <a:t>stack</a:t>
            </a:r>
            <a:r>
              <a:rPr lang="zh-TW" altLang="en-US" dirty="0">
                <a:solidFill>
                  <a:srgbClr val="FF0000"/>
                </a:solidFill>
              </a:rPr>
              <a:t> 為 </a:t>
            </a:r>
            <a:r>
              <a:rPr lang="en-US" altLang="zh-TW" dirty="0">
                <a:solidFill>
                  <a:srgbClr val="FF0000"/>
                </a:solidFill>
              </a:rPr>
              <a:t>Last-In-First-Out</a:t>
            </a:r>
            <a:r>
              <a:rPr lang="zh-TW" altLang="en-US" dirty="0">
                <a:solidFill>
                  <a:srgbClr val="FF0000"/>
                </a:solidFill>
              </a:rPr>
              <a:t> 的特性，先找出節點 </a:t>
            </a:r>
            <a:r>
              <a:rPr lang="en-US" altLang="zh-TW" dirty="0">
                <a:solidFill>
                  <a:srgbClr val="FF0000"/>
                </a:solidFill>
              </a:rPr>
              <a:t>current </a:t>
            </a:r>
            <a:r>
              <a:rPr lang="zh-TW" altLang="en-US" dirty="0">
                <a:solidFill>
                  <a:srgbClr val="FF0000"/>
                </a:solidFill>
              </a:rPr>
              <a:t>的右節點，再來是左節點，如果存在就 </a:t>
            </a:r>
            <a:r>
              <a:rPr lang="en-US" altLang="zh-TW" dirty="0">
                <a:solidFill>
                  <a:srgbClr val="FF0000"/>
                </a:solidFill>
              </a:rPr>
              <a:t>push</a:t>
            </a:r>
            <a:r>
              <a:rPr lang="zh-TW" altLang="en-US" dirty="0">
                <a:solidFill>
                  <a:srgbClr val="FF0000"/>
                </a:solidFill>
              </a:rPr>
              <a:t> 進 </a:t>
            </a:r>
            <a:r>
              <a:rPr lang="en-US" altLang="zh-TW" dirty="0">
                <a:solidFill>
                  <a:srgbClr val="FF0000"/>
                </a:solidFill>
              </a:rPr>
              <a:t>stack</a:t>
            </a:r>
            <a:r>
              <a:rPr lang="zh-TW" altLang="en-US" dirty="0">
                <a:solidFill>
                  <a:srgbClr val="FF0000"/>
                </a:solidFill>
              </a:rPr>
              <a:t>裡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7F73B7E-27AE-4254-875D-0BB8E883BD3B}"/>
              </a:ext>
            </a:extLst>
          </p:cNvPr>
          <p:cNvCxnSpPr>
            <a:cxnSpLocks/>
          </p:cNvCxnSpPr>
          <p:nvPr/>
        </p:nvCxnSpPr>
        <p:spPr>
          <a:xfrm>
            <a:off x="3300538" y="2401824"/>
            <a:ext cx="28772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40921F0-8AE4-4414-AD20-5B409ABC50CF}"/>
              </a:ext>
            </a:extLst>
          </p:cNvPr>
          <p:cNvSpPr txBox="1"/>
          <p:nvPr/>
        </p:nvSpPr>
        <p:spPr>
          <a:xfrm>
            <a:off x="6371584" y="221715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重複 </a:t>
            </a:r>
            <a:r>
              <a:rPr lang="en-US" altLang="zh-TW" dirty="0">
                <a:solidFill>
                  <a:srgbClr val="FF0000"/>
                </a:solidFill>
              </a:rPr>
              <a:t>2,3 </a:t>
            </a:r>
            <a:r>
              <a:rPr lang="zh-TW" altLang="en-US" dirty="0">
                <a:solidFill>
                  <a:srgbClr val="FF0000"/>
                </a:solidFill>
              </a:rPr>
              <a:t>直到 </a:t>
            </a:r>
            <a:r>
              <a:rPr lang="en-US" altLang="zh-TW" dirty="0">
                <a:solidFill>
                  <a:srgbClr val="FF0000"/>
                </a:solidFill>
              </a:rPr>
              <a:t>stack</a:t>
            </a:r>
            <a:r>
              <a:rPr lang="zh-TW" altLang="en-US" dirty="0">
                <a:solidFill>
                  <a:srgbClr val="FF0000"/>
                </a:solidFill>
              </a:rPr>
              <a:t>為空</a:t>
            </a:r>
          </a:p>
        </p:txBody>
      </p:sp>
    </p:spTree>
    <p:extLst>
      <p:ext uri="{BB962C8B-B14F-4D97-AF65-F5344CB8AC3E}">
        <p14:creationId xmlns:p14="http://schemas.microsoft.com/office/powerpoint/2010/main" val="279314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9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C8FB2-C257-4352-9529-F36BECA3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– </a:t>
            </a:r>
            <a:r>
              <a:rPr lang="zh-TW" altLang="en-US" dirty="0"/>
              <a:t>作業</a:t>
            </a:r>
            <a:r>
              <a:rPr lang="en-US" altLang="zh-TW" dirty="0"/>
              <a:t>4</a:t>
            </a:r>
            <a:r>
              <a:rPr lang="zh-TW" altLang="en-US" dirty="0"/>
              <a:t>第二題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4C3603-B917-49AB-BDD6-B063D76C2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72" y="1825625"/>
            <a:ext cx="11710416" cy="4667250"/>
          </a:xfrm>
        </p:spPr>
        <p:txBody>
          <a:bodyPr>
            <a:normAutofit/>
          </a:bodyPr>
          <a:lstStyle/>
          <a:p>
            <a:r>
              <a:rPr lang="en-US" altLang="zh-TW" dirty="0"/>
              <a:t>Information: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建立一個 </a:t>
            </a:r>
            <a:r>
              <a:rPr lang="en-US" altLang="zh-TW" dirty="0"/>
              <a:t>visit</a:t>
            </a:r>
            <a:r>
              <a:rPr lang="zh-TW" altLang="en-US" dirty="0"/>
              <a:t> 矩陣判斷每個位置</a:t>
            </a:r>
            <a:r>
              <a:rPr lang="zh-TW" altLang="en-US" dirty="0">
                <a:solidFill>
                  <a:srgbClr val="FF0000"/>
                </a:solidFill>
              </a:rPr>
              <a:t>是否被走訪過</a:t>
            </a:r>
            <a:r>
              <a:rPr lang="en-US" altLang="zh-TW" dirty="0"/>
              <a:t>?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判斷周圍每個點是否可走</a:t>
            </a:r>
            <a:r>
              <a:rPr lang="en-US" altLang="zh-TW" dirty="0"/>
              <a:t>?(</a:t>
            </a:r>
            <a:r>
              <a:rPr lang="zh-TW" altLang="en-US" dirty="0">
                <a:solidFill>
                  <a:srgbClr val="FF0000"/>
                </a:solidFill>
              </a:rPr>
              <a:t>障礙物</a:t>
            </a:r>
            <a:r>
              <a:rPr lang="en-US" altLang="zh-TW" dirty="0"/>
              <a:t>?)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是否在迷宮範圍內</a:t>
            </a:r>
            <a:r>
              <a:rPr lang="en-US" altLang="zh-TW" dirty="0"/>
              <a:t>?(</a:t>
            </a:r>
            <a:r>
              <a:rPr lang="zh-TW" altLang="en-US" dirty="0">
                <a:solidFill>
                  <a:srgbClr val="FF0000"/>
                </a:solidFill>
              </a:rPr>
              <a:t>邊界條件</a:t>
            </a:r>
            <a:r>
              <a:rPr lang="zh-TW" altLang="en-US" dirty="0"/>
              <a:t>是</a:t>
            </a:r>
            <a:r>
              <a:rPr lang="en-US" altLang="zh-TW" dirty="0"/>
              <a:t>?) 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Algorithm: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掃描整張地圖，直到</a:t>
            </a:r>
            <a:r>
              <a:rPr lang="zh-TW" altLang="en-US" dirty="0">
                <a:solidFill>
                  <a:srgbClr val="FF0000"/>
                </a:solidFill>
              </a:rPr>
              <a:t>有可走的位置</a:t>
            </a:r>
            <a:r>
              <a:rPr lang="zh-TW" altLang="en-US" dirty="0"/>
              <a:t>，把此座標 </a:t>
            </a:r>
            <a:r>
              <a:rPr lang="en-US" altLang="zh-TW" dirty="0">
                <a:solidFill>
                  <a:srgbClr val="FF0000"/>
                </a:solidFill>
              </a:rPr>
              <a:t>push</a:t>
            </a:r>
            <a:r>
              <a:rPr lang="zh-TW" altLang="en-US" dirty="0">
                <a:solidFill>
                  <a:srgbClr val="FF0000"/>
                </a:solidFill>
              </a:rPr>
              <a:t> 進 </a:t>
            </a:r>
            <a:r>
              <a:rPr lang="en-US" altLang="zh-TW" dirty="0">
                <a:solidFill>
                  <a:srgbClr val="FF0000"/>
                </a:solidFill>
              </a:rPr>
              <a:t>stack</a:t>
            </a:r>
            <a:r>
              <a:rPr lang="zh-TW" altLang="en-US" dirty="0"/>
              <a:t>，並設為</a:t>
            </a:r>
            <a:r>
              <a:rPr lang="zh-TW" altLang="en-US" dirty="0">
                <a:solidFill>
                  <a:srgbClr val="FF0000"/>
                </a:solidFill>
              </a:rPr>
              <a:t>已拜訪</a:t>
            </a:r>
            <a:endParaRPr lang="en-US" altLang="zh-TW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zh-TW" altLang="en-US" dirty="0"/>
              <a:t>從 </a:t>
            </a:r>
            <a:r>
              <a:rPr lang="en-US" altLang="zh-TW" dirty="0"/>
              <a:t>stack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pop</a:t>
            </a:r>
            <a:r>
              <a:rPr lang="zh-TW" altLang="en-US" dirty="0"/>
              <a:t>出第一個元素</a:t>
            </a:r>
            <a:r>
              <a:rPr lang="en-US" altLang="zh-TW" dirty="0"/>
              <a:t>(top)</a:t>
            </a:r>
            <a:r>
              <a:rPr lang="zh-TW" altLang="en-US" dirty="0"/>
              <a:t>座標</a:t>
            </a:r>
            <a:r>
              <a:rPr lang="en-US" altLang="zh-TW" dirty="0"/>
              <a:t>(</a:t>
            </a:r>
            <a:r>
              <a:rPr lang="en-US" altLang="zh-TW" dirty="0" err="1"/>
              <a:t>y,x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en-US" altLang="zh-TW" dirty="0"/>
              <a:t> </a:t>
            </a:r>
            <a:r>
              <a:rPr lang="zh-TW" altLang="en-US" dirty="0"/>
              <a:t>走訪</a:t>
            </a:r>
            <a:r>
              <a:rPr lang="en-US" altLang="zh-TW" dirty="0"/>
              <a:t>(</a:t>
            </a:r>
            <a:r>
              <a:rPr lang="en-US" altLang="zh-TW" dirty="0" err="1"/>
              <a:t>y,x</a:t>
            </a:r>
            <a:r>
              <a:rPr lang="en-US" altLang="zh-TW" dirty="0"/>
              <a:t>)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FF0000"/>
                </a:solidFill>
              </a:rPr>
              <a:t>上下左右</a:t>
            </a:r>
            <a:r>
              <a:rPr lang="zh-TW" altLang="en-US" dirty="0"/>
              <a:t>鄰居，</a:t>
            </a:r>
            <a:r>
              <a:rPr lang="zh-TW" altLang="en-US" dirty="0">
                <a:solidFill>
                  <a:srgbClr val="FF0000"/>
                </a:solidFill>
              </a:rPr>
              <a:t>可以行走</a:t>
            </a:r>
            <a:r>
              <a:rPr lang="zh-TW" altLang="en-US" dirty="0"/>
              <a:t>且</a:t>
            </a:r>
            <a:r>
              <a:rPr lang="zh-TW" altLang="en-US" dirty="0">
                <a:solidFill>
                  <a:srgbClr val="FF0000"/>
                </a:solidFill>
              </a:rPr>
              <a:t>沒走訪過</a:t>
            </a:r>
            <a:r>
              <a:rPr lang="zh-TW" altLang="en-US" dirty="0"/>
              <a:t>就 </a:t>
            </a:r>
            <a:r>
              <a:rPr lang="en-US" altLang="zh-TW" dirty="0"/>
              <a:t>push</a:t>
            </a:r>
            <a:r>
              <a:rPr lang="zh-TW" altLang="en-US" dirty="0"/>
              <a:t> 進 </a:t>
            </a:r>
            <a:r>
              <a:rPr lang="en-US" altLang="zh-TW" dirty="0"/>
              <a:t>stack</a:t>
            </a:r>
            <a:r>
              <a:rPr lang="zh-TW" altLang="en-US" dirty="0"/>
              <a:t>，並設為</a:t>
            </a:r>
            <a:r>
              <a:rPr lang="zh-TW" altLang="en-US" dirty="0">
                <a:solidFill>
                  <a:srgbClr val="FF0000"/>
                </a:solidFill>
              </a:rPr>
              <a:t>已拜訪</a:t>
            </a:r>
            <a:endParaRPr lang="en-US" altLang="zh-TW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zh-TW" altLang="en-US" dirty="0"/>
              <a:t>重複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, 3</a:t>
            </a:r>
            <a:r>
              <a:rPr lang="zh-TW" altLang="en-US" dirty="0"/>
              <a:t>直到 </a:t>
            </a:r>
            <a:r>
              <a:rPr lang="en-US" altLang="zh-TW" dirty="0">
                <a:solidFill>
                  <a:srgbClr val="FF0000"/>
                </a:solidFill>
              </a:rPr>
              <a:t>stack</a:t>
            </a:r>
            <a:r>
              <a:rPr lang="zh-TW" altLang="en-US" dirty="0">
                <a:solidFill>
                  <a:srgbClr val="FF0000"/>
                </a:solidFill>
              </a:rPr>
              <a:t>為空</a:t>
            </a:r>
            <a:endParaRPr lang="en-US" altLang="zh-TW" dirty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做完</a:t>
            </a:r>
            <a:r>
              <a:rPr lang="en-US" altLang="zh-TW" dirty="0">
                <a:solidFill>
                  <a:srgbClr val="FF0000"/>
                </a:solidFill>
              </a:rPr>
              <a:t>1~4</a:t>
            </a:r>
            <a:r>
              <a:rPr lang="zh-TW" altLang="en-US" dirty="0">
                <a:solidFill>
                  <a:srgbClr val="FF0000"/>
                </a:solidFill>
              </a:rPr>
              <a:t>，找到一個連通圖</a:t>
            </a:r>
            <a:r>
              <a:rPr lang="zh-TW" altLang="en-US" dirty="0"/>
              <a:t>，重複以上</a:t>
            </a:r>
            <a:r>
              <a:rPr lang="en-US" altLang="zh-TW" dirty="0"/>
              <a:t>4</a:t>
            </a:r>
            <a:r>
              <a:rPr lang="zh-TW" altLang="en-US" dirty="0"/>
              <a:t>個步驟，直到</a:t>
            </a:r>
            <a:r>
              <a:rPr lang="zh-TW" altLang="en-US" dirty="0">
                <a:solidFill>
                  <a:srgbClr val="FF0000"/>
                </a:solidFill>
              </a:rPr>
              <a:t>所有座標都已經走訪過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508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1266</Words>
  <Application>Microsoft Office PowerPoint</Application>
  <PresentationFormat>寬螢幕</PresentationFormat>
  <Paragraphs>145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標楷體</vt:lpstr>
      <vt:lpstr>Arial</vt:lpstr>
      <vt:lpstr>Calibri</vt:lpstr>
      <vt:lpstr>Calibri Light</vt:lpstr>
      <vt:lpstr>Office 佈景主題</vt:lpstr>
      <vt:lpstr>BFS,DFS期中考、hw4說明</vt:lpstr>
      <vt:lpstr>Outline</vt:lpstr>
      <vt:lpstr>測資說明</vt:lpstr>
      <vt:lpstr>作業說明</vt:lpstr>
      <vt:lpstr>Adjacency matrix</vt:lpstr>
      <vt:lpstr>Adjacency matrix(cont)</vt:lpstr>
      <vt:lpstr>DFS – 尋找連通圖</vt:lpstr>
      <vt:lpstr>DFS – Preorder traversal(nonrecursive version)</vt:lpstr>
      <vt:lpstr>DFS – 作業4第二題</vt:lpstr>
      <vt:lpstr>BFS- 尋找1到N的最短路徑步數</vt:lpstr>
      <vt:lpstr>BFS – Level - order traversal</vt:lpstr>
      <vt:lpstr>BFS – 作業4第三、四題</vt:lpstr>
      <vt:lpstr>結論(應用)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BFS,DFS期中考、作業說明</dc:title>
  <dc:creator>dcmc-computer</dc:creator>
  <cp:lastModifiedBy>dcmc-computer</cp:lastModifiedBy>
  <cp:revision>13</cp:revision>
  <dcterms:created xsi:type="dcterms:W3CDTF">2020-05-25T08:56:01Z</dcterms:created>
  <dcterms:modified xsi:type="dcterms:W3CDTF">2020-05-25T14:42:45Z</dcterms:modified>
</cp:coreProperties>
</file>