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3"/>
  </p:notesMasterIdLst>
  <p:sldIdLst>
    <p:sldId id="281" r:id="rId2"/>
    <p:sldId id="266" r:id="rId3"/>
    <p:sldId id="395" r:id="rId4"/>
    <p:sldId id="396" r:id="rId5"/>
    <p:sldId id="397" r:id="rId6"/>
    <p:sldId id="398" r:id="rId7"/>
    <p:sldId id="399" r:id="rId8"/>
    <p:sldId id="400" r:id="rId9"/>
    <p:sldId id="401" r:id="rId10"/>
    <p:sldId id="402" r:id="rId11"/>
    <p:sldId id="403" r:id="rId12"/>
    <p:sldId id="404" r:id="rId13"/>
    <p:sldId id="405" r:id="rId14"/>
    <p:sldId id="406" r:id="rId15"/>
    <p:sldId id="407" r:id="rId16"/>
    <p:sldId id="408" r:id="rId17"/>
    <p:sldId id="409" r:id="rId18"/>
    <p:sldId id="276" r:id="rId19"/>
    <p:sldId id="351" r:id="rId20"/>
    <p:sldId id="385" r:id="rId21"/>
    <p:sldId id="384" r:id="rId22"/>
    <p:sldId id="386" r:id="rId23"/>
    <p:sldId id="387" r:id="rId24"/>
    <p:sldId id="388" r:id="rId25"/>
    <p:sldId id="389" r:id="rId26"/>
    <p:sldId id="390" r:id="rId27"/>
    <p:sldId id="391" r:id="rId28"/>
    <p:sldId id="392" r:id="rId29"/>
    <p:sldId id="393" r:id="rId30"/>
    <p:sldId id="394" r:id="rId31"/>
    <p:sldId id="274" r:id="rId32"/>
  </p:sldIdLst>
  <p:sldSz cx="12192000" cy="6858000"/>
  <p:notesSz cx="6858000" cy="9144000"/>
  <p:embeddedFontLst>
    <p:embeddedFont>
      <p:font typeface="迷你简幼线" panose="02010600030101010101" charset="-122"/>
      <p:regular r:id="rId34"/>
    </p:embeddedFont>
    <p:embeddedFont>
      <p:font typeface="Agency FB" panose="020B0503020202020204" pitchFamily="34" charset="0"/>
      <p:regular r:id="rId35"/>
      <p:bold r:id="rId36"/>
    </p:embeddedFont>
    <p:embeddedFont>
      <p:font typeface="BankGothic Lt BT" panose="020B0607020203060204"/>
      <p:regular r:id="rId37"/>
    </p:embeddedFont>
    <p:embeddedFont>
      <p:font typeface="Calibri" panose="020F0502020204030204" pitchFamily="34" charset="0"/>
      <p:regular r:id="rId38"/>
      <p:bold r:id="rId39"/>
      <p:italic r:id="rId40"/>
      <p:boldItalic r:id="rId41"/>
    </p:embeddedFont>
  </p:embeddedFontLst>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957" autoAdjust="0"/>
  </p:normalViewPr>
  <p:slideViewPr>
    <p:cSldViewPr>
      <p:cViewPr varScale="1">
        <p:scale>
          <a:sx n="74" d="100"/>
          <a:sy n="74" d="100"/>
        </p:scale>
        <p:origin x="72" y="102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5ED1EF-CE0C-4F5B-8D56-F992AB1193E6}" type="datetimeFigureOut">
              <a:rPr lang="zh-CN" altLang="en-US" smtClean="0"/>
              <a:t>2020/11/19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7B793-DD03-4969-BEA8-291742079853}" type="slidenum">
              <a:rPr lang="zh-CN" altLang="en-US" smtClean="0"/>
              <a:t>‹#›</a:t>
            </a:fld>
            <a:endParaRPr lang="zh-CN" altLang="en-US"/>
          </a:p>
        </p:txBody>
      </p:sp>
    </p:spTree>
    <p:extLst>
      <p:ext uri="{BB962C8B-B14F-4D97-AF65-F5344CB8AC3E}">
        <p14:creationId xmlns:p14="http://schemas.microsoft.com/office/powerpoint/2010/main" val="1306108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a:t>
            </a:fld>
            <a:endParaRPr lang="zh-CN" altLang="en-US"/>
          </a:p>
        </p:txBody>
      </p:sp>
    </p:spTree>
    <p:extLst>
      <p:ext uri="{BB962C8B-B14F-4D97-AF65-F5344CB8AC3E}">
        <p14:creationId xmlns:p14="http://schemas.microsoft.com/office/powerpoint/2010/main" val="1796796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10</a:t>
            </a:fld>
            <a:endParaRPr lang="zh-CN" altLang="en-US"/>
          </a:p>
        </p:txBody>
      </p:sp>
    </p:spTree>
    <p:extLst>
      <p:ext uri="{BB962C8B-B14F-4D97-AF65-F5344CB8AC3E}">
        <p14:creationId xmlns:p14="http://schemas.microsoft.com/office/powerpoint/2010/main" val="2492522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11</a:t>
            </a:fld>
            <a:endParaRPr lang="zh-CN" altLang="en-US"/>
          </a:p>
        </p:txBody>
      </p:sp>
    </p:spTree>
    <p:extLst>
      <p:ext uri="{BB962C8B-B14F-4D97-AF65-F5344CB8AC3E}">
        <p14:creationId xmlns:p14="http://schemas.microsoft.com/office/powerpoint/2010/main" val="2396295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12</a:t>
            </a:fld>
            <a:endParaRPr lang="zh-CN" altLang="en-US"/>
          </a:p>
        </p:txBody>
      </p:sp>
    </p:spTree>
    <p:extLst>
      <p:ext uri="{BB962C8B-B14F-4D97-AF65-F5344CB8AC3E}">
        <p14:creationId xmlns:p14="http://schemas.microsoft.com/office/powerpoint/2010/main" val="1738822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13</a:t>
            </a:fld>
            <a:endParaRPr lang="zh-CN" altLang="en-US"/>
          </a:p>
        </p:txBody>
      </p:sp>
    </p:spTree>
    <p:extLst>
      <p:ext uri="{BB962C8B-B14F-4D97-AF65-F5344CB8AC3E}">
        <p14:creationId xmlns:p14="http://schemas.microsoft.com/office/powerpoint/2010/main" val="1226125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14</a:t>
            </a:fld>
            <a:endParaRPr lang="zh-CN" altLang="en-US"/>
          </a:p>
        </p:txBody>
      </p:sp>
    </p:spTree>
    <p:extLst>
      <p:ext uri="{BB962C8B-B14F-4D97-AF65-F5344CB8AC3E}">
        <p14:creationId xmlns:p14="http://schemas.microsoft.com/office/powerpoint/2010/main" val="3738535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15</a:t>
            </a:fld>
            <a:endParaRPr lang="zh-CN" altLang="en-US"/>
          </a:p>
        </p:txBody>
      </p:sp>
    </p:spTree>
    <p:extLst>
      <p:ext uri="{BB962C8B-B14F-4D97-AF65-F5344CB8AC3E}">
        <p14:creationId xmlns:p14="http://schemas.microsoft.com/office/powerpoint/2010/main" val="4096050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16</a:t>
            </a:fld>
            <a:endParaRPr lang="zh-CN" altLang="en-US"/>
          </a:p>
        </p:txBody>
      </p:sp>
    </p:spTree>
    <p:extLst>
      <p:ext uri="{BB962C8B-B14F-4D97-AF65-F5344CB8AC3E}">
        <p14:creationId xmlns:p14="http://schemas.microsoft.com/office/powerpoint/2010/main" val="2207983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17</a:t>
            </a:fld>
            <a:endParaRPr lang="zh-CN" altLang="en-US"/>
          </a:p>
        </p:txBody>
      </p:sp>
    </p:spTree>
    <p:extLst>
      <p:ext uri="{BB962C8B-B14F-4D97-AF65-F5344CB8AC3E}">
        <p14:creationId xmlns:p14="http://schemas.microsoft.com/office/powerpoint/2010/main" val="433114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18</a:t>
            </a:fld>
            <a:endParaRPr lang="zh-CN" altLang="en-US"/>
          </a:p>
        </p:txBody>
      </p:sp>
    </p:spTree>
    <p:extLst>
      <p:ext uri="{BB962C8B-B14F-4D97-AF65-F5344CB8AC3E}">
        <p14:creationId xmlns:p14="http://schemas.microsoft.com/office/powerpoint/2010/main" val="3412597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19</a:t>
            </a:fld>
            <a:endParaRPr lang="zh-CN" altLang="en-US"/>
          </a:p>
        </p:txBody>
      </p:sp>
    </p:spTree>
    <p:extLst>
      <p:ext uri="{BB962C8B-B14F-4D97-AF65-F5344CB8AC3E}">
        <p14:creationId xmlns:p14="http://schemas.microsoft.com/office/powerpoint/2010/main" val="4027980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a:t>
            </a:fld>
            <a:endParaRPr lang="zh-CN" altLang="en-US"/>
          </a:p>
        </p:txBody>
      </p:sp>
    </p:spTree>
    <p:extLst>
      <p:ext uri="{BB962C8B-B14F-4D97-AF65-F5344CB8AC3E}">
        <p14:creationId xmlns:p14="http://schemas.microsoft.com/office/powerpoint/2010/main" val="4166485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20</a:t>
            </a:fld>
            <a:endParaRPr lang="zh-CN" altLang="en-US"/>
          </a:p>
        </p:txBody>
      </p:sp>
    </p:spTree>
    <p:extLst>
      <p:ext uri="{BB962C8B-B14F-4D97-AF65-F5344CB8AC3E}">
        <p14:creationId xmlns:p14="http://schemas.microsoft.com/office/powerpoint/2010/main" val="195728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21</a:t>
            </a:fld>
            <a:endParaRPr lang="zh-CN" altLang="en-US"/>
          </a:p>
        </p:txBody>
      </p:sp>
    </p:spTree>
    <p:extLst>
      <p:ext uri="{BB962C8B-B14F-4D97-AF65-F5344CB8AC3E}">
        <p14:creationId xmlns:p14="http://schemas.microsoft.com/office/powerpoint/2010/main" val="1505504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22</a:t>
            </a:fld>
            <a:endParaRPr lang="zh-CN" altLang="en-US"/>
          </a:p>
        </p:txBody>
      </p:sp>
    </p:spTree>
    <p:extLst>
      <p:ext uri="{BB962C8B-B14F-4D97-AF65-F5344CB8AC3E}">
        <p14:creationId xmlns:p14="http://schemas.microsoft.com/office/powerpoint/2010/main" val="26549462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23</a:t>
            </a:fld>
            <a:endParaRPr lang="zh-CN" altLang="en-US"/>
          </a:p>
        </p:txBody>
      </p:sp>
    </p:spTree>
    <p:extLst>
      <p:ext uri="{BB962C8B-B14F-4D97-AF65-F5344CB8AC3E}">
        <p14:creationId xmlns:p14="http://schemas.microsoft.com/office/powerpoint/2010/main" val="41465319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24</a:t>
            </a:fld>
            <a:endParaRPr lang="zh-CN" altLang="en-US"/>
          </a:p>
        </p:txBody>
      </p:sp>
    </p:spTree>
    <p:extLst>
      <p:ext uri="{BB962C8B-B14F-4D97-AF65-F5344CB8AC3E}">
        <p14:creationId xmlns:p14="http://schemas.microsoft.com/office/powerpoint/2010/main" val="2715961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25</a:t>
            </a:fld>
            <a:endParaRPr lang="zh-CN" altLang="en-US"/>
          </a:p>
        </p:txBody>
      </p:sp>
    </p:spTree>
    <p:extLst>
      <p:ext uri="{BB962C8B-B14F-4D97-AF65-F5344CB8AC3E}">
        <p14:creationId xmlns:p14="http://schemas.microsoft.com/office/powerpoint/2010/main" val="11535785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26</a:t>
            </a:fld>
            <a:endParaRPr lang="zh-CN" altLang="en-US"/>
          </a:p>
        </p:txBody>
      </p:sp>
    </p:spTree>
    <p:extLst>
      <p:ext uri="{BB962C8B-B14F-4D97-AF65-F5344CB8AC3E}">
        <p14:creationId xmlns:p14="http://schemas.microsoft.com/office/powerpoint/2010/main" val="17545412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27</a:t>
            </a:fld>
            <a:endParaRPr lang="zh-CN" altLang="en-US"/>
          </a:p>
        </p:txBody>
      </p:sp>
    </p:spTree>
    <p:extLst>
      <p:ext uri="{BB962C8B-B14F-4D97-AF65-F5344CB8AC3E}">
        <p14:creationId xmlns:p14="http://schemas.microsoft.com/office/powerpoint/2010/main" val="6568712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28</a:t>
            </a:fld>
            <a:endParaRPr lang="zh-CN" altLang="en-US"/>
          </a:p>
        </p:txBody>
      </p:sp>
    </p:spTree>
    <p:extLst>
      <p:ext uri="{BB962C8B-B14F-4D97-AF65-F5344CB8AC3E}">
        <p14:creationId xmlns:p14="http://schemas.microsoft.com/office/powerpoint/2010/main" val="29956819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29</a:t>
            </a:fld>
            <a:endParaRPr lang="zh-CN" altLang="en-US"/>
          </a:p>
        </p:txBody>
      </p:sp>
    </p:spTree>
    <p:extLst>
      <p:ext uri="{BB962C8B-B14F-4D97-AF65-F5344CB8AC3E}">
        <p14:creationId xmlns:p14="http://schemas.microsoft.com/office/powerpoint/2010/main" val="2650665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a:t>
            </a:fld>
            <a:endParaRPr lang="zh-CN" altLang="en-US"/>
          </a:p>
        </p:txBody>
      </p:sp>
    </p:spTree>
    <p:extLst>
      <p:ext uri="{BB962C8B-B14F-4D97-AF65-F5344CB8AC3E}">
        <p14:creationId xmlns:p14="http://schemas.microsoft.com/office/powerpoint/2010/main" val="42506829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30</a:t>
            </a:fld>
            <a:endParaRPr lang="zh-CN" altLang="en-US"/>
          </a:p>
        </p:txBody>
      </p:sp>
    </p:spTree>
    <p:extLst>
      <p:ext uri="{BB962C8B-B14F-4D97-AF65-F5344CB8AC3E}">
        <p14:creationId xmlns:p14="http://schemas.microsoft.com/office/powerpoint/2010/main" val="2631588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31</a:t>
            </a:fld>
            <a:endParaRPr lang="zh-CN" altLang="en-US"/>
          </a:p>
        </p:txBody>
      </p:sp>
    </p:spTree>
    <p:extLst>
      <p:ext uri="{BB962C8B-B14F-4D97-AF65-F5344CB8AC3E}">
        <p14:creationId xmlns:p14="http://schemas.microsoft.com/office/powerpoint/2010/main" val="1649391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4</a:t>
            </a:fld>
            <a:endParaRPr lang="zh-CN" altLang="en-US"/>
          </a:p>
        </p:txBody>
      </p:sp>
    </p:spTree>
    <p:extLst>
      <p:ext uri="{BB962C8B-B14F-4D97-AF65-F5344CB8AC3E}">
        <p14:creationId xmlns:p14="http://schemas.microsoft.com/office/powerpoint/2010/main" val="3801949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5</a:t>
            </a:fld>
            <a:endParaRPr lang="zh-CN" altLang="en-US"/>
          </a:p>
        </p:txBody>
      </p:sp>
    </p:spTree>
    <p:extLst>
      <p:ext uri="{BB962C8B-B14F-4D97-AF65-F5344CB8AC3E}">
        <p14:creationId xmlns:p14="http://schemas.microsoft.com/office/powerpoint/2010/main" val="1621793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6</a:t>
            </a:fld>
            <a:endParaRPr lang="zh-CN" altLang="en-US"/>
          </a:p>
        </p:txBody>
      </p:sp>
    </p:spTree>
    <p:extLst>
      <p:ext uri="{BB962C8B-B14F-4D97-AF65-F5344CB8AC3E}">
        <p14:creationId xmlns:p14="http://schemas.microsoft.com/office/powerpoint/2010/main" val="3278348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7</a:t>
            </a:fld>
            <a:endParaRPr lang="zh-CN" altLang="en-US"/>
          </a:p>
        </p:txBody>
      </p:sp>
    </p:spTree>
    <p:extLst>
      <p:ext uri="{BB962C8B-B14F-4D97-AF65-F5344CB8AC3E}">
        <p14:creationId xmlns:p14="http://schemas.microsoft.com/office/powerpoint/2010/main" val="1684498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8</a:t>
            </a:fld>
            <a:endParaRPr lang="zh-CN" altLang="en-US"/>
          </a:p>
        </p:txBody>
      </p:sp>
    </p:spTree>
    <p:extLst>
      <p:ext uri="{BB962C8B-B14F-4D97-AF65-F5344CB8AC3E}">
        <p14:creationId xmlns:p14="http://schemas.microsoft.com/office/powerpoint/2010/main" val="601590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9</a:t>
            </a:fld>
            <a:endParaRPr lang="zh-CN" altLang="en-US"/>
          </a:p>
        </p:txBody>
      </p:sp>
    </p:spTree>
    <p:extLst>
      <p:ext uri="{BB962C8B-B14F-4D97-AF65-F5344CB8AC3E}">
        <p14:creationId xmlns:p14="http://schemas.microsoft.com/office/powerpoint/2010/main" val="4273828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2020/11/19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2020/11/19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5" name="图片 4"/>
          <p:cNvPicPr>
            <a:picLocks noChangeAspect="1"/>
          </p:cNvPicPr>
          <p:nvPr userDrawn="1"/>
        </p:nvPicPr>
        <p:blipFill rotWithShape="1">
          <a:blip r:embed="rId2" cstate="email">
            <a:extLst>
              <a:ext uri="{28A0092B-C50C-407E-A947-70E740481C1C}">
                <a14:useLocalDpi xmlns:a14="http://schemas.microsoft.com/office/drawing/2010/main"/>
              </a:ext>
            </a:extLst>
          </a:blip>
          <a:srcRect l="1704" t="20976" r="1704" b="20291"/>
          <a:stretch/>
        </p:blipFill>
        <p:spPr>
          <a:xfrm>
            <a:off x="-24681" y="-99391"/>
            <a:ext cx="12241361" cy="70567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bg>
      <p:bgPr>
        <a:solidFill>
          <a:schemeClr val="tx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5314263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2020/11/19</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28108" y="2202260"/>
            <a:ext cx="5976664" cy="769441"/>
          </a:xfrm>
          <a:prstGeom prst="rect">
            <a:avLst/>
          </a:prstGeom>
          <a:noFill/>
        </p:spPr>
        <p:txBody>
          <a:bodyPr wrap="square" rtlCol="0">
            <a:spAutoFit/>
          </a:bodyPr>
          <a:lstStyle/>
          <a:p>
            <a:pPr algn="ctr"/>
            <a:r>
              <a:rPr lang="zh-CN" altLang="en-US" sz="4400" dirty="0">
                <a:latin typeface="迷你简幼线" panose="03000509000000000000" pitchFamily="65" charset="-122"/>
                <a:ea typeface="迷你简幼线" panose="03000509000000000000" pitchFamily="65" charset="-122"/>
              </a:rPr>
              <a:t>大数据采集与分析</a:t>
            </a:r>
          </a:p>
        </p:txBody>
      </p:sp>
      <p:sp>
        <p:nvSpPr>
          <p:cNvPr id="4" name="矩形 3"/>
          <p:cNvSpPr/>
          <p:nvPr/>
        </p:nvSpPr>
        <p:spPr>
          <a:xfrm>
            <a:off x="6767690" y="3057577"/>
            <a:ext cx="3129383" cy="523220"/>
          </a:xfrm>
          <a:prstGeom prst="rect">
            <a:avLst/>
          </a:prstGeom>
        </p:spPr>
        <p:txBody>
          <a:bodyPr wrap="none">
            <a:spAutoFit/>
          </a:bodyPr>
          <a:lstStyle/>
          <a:p>
            <a:r>
              <a:rPr lang="en-US" altLang="zh-CN" sz="2800" dirty="0">
                <a:latin typeface="Agency FB" panose="020B0503020202020204" pitchFamily="34" charset="0"/>
              </a:rPr>
              <a:t>Big Data Mining &amp; Analysis</a:t>
            </a:r>
            <a:endParaRPr lang="zh-CN" altLang="en-US" sz="2800" dirty="0">
              <a:latin typeface="Agency FB" panose="020B0503020202020204" pitchFamily="34" charset="0"/>
            </a:endParaRPr>
          </a:p>
        </p:txBody>
      </p:sp>
      <p:sp>
        <p:nvSpPr>
          <p:cNvPr id="5" name="文本框 4"/>
          <p:cNvSpPr txBox="1"/>
          <p:nvPr/>
        </p:nvSpPr>
        <p:spPr>
          <a:xfrm>
            <a:off x="6177255" y="4161447"/>
            <a:ext cx="4510550" cy="307777"/>
          </a:xfrm>
          <a:prstGeom prst="rect">
            <a:avLst/>
          </a:prstGeom>
          <a:noFill/>
        </p:spPr>
        <p:txBody>
          <a:bodyPr wrap="square" rtlCol="0">
            <a:spAutoFit/>
          </a:bodyPr>
          <a:lstStyle/>
          <a:p>
            <a:r>
              <a:rPr lang="en-US" altLang="zh-CN" sz="1400" dirty="0">
                <a:latin typeface="BankGothic Lt BT" panose="020B0607020203060204" pitchFamily="34" charset="0"/>
              </a:rPr>
              <a:t>Prof. </a:t>
            </a:r>
            <a:r>
              <a:rPr lang="zh-CN" altLang="en-US" sz="1400" dirty="0">
                <a:latin typeface="BankGothic Lt BT" panose="020B0607020203060204" pitchFamily="34" charset="0"/>
              </a:rPr>
              <a:t>：</a:t>
            </a:r>
            <a:r>
              <a:rPr lang="en-US" altLang="zh-CN" sz="1400" dirty="0">
                <a:latin typeface="BankGothic Lt BT" panose="020B0607020203060204" pitchFamily="34" charset="0"/>
              </a:rPr>
              <a:t>leon              time  :  2020.09</a:t>
            </a:r>
          </a:p>
        </p:txBody>
      </p:sp>
      <p:cxnSp>
        <p:nvCxnSpPr>
          <p:cNvPr id="6" name="直接连接符 5"/>
          <p:cNvCxnSpPr/>
          <p:nvPr/>
        </p:nvCxnSpPr>
        <p:spPr>
          <a:xfrm>
            <a:off x="6177255" y="3000147"/>
            <a:ext cx="32218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rotWithShape="1">
          <a:blip r:embed="rId3" cstate="email">
            <a:extLst>
              <a:ext uri="{28A0092B-C50C-407E-A947-70E740481C1C}">
                <a14:useLocalDpi xmlns:a14="http://schemas.microsoft.com/office/drawing/2010/main"/>
              </a:ext>
            </a:extLst>
          </a:blip>
          <a:srcRect l="15025" t="3765" b="3990"/>
          <a:stretch/>
        </p:blipFill>
        <p:spPr>
          <a:xfrm>
            <a:off x="-24680" y="-99391"/>
            <a:ext cx="5448992" cy="7056784"/>
          </a:xfrm>
          <a:prstGeom prst="rect">
            <a:avLst/>
          </a:prstGeom>
        </p:spPr>
      </p:pic>
    </p:spTree>
    <p:extLst>
      <p:ext uri="{BB962C8B-B14F-4D97-AF65-F5344CB8AC3E}">
        <p14:creationId xmlns:p14="http://schemas.microsoft.com/office/powerpoint/2010/main" val="48433590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par>
                          <p:cTn id="14" fill="hold">
                            <p:stCondLst>
                              <p:cond delay="135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850"/>
                            </p:stCondLst>
                            <p:childTnLst>
                              <p:par>
                                <p:cTn id="19" presetID="1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ppt_y</p:attrName>
                                        </p:attrNameLst>
                                      </p:cBhvr>
                                      <p:tavLst>
                                        <p:tav tm="0">
                                          <p:val>
                                            <p:strVal val="#ppt_y+#ppt_h*1.125000"/>
                                          </p:val>
                                        </p:tav>
                                        <p:tav tm="100000">
                                          <p:val>
                                            <p:strVal val="#ppt_y"/>
                                          </p:val>
                                        </p:tav>
                                      </p:tavLst>
                                    </p:anim>
                                    <p:animEffect transition="in" filter="wipe(up)">
                                      <p:cBhvr>
                                        <p:cTn id="22" dur="500"/>
                                        <p:tgtEl>
                                          <p:spTgt spid="4"/>
                                        </p:tgtEl>
                                      </p:cBhvr>
                                    </p:animEffect>
                                  </p:childTnLst>
                                </p:cTn>
                              </p:par>
                            </p:childTnLst>
                          </p:cTn>
                        </p:par>
                        <p:par>
                          <p:cTn id="23" fill="hold">
                            <p:stCondLst>
                              <p:cond delay="2350"/>
                            </p:stCondLst>
                            <p:childTnLst>
                              <p:par>
                                <p:cTn id="24" presetID="22" presetClass="entr" presetSubtype="1"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大数据处理架构</a:t>
            </a:r>
            <a:r>
              <a:rPr lang="en-US" altLang="zh-CN" sz="2400" dirty="0">
                <a:latin typeface="Agency FB" panose="020B0503020202020204" pitchFamily="34" charset="0"/>
              </a:rPr>
              <a:t>Hadoop</a:t>
            </a:r>
          </a:p>
        </p:txBody>
      </p:sp>
      <p:sp>
        <p:nvSpPr>
          <p:cNvPr id="9" name="TextBox 5">
            <a:extLst>
              <a:ext uri="{FF2B5EF4-FFF2-40B4-BE49-F238E27FC236}">
                <a16:creationId xmlns:a16="http://schemas.microsoft.com/office/drawing/2014/main" id="{EDB4A97D-24BC-4E14-8E51-D27778AA888E}"/>
              </a:ext>
            </a:extLst>
          </p:cNvPr>
          <p:cNvSpPr txBox="1">
            <a:spLocks noChangeArrowheads="1"/>
          </p:cNvSpPr>
          <p:nvPr/>
        </p:nvSpPr>
        <p:spPr bwMode="auto">
          <a:xfrm>
            <a:off x="479376" y="1170360"/>
            <a:ext cx="21252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t>Hadoop</a:t>
            </a:r>
            <a:r>
              <a:rPr lang="zh-CN" altLang="en-US" sz="2000" dirty="0"/>
              <a:t>项目结构</a:t>
            </a:r>
          </a:p>
        </p:txBody>
      </p:sp>
      <p:graphicFrame>
        <p:nvGraphicFramePr>
          <p:cNvPr id="11" name="表格 10">
            <a:extLst>
              <a:ext uri="{FF2B5EF4-FFF2-40B4-BE49-F238E27FC236}">
                <a16:creationId xmlns:a16="http://schemas.microsoft.com/office/drawing/2014/main" id="{E51A4E27-BF32-408A-B385-453DF1B07032}"/>
              </a:ext>
            </a:extLst>
          </p:cNvPr>
          <p:cNvGraphicFramePr>
            <a:graphicFrameLocks noGrp="1"/>
          </p:cNvGraphicFramePr>
          <p:nvPr>
            <p:extLst>
              <p:ext uri="{D42A27DB-BD31-4B8C-83A1-F6EECF244321}">
                <p14:modId xmlns:p14="http://schemas.microsoft.com/office/powerpoint/2010/main" val="935286756"/>
              </p:ext>
            </p:extLst>
          </p:nvPr>
        </p:nvGraphicFramePr>
        <p:xfrm>
          <a:off x="2927648" y="1230286"/>
          <a:ext cx="8784976" cy="5367039"/>
        </p:xfrm>
        <a:graphic>
          <a:graphicData uri="http://schemas.openxmlformats.org/drawingml/2006/table">
            <a:tbl>
              <a:tblPr firstRow="1" bandRow="1">
                <a:tableStyleId>{5C22544A-7EE6-4342-B048-85BDC9FD1C3A}</a:tableStyleId>
              </a:tblPr>
              <a:tblGrid>
                <a:gridCol w="1450729">
                  <a:extLst>
                    <a:ext uri="{9D8B030D-6E8A-4147-A177-3AD203B41FA5}">
                      <a16:colId xmlns:a16="http://schemas.microsoft.com/office/drawing/2014/main" val="20000"/>
                    </a:ext>
                  </a:extLst>
                </a:gridCol>
                <a:gridCol w="7334247">
                  <a:extLst>
                    <a:ext uri="{9D8B030D-6E8A-4147-A177-3AD203B41FA5}">
                      <a16:colId xmlns:a16="http://schemas.microsoft.com/office/drawing/2014/main" val="20001"/>
                    </a:ext>
                  </a:extLst>
                </a:gridCol>
              </a:tblGrid>
              <a:tr h="3113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组件</a:t>
                      </a:r>
                      <a:endParaRPr lang="en-US" altLang="zh-CN" sz="1200" dirty="0"/>
                    </a:p>
                  </a:txBody>
                  <a:tcPr marT="45713" marB="45713"/>
                </a:tc>
                <a:tc>
                  <a:txBody>
                    <a:bodyPr/>
                    <a:lstStyle/>
                    <a:p>
                      <a:pPr algn="ctr"/>
                      <a:r>
                        <a:rPr lang="zh-CN" altLang="en-US" sz="1200" dirty="0"/>
                        <a:t>功能</a:t>
                      </a:r>
                    </a:p>
                  </a:txBody>
                  <a:tcPr marT="45713" marB="45713"/>
                </a:tc>
                <a:extLst>
                  <a:ext uri="{0D108BD9-81ED-4DB2-BD59-A6C34878D82A}">
                    <a16:rowId xmlns:a16="http://schemas.microsoft.com/office/drawing/2014/main" val="10000"/>
                  </a:ext>
                </a:extLst>
              </a:tr>
              <a:tr h="311383">
                <a:tc>
                  <a:txBody>
                    <a:bodyPr/>
                    <a:lstStyle/>
                    <a:p>
                      <a:r>
                        <a:rPr lang="en-US" altLang="zh-CN" sz="1200" dirty="0"/>
                        <a:t>HDFS</a:t>
                      </a:r>
                      <a:endParaRPr lang="zh-CN" altLang="en-US" sz="1200" dirty="0"/>
                    </a:p>
                  </a:txBody>
                  <a:tcPr marT="45713" marB="45713"/>
                </a:tc>
                <a:tc>
                  <a:txBody>
                    <a:bodyPr/>
                    <a:lstStyle/>
                    <a:p>
                      <a:r>
                        <a:rPr lang="zh-CN" altLang="en-US" sz="1200" dirty="0"/>
                        <a:t>分布式文件系统</a:t>
                      </a:r>
                    </a:p>
                  </a:txBody>
                  <a:tcPr marT="45713" marB="45713"/>
                </a:tc>
                <a:extLst>
                  <a:ext uri="{0D108BD9-81ED-4DB2-BD59-A6C34878D82A}">
                    <a16:rowId xmlns:a16="http://schemas.microsoft.com/office/drawing/2014/main" val="10001"/>
                  </a:ext>
                </a:extLst>
              </a:tr>
              <a:tr h="3113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a:t>MapReduce</a:t>
                      </a:r>
                      <a:endParaRPr lang="zh-CN" altLang="en-US" sz="1200" dirty="0"/>
                    </a:p>
                  </a:txBody>
                  <a:tcPr marT="45713" marB="45713"/>
                </a:tc>
                <a:tc>
                  <a:txBody>
                    <a:bodyPr/>
                    <a:lstStyle/>
                    <a:p>
                      <a:r>
                        <a:rPr lang="zh-CN" altLang="en-US" sz="1200" dirty="0"/>
                        <a:t>分布式并行编程模型</a:t>
                      </a:r>
                    </a:p>
                  </a:txBody>
                  <a:tcPr marT="45713" marB="45713"/>
                </a:tc>
                <a:extLst>
                  <a:ext uri="{0D108BD9-81ED-4DB2-BD59-A6C34878D82A}">
                    <a16:rowId xmlns:a16="http://schemas.microsoft.com/office/drawing/2014/main" val="10002"/>
                  </a:ext>
                </a:extLst>
              </a:tr>
              <a:tr h="3113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t>YARN</a:t>
                      </a:r>
                    </a:p>
                  </a:txBody>
                  <a:tcPr marT="45713" marB="45713"/>
                </a:tc>
                <a:tc>
                  <a:txBody>
                    <a:bodyPr/>
                    <a:lstStyle/>
                    <a:p>
                      <a:r>
                        <a:rPr lang="zh-CN" altLang="en-US" sz="1200" dirty="0"/>
                        <a:t>资源管理和调度器</a:t>
                      </a:r>
                    </a:p>
                  </a:txBody>
                  <a:tcPr marT="45713" marB="45713"/>
                </a:tc>
                <a:extLst>
                  <a:ext uri="{0D108BD9-81ED-4DB2-BD59-A6C34878D82A}">
                    <a16:rowId xmlns:a16="http://schemas.microsoft.com/office/drawing/2014/main" val="10003"/>
                  </a:ext>
                </a:extLst>
              </a:tr>
              <a:tr h="3113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a:t>Tez</a:t>
                      </a:r>
                      <a:endParaRPr lang="en-US" altLang="zh-CN" sz="1200" dirty="0"/>
                    </a:p>
                  </a:txBody>
                  <a:tcPr marT="45713" marB="45713"/>
                </a:tc>
                <a:tc>
                  <a:txBody>
                    <a:bodyPr/>
                    <a:lstStyle/>
                    <a:p>
                      <a:r>
                        <a:rPr lang="zh-CN" altLang="en-US" sz="1200" dirty="0"/>
                        <a:t>运行在</a:t>
                      </a:r>
                      <a:r>
                        <a:rPr lang="en-US" altLang="zh-CN" sz="1200" dirty="0"/>
                        <a:t>YARN</a:t>
                      </a:r>
                      <a:r>
                        <a:rPr lang="zh-CN" altLang="en-US" sz="1200" dirty="0"/>
                        <a:t>之上的下一代</a:t>
                      </a:r>
                      <a:r>
                        <a:rPr lang="en-US" altLang="zh-CN" sz="1200" dirty="0" err="1"/>
                        <a:t>Hadoop</a:t>
                      </a:r>
                      <a:r>
                        <a:rPr lang="zh-CN" altLang="en-US" sz="1200" dirty="0"/>
                        <a:t>查询处理框架</a:t>
                      </a:r>
                    </a:p>
                  </a:txBody>
                  <a:tcPr marT="45713" marB="45713"/>
                </a:tc>
                <a:extLst>
                  <a:ext uri="{0D108BD9-81ED-4DB2-BD59-A6C34878D82A}">
                    <a16:rowId xmlns:a16="http://schemas.microsoft.com/office/drawing/2014/main" val="10004"/>
                  </a:ext>
                </a:extLst>
              </a:tr>
              <a:tr h="3113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t>Hive</a:t>
                      </a:r>
                    </a:p>
                  </a:txBody>
                  <a:tcPr marT="45713" marB="45713"/>
                </a:tc>
                <a:tc>
                  <a:txBody>
                    <a:bodyPr/>
                    <a:lstStyle/>
                    <a:p>
                      <a:r>
                        <a:rPr lang="en-US" altLang="zh-CN" sz="1200" dirty="0" err="1"/>
                        <a:t>Hadoop</a:t>
                      </a:r>
                      <a:r>
                        <a:rPr lang="zh-CN" altLang="en-US" sz="1200" dirty="0"/>
                        <a:t>上的数据仓库</a:t>
                      </a:r>
                    </a:p>
                  </a:txBody>
                  <a:tcPr marT="45713" marB="45713"/>
                </a:tc>
                <a:extLst>
                  <a:ext uri="{0D108BD9-81ED-4DB2-BD59-A6C34878D82A}">
                    <a16:rowId xmlns:a16="http://schemas.microsoft.com/office/drawing/2014/main" val="10005"/>
                  </a:ext>
                </a:extLst>
              </a:tr>
              <a:tr h="3113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a:t>HBase</a:t>
                      </a:r>
                      <a:endParaRPr lang="en-US" altLang="zh-CN" sz="1200" dirty="0"/>
                    </a:p>
                  </a:txBody>
                  <a:tcPr marT="45713" marB="45713"/>
                </a:tc>
                <a:tc>
                  <a:txBody>
                    <a:bodyPr/>
                    <a:lstStyle/>
                    <a:p>
                      <a:r>
                        <a:rPr lang="en-US" altLang="zh-CN" sz="1200" dirty="0" err="1"/>
                        <a:t>Hadoop</a:t>
                      </a:r>
                      <a:r>
                        <a:rPr lang="zh-CN" altLang="en-US" sz="1200" dirty="0"/>
                        <a:t>上的非关系型的分布式数据库</a:t>
                      </a:r>
                    </a:p>
                  </a:txBody>
                  <a:tcPr marT="45713" marB="45713"/>
                </a:tc>
                <a:extLst>
                  <a:ext uri="{0D108BD9-81ED-4DB2-BD59-A6C34878D82A}">
                    <a16:rowId xmlns:a16="http://schemas.microsoft.com/office/drawing/2014/main" val="10006"/>
                  </a:ext>
                </a:extLst>
              </a:tr>
              <a:tr h="3113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t>Pig</a:t>
                      </a:r>
                    </a:p>
                  </a:txBody>
                  <a:tcPr marT="45713" marB="45713"/>
                </a:tc>
                <a:tc>
                  <a:txBody>
                    <a:bodyPr/>
                    <a:lstStyle/>
                    <a:p>
                      <a:r>
                        <a:rPr lang="zh-CN" altLang="en-US" sz="1200" dirty="0"/>
                        <a:t>一个基于</a:t>
                      </a:r>
                      <a:r>
                        <a:rPr lang="en-US" altLang="zh-CN" sz="1200" dirty="0" err="1"/>
                        <a:t>Hadoop</a:t>
                      </a:r>
                      <a:r>
                        <a:rPr lang="zh-CN" altLang="en-US" sz="1200" dirty="0"/>
                        <a:t>的大规模数据分析平台，提供类似</a:t>
                      </a:r>
                      <a:r>
                        <a:rPr lang="en-US" altLang="zh-CN" sz="1200" dirty="0"/>
                        <a:t>SQL</a:t>
                      </a:r>
                      <a:r>
                        <a:rPr lang="zh-CN" altLang="en-US" sz="1200" dirty="0"/>
                        <a:t>的查询语言</a:t>
                      </a:r>
                      <a:r>
                        <a:rPr lang="en-US" altLang="zh-CN" sz="1200" dirty="0"/>
                        <a:t>Pig Latin</a:t>
                      </a:r>
                      <a:endParaRPr lang="zh-CN" altLang="en-US" sz="1200" dirty="0"/>
                    </a:p>
                  </a:txBody>
                  <a:tcPr marT="45713" marB="45713"/>
                </a:tc>
                <a:extLst>
                  <a:ext uri="{0D108BD9-81ED-4DB2-BD59-A6C34878D82A}">
                    <a16:rowId xmlns:a16="http://schemas.microsoft.com/office/drawing/2014/main" val="10007"/>
                  </a:ext>
                </a:extLst>
              </a:tr>
              <a:tr h="3113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a:t>Sqoop</a:t>
                      </a:r>
                      <a:endParaRPr lang="en-US" altLang="zh-CN" sz="1200" dirty="0"/>
                    </a:p>
                  </a:txBody>
                  <a:tcPr marT="45713" marB="45713"/>
                </a:tc>
                <a:tc>
                  <a:txBody>
                    <a:bodyPr/>
                    <a:lstStyle/>
                    <a:p>
                      <a:r>
                        <a:rPr lang="zh-CN" altLang="en-US" sz="1200" dirty="0"/>
                        <a:t>用于在</a:t>
                      </a:r>
                      <a:r>
                        <a:rPr lang="en-US" altLang="zh-CN" sz="1200" dirty="0" err="1"/>
                        <a:t>Hadoop</a:t>
                      </a:r>
                      <a:r>
                        <a:rPr lang="zh-CN" altLang="en-US" sz="1200" dirty="0"/>
                        <a:t>与传统数据库之间进行数据传递</a:t>
                      </a:r>
                    </a:p>
                  </a:txBody>
                  <a:tcPr marT="45713" marB="45713"/>
                </a:tc>
                <a:extLst>
                  <a:ext uri="{0D108BD9-81ED-4DB2-BD59-A6C34878D82A}">
                    <a16:rowId xmlns:a16="http://schemas.microsoft.com/office/drawing/2014/main" val="10008"/>
                  </a:ext>
                </a:extLst>
              </a:tr>
              <a:tr h="3113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a:t>Oozie</a:t>
                      </a:r>
                      <a:endParaRPr lang="en-US" altLang="zh-CN" sz="1200" dirty="0"/>
                    </a:p>
                  </a:txBody>
                  <a:tcPr marT="45713" marB="45713"/>
                </a:tc>
                <a:tc>
                  <a:txBody>
                    <a:bodyPr/>
                    <a:lstStyle/>
                    <a:p>
                      <a:r>
                        <a:rPr lang="en-US" altLang="zh-CN" sz="1200" dirty="0" err="1"/>
                        <a:t>Hadoop</a:t>
                      </a:r>
                      <a:r>
                        <a:rPr lang="zh-CN" altLang="en-US" sz="1200" dirty="0"/>
                        <a:t>上的工作流管理系统</a:t>
                      </a:r>
                    </a:p>
                  </a:txBody>
                  <a:tcPr marT="45713" marB="45713"/>
                </a:tc>
                <a:extLst>
                  <a:ext uri="{0D108BD9-81ED-4DB2-BD59-A6C34878D82A}">
                    <a16:rowId xmlns:a16="http://schemas.microsoft.com/office/drawing/2014/main" val="10009"/>
                  </a:ext>
                </a:extLst>
              </a:tr>
              <a:tr h="3113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t>Zookeeper</a:t>
                      </a:r>
                    </a:p>
                  </a:txBody>
                  <a:tcPr marT="45713" marB="45713"/>
                </a:tc>
                <a:tc>
                  <a:txBody>
                    <a:bodyPr/>
                    <a:lstStyle/>
                    <a:p>
                      <a:r>
                        <a:rPr lang="zh-CN" altLang="en-US" sz="1200" dirty="0"/>
                        <a:t>提供分布式协调一致性服务</a:t>
                      </a:r>
                    </a:p>
                  </a:txBody>
                  <a:tcPr marT="45713" marB="45713"/>
                </a:tc>
                <a:extLst>
                  <a:ext uri="{0D108BD9-81ED-4DB2-BD59-A6C34878D82A}">
                    <a16:rowId xmlns:a16="http://schemas.microsoft.com/office/drawing/2014/main" val="10010"/>
                  </a:ext>
                </a:extLst>
              </a:tr>
              <a:tr h="3113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t>Storm</a:t>
                      </a:r>
                    </a:p>
                  </a:txBody>
                  <a:tcPr marT="45713" marB="45713"/>
                </a:tc>
                <a:tc>
                  <a:txBody>
                    <a:bodyPr/>
                    <a:lstStyle/>
                    <a:p>
                      <a:r>
                        <a:rPr lang="zh-CN" altLang="en-US" sz="1200" dirty="0"/>
                        <a:t>流计算框架</a:t>
                      </a:r>
                    </a:p>
                  </a:txBody>
                  <a:tcPr marT="45713" marB="45713"/>
                </a:tc>
                <a:extLst>
                  <a:ext uri="{0D108BD9-81ED-4DB2-BD59-A6C34878D82A}">
                    <a16:rowId xmlns:a16="http://schemas.microsoft.com/office/drawing/2014/main" val="10011"/>
                  </a:ext>
                </a:extLst>
              </a:tr>
              <a:tr h="4800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t>Flume</a:t>
                      </a:r>
                    </a:p>
                  </a:txBody>
                  <a:tcPr marT="45713" marB="45713"/>
                </a:tc>
                <a:tc>
                  <a:txBody>
                    <a:bodyPr/>
                    <a:lstStyle/>
                    <a:p>
                      <a:r>
                        <a:rPr lang="zh-CN" altLang="en-US" sz="1200" dirty="0"/>
                        <a:t>一个高可用的，高可靠的，分布式的海量日志采集、聚合和传输的系统</a:t>
                      </a:r>
                    </a:p>
                  </a:txBody>
                  <a:tcPr marT="45713" marB="45713"/>
                </a:tc>
                <a:extLst>
                  <a:ext uri="{0D108BD9-81ED-4DB2-BD59-A6C34878D82A}">
                    <a16:rowId xmlns:a16="http://schemas.microsoft.com/office/drawing/2014/main" val="10012"/>
                  </a:ext>
                </a:extLst>
              </a:tr>
              <a:tr h="5189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a:t>Ambari</a:t>
                      </a:r>
                      <a:endParaRPr lang="en-US" altLang="zh-CN" sz="1200" dirty="0"/>
                    </a:p>
                  </a:txBody>
                  <a:tcPr marT="45713" marB="45713"/>
                </a:tc>
                <a:tc>
                  <a:txBody>
                    <a:bodyPr/>
                    <a:lstStyle/>
                    <a:p>
                      <a:r>
                        <a:rPr lang="en-US" altLang="zh-CN" sz="1200" dirty="0" err="1"/>
                        <a:t>Hadoop</a:t>
                      </a:r>
                      <a:r>
                        <a:rPr lang="zh-CN" altLang="en-US" sz="1200" dirty="0"/>
                        <a:t>快速部署工具，支持</a:t>
                      </a:r>
                      <a:r>
                        <a:rPr lang="en-US" altLang="zh-CN" sz="1200" dirty="0"/>
                        <a:t>Apache </a:t>
                      </a:r>
                      <a:r>
                        <a:rPr lang="en-US" altLang="zh-CN" sz="1200" dirty="0" err="1"/>
                        <a:t>Hadoop</a:t>
                      </a:r>
                      <a:r>
                        <a:rPr lang="zh-CN" altLang="en-US" sz="1200" dirty="0"/>
                        <a:t>集群的供应、管理和监控</a:t>
                      </a:r>
                      <a:endParaRPr lang="en-US" altLang="zh-CN" sz="1200" dirty="0"/>
                    </a:p>
                    <a:p>
                      <a:endParaRPr lang="zh-CN" altLang="en-US" sz="1200" dirty="0"/>
                    </a:p>
                  </a:txBody>
                  <a:tcPr marT="45713" marB="45713"/>
                </a:tc>
                <a:extLst>
                  <a:ext uri="{0D108BD9-81ED-4DB2-BD59-A6C34878D82A}">
                    <a16:rowId xmlns:a16="http://schemas.microsoft.com/office/drawing/2014/main" val="10013"/>
                  </a:ext>
                </a:extLst>
              </a:tr>
              <a:tr h="3113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t>Kafka</a:t>
                      </a:r>
                    </a:p>
                  </a:txBody>
                  <a:tcPr marT="45713" marB="45713"/>
                </a:tc>
                <a:tc>
                  <a:txBody>
                    <a:bodyPr/>
                    <a:lstStyle/>
                    <a:p>
                      <a:r>
                        <a:rPr lang="zh-CN" altLang="en-US" sz="1200" dirty="0"/>
                        <a:t>一种高吞吐量的分布式发布订阅消息系统，可以处理消费者规模的网站中的所有动作流数据</a:t>
                      </a:r>
                    </a:p>
                  </a:txBody>
                  <a:tcPr marT="45713" marB="45713"/>
                </a:tc>
                <a:extLst>
                  <a:ext uri="{0D108BD9-81ED-4DB2-BD59-A6C34878D82A}">
                    <a16:rowId xmlns:a16="http://schemas.microsoft.com/office/drawing/2014/main" val="10014"/>
                  </a:ext>
                </a:extLst>
              </a:tr>
              <a:tr h="3200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Spark</a:t>
                      </a:r>
                    </a:p>
                  </a:txBody>
                  <a:tcPr marT="45713" marB="45713"/>
                </a:tc>
                <a:tc>
                  <a:txBody>
                    <a:bodyPr/>
                    <a:lstStyle/>
                    <a:p>
                      <a:r>
                        <a:rPr lang="zh-CN" altLang="en-US" sz="1200" kern="1200" dirty="0">
                          <a:solidFill>
                            <a:schemeClr val="dk1"/>
                          </a:solidFill>
                          <a:latin typeface="+mn-lt"/>
                          <a:ea typeface="+mn-ea"/>
                          <a:cs typeface="+mn-cs"/>
                        </a:rPr>
                        <a:t>类似于</a:t>
                      </a:r>
                      <a:r>
                        <a:rPr lang="en-US" altLang="zh-CN" sz="1200" kern="1200" dirty="0" err="1">
                          <a:solidFill>
                            <a:schemeClr val="dk1"/>
                          </a:solidFill>
                          <a:latin typeface="+mn-lt"/>
                          <a:ea typeface="+mn-ea"/>
                          <a:cs typeface="+mn-cs"/>
                        </a:rPr>
                        <a:t>Hadoop</a:t>
                      </a:r>
                      <a:r>
                        <a:rPr lang="en-US" altLang="zh-CN" sz="1200" kern="1200" dirty="0">
                          <a:solidFill>
                            <a:schemeClr val="dk1"/>
                          </a:solidFill>
                          <a:latin typeface="+mn-lt"/>
                          <a:ea typeface="+mn-ea"/>
                          <a:cs typeface="+mn-cs"/>
                        </a:rPr>
                        <a:t> </a:t>
                      </a:r>
                      <a:r>
                        <a:rPr lang="en-US" altLang="zh-CN" sz="1200" kern="1200" dirty="0" err="1">
                          <a:solidFill>
                            <a:schemeClr val="dk1"/>
                          </a:solidFill>
                          <a:latin typeface="+mn-lt"/>
                          <a:ea typeface="+mn-ea"/>
                          <a:cs typeface="+mn-cs"/>
                        </a:rPr>
                        <a:t>MapReduce</a:t>
                      </a:r>
                      <a:r>
                        <a:rPr lang="zh-CN" altLang="en-US" sz="1200" kern="1200" dirty="0">
                          <a:solidFill>
                            <a:schemeClr val="dk1"/>
                          </a:solidFill>
                          <a:latin typeface="+mn-lt"/>
                          <a:ea typeface="+mn-ea"/>
                          <a:cs typeface="+mn-cs"/>
                        </a:rPr>
                        <a:t>的通用并行框架</a:t>
                      </a:r>
                    </a:p>
                  </a:txBody>
                  <a:tcPr marT="45713" marB="45713"/>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402910883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01</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960440" cy="523220"/>
          </a:xfrm>
          <a:prstGeom prst="rect">
            <a:avLst/>
          </a:prstGeom>
          <a:noFill/>
        </p:spPr>
        <p:txBody>
          <a:bodyPr wrap="square" rtlCol="0">
            <a:spAutoFit/>
          </a:bodyPr>
          <a:lstStyle/>
          <a:p>
            <a:pPr algn="ctr"/>
            <a:r>
              <a:rPr lang="en-US" altLang="zh-CN" sz="2800" dirty="0">
                <a:solidFill>
                  <a:schemeClr val="bg1"/>
                </a:solidFill>
                <a:latin typeface="Agency FB" panose="020B0503020202020204" pitchFamily="34" charset="0"/>
              </a:rPr>
              <a:t>Hadoop</a:t>
            </a:r>
            <a:r>
              <a:rPr lang="zh-CN" altLang="en-US" sz="2800" dirty="0">
                <a:solidFill>
                  <a:schemeClr val="bg1"/>
                </a:solidFill>
                <a:latin typeface="Agency FB" panose="020B0503020202020204" pitchFamily="34" charset="0"/>
              </a:rPr>
              <a:t>集群的部署与使用</a:t>
            </a:r>
          </a:p>
        </p:txBody>
      </p:sp>
    </p:spTree>
    <p:extLst>
      <p:ext uri="{BB962C8B-B14F-4D97-AF65-F5344CB8AC3E}">
        <p14:creationId xmlns:p14="http://schemas.microsoft.com/office/powerpoint/2010/main" val="387512998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Hadoop</a:t>
            </a:r>
            <a:r>
              <a:rPr lang="zh-CN" altLang="en-US" sz="2400" dirty="0">
                <a:latin typeface="Agency FB" panose="020B0503020202020204" pitchFamily="34" charset="0"/>
              </a:rPr>
              <a:t>集群部署与使用</a:t>
            </a:r>
            <a:endParaRPr lang="en-US" altLang="zh-CN" sz="2400" dirty="0">
              <a:latin typeface="Agency FB" panose="020B0503020202020204" pitchFamily="34" charset="0"/>
            </a:endParaRPr>
          </a:p>
        </p:txBody>
      </p:sp>
      <p:sp>
        <p:nvSpPr>
          <p:cNvPr id="9" name="TextBox 5">
            <a:extLst>
              <a:ext uri="{FF2B5EF4-FFF2-40B4-BE49-F238E27FC236}">
                <a16:creationId xmlns:a16="http://schemas.microsoft.com/office/drawing/2014/main" id="{EDB4A97D-24BC-4E14-8E51-D27778AA888E}"/>
              </a:ext>
            </a:extLst>
          </p:cNvPr>
          <p:cNvSpPr txBox="1">
            <a:spLocks noChangeArrowheads="1"/>
          </p:cNvSpPr>
          <p:nvPr/>
        </p:nvSpPr>
        <p:spPr bwMode="auto">
          <a:xfrm>
            <a:off x="479376" y="1170360"/>
            <a:ext cx="21252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t>Hadoop</a:t>
            </a:r>
            <a:r>
              <a:rPr lang="zh-CN" altLang="en-US" sz="2000" dirty="0"/>
              <a:t>节点类型</a:t>
            </a:r>
          </a:p>
        </p:txBody>
      </p:sp>
      <p:sp>
        <p:nvSpPr>
          <p:cNvPr id="7" name="矩形 5">
            <a:extLst>
              <a:ext uri="{FF2B5EF4-FFF2-40B4-BE49-F238E27FC236}">
                <a16:creationId xmlns:a16="http://schemas.microsoft.com/office/drawing/2014/main" id="{C33A5340-6B5A-4F6D-BCC3-AC4674ADFF89}"/>
              </a:ext>
            </a:extLst>
          </p:cNvPr>
          <p:cNvSpPr>
            <a:spLocks noChangeArrowheads="1"/>
          </p:cNvSpPr>
          <p:nvPr/>
        </p:nvSpPr>
        <p:spPr bwMode="auto">
          <a:xfrm>
            <a:off x="512836" y="1844235"/>
            <a:ext cx="11127779" cy="3168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r>
              <a:rPr lang="en-US" altLang="zh-CN" dirty="0"/>
              <a:t>Hadoop</a:t>
            </a:r>
            <a:r>
              <a:rPr lang="zh-CN" altLang="en-US" dirty="0"/>
              <a:t>框架中最核心的设计是为海量数据提供存储的</a:t>
            </a:r>
            <a:r>
              <a:rPr lang="en-US" altLang="zh-CN" dirty="0"/>
              <a:t>HDFS</a:t>
            </a:r>
            <a:r>
              <a:rPr lang="zh-CN" altLang="en-US" dirty="0"/>
              <a:t>和对数据进行计算的</a:t>
            </a:r>
            <a:r>
              <a:rPr lang="en-US" altLang="zh-CN" dirty="0"/>
              <a:t>MapReduce</a:t>
            </a:r>
          </a:p>
          <a:p>
            <a:pPr eaLnBrk="1" hangingPunct="1">
              <a:buFont typeface="Arial" panose="020B0604020202020204" pitchFamily="34" charset="0"/>
              <a:buChar char="•"/>
            </a:pPr>
            <a:r>
              <a:rPr lang="en-US" altLang="zh-CN" dirty="0"/>
              <a:t>MapReduce</a:t>
            </a:r>
            <a:r>
              <a:rPr lang="zh-CN" altLang="en-US" dirty="0"/>
              <a:t>的作业主要包括：（</a:t>
            </a:r>
            <a:r>
              <a:rPr lang="en-US" altLang="zh-CN" dirty="0"/>
              <a:t>1</a:t>
            </a:r>
            <a:r>
              <a:rPr lang="zh-CN" altLang="en-US" dirty="0"/>
              <a:t>）从磁盘或从网络读取数据，即</a:t>
            </a:r>
            <a:r>
              <a:rPr lang="en-US" altLang="zh-CN" dirty="0"/>
              <a:t>IO</a:t>
            </a:r>
            <a:r>
              <a:rPr lang="zh-CN" altLang="en-US" dirty="0"/>
              <a:t>密集工作；（</a:t>
            </a:r>
            <a:r>
              <a:rPr lang="en-US" altLang="zh-CN" dirty="0"/>
              <a:t>2</a:t>
            </a:r>
            <a:r>
              <a:rPr lang="zh-CN" altLang="en-US" dirty="0"/>
              <a:t>）计算数据，即</a:t>
            </a:r>
            <a:r>
              <a:rPr lang="en-US" altLang="zh-CN" dirty="0"/>
              <a:t>CPU</a:t>
            </a:r>
            <a:r>
              <a:rPr lang="zh-CN" altLang="en-US" dirty="0"/>
              <a:t>密集工作</a:t>
            </a:r>
            <a:endParaRPr lang="en-US" altLang="zh-CN" dirty="0"/>
          </a:p>
          <a:p>
            <a:pPr eaLnBrk="1" hangingPunct="1">
              <a:buFont typeface="Arial" panose="020B0604020202020204" pitchFamily="34" charset="0"/>
              <a:buChar char="•"/>
            </a:pPr>
            <a:r>
              <a:rPr lang="en-US" altLang="zh-CN" dirty="0"/>
              <a:t>Hadoop</a:t>
            </a:r>
            <a:r>
              <a:rPr lang="zh-CN" altLang="en-US" dirty="0"/>
              <a:t>集群的整体性能取决于</a:t>
            </a:r>
            <a:r>
              <a:rPr lang="en-US" altLang="zh-CN" dirty="0"/>
              <a:t>CPU</a:t>
            </a:r>
            <a:r>
              <a:rPr lang="zh-CN" altLang="en-US" dirty="0"/>
              <a:t>、内存、网络以及存储之间的性能平衡。因此运营团队在选择机器配置时要针对不同的工作节点选择合适硬件类型</a:t>
            </a:r>
            <a:endParaRPr lang="en-US" altLang="zh-CN" dirty="0"/>
          </a:p>
          <a:p>
            <a:pPr eaLnBrk="1" hangingPunct="1">
              <a:buFont typeface="Arial" panose="020B0604020202020204" pitchFamily="34" charset="0"/>
              <a:buChar char="•"/>
            </a:pPr>
            <a:r>
              <a:rPr lang="zh-CN" altLang="en-US" dirty="0"/>
              <a:t>一个基本的</a:t>
            </a:r>
            <a:r>
              <a:rPr lang="en-US" altLang="zh-CN" dirty="0"/>
              <a:t>Hadoop</a:t>
            </a:r>
            <a:r>
              <a:rPr lang="zh-CN" altLang="en-US" dirty="0"/>
              <a:t>集群中的节点主要有</a:t>
            </a:r>
            <a:endParaRPr lang="en-US" altLang="zh-CN" dirty="0"/>
          </a:p>
          <a:p>
            <a:pPr lvl="1" eaLnBrk="1" hangingPunct="1">
              <a:buFont typeface="Arial" panose="020B0604020202020204" pitchFamily="34" charset="0"/>
              <a:buChar char="•"/>
            </a:pPr>
            <a:r>
              <a:rPr lang="en-US" altLang="zh-CN" dirty="0" err="1"/>
              <a:t>NameNode</a:t>
            </a:r>
            <a:r>
              <a:rPr lang="zh-CN" altLang="en-US" dirty="0"/>
              <a:t>：负责协调集群中的数据存储</a:t>
            </a:r>
            <a:endParaRPr lang="en-US" altLang="zh-CN" dirty="0"/>
          </a:p>
          <a:p>
            <a:pPr lvl="1" eaLnBrk="1" hangingPunct="1">
              <a:buFont typeface="Arial" panose="020B0604020202020204" pitchFamily="34" charset="0"/>
              <a:buChar char="•"/>
            </a:pPr>
            <a:r>
              <a:rPr lang="en-US" altLang="zh-CN" dirty="0" err="1"/>
              <a:t>DataNode</a:t>
            </a:r>
            <a:r>
              <a:rPr lang="zh-CN" altLang="en-US" dirty="0"/>
              <a:t>：存储被拆分的数据块</a:t>
            </a:r>
            <a:endParaRPr lang="en-US" altLang="zh-CN" dirty="0"/>
          </a:p>
          <a:p>
            <a:pPr lvl="1" eaLnBrk="1" hangingPunct="1">
              <a:buFont typeface="Arial" panose="020B0604020202020204" pitchFamily="34" charset="0"/>
              <a:buChar char="•"/>
            </a:pPr>
            <a:r>
              <a:rPr lang="en-US" altLang="zh-CN" dirty="0" err="1"/>
              <a:t>JobTracker</a:t>
            </a:r>
            <a:r>
              <a:rPr lang="zh-CN" altLang="en-US" dirty="0"/>
              <a:t>：协调数据计算任务</a:t>
            </a:r>
            <a:endParaRPr lang="en-US" altLang="zh-CN" dirty="0"/>
          </a:p>
          <a:p>
            <a:pPr lvl="1" eaLnBrk="1" hangingPunct="1">
              <a:buFont typeface="Arial" panose="020B0604020202020204" pitchFamily="34" charset="0"/>
              <a:buChar char="•"/>
            </a:pPr>
            <a:r>
              <a:rPr lang="en-US" altLang="zh-CN" dirty="0" err="1"/>
              <a:t>TaskTracker</a:t>
            </a:r>
            <a:r>
              <a:rPr lang="zh-CN" altLang="en-US" dirty="0"/>
              <a:t>：负责执行由</a:t>
            </a:r>
            <a:r>
              <a:rPr lang="en-US" altLang="zh-CN" dirty="0" err="1"/>
              <a:t>JobTracker</a:t>
            </a:r>
            <a:r>
              <a:rPr lang="zh-CN" altLang="en-US" dirty="0"/>
              <a:t>指派的任务</a:t>
            </a:r>
            <a:endParaRPr lang="en-US" altLang="zh-CN" dirty="0"/>
          </a:p>
          <a:p>
            <a:pPr lvl="1" eaLnBrk="1" hangingPunct="1">
              <a:buFont typeface="Arial" panose="020B0604020202020204" pitchFamily="34" charset="0"/>
              <a:buChar char="•"/>
            </a:pPr>
            <a:r>
              <a:rPr lang="en-US" altLang="zh-CN" dirty="0" err="1"/>
              <a:t>SecondaryNameNode</a:t>
            </a:r>
            <a:r>
              <a:rPr lang="zh-CN" altLang="en-US" dirty="0"/>
              <a:t>：帮助</a:t>
            </a:r>
            <a:r>
              <a:rPr lang="en-US" altLang="zh-CN" dirty="0" err="1"/>
              <a:t>NameNode</a:t>
            </a:r>
            <a:r>
              <a:rPr lang="zh-CN" altLang="en-US" dirty="0"/>
              <a:t>收集文件系统运行的状态信息</a:t>
            </a:r>
          </a:p>
        </p:txBody>
      </p:sp>
    </p:spTree>
    <p:extLst>
      <p:ext uri="{BB962C8B-B14F-4D97-AF65-F5344CB8AC3E}">
        <p14:creationId xmlns:p14="http://schemas.microsoft.com/office/powerpoint/2010/main" val="339304766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Hadoop</a:t>
            </a:r>
            <a:r>
              <a:rPr lang="zh-CN" altLang="en-US" sz="2400" dirty="0">
                <a:latin typeface="Agency FB" panose="020B0503020202020204" pitchFamily="34" charset="0"/>
              </a:rPr>
              <a:t>集群部署与使用</a:t>
            </a:r>
            <a:endParaRPr lang="en-US" altLang="zh-CN" sz="2400" dirty="0">
              <a:latin typeface="Agency FB" panose="020B0503020202020204" pitchFamily="34" charset="0"/>
            </a:endParaRPr>
          </a:p>
        </p:txBody>
      </p:sp>
      <p:sp>
        <p:nvSpPr>
          <p:cNvPr id="9" name="TextBox 5">
            <a:extLst>
              <a:ext uri="{FF2B5EF4-FFF2-40B4-BE49-F238E27FC236}">
                <a16:creationId xmlns:a16="http://schemas.microsoft.com/office/drawing/2014/main" id="{EDB4A97D-24BC-4E14-8E51-D27778AA888E}"/>
              </a:ext>
            </a:extLst>
          </p:cNvPr>
          <p:cNvSpPr txBox="1">
            <a:spLocks noChangeArrowheads="1"/>
          </p:cNvSpPr>
          <p:nvPr/>
        </p:nvSpPr>
        <p:spPr bwMode="auto">
          <a:xfrm>
            <a:off x="479376" y="1170360"/>
            <a:ext cx="29664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t>Hadoop</a:t>
            </a:r>
            <a:r>
              <a:rPr lang="zh-CN" altLang="en-US" sz="2000" dirty="0"/>
              <a:t>集群硬件配置</a:t>
            </a:r>
          </a:p>
        </p:txBody>
      </p:sp>
      <p:sp>
        <p:nvSpPr>
          <p:cNvPr id="8" name="矩形 3">
            <a:extLst>
              <a:ext uri="{FF2B5EF4-FFF2-40B4-BE49-F238E27FC236}">
                <a16:creationId xmlns:a16="http://schemas.microsoft.com/office/drawing/2014/main" id="{837FF9C9-FA85-4784-836D-CB98F9607A32}"/>
              </a:ext>
            </a:extLst>
          </p:cNvPr>
          <p:cNvSpPr>
            <a:spLocks noChangeArrowheads="1"/>
          </p:cNvSpPr>
          <p:nvPr/>
        </p:nvSpPr>
        <p:spPr bwMode="auto">
          <a:xfrm>
            <a:off x="623392" y="1693675"/>
            <a:ext cx="1121661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在集群中，大部分的机器设备是作为</a:t>
            </a:r>
            <a:r>
              <a:rPr lang="en-US" altLang="zh-CN" dirty="0" err="1"/>
              <a:t>Datanode</a:t>
            </a:r>
            <a:r>
              <a:rPr lang="zh-CN" altLang="en-US" dirty="0"/>
              <a:t>和</a:t>
            </a:r>
            <a:r>
              <a:rPr lang="en-US" altLang="zh-CN" dirty="0" err="1"/>
              <a:t>TaskTracker</a:t>
            </a:r>
            <a:r>
              <a:rPr lang="zh-CN" altLang="en-US" dirty="0"/>
              <a:t>工作的</a:t>
            </a:r>
            <a:r>
              <a:rPr lang="en-US" altLang="zh-CN" dirty="0" err="1"/>
              <a:t>Datanode</a:t>
            </a:r>
            <a:r>
              <a:rPr lang="en-US" altLang="zh-CN" dirty="0"/>
              <a:t>/</a:t>
            </a:r>
            <a:r>
              <a:rPr lang="en-US" altLang="zh-CN" dirty="0" err="1"/>
              <a:t>TaskTracker</a:t>
            </a:r>
            <a:r>
              <a:rPr lang="zh-CN" altLang="en-US" dirty="0"/>
              <a:t>的硬件规格可以采用以下方案：</a:t>
            </a:r>
          </a:p>
          <a:p>
            <a:pPr eaLnBrk="1" hangingPunct="1">
              <a:buFont typeface="Arial" panose="020B0604020202020204" pitchFamily="34" charset="0"/>
              <a:buChar char="•"/>
            </a:pPr>
            <a:r>
              <a:rPr lang="en-US" altLang="zh-CN" dirty="0"/>
              <a:t>4</a:t>
            </a:r>
            <a:r>
              <a:rPr lang="zh-CN" altLang="en-US" dirty="0"/>
              <a:t>个磁盘驱动器（单盘</a:t>
            </a:r>
            <a:r>
              <a:rPr lang="en-US" altLang="zh-CN" dirty="0"/>
              <a:t>1-2T</a:t>
            </a:r>
            <a:r>
              <a:rPr lang="zh-CN" altLang="en-US" dirty="0"/>
              <a:t>），支持</a:t>
            </a:r>
            <a:r>
              <a:rPr lang="en-US" altLang="zh-CN" dirty="0"/>
              <a:t>JBOD(Just a Bunch Of Disks</a:t>
            </a:r>
            <a:r>
              <a:rPr lang="zh-CN" altLang="en-US" dirty="0"/>
              <a:t>，磁盘簇</a:t>
            </a:r>
            <a:r>
              <a:rPr lang="en-US" altLang="zh-CN" dirty="0"/>
              <a:t>)</a:t>
            </a:r>
          </a:p>
          <a:p>
            <a:pPr eaLnBrk="1" hangingPunct="1">
              <a:buFont typeface="Arial" panose="020B0604020202020204" pitchFamily="34" charset="0"/>
              <a:buChar char="•"/>
            </a:pPr>
            <a:r>
              <a:rPr lang="en-US" altLang="zh-CN" dirty="0"/>
              <a:t>2</a:t>
            </a:r>
            <a:r>
              <a:rPr lang="zh-CN" altLang="en-US" dirty="0"/>
              <a:t>个</a:t>
            </a:r>
            <a:r>
              <a:rPr lang="en-US" altLang="zh-CN" dirty="0"/>
              <a:t>4</a:t>
            </a:r>
            <a:r>
              <a:rPr lang="zh-CN" altLang="en-US" dirty="0"/>
              <a:t>核</a:t>
            </a:r>
            <a:r>
              <a:rPr lang="en-US" altLang="zh-CN" dirty="0"/>
              <a:t>CPU,</a:t>
            </a:r>
            <a:r>
              <a:rPr lang="zh-CN" altLang="en-US" dirty="0"/>
              <a:t>至少</a:t>
            </a:r>
            <a:r>
              <a:rPr lang="en-US" altLang="zh-CN" dirty="0"/>
              <a:t>2-2.5GHz</a:t>
            </a:r>
          </a:p>
          <a:p>
            <a:pPr eaLnBrk="1" hangingPunct="1">
              <a:buFont typeface="Arial" panose="020B0604020202020204" pitchFamily="34" charset="0"/>
              <a:buChar char="•"/>
            </a:pPr>
            <a:r>
              <a:rPr lang="en-US" altLang="zh-CN" dirty="0"/>
              <a:t>16-24GB</a:t>
            </a:r>
            <a:r>
              <a:rPr lang="zh-CN" altLang="en-US" dirty="0"/>
              <a:t>内存</a:t>
            </a:r>
          </a:p>
          <a:p>
            <a:pPr eaLnBrk="1" hangingPunct="1">
              <a:buFont typeface="Arial" panose="020B0604020202020204" pitchFamily="34" charset="0"/>
              <a:buChar char="•"/>
            </a:pPr>
            <a:r>
              <a:rPr lang="zh-CN" altLang="en-US" dirty="0"/>
              <a:t>千兆以太网</a:t>
            </a:r>
          </a:p>
        </p:txBody>
      </p:sp>
      <p:sp>
        <p:nvSpPr>
          <p:cNvPr id="10" name="矩形 4">
            <a:extLst>
              <a:ext uri="{FF2B5EF4-FFF2-40B4-BE49-F238E27FC236}">
                <a16:creationId xmlns:a16="http://schemas.microsoft.com/office/drawing/2014/main" id="{0965F27C-B9D9-403A-A090-BBCA59D68504}"/>
              </a:ext>
            </a:extLst>
          </p:cNvPr>
          <p:cNvSpPr>
            <a:spLocks noChangeArrowheads="1"/>
          </p:cNvSpPr>
          <p:nvPr/>
        </p:nvSpPr>
        <p:spPr bwMode="auto">
          <a:xfrm>
            <a:off x="623391" y="3446275"/>
            <a:ext cx="11216618"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err="1"/>
              <a:t>NameNode</a:t>
            </a:r>
            <a:r>
              <a:rPr lang="zh-CN" altLang="en-US" dirty="0"/>
              <a:t>提供整个</a:t>
            </a:r>
            <a:r>
              <a:rPr lang="en-US" altLang="zh-CN" dirty="0"/>
              <a:t>HDFS</a:t>
            </a:r>
            <a:r>
              <a:rPr lang="zh-CN" altLang="en-US" dirty="0"/>
              <a:t>文件系统的</a:t>
            </a:r>
            <a:r>
              <a:rPr lang="en-US" altLang="zh-CN" dirty="0" err="1"/>
              <a:t>NameSpace</a:t>
            </a:r>
            <a:r>
              <a:rPr lang="en-US" altLang="zh-CN" dirty="0"/>
              <a:t>(</a:t>
            </a:r>
            <a:r>
              <a:rPr lang="zh-CN" altLang="en-US" dirty="0"/>
              <a:t>命名空间</a:t>
            </a:r>
            <a:r>
              <a:rPr lang="en-US" altLang="zh-CN" dirty="0"/>
              <a:t>)</a:t>
            </a:r>
            <a:r>
              <a:rPr lang="zh-CN" altLang="en-US" dirty="0"/>
              <a:t>管理、块管理等所有服务，因此需要更多的</a:t>
            </a:r>
            <a:r>
              <a:rPr lang="en-US" altLang="zh-CN" dirty="0"/>
              <a:t>RAM</a:t>
            </a:r>
            <a:r>
              <a:rPr lang="zh-CN" altLang="en-US" dirty="0"/>
              <a:t>，与集群中的数据块数量相对应，并且需要优化</a:t>
            </a:r>
            <a:r>
              <a:rPr lang="en-US" altLang="zh-CN" dirty="0"/>
              <a:t>RAM</a:t>
            </a:r>
            <a:r>
              <a:rPr lang="zh-CN" altLang="en-US" dirty="0"/>
              <a:t>的内存通道带宽，采用双通道或三通道以上内存。硬件规格可以采用以下方案：</a:t>
            </a:r>
          </a:p>
          <a:p>
            <a:pPr eaLnBrk="1" hangingPunct="1">
              <a:buFont typeface="Arial" panose="020B0604020202020204" pitchFamily="34" charset="0"/>
              <a:buChar char="•"/>
            </a:pPr>
            <a:r>
              <a:rPr lang="en-US" altLang="zh-CN" dirty="0"/>
              <a:t>8-12</a:t>
            </a:r>
            <a:r>
              <a:rPr lang="zh-CN" altLang="en-US" dirty="0"/>
              <a:t>个磁盘驱动器（单盘</a:t>
            </a:r>
            <a:r>
              <a:rPr lang="en-US" altLang="zh-CN" dirty="0"/>
              <a:t>1-2T</a:t>
            </a:r>
            <a:r>
              <a:rPr lang="zh-CN" altLang="en-US" dirty="0"/>
              <a:t>）</a:t>
            </a:r>
          </a:p>
          <a:p>
            <a:pPr eaLnBrk="1" hangingPunct="1">
              <a:buFont typeface="Arial" panose="020B0604020202020204" pitchFamily="34" charset="0"/>
              <a:buChar char="•"/>
            </a:pPr>
            <a:r>
              <a:rPr lang="en-US" altLang="zh-CN" dirty="0"/>
              <a:t>2</a:t>
            </a:r>
            <a:r>
              <a:rPr lang="zh-CN" altLang="en-US" dirty="0"/>
              <a:t>个</a:t>
            </a:r>
            <a:r>
              <a:rPr lang="en-US" altLang="zh-CN" dirty="0"/>
              <a:t>4</a:t>
            </a:r>
            <a:r>
              <a:rPr lang="zh-CN" altLang="en-US" dirty="0"/>
              <a:t>核</a:t>
            </a:r>
            <a:r>
              <a:rPr lang="en-US" altLang="zh-CN" dirty="0"/>
              <a:t>/8</a:t>
            </a:r>
            <a:r>
              <a:rPr lang="zh-CN" altLang="en-US" dirty="0"/>
              <a:t>核</a:t>
            </a:r>
            <a:r>
              <a:rPr lang="en-US" altLang="zh-CN" dirty="0"/>
              <a:t>CPU</a:t>
            </a:r>
          </a:p>
          <a:p>
            <a:pPr eaLnBrk="1" hangingPunct="1">
              <a:buFont typeface="Arial" panose="020B0604020202020204" pitchFamily="34" charset="0"/>
              <a:buChar char="•"/>
            </a:pPr>
            <a:r>
              <a:rPr lang="en-US" altLang="zh-CN" dirty="0"/>
              <a:t>16-72GB</a:t>
            </a:r>
            <a:r>
              <a:rPr lang="zh-CN" altLang="en-US" dirty="0"/>
              <a:t>内存</a:t>
            </a:r>
          </a:p>
          <a:p>
            <a:pPr eaLnBrk="1" hangingPunct="1">
              <a:buFont typeface="Arial" panose="020B0604020202020204" pitchFamily="34" charset="0"/>
              <a:buChar char="•"/>
            </a:pPr>
            <a:r>
              <a:rPr lang="zh-CN" altLang="en-US" dirty="0"/>
              <a:t>千兆</a:t>
            </a:r>
            <a:r>
              <a:rPr lang="en-US" altLang="zh-CN" dirty="0"/>
              <a:t>/</a:t>
            </a:r>
            <a:r>
              <a:rPr lang="zh-CN" altLang="en-US" dirty="0"/>
              <a:t>万兆以太网</a:t>
            </a:r>
          </a:p>
        </p:txBody>
      </p:sp>
      <p:sp>
        <p:nvSpPr>
          <p:cNvPr id="11" name="矩形 5">
            <a:extLst>
              <a:ext uri="{FF2B5EF4-FFF2-40B4-BE49-F238E27FC236}">
                <a16:creationId xmlns:a16="http://schemas.microsoft.com/office/drawing/2014/main" id="{A46BF34F-488D-440F-9CD7-A09D1505976C}"/>
              </a:ext>
            </a:extLst>
          </p:cNvPr>
          <p:cNvSpPr>
            <a:spLocks noChangeArrowheads="1"/>
          </p:cNvSpPr>
          <p:nvPr/>
        </p:nvSpPr>
        <p:spPr bwMode="auto">
          <a:xfrm>
            <a:off x="623391" y="5808475"/>
            <a:ext cx="112166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err="1"/>
              <a:t>SecondaryNameNode</a:t>
            </a:r>
            <a:r>
              <a:rPr lang="zh-CN" altLang="en-US" dirty="0"/>
              <a:t>在小型集群中可以和</a:t>
            </a:r>
            <a:r>
              <a:rPr lang="en-US" altLang="zh-CN" dirty="0" err="1"/>
              <a:t>NameNode</a:t>
            </a:r>
            <a:r>
              <a:rPr lang="zh-CN" altLang="en-US" dirty="0"/>
              <a:t>共用一台机器，较大的群集可以采用与</a:t>
            </a:r>
            <a:r>
              <a:rPr lang="en-US" altLang="zh-CN" dirty="0" err="1"/>
              <a:t>NameNode</a:t>
            </a:r>
            <a:r>
              <a:rPr lang="zh-CN" altLang="en-US" dirty="0"/>
              <a:t>相同的硬件</a:t>
            </a:r>
          </a:p>
        </p:txBody>
      </p:sp>
    </p:spTree>
    <p:extLst>
      <p:ext uri="{BB962C8B-B14F-4D97-AF65-F5344CB8AC3E}">
        <p14:creationId xmlns:p14="http://schemas.microsoft.com/office/powerpoint/2010/main" val="352154761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Hadoop</a:t>
            </a:r>
            <a:r>
              <a:rPr lang="zh-CN" altLang="en-US" sz="2400" dirty="0">
                <a:latin typeface="Agency FB" panose="020B0503020202020204" pitchFamily="34" charset="0"/>
              </a:rPr>
              <a:t>集群部署与使用</a:t>
            </a:r>
            <a:endParaRPr lang="en-US" altLang="zh-CN" sz="2400" dirty="0">
              <a:latin typeface="Agency FB" panose="020B0503020202020204" pitchFamily="34" charset="0"/>
            </a:endParaRPr>
          </a:p>
        </p:txBody>
      </p:sp>
      <p:sp>
        <p:nvSpPr>
          <p:cNvPr id="9" name="TextBox 5">
            <a:extLst>
              <a:ext uri="{FF2B5EF4-FFF2-40B4-BE49-F238E27FC236}">
                <a16:creationId xmlns:a16="http://schemas.microsoft.com/office/drawing/2014/main" id="{EDB4A97D-24BC-4E14-8E51-D27778AA888E}"/>
              </a:ext>
            </a:extLst>
          </p:cNvPr>
          <p:cNvSpPr txBox="1">
            <a:spLocks noChangeArrowheads="1"/>
          </p:cNvSpPr>
          <p:nvPr/>
        </p:nvSpPr>
        <p:spPr bwMode="auto">
          <a:xfrm>
            <a:off x="479376" y="1170360"/>
            <a:ext cx="29664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t>Hadoop</a:t>
            </a:r>
            <a:r>
              <a:rPr lang="zh-CN" altLang="en-US" sz="2000" dirty="0"/>
              <a:t>集群规模需求</a:t>
            </a:r>
          </a:p>
        </p:txBody>
      </p:sp>
      <p:sp>
        <p:nvSpPr>
          <p:cNvPr id="12" name="TextBox 3">
            <a:extLst>
              <a:ext uri="{FF2B5EF4-FFF2-40B4-BE49-F238E27FC236}">
                <a16:creationId xmlns:a16="http://schemas.microsoft.com/office/drawing/2014/main" id="{12E04284-D596-4110-B942-507C4984CA95}"/>
              </a:ext>
            </a:extLst>
          </p:cNvPr>
          <p:cNvSpPr txBox="1">
            <a:spLocks noChangeArrowheads="1"/>
          </p:cNvSpPr>
          <p:nvPr/>
        </p:nvSpPr>
        <p:spPr bwMode="auto">
          <a:xfrm>
            <a:off x="623392" y="1592327"/>
            <a:ext cx="10873208"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r>
              <a:rPr lang="en-US" altLang="zh-CN" dirty="0"/>
              <a:t>Hadoop</a:t>
            </a:r>
            <a:r>
              <a:rPr lang="zh-CN" altLang="en-US" dirty="0"/>
              <a:t>集群规模可大可小，初始时，可以从一个较小规模的集群开始，比如包含</a:t>
            </a:r>
            <a:r>
              <a:rPr lang="en-US" altLang="zh-CN" dirty="0"/>
              <a:t>10</a:t>
            </a:r>
            <a:r>
              <a:rPr lang="zh-CN" altLang="en-US" dirty="0"/>
              <a:t>个节点，然后，规模随着存储器和计算需求的扩大而扩大</a:t>
            </a:r>
            <a:endParaRPr lang="en-US" altLang="zh-CN" dirty="0"/>
          </a:p>
          <a:p>
            <a:pPr eaLnBrk="1" hangingPunct="1">
              <a:buFont typeface="Arial" panose="020B0604020202020204" pitchFamily="34" charset="0"/>
              <a:buChar char="•"/>
            </a:pPr>
            <a:r>
              <a:rPr lang="zh-CN" altLang="en-US" dirty="0"/>
              <a:t>如果数据每周增大</a:t>
            </a:r>
            <a:r>
              <a:rPr lang="en-US" altLang="zh-CN" dirty="0"/>
              <a:t>1TB</a:t>
            </a:r>
            <a:r>
              <a:rPr lang="zh-CN" altLang="en-US" dirty="0"/>
              <a:t>，并且有三个</a:t>
            </a:r>
            <a:r>
              <a:rPr lang="en-US" altLang="zh-CN" dirty="0"/>
              <a:t>HDFS</a:t>
            </a:r>
            <a:r>
              <a:rPr lang="zh-CN" altLang="en-US" dirty="0"/>
              <a:t>副本，然后每周需要一个额外的</a:t>
            </a:r>
            <a:r>
              <a:rPr lang="en-US" altLang="zh-CN" dirty="0"/>
              <a:t>3TB</a:t>
            </a:r>
            <a:r>
              <a:rPr lang="zh-CN" altLang="en-US" dirty="0"/>
              <a:t>作为原始数据存储。要允许一些中间文件和日志（假定</a:t>
            </a:r>
            <a:r>
              <a:rPr lang="en-US" altLang="zh-CN" dirty="0"/>
              <a:t>30%</a:t>
            </a:r>
            <a:r>
              <a:rPr lang="zh-CN" altLang="en-US" dirty="0"/>
              <a:t>）的空间，由此，可以算出每周大约需要增加一台新机器。存储两年数据的集群，大约需要</a:t>
            </a:r>
            <a:r>
              <a:rPr lang="en-US" altLang="zh-CN" dirty="0"/>
              <a:t>100</a:t>
            </a:r>
            <a:r>
              <a:rPr lang="zh-CN" altLang="en-US" dirty="0"/>
              <a:t>台机器</a:t>
            </a:r>
            <a:endParaRPr lang="en-US" altLang="zh-CN" dirty="0"/>
          </a:p>
          <a:p>
            <a:pPr eaLnBrk="1" hangingPunct="1">
              <a:buFont typeface="Arial" panose="020B0604020202020204" pitchFamily="34" charset="0"/>
              <a:buChar char="•"/>
            </a:pPr>
            <a:r>
              <a:rPr lang="zh-CN" altLang="en-US" dirty="0"/>
              <a:t>对于一个小的集群，名称节点（</a:t>
            </a:r>
            <a:r>
              <a:rPr lang="en-US" altLang="zh-CN" dirty="0" err="1"/>
              <a:t>NameNode</a:t>
            </a:r>
            <a:r>
              <a:rPr lang="zh-CN" altLang="en-US" dirty="0"/>
              <a:t>）和</a:t>
            </a:r>
            <a:r>
              <a:rPr lang="en-US" altLang="zh-CN" dirty="0" err="1"/>
              <a:t>JobTracker</a:t>
            </a:r>
            <a:r>
              <a:rPr lang="zh-CN" altLang="en-US" dirty="0"/>
              <a:t>运行在单个节点上，通常是可以接受的。但是，随着集群和存储在</a:t>
            </a:r>
            <a:r>
              <a:rPr lang="en-US" altLang="zh-CN" dirty="0"/>
              <a:t>HDFS</a:t>
            </a:r>
            <a:r>
              <a:rPr lang="zh-CN" altLang="en-US" dirty="0"/>
              <a:t>中的文件数量的增加，名称节点需要更多的主存，这时，名称节点和</a:t>
            </a:r>
            <a:r>
              <a:rPr lang="en-US" altLang="zh-CN" dirty="0" err="1"/>
              <a:t>JobTracker</a:t>
            </a:r>
            <a:r>
              <a:rPr lang="zh-CN" altLang="en-US" dirty="0"/>
              <a:t>就需要运行在不同的节点上</a:t>
            </a:r>
            <a:endParaRPr lang="en-US" altLang="zh-CN" dirty="0"/>
          </a:p>
          <a:p>
            <a:pPr eaLnBrk="1" hangingPunct="1">
              <a:buFont typeface="Arial" panose="020B0604020202020204" pitchFamily="34" charset="0"/>
              <a:buChar char="•"/>
            </a:pPr>
            <a:r>
              <a:rPr lang="zh-CN" altLang="en-US" dirty="0"/>
              <a:t>第二名称节点（</a:t>
            </a:r>
            <a:r>
              <a:rPr lang="en-US" altLang="zh-CN" dirty="0" err="1"/>
              <a:t>SecondaryNameNode</a:t>
            </a:r>
            <a:r>
              <a:rPr lang="zh-CN" altLang="en-US" dirty="0"/>
              <a:t>）会和名称节点可以运行在相同的机器上，但是，由于第二名称节点和名称节点几乎具有相同的主存需求，因此，二者最好运行在不同节点上</a:t>
            </a:r>
            <a:endParaRPr lang="en-US" altLang="zh-CN" dirty="0"/>
          </a:p>
          <a:p>
            <a:pPr eaLnBrk="1" hangingPunct="1"/>
            <a:endParaRPr lang="zh-CN" altLang="en-US" dirty="0"/>
          </a:p>
        </p:txBody>
      </p:sp>
    </p:spTree>
    <p:extLst>
      <p:ext uri="{BB962C8B-B14F-4D97-AF65-F5344CB8AC3E}">
        <p14:creationId xmlns:p14="http://schemas.microsoft.com/office/powerpoint/2010/main" val="337374775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Hadoop</a:t>
            </a:r>
            <a:r>
              <a:rPr lang="zh-CN" altLang="en-US" sz="2400" dirty="0">
                <a:latin typeface="Agency FB" panose="020B0503020202020204" pitchFamily="34" charset="0"/>
              </a:rPr>
              <a:t>集群部署与使用</a:t>
            </a:r>
            <a:endParaRPr lang="en-US" altLang="zh-CN" sz="2400" dirty="0">
              <a:latin typeface="Agency FB" panose="020B0503020202020204" pitchFamily="34" charset="0"/>
            </a:endParaRPr>
          </a:p>
        </p:txBody>
      </p:sp>
      <p:sp>
        <p:nvSpPr>
          <p:cNvPr id="9" name="TextBox 5">
            <a:extLst>
              <a:ext uri="{FF2B5EF4-FFF2-40B4-BE49-F238E27FC236}">
                <a16:creationId xmlns:a16="http://schemas.microsoft.com/office/drawing/2014/main" id="{EDB4A97D-24BC-4E14-8E51-D27778AA888E}"/>
              </a:ext>
            </a:extLst>
          </p:cNvPr>
          <p:cNvSpPr txBox="1">
            <a:spLocks noChangeArrowheads="1"/>
          </p:cNvSpPr>
          <p:nvPr/>
        </p:nvSpPr>
        <p:spPr bwMode="auto">
          <a:xfrm>
            <a:off x="479376" y="1170360"/>
            <a:ext cx="29664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t>Hadoop</a:t>
            </a:r>
            <a:r>
              <a:rPr lang="zh-CN" altLang="en-US" sz="2000" dirty="0"/>
              <a:t>集群网络拓扑</a:t>
            </a:r>
          </a:p>
        </p:txBody>
      </p:sp>
      <p:sp>
        <p:nvSpPr>
          <p:cNvPr id="7" name="矩形 3">
            <a:extLst>
              <a:ext uri="{FF2B5EF4-FFF2-40B4-BE49-F238E27FC236}">
                <a16:creationId xmlns:a16="http://schemas.microsoft.com/office/drawing/2014/main" id="{1A594D73-1F92-4F16-9CE1-33CBB2981059}"/>
              </a:ext>
            </a:extLst>
          </p:cNvPr>
          <p:cNvSpPr>
            <a:spLocks noChangeArrowheads="1"/>
          </p:cNvSpPr>
          <p:nvPr/>
        </p:nvSpPr>
        <p:spPr bwMode="auto">
          <a:xfrm>
            <a:off x="704528" y="1591265"/>
            <a:ext cx="1086408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r>
              <a:rPr lang="zh-CN" altLang="en-US" dirty="0"/>
              <a:t>普通的</a:t>
            </a:r>
            <a:r>
              <a:rPr lang="en-US" altLang="zh-CN" dirty="0"/>
              <a:t>Hadoop</a:t>
            </a:r>
            <a:r>
              <a:rPr lang="zh-CN" altLang="en-US" dirty="0"/>
              <a:t>集群结构由一个两阶网络构成</a:t>
            </a:r>
            <a:endParaRPr lang="en-US" altLang="zh-CN" dirty="0"/>
          </a:p>
          <a:p>
            <a:pPr eaLnBrk="1" hangingPunct="1">
              <a:buFont typeface="Arial" panose="020B0604020202020204" pitchFamily="34" charset="0"/>
              <a:buChar char="•"/>
            </a:pPr>
            <a:r>
              <a:rPr lang="zh-CN" altLang="en-US" dirty="0"/>
              <a:t>每个机架（</a:t>
            </a:r>
            <a:r>
              <a:rPr lang="en-US" altLang="zh-CN" dirty="0"/>
              <a:t>Rack</a:t>
            </a:r>
            <a:r>
              <a:rPr lang="zh-CN" altLang="en-US" dirty="0"/>
              <a:t>）有</a:t>
            </a:r>
            <a:r>
              <a:rPr lang="en-US" altLang="zh-CN" dirty="0"/>
              <a:t>30-40</a:t>
            </a:r>
            <a:r>
              <a:rPr lang="zh-CN" altLang="en-US" dirty="0"/>
              <a:t>个服务器，配置一个</a:t>
            </a:r>
            <a:r>
              <a:rPr lang="en-US" altLang="zh-CN" dirty="0"/>
              <a:t>1GB</a:t>
            </a:r>
            <a:r>
              <a:rPr lang="zh-CN" altLang="en-US" dirty="0"/>
              <a:t>的交换机，并向上传输到一个核心交换机或者路由器（</a:t>
            </a:r>
            <a:r>
              <a:rPr lang="en-US" altLang="zh-CN" dirty="0"/>
              <a:t>1GB</a:t>
            </a:r>
            <a:r>
              <a:rPr lang="zh-CN" altLang="en-US" dirty="0"/>
              <a:t>或以上）</a:t>
            </a:r>
            <a:endParaRPr lang="en-US" altLang="zh-CN" dirty="0"/>
          </a:p>
          <a:p>
            <a:pPr eaLnBrk="1" hangingPunct="1">
              <a:buFont typeface="Arial" panose="020B0604020202020204" pitchFamily="34" charset="0"/>
              <a:buChar char="•"/>
            </a:pPr>
            <a:r>
              <a:rPr lang="zh-CN" altLang="en-US" dirty="0"/>
              <a:t>在相同的机架中的节点间的带宽的总和，要大于不同机架间的节点间的带宽总和</a:t>
            </a:r>
          </a:p>
        </p:txBody>
      </p:sp>
      <p:pic>
        <p:nvPicPr>
          <p:cNvPr id="8" name="图片 5" descr="_架(01-22-15-12-55).jpg">
            <a:extLst>
              <a:ext uri="{FF2B5EF4-FFF2-40B4-BE49-F238E27FC236}">
                <a16:creationId xmlns:a16="http://schemas.microsoft.com/office/drawing/2014/main" id="{5BFF2522-7C2F-4F42-BA3C-44834CB7061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14425" y="3069228"/>
            <a:ext cx="6019800" cy="368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556690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Hadoop</a:t>
            </a:r>
            <a:r>
              <a:rPr lang="zh-CN" altLang="en-US" sz="2400" dirty="0">
                <a:latin typeface="Agency FB" panose="020B0503020202020204" pitchFamily="34" charset="0"/>
              </a:rPr>
              <a:t>集群部署与使用</a:t>
            </a:r>
            <a:endParaRPr lang="en-US" altLang="zh-CN" sz="2400" dirty="0">
              <a:latin typeface="Agency FB" panose="020B0503020202020204" pitchFamily="34" charset="0"/>
            </a:endParaRPr>
          </a:p>
        </p:txBody>
      </p:sp>
      <p:sp>
        <p:nvSpPr>
          <p:cNvPr id="9" name="TextBox 5">
            <a:extLst>
              <a:ext uri="{FF2B5EF4-FFF2-40B4-BE49-F238E27FC236}">
                <a16:creationId xmlns:a16="http://schemas.microsoft.com/office/drawing/2014/main" id="{EDB4A97D-24BC-4E14-8E51-D27778AA888E}"/>
              </a:ext>
            </a:extLst>
          </p:cNvPr>
          <p:cNvSpPr txBox="1">
            <a:spLocks noChangeArrowheads="1"/>
          </p:cNvSpPr>
          <p:nvPr/>
        </p:nvSpPr>
        <p:spPr bwMode="auto">
          <a:xfrm>
            <a:off x="479376" y="1170360"/>
            <a:ext cx="29664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t>Hadoop</a:t>
            </a:r>
            <a:r>
              <a:rPr lang="zh-CN" altLang="en-US" sz="2000" dirty="0"/>
              <a:t>集群建立与安装</a:t>
            </a:r>
          </a:p>
        </p:txBody>
      </p:sp>
      <p:sp>
        <p:nvSpPr>
          <p:cNvPr id="10" name="TextBox 3">
            <a:extLst>
              <a:ext uri="{FF2B5EF4-FFF2-40B4-BE49-F238E27FC236}">
                <a16:creationId xmlns:a16="http://schemas.microsoft.com/office/drawing/2014/main" id="{005B36D5-ECC6-44A1-8828-C238DCFD5505}"/>
              </a:ext>
            </a:extLst>
          </p:cNvPr>
          <p:cNvSpPr txBox="1">
            <a:spLocks noChangeArrowheads="1"/>
          </p:cNvSpPr>
          <p:nvPr/>
        </p:nvSpPr>
        <p:spPr bwMode="auto">
          <a:xfrm>
            <a:off x="661911" y="1466842"/>
            <a:ext cx="1095481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采购好相关的硬件设备后，就可以把硬件装入机架，安装并运行</a:t>
            </a:r>
            <a:r>
              <a:rPr lang="en-US" altLang="zh-CN" dirty="0"/>
              <a:t>Hadoop</a:t>
            </a:r>
          </a:p>
          <a:p>
            <a:pPr eaLnBrk="1" hangingPunct="1"/>
            <a:r>
              <a:rPr lang="zh-CN" altLang="en-US" dirty="0"/>
              <a:t>安装</a:t>
            </a:r>
            <a:r>
              <a:rPr lang="en-US" altLang="zh-CN" dirty="0"/>
              <a:t>Hadoop</a:t>
            </a:r>
            <a:r>
              <a:rPr lang="zh-CN" altLang="en-US" dirty="0"/>
              <a:t>有多种方法：</a:t>
            </a:r>
            <a:endParaRPr lang="en-US" altLang="zh-CN" dirty="0"/>
          </a:p>
          <a:p>
            <a:pPr eaLnBrk="1" hangingPunct="1">
              <a:buFont typeface="Arial" panose="020B0604020202020204" pitchFamily="34" charset="0"/>
              <a:buChar char="•"/>
            </a:pPr>
            <a:r>
              <a:rPr lang="zh-CN" altLang="en-US" dirty="0"/>
              <a:t>（</a:t>
            </a:r>
            <a:r>
              <a:rPr lang="en-US" altLang="zh-CN" dirty="0"/>
              <a:t>1</a:t>
            </a:r>
            <a:r>
              <a:rPr lang="zh-CN" altLang="en-US" dirty="0"/>
              <a:t>）手动安装</a:t>
            </a:r>
            <a:endParaRPr lang="en-US" altLang="zh-CN" dirty="0"/>
          </a:p>
          <a:p>
            <a:pPr eaLnBrk="1" hangingPunct="1">
              <a:buFont typeface="Arial" panose="020B0604020202020204" pitchFamily="34" charset="0"/>
              <a:buChar char="•"/>
            </a:pPr>
            <a:r>
              <a:rPr lang="zh-CN" altLang="en-US" dirty="0"/>
              <a:t>（</a:t>
            </a:r>
            <a:r>
              <a:rPr lang="en-US" altLang="zh-CN" dirty="0"/>
              <a:t>2</a:t>
            </a:r>
            <a:r>
              <a:rPr lang="zh-CN" altLang="en-US" dirty="0"/>
              <a:t>）自动化安装</a:t>
            </a:r>
            <a:endParaRPr lang="en-US" altLang="zh-CN" dirty="0"/>
          </a:p>
          <a:p>
            <a:pPr lvl="1" eaLnBrk="1" hangingPunct="1">
              <a:buFont typeface="Arial" panose="020B0604020202020204" pitchFamily="34" charset="0"/>
              <a:buChar char="•"/>
            </a:pPr>
            <a:r>
              <a:rPr lang="zh-CN" altLang="en-US" dirty="0"/>
              <a:t>为了缓解安装和维护每个节点上相同的软件的负担，可以使用一个自动化方法实现完全自动化安装，比如</a:t>
            </a:r>
            <a:r>
              <a:rPr lang="en-US" altLang="zh-CN" dirty="0"/>
              <a:t>Red Hat Linux’ Kickstart</a:t>
            </a:r>
            <a:r>
              <a:rPr lang="zh-CN" altLang="en-US" dirty="0"/>
              <a:t>、</a:t>
            </a:r>
            <a:r>
              <a:rPr lang="en-US" altLang="zh-CN" dirty="0"/>
              <a:t>Debian</a:t>
            </a:r>
            <a:r>
              <a:rPr lang="zh-CN" altLang="en-US" dirty="0"/>
              <a:t>或者</a:t>
            </a:r>
            <a:r>
              <a:rPr lang="en-US" altLang="zh-CN" dirty="0"/>
              <a:t>Docker</a:t>
            </a:r>
          </a:p>
          <a:p>
            <a:pPr lvl="1" eaLnBrk="1" hangingPunct="1">
              <a:buFont typeface="Arial" panose="020B0604020202020204" pitchFamily="34" charset="0"/>
              <a:buChar char="•"/>
            </a:pPr>
            <a:r>
              <a:rPr lang="zh-CN" altLang="en-US" dirty="0"/>
              <a:t>自动化安装部署工具，会通过记录在安装过程中对于各个选项的回答来完成自动化安装过程。</a:t>
            </a:r>
            <a:endParaRPr lang="en-US" altLang="zh-CN" dirty="0"/>
          </a:p>
          <a:p>
            <a:pPr eaLnBrk="1" hangingPunct="1"/>
            <a:r>
              <a:rPr lang="en-US" altLang="zh-CN" dirty="0"/>
              <a:t>	</a:t>
            </a:r>
            <a:endParaRPr lang="zh-CN" altLang="en-US" dirty="0"/>
          </a:p>
        </p:txBody>
      </p:sp>
      <p:sp>
        <p:nvSpPr>
          <p:cNvPr id="11" name="TextBox 3">
            <a:extLst>
              <a:ext uri="{FF2B5EF4-FFF2-40B4-BE49-F238E27FC236}">
                <a16:creationId xmlns:a16="http://schemas.microsoft.com/office/drawing/2014/main" id="{4D458E90-D733-47E3-837D-150B00685074}"/>
              </a:ext>
            </a:extLst>
          </p:cNvPr>
          <p:cNvSpPr txBox="1">
            <a:spLocks noChangeArrowheads="1"/>
          </p:cNvSpPr>
          <p:nvPr/>
        </p:nvSpPr>
        <p:spPr bwMode="auto">
          <a:xfrm>
            <a:off x="731628" y="4211114"/>
            <a:ext cx="10908987"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r>
              <a:rPr lang="zh-CN" altLang="en-US" dirty="0"/>
              <a:t>如何判断一个</a:t>
            </a:r>
            <a:r>
              <a:rPr lang="en-US" altLang="zh-CN" dirty="0"/>
              <a:t>Hadoop</a:t>
            </a:r>
            <a:r>
              <a:rPr lang="zh-CN" altLang="en-US" dirty="0"/>
              <a:t>集群是否已经正确安装？可以运行基准测试</a:t>
            </a:r>
            <a:endParaRPr lang="en-US" altLang="zh-CN" dirty="0"/>
          </a:p>
          <a:p>
            <a:pPr eaLnBrk="1" hangingPunct="1">
              <a:buFont typeface="Arial" panose="020B0604020202020204" pitchFamily="34" charset="0"/>
              <a:buChar char="•"/>
            </a:pPr>
            <a:r>
              <a:rPr lang="en-US" altLang="zh-CN" dirty="0"/>
              <a:t>Hadoop</a:t>
            </a:r>
            <a:r>
              <a:rPr lang="zh-CN" altLang="en-US" dirty="0"/>
              <a:t>自带有一些基准测试程序，被打包在测试程序</a:t>
            </a:r>
            <a:r>
              <a:rPr lang="en-US" altLang="zh-CN" dirty="0"/>
              <a:t>JAR</a:t>
            </a:r>
            <a:r>
              <a:rPr lang="zh-CN" altLang="en-US" dirty="0"/>
              <a:t>文件中</a:t>
            </a:r>
            <a:endParaRPr lang="en-US" altLang="zh-CN" dirty="0"/>
          </a:p>
          <a:p>
            <a:pPr eaLnBrk="1" hangingPunct="1">
              <a:buFont typeface="Arial" panose="020B0604020202020204" pitchFamily="34" charset="0"/>
              <a:buChar char="•"/>
            </a:pPr>
            <a:r>
              <a:rPr lang="zh-CN" altLang="en-US" dirty="0"/>
              <a:t>用</a:t>
            </a:r>
            <a:r>
              <a:rPr lang="en-US" altLang="zh-CN" dirty="0" err="1"/>
              <a:t>TestDFSIO</a:t>
            </a:r>
            <a:r>
              <a:rPr lang="zh-CN" altLang="en-US" dirty="0"/>
              <a:t>基准测试，来测试</a:t>
            </a:r>
            <a:r>
              <a:rPr lang="en-US" altLang="zh-CN" dirty="0"/>
              <a:t>HDFS</a:t>
            </a:r>
            <a:r>
              <a:rPr lang="zh-CN" altLang="en-US" dirty="0"/>
              <a:t>的</a:t>
            </a:r>
            <a:r>
              <a:rPr lang="en-US" altLang="zh-CN" dirty="0"/>
              <a:t>IO</a:t>
            </a:r>
            <a:r>
              <a:rPr lang="zh-CN" altLang="en-US" dirty="0"/>
              <a:t>性能</a:t>
            </a:r>
            <a:endParaRPr lang="en-US" altLang="zh-CN" dirty="0"/>
          </a:p>
          <a:p>
            <a:pPr eaLnBrk="1" hangingPunct="1">
              <a:buFont typeface="Arial" panose="020B0604020202020204" pitchFamily="34" charset="0"/>
              <a:buChar char="•"/>
            </a:pPr>
            <a:r>
              <a:rPr lang="zh-CN" altLang="en-US" dirty="0"/>
              <a:t>用排序测试</a:t>
            </a:r>
            <a:r>
              <a:rPr lang="en-US" altLang="zh-CN" dirty="0"/>
              <a:t>MapReduce</a:t>
            </a:r>
            <a:r>
              <a:rPr lang="zh-CN" altLang="en-US" dirty="0"/>
              <a:t>：</a:t>
            </a:r>
            <a:r>
              <a:rPr lang="en-US" altLang="zh-CN" dirty="0"/>
              <a:t>Hadoop</a:t>
            </a:r>
            <a:r>
              <a:rPr lang="zh-CN" altLang="en-US" dirty="0"/>
              <a:t>自带一个部分排序的程序，这个测试过程的整个数据集都会通过洗牌（</a:t>
            </a:r>
            <a:r>
              <a:rPr lang="en-US" altLang="zh-CN" dirty="0"/>
              <a:t>Shuffle</a:t>
            </a:r>
            <a:r>
              <a:rPr lang="zh-CN" altLang="en-US" dirty="0"/>
              <a:t>）传输至</a:t>
            </a:r>
            <a:r>
              <a:rPr lang="en-US" altLang="zh-CN" dirty="0"/>
              <a:t>Reducer</a:t>
            </a:r>
            <a:r>
              <a:rPr lang="zh-CN" altLang="en-US" dirty="0"/>
              <a:t>，可以充分测试</a:t>
            </a:r>
            <a:r>
              <a:rPr lang="en-US" altLang="zh-CN" dirty="0"/>
              <a:t>MapReduce</a:t>
            </a:r>
            <a:r>
              <a:rPr lang="zh-CN" altLang="en-US" dirty="0"/>
              <a:t>的性能</a:t>
            </a:r>
            <a:endParaRPr lang="en-US" altLang="zh-CN" dirty="0"/>
          </a:p>
          <a:p>
            <a:pPr eaLnBrk="1" hangingPunct="1"/>
            <a:endParaRPr lang="zh-CN" altLang="en-US" dirty="0"/>
          </a:p>
        </p:txBody>
      </p:sp>
      <p:sp>
        <p:nvSpPr>
          <p:cNvPr id="12" name="TextBox 5">
            <a:extLst>
              <a:ext uri="{FF2B5EF4-FFF2-40B4-BE49-F238E27FC236}">
                <a16:creationId xmlns:a16="http://schemas.microsoft.com/office/drawing/2014/main" id="{3D234E3B-F4F5-4F2A-A8D9-D3F3165B54A5}"/>
              </a:ext>
            </a:extLst>
          </p:cNvPr>
          <p:cNvSpPr txBox="1">
            <a:spLocks noChangeArrowheads="1"/>
          </p:cNvSpPr>
          <p:nvPr/>
        </p:nvSpPr>
        <p:spPr bwMode="auto">
          <a:xfrm>
            <a:off x="516324" y="3865571"/>
            <a:ext cx="29664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t>Hadoop</a:t>
            </a:r>
            <a:r>
              <a:rPr lang="zh-CN" altLang="en-US" sz="2000" dirty="0"/>
              <a:t>集群基准测试</a:t>
            </a:r>
          </a:p>
        </p:txBody>
      </p:sp>
    </p:spTree>
    <p:extLst>
      <p:ext uri="{BB962C8B-B14F-4D97-AF65-F5344CB8AC3E}">
        <p14:creationId xmlns:p14="http://schemas.microsoft.com/office/powerpoint/2010/main" val="327683973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Hadoop</a:t>
            </a:r>
            <a:r>
              <a:rPr lang="zh-CN" altLang="en-US" sz="2400" dirty="0">
                <a:latin typeface="Agency FB" panose="020B0503020202020204" pitchFamily="34" charset="0"/>
              </a:rPr>
              <a:t>集群部署与使用</a:t>
            </a:r>
            <a:endParaRPr lang="en-US" altLang="zh-CN" sz="2400" dirty="0">
              <a:latin typeface="Agency FB" panose="020B0503020202020204" pitchFamily="34" charset="0"/>
            </a:endParaRPr>
          </a:p>
        </p:txBody>
      </p:sp>
      <p:sp>
        <p:nvSpPr>
          <p:cNvPr id="9" name="TextBox 5">
            <a:extLst>
              <a:ext uri="{FF2B5EF4-FFF2-40B4-BE49-F238E27FC236}">
                <a16:creationId xmlns:a16="http://schemas.microsoft.com/office/drawing/2014/main" id="{EDB4A97D-24BC-4E14-8E51-D27778AA888E}"/>
              </a:ext>
            </a:extLst>
          </p:cNvPr>
          <p:cNvSpPr txBox="1">
            <a:spLocks noChangeArrowheads="1"/>
          </p:cNvSpPr>
          <p:nvPr/>
        </p:nvSpPr>
        <p:spPr bwMode="auto">
          <a:xfrm>
            <a:off x="479376" y="1170360"/>
            <a:ext cx="4392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t>在云计算环境中使用</a:t>
            </a:r>
            <a:r>
              <a:rPr lang="en-US" altLang="zh-CN" sz="2000" dirty="0"/>
              <a:t>Hadoop</a:t>
            </a:r>
            <a:endParaRPr lang="zh-CN" altLang="en-US" sz="2000" dirty="0"/>
          </a:p>
        </p:txBody>
      </p:sp>
      <p:sp>
        <p:nvSpPr>
          <p:cNvPr id="13" name="TextBox 3">
            <a:extLst>
              <a:ext uri="{FF2B5EF4-FFF2-40B4-BE49-F238E27FC236}">
                <a16:creationId xmlns:a16="http://schemas.microsoft.com/office/drawing/2014/main" id="{B3ECF966-CA25-4DAF-802A-24CC4F7AE3EC}"/>
              </a:ext>
            </a:extLst>
          </p:cNvPr>
          <p:cNvSpPr txBox="1">
            <a:spLocks noChangeArrowheads="1"/>
          </p:cNvSpPr>
          <p:nvPr/>
        </p:nvSpPr>
        <p:spPr bwMode="auto">
          <a:xfrm>
            <a:off x="468288" y="1570470"/>
            <a:ext cx="1125542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r>
              <a:rPr lang="en-US" altLang="zh-CN" dirty="0"/>
              <a:t>Hadoop</a:t>
            </a:r>
            <a:r>
              <a:rPr lang="zh-CN" altLang="en-US" dirty="0"/>
              <a:t>不仅可以运行在企业内部的集群中，也可以运行在云计算环境中</a:t>
            </a:r>
            <a:endParaRPr lang="en-US" altLang="zh-CN" dirty="0"/>
          </a:p>
          <a:p>
            <a:pPr eaLnBrk="1" hangingPunct="1">
              <a:buFont typeface="Arial" panose="020B0604020202020204" pitchFamily="34" charset="0"/>
              <a:buChar char="•"/>
            </a:pPr>
            <a:r>
              <a:rPr lang="zh-CN" altLang="en-US" dirty="0"/>
              <a:t>可以在</a:t>
            </a:r>
            <a:r>
              <a:rPr lang="en-US" altLang="zh-CN" dirty="0"/>
              <a:t>Amazon EC2</a:t>
            </a:r>
            <a:r>
              <a:rPr lang="zh-CN" altLang="en-US" dirty="0"/>
              <a:t>中运行</a:t>
            </a:r>
            <a:r>
              <a:rPr lang="en-US" altLang="zh-CN" dirty="0"/>
              <a:t>Hadoop</a:t>
            </a:r>
            <a:r>
              <a:rPr lang="zh-CN" altLang="en-US" dirty="0"/>
              <a:t>。</a:t>
            </a:r>
            <a:r>
              <a:rPr lang="en-US" altLang="zh-CN" dirty="0"/>
              <a:t>EC2</a:t>
            </a:r>
            <a:r>
              <a:rPr lang="zh-CN" altLang="en-US" dirty="0"/>
              <a:t>是一个计算服务，允许客户租用计算机（实例），来运行自己的应用。客户可以按需运行或终止实例，并且按照实际使用情况来付费</a:t>
            </a:r>
            <a:endParaRPr lang="en-US" altLang="zh-CN" dirty="0"/>
          </a:p>
          <a:p>
            <a:pPr eaLnBrk="1" hangingPunct="1">
              <a:buFont typeface="Arial" panose="020B0604020202020204" pitchFamily="34" charset="0"/>
              <a:buChar char="•"/>
            </a:pPr>
            <a:r>
              <a:rPr lang="en-US" altLang="zh-CN" dirty="0"/>
              <a:t>Hadoop</a:t>
            </a:r>
            <a:r>
              <a:rPr lang="zh-CN" altLang="en-US" dirty="0"/>
              <a:t>自带有一套脚本，用于在</a:t>
            </a:r>
            <a:r>
              <a:rPr lang="en-US" altLang="zh-CN" dirty="0"/>
              <a:t>EC2</a:t>
            </a:r>
            <a:r>
              <a:rPr lang="zh-CN" altLang="en-US" dirty="0"/>
              <a:t>上面运行</a:t>
            </a:r>
            <a:r>
              <a:rPr lang="en-US" altLang="zh-CN" dirty="0"/>
              <a:t>Hadoop</a:t>
            </a:r>
          </a:p>
          <a:p>
            <a:pPr eaLnBrk="1" hangingPunct="1">
              <a:buFont typeface="Arial" panose="020B0604020202020204" pitchFamily="34" charset="0"/>
              <a:buChar char="•"/>
            </a:pPr>
            <a:r>
              <a:rPr lang="zh-CN" altLang="en-US" dirty="0"/>
              <a:t>在</a:t>
            </a:r>
            <a:r>
              <a:rPr lang="en-US" altLang="zh-CN" dirty="0"/>
              <a:t>EC2</a:t>
            </a:r>
            <a:r>
              <a:rPr lang="zh-CN" altLang="en-US" dirty="0"/>
              <a:t>上运行</a:t>
            </a:r>
            <a:r>
              <a:rPr lang="en-US" altLang="zh-CN" dirty="0"/>
              <a:t>Hadoop</a:t>
            </a:r>
            <a:r>
              <a:rPr lang="zh-CN" altLang="en-US" dirty="0"/>
              <a:t>尤其适用于一些工作流。例如，在</a:t>
            </a:r>
            <a:r>
              <a:rPr lang="en-US" altLang="zh-CN" dirty="0"/>
              <a:t>Amazon S3</a:t>
            </a:r>
            <a:r>
              <a:rPr lang="zh-CN" altLang="en-US" dirty="0"/>
              <a:t>中存储数据，在</a:t>
            </a:r>
            <a:r>
              <a:rPr lang="en-US" altLang="zh-CN" dirty="0"/>
              <a:t>EC2</a:t>
            </a:r>
            <a:r>
              <a:rPr lang="zh-CN" altLang="en-US" dirty="0"/>
              <a:t>上运行集群，在集群中运行</a:t>
            </a:r>
            <a:r>
              <a:rPr lang="en-US" altLang="zh-CN" dirty="0"/>
              <a:t>MapReduce</a:t>
            </a:r>
            <a:r>
              <a:rPr lang="zh-CN" altLang="en-US" dirty="0"/>
              <a:t>作业，读取存储在</a:t>
            </a:r>
            <a:r>
              <a:rPr lang="en-US" altLang="zh-CN" dirty="0"/>
              <a:t>S3</a:t>
            </a:r>
            <a:r>
              <a:rPr lang="zh-CN" altLang="en-US" dirty="0"/>
              <a:t>中的数据，最后，在关闭集群之前将输出写回</a:t>
            </a:r>
            <a:r>
              <a:rPr lang="en-US" altLang="zh-CN" dirty="0"/>
              <a:t>S3</a:t>
            </a:r>
            <a:r>
              <a:rPr lang="zh-CN" altLang="en-US" dirty="0"/>
              <a:t>中；如果长期使用集群，复制</a:t>
            </a:r>
            <a:r>
              <a:rPr lang="en-US" altLang="zh-CN" dirty="0"/>
              <a:t>S3</a:t>
            </a:r>
            <a:r>
              <a:rPr lang="zh-CN" altLang="en-US" dirty="0"/>
              <a:t>数据到运行在</a:t>
            </a:r>
            <a:r>
              <a:rPr lang="en-US" altLang="zh-CN" dirty="0"/>
              <a:t>EC2</a:t>
            </a:r>
            <a:r>
              <a:rPr lang="zh-CN" altLang="en-US" dirty="0"/>
              <a:t>上的</a:t>
            </a:r>
            <a:r>
              <a:rPr lang="en-US" altLang="zh-CN" dirty="0"/>
              <a:t>HDFS</a:t>
            </a:r>
            <a:r>
              <a:rPr lang="zh-CN" altLang="en-US" dirty="0"/>
              <a:t>中，则可以使得数据处理更加高效，因为，</a:t>
            </a:r>
            <a:r>
              <a:rPr lang="en-US" altLang="zh-CN" dirty="0"/>
              <a:t>HDFS</a:t>
            </a:r>
            <a:r>
              <a:rPr lang="zh-CN" altLang="en-US" dirty="0"/>
              <a:t>可以充分利用数据的位置，</a:t>
            </a:r>
            <a:r>
              <a:rPr lang="en-US" altLang="zh-CN" dirty="0"/>
              <a:t>S3</a:t>
            </a:r>
            <a:r>
              <a:rPr lang="zh-CN" altLang="en-US" dirty="0"/>
              <a:t>则做不到，因为，</a:t>
            </a:r>
            <a:r>
              <a:rPr lang="en-US" altLang="zh-CN" dirty="0"/>
              <a:t>S3</a:t>
            </a:r>
            <a:r>
              <a:rPr lang="zh-CN" altLang="en-US" dirty="0"/>
              <a:t>与</a:t>
            </a:r>
            <a:r>
              <a:rPr lang="en-US" altLang="zh-CN" dirty="0"/>
              <a:t>EC2</a:t>
            </a:r>
            <a:r>
              <a:rPr lang="zh-CN" altLang="en-US" dirty="0"/>
              <a:t>的存储不在同一个节点上</a:t>
            </a:r>
            <a:endParaRPr lang="en-US" altLang="zh-CN" dirty="0"/>
          </a:p>
        </p:txBody>
      </p:sp>
      <p:sp>
        <p:nvSpPr>
          <p:cNvPr id="14" name="Rectangle 3">
            <a:extLst>
              <a:ext uri="{FF2B5EF4-FFF2-40B4-BE49-F238E27FC236}">
                <a16:creationId xmlns:a16="http://schemas.microsoft.com/office/drawing/2014/main" id="{8F7EB881-0383-4A62-96E3-E0F63987B318}"/>
              </a:ext>
            </a:extLst>
          </p:cNvPr>
          <p:cNvSpPr txBox="1">
            <a:spLocks noChangeArrowheads="1"/>
          </p:cNvSpPr>
          <p:nvPr/>
        </p:nvSpPr>
        <p:spPr>
          <a:xfrm>
            <a:off x="490070" y="3951689"/>
            <a:ext cx="11006529" cy="278967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US" altLang="zh-CN" sz="2000" dirty="0"/>
              <a:t>Hadoop</a:t>
            </a:r>
            <a:r>
              <a:rPr lang="zh-CN" altLang="en-US" sz="2000" dirty="0"/>
              <a:t>被视为事实上的大数据处理标准，本章介绍了</a:t>
            </a:r>
            <a:r>
              <a:rPr lang="en-US" altLang="zh-CN" sz="2000" dirty="0"/>
              <a:t>Hadoop</a:t>
            </a:r>
            <a:r>
              <a:rPr lang="zh-CN" altLang="en-US" sz="2000" dirty="0"/>
              <a:t>的发展历程，并阐述了</a:t>
            </a:r>
            <a:r>
              <a:rPr lang="en-US" altLang="zh-CN" sz="2000" dirty="0"/>
              <a:t>Hadoop</a:t>
            </a:r>
            <a:r>
              <a:rPr lang="zh-CN" altLang="en-US" sz="2000" dirty="0"/>
              <a:t>的高可靠性、高效性、高可扩展性、高容错性、成本低、运行在</a:t>
            </a:r>
            <a:r>
              <a:rPr lang="en-US" altLang="zh-CN" sz="2000" dirty="0"/>
              <a:t>Linux</a:t>
            </a:r>
            <a:r>
              <a:rPr lang="zh-CN" altLang="en-US" sz="2000" dirty="0"/>
              <a:t>平台上、支持多种编程语言等特性</a:t>
            </a:r>
          </a:p>
          <a:p>
            <a:pPr>
              <a:lnSpc>
                <a:spcPct val="80000"/>
              </a:lnSpc>
            </a:pPr>
            <a:r>
              <a:rPr lang="en-US" altLang="zh-CN" sz="2000" dirty="0"/>
              <a:t>Hadoop</a:t>
            </a:r>
            <a:r>
              <a:rPr lang="zh-CN" altLang="en-US" sz="2000" dirty="0"/>
              <a:t>目前已经在各个领域得到了广泛的应用，雅虎、</a:t>
            </a:r>
            <a:r>
              <a:rPr lang="en-US" altLang="zh-CN" sz="2000" dirty="0"/>
              <a:t>Facebook</a:t>
            </a:r>
            <a:r>
              <a:rPr lang="zh-CN" altLang="en-US" sz="2000" dirty="0"/>
              <a:t>、百度、淘宝、网易等公司都建立了自己的</a:t>
            </a:r>
            <a:r>
              <a:rPr lang="en-US" altLang="zh-CN" sz="2000" dirty="0"/>
              <a:t>Hadoop</a:t>
            </a:r>
            <a:r>
              <a:rPr lang="zh-CN" altLang="en-US" sz="2000" dirty="0"/>
              <a:t>集群</a:t>
            </a:r>
          </a:p>
          <a:p>
            <a:pPr>
              <a:lnSpc>
                <a:spcPct val="80000"/>
              </a:lnSpc>
            </a:pPr>
            <a:r>
              <a:rPr lang="zh-CN" altLang="en-US" sz="2000" dirty="0"/>
              <a:t>经过多年发展，</a:t>
            </a:r>
            <a:r>
              <a:rPr lang="en-US" altLang="zh-CN" sz="2000" dirty="0"/>
              <a:t>Hadoop</a:t>
            </a:r>
            <a:r>
              <a:rPr lang="zh-CN" altLang="en-US" sz="2000" dirty="0"/>
              <a:t>项目已经变得非常成熟和完善，包括</a:t>
            </a:r>
            <a:r>
              <a:rPr lang="en-US" altLang="zh-CN" sz="2000" dirty="0"/>
              <a:t>Common</a:t>
            </a:r>
            <a:r>
              <a:rPr lang="zh-CN" altLang="en-US" sz="2000" dirty="0"/>
              <a:t>、</a:t>
            </a:r>
            <a:r>
              <a:rPr lang="en-US" altLang="zh-CN" sz="2000" dirty="0"/>
              <a:t>Avro</a:t>
            </a:r>
            <a:r>
              <a:rPr lang="zh-CN" altLang="en-US" sz="2000" dirty="0"/>
              <a:t>、</a:t>
            </a:r>
            <a:r>
              <a:rPr lang="en-US" altLang="zh-CN" sz="2000" dirty="0"/>
              <a:t>Zookeeper</a:t>
            </a:r>
            <a:r>
              <a:rPr lang="zh-CN" altLang="en-US" sz="2000" dirty="0"/>
              <a:t>、</a:t>
            </a:r>
            <a:r>
              <a:rPr lang="en-US" altLang="zh-CN" sz="2000" dirty="0"/>
              <a:t>HDFS</a:t>
            </a:r>
            <a:r>
              <a:rPr lang="zh-CN" altLang="en-US" sz="2000" dirty="0"/>
              <a:t>、</a:t>
            </a:r>
            <a:r>
              <a:rPr lang="en-US" altLang="zh-CN" sz="2000" dirty="0"/>
              <a:t>MapReduce</a:t>
            </a:r>
            <a:r>
              <a:rPr lang="zh-CN" altLang="en-US" sz="2000" dirty="0"/>
              <a:t>、</a:t>
            </a:r>
            <a:r>
              <a:rPr lang="en-US" altLang="zh-CN" sz="2000" dirty="0"/>
              <a:t>HBase</a:t>
            </a:r>
            <a:r>
              <a:rPr lang="zh-CN" altLang="en-US" sz="2000" dirty="0"/>
              <a:t>、</a:t>
            </a:r>
            <a:r>
              <a:rPr lang="en-US" altLang="zh-CN" sz="2000" dirty="0"/>
              <a:t>Hive</a:t>
            </a:r>
            <a:r>
              <a:rPr lang="zh-CN" altLang="en-US" sz="2000" dirty="0"/>
              <a:t>、</a:t>
            </a:r>
            <a:r>
              <a:rPr lang="en-US" altLang="zh-CN" sz="2000" dirty="0" err="1"/>
              <a:t>Chukwa</a:t>
            </a:r>
            <a:r>
              <a:rPr lang="zh-CN" altLang="en-US" sz="2000" dirty="0"/>
              <a:t>、</a:t>
            </a:r>
            <a:r>
              <a:rPr lang="en-US" altLang="zh-CN" sz="2000" dirty="0"/>
              <a:t>Pig</a:t>
            </a:r>
            <a:r>
              <a:rPr lang="zh-CN" altLang="en-US" sz="2000" dirty="0"/>
              <a:t>等子项目，其中，</a:t>
            </a:r>
            <a:r>
              <a:rPr lang="en-US" altLang="zh-CN" sz="2000" dirty="0"/>
              <a:t>HDFS</a:t>
            </a:r>
            <a:r>
              <a:rPr lang="zh-CN" altLang="en-US" sz="2000" dirty="0"/>
              <a:t>和</a:t>
            </a:r>
            <a:r>
              <a:rPr lang="en-US" altLang="zh-CN" sz="2000" dirty="0"/>
              <a:t>MapReduce</a:t>
            </a:r>
            <a:r>
              <a:rPr lang="zh-CN" altLang="en-US" sz="2000" dirty="0"/>
              <a:t>是</a:t>
            </a:r>
            <a:r>
              <a:rPr lang="en-US" altLang="zh-CN" sz="2000" dirty="0"/>
              <a:t>Hadoop</a:t>
            </a:r>
            <a:r>
              <a:rPr lang="zh-CN" altLang="en-US" sz="2000" dirty="0"/>
              <a:t>的两大核心组件</a:t>
            </a:r>
          </a:p>
          <a:p>
            <a:pPr>
              <a:lnSpc>
                <a:spcPct val="80000"/>
              </a:lnSpc>
            </a:pPr>
            <a:r>
              <a:rPr lang="zh-CN" altLang="en-US" sz="2000" dirty="0"/>
              <a:t>本章最后介绍了如何在</a:t>
            </a:r>
            <a:r>
              <a:rPr lang="en-US" altLang="zh-CN" sz="2000" dirty="0"/>
              <a:t>Linux</a:t>
            </a:r>
            <a:r>
              <a:rPr lang="zh-CN" altLang="en-US" sz="2000" dirty="0"/>
              <a:t>系统下完成</a:t>
            </a:r>
            <a:r>
              <a:rPr lang="en-US" altLang="zh-CN" sz="2000" dirty="0"/>
              <a:t>Hadoop</a:t>
            </a:r>
            <a:r>
              <a:rPr lang="zh-CN" altLang="en-US" sz="2000" dirty="0"/>
              <a:t>的安装和配置，这个部分是后续章节实践环节的基础</a:t>
            </a:r>
          </a:p>
        </p:txBody>
      </p:sp>
    </p:spTree>
    <p:extLst>
      <p:ext uri="{BB962C8B-B14F-4D97-AF65-F5344CB8AC3E}">
        <p14:creationId xmlns:p14="http://schemas.microsoft.com/office/powerpoint/2010/main" val="111520869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01</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en-US" altLang="zh-CN" sz="2800" dirty="0">
                <a:solidFill>
                  <a:schemeClr val="bg1"/>
                </a:solidFill>
                <a:latin typeface="Agency FB" panose="020B0503020202020204" pitchFamily="34" charset="0"/>
              </a:rPr>
              <a:t>HDFS</a:t>
            </a:r>
            <a:endParaRPr lang="zh-CN" altLang="en-US" sz="28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153331571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HDFS</a:t>
            </a:r>
          </a:p>
        </p:txBody>
      </p:sp>
      <p:sp>
        <p:nvSpPr>
          <p:cNvPr id="6" name="矩形 5">
            <a:extLst>
              <a:ext uri="{FF2B5EF4-FFF2-40B4-BE49-F238E27FC236}">
                <a16:creationId xmlns:a16="http://schemas.microsoft.com/office/drawing/2014/main" id="{80F45C1E-9E5D-4488-AF2C-4431221ABFED}"/>
              </a:ext>
            </a:extLst>
          </p:cNvPr>
          <p:cNvSpPr/>
          <p:nvPr/>
        </p:nvSpPr>
        <p:spPr>
          <a:xfrm>
            <a:off x="407368" y="1405500"/>
            <a:ext cx="11377263" cy="4801314"/>
          </a:xfrm>
          <a:prstGeom prst="rect">
            <a:avLst/>
          </a:prstGeom>
        </p:spPr>
        <p:txBody>
          <a:bodyPr wrap="square">
            <a:spAutoFit/>
          </a:bodyPr>
          <a:lstStyle/>
          <a:p>
            <a:pPr fontAlgn="ctr"/>
            <a:r>
              <a:rPr lang="zh-CN" altLang="en-US" b="1" dirty="0"/>
              <a:t>相关背景：</a:t>
            </a:r>
            <a:endParaRPr lang="en-US" altLang="zh-CN" b="1" dirty="0"/>
          </a:p>
          <a:p>
            <a:pPr fontAlgn="ctr"/>
            <a:endParaRPr lang="en-US" altLang="zh-CN" b="1" dirty="0"/>
          </a:p>
          <a:p>
            <a:r>
              <a:rPr lang="en-US" altLang="zh-CN" b="1" dirty="0"/>
              <a:t>Hadoop</a:t>
            </a:r>
            <a:r>
              <a:rPr lang="zh-CN" altLang="en-US" dirty="0"/>
              <a:t>：一个分布式系统基础架构，由</a:t>
            </a:r>
            <a:r>
              <a:rPr lang="en-US" altLang="zh-CN" dirty="0"/>
              <a:t>Apache</a:t>
            </a:r>
            <a:r>
              <a:rPr lang="zh-CN" altLang="en-US" dirty="0"/>
              <a:t>基金会开发。用户可以在不了解分布式底层细节的情况下，开发分布式程序。充分利用集群的威力高速运算和存储。</a:t>
            </a:r>
            <a:endParaRPr lang="en-US" altLang="zh-CN" dirty="0"/>
          </a:p>
          <a:p>
            <a:endParaRPr lang="zh-CN" altLang="en-US" dirty="0"/>
          </a:p>
          <a:p>
            <a:r>
              <a:rPr lang="en-US" altLang="zh-CN" b="1" dirty="0"/>
              <a:t>Distributed</a:t>
            </a:r>
            <a:r>
              <a:rPr lang="zh-CN" altLang="en-US" dirty="0"/>
              <a:t>：分布式计算是利用互联网上的计算机的 </a:t>
            </a:r>
            <a:r>
              <a:rPr lang="en-US" altLang="zh-CN" dirty="0"/>
              <a:t>CPU </a:t>
            </a:r>
            <a:r>
              <a:rPr lang="zh-CN" altLang="en-US" dirty="0"/>
              <a:t>的共同处理能力来解决大型计算问题的一种计算科学。</a:t>
            </a:r>
          </a:p>
          <a:p>
            <a:endParaRPr lang="en-US" altLang="zh-CN" b="1" dirty="0"/>
          </a:p>
          <a:p>
            <a:r>
              <a:rPr lang="en-US" altLang="zh-CN" b="1" dirty="0"/>
              <a:t>File system</a:t>
            </a:r>
            <a:r>
              <a:rPr lang="zh-CN" altLang="en-US" dirty="0"/>
              <a:t>：文件系统是操作系统用于明确磁盘或分区上的文件的方法和数据结构；即在磁盘上组织文件的方法。也指用于存储文件的磁盘或分区，或文件系统种类。</a:t>
            </a:r>
            <a:endParaRPr lang="en-US" altLang="zh-CN" dirty="0"/>
          </a:p>
          <a:p>
            <a:endParaRPr lang="en-US" altLang="zh-CN" dirty="0"/>
          </a:p>
          <a:p>
            <a:r>
              <a:rPr lang="en-US" altLang="zh-CN" dirty="0"/>
              <a:t>Hadoop</a:t>
            </a:r>
            <a:r>
              <a:rPr lang="zh-CN" altLang="en-US" dirty="0"/>
              <a:t>实现了一个分布式文件系统（</a:t>
            </a:r>
            <a:r>
              <a:rPr lang="en-US" altLang="zh-CN" dirty="0"/>
              <a:t>Hadoop Distributed File System</a:t>
            </a:r>
            <a:r>
              <a:rPr lang="zh-CN" altLang="en-US" dirty="0"/>
              <a:t>），简称</a:t>
            </a:r>
            <a:r>
              <a:rPr lang="en-US" altLang="zh-CN" dirty="0"/>
              <a:t>HDFS</a:t>
            </a:r>
            <a:r>
              <a:rPr lang="zh-CN" altLang="en-US" dirty="0"/>
              <a:t>。</a:t>
            </a:r>
            <a:endParaRPr lang="en-US" altLang="zh-CN" dirty="0"/>
          </a:p>
          <a:p>
            <a:endParaRPr lang="en-US" altLang="zh-CN" dirty="0"/>
          </a:p>
          <a:p>
            <a:r>
              <a:rPr lang="zh-CN" altLang="en-US" dirty="0"/>
              <a:t>对外部客户机而言，</a:t>
            </a:r>
            <a:r>
              <a:rPr lang="en-US" altLang="zh-CN" dirty="0"/>
              <a:t>HDFS </a:t>
            </a:r>
            <a:r>
              <a:rPr lang="zh-CN" altLang="en-US" dirty="0"/>
              <a:t>就像一个传统的分级文件系统。可以创建、删除、移动或重命名文件，等等。很多时候，我们就叫它</a:t>
            </a:r>
            <a:r>
              <a:rPr lang="en-US" altLang="zh-CN" dirty="0"/>
              <a:t>DFS</a:t>
            </a:r>
            <a:r>
              <a:rPr lang="zh-CN" altLang="en-US" dirty="0"/>
              <a:t>（</a:t>
            </a:r>
            <a:r>
              <a:rPr lang="en-US" altLang="zh-CN" dirty="0"/>
              <a:t>Distributed File System</a:t>
            </a:r>
            <a:r>
              <a:rPr lang="zh-CN" altLang="en-US" dirty="0"/>
              <a:t>）。</a:t>
            </a:r>
          </a:p>
          <a:p>
            <a:r>
              <a:rPr lang="en-US" altLang="zh-CN" dirty="0"/>
              <a:t>Hadoop </a:t>
            </a:r>
            <a:r>
              <a:rPr lang="zh-CN" altLang="en-US" dirty="0"/>
              <a:t>是一个以一种可靠、高效、可伸缩的方式进行处理的，能够对大量数据进行分布式处理的系统框架。</a:t>
            </a:r>
          </a:p>
          <a:p>
            <a:r>
              <a:rPr lang="en-US" altLang="zh-CN" dirty="0"/>
              <a:t>HDFS</a:t>
            </a:r>
            <a:r>
              <a:rPr lang="zh-CN" altLang="en-US" dirty="0"/>
              <a:t>是</a:t>
            </a:r>
            <a:r>
              <a:rPr lang="en-US" altLang="zh-CN" dirty="0"/>
              <a:t>Hadoop</a:t>
            </a:r>
            <a:r>
              <a:rPr lang="zh-CN" altLang="en-US" dirty="0"/>
              <a:t>兼容最好的标准级文件系统，因为</a:t>
            </a:r>
            <a:r>
              <a:rPr lang="en-US" altLang="zh-CN" dirty="0"/>
              <a:t>Hadoop</a:t>
            </a:r>
            <a:r>
              <a:rPr lang="zh-CN" altLang="en-US" dirty="0"/>
              <a:t>是一个综合性的文件系统抽象，所以</a:t>
            </a:r>
            <a:r>
              <a:rPr lang="en-US" altLang="zh-CN" dirty="0"/>
              <a:t>HDFS</a:t>
            </a:r>
            <a:r>
              <a:rPr lang="zh-CN" altLang="en-US" dirty="0"/>
              <a:t>不是</a:t>
            </a:r>
            <a:r>
              <a:rPr lang="en-US" altLang="zh-CN" dirty="0"/>
              <a:t>Hadoop</a:t>
            </a:r>
            <a:r>
              <a:rPr lang="zh-CN" altLang="en-US" dirty="0"/>
              <a:t>必需的。所以可以理解为</a:t>
            </a:r>
            <a:r>
              <a:rPr lang="en-US" altLang="zh-CN" dirty="0"/>
              <a:t>Hadoop</a:t>
            </a:r>
            <a:r>
              <a:rPr lang="zh-CN" altLang="en-US" dirty="0"/>
              <a:t>是一个框架，</a:t>
            </a:r>
            <a:r>
              <a:rPr lang="en-US" altLang="zh-CN" dirty="0"/>
              <a:t>HDFS</a:t>
            </a:r>
            <a:r>
              <a:rPr lang="zh-CN" altLang="en-US" dirty="0"/>
              <a:t>是</a:t>
            </a:r>
            <a:r>
              <a:rPr lang="en-US" altLang="zh-CN" dirty="0"/>
              <a:t>Hadoop</a:t>
            </a:r>
            <a:r>
              <a:rPr lang="zh-CN" altLang="en-US" dirty="0"/>
              <a:t>中的一个部件。</a:t>
            </a:r>
          </a:p>
        </p:txBody>
      </p:sp>
    </p:spTree>
    <p:extLst>
      <p:ext uri="{BB962C8B-B14F-4D97-AF65-F5344CB8AC3E}">
        <p14:creationId xmlns:p14="http://schemas.microsoft.com/office/powerpoint/2010/main" val="368687425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38135" y="3451961"/>
            <a:ext cx="1182723" cy="461665"/>
          </a:xfrm>
          <a:prstGeom prst="rect">
            <a:avLst/>
          </a:prstGeom>
          <a:noFill/>
        </p:spPr>
        <p:txBody>
          <a:bodyPr wrap="square" rtlCol="0">
            <a:spAutoFit/>
          </a:bodyPr>
          <a:lstStyle/>
          <a:p>
            <a:pPr algn="ctr"/>
            <a:r>
              <a:rPr lang="en-US" altLang="zh-CN" sz="2400" dirty="0">
                <a:latin typeface="Agency FB" panose="020B0503020202020204" pitchFamily="34" charset="0"/>
              </a:rPr>
              <a:t>CONTENTS</a:t>
            </a:r>
            <a:endParaRPr lang="zh-CN" altLang="en-US" sz="2400" dirty="0">
              <a:latin typeface="Agency FB" panose="020B0503020202020204" pitchFamily="34" charset="0"/>
            </a:endParaRPr>
          </a:p>
        </p:txBody>
      </p:sp>
      <p:grpSp>
        <p:nvGrpSpPr>
          <p:cNvPr id="21" name="组合 20"/>
          <p:cNvGrpSpPr/>
          <p:nvPr/>
        </p:nvGrpSpPr>
        <p:grpSpPr>
          <a:xfrm>
            <a:off x="6402749" y="3799678"/>
            <a:ext cx="481012" cy="479425"/>
            <a:chOff x="5810250" y="2244726"/>
            <a:chExt cx="481012" cy="479425"/>
          </a:xfrm>
        </p:grpSpPr>
        <p:sp>
          <p:nvSpPr>
            <p:cNvPr id="22"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7" name="组合 66"/>
          <p:cNvGrpSpPr/>
          <p:nvPr/>
        </p:nvGrpSpPr>
        <p:grpSpPr>
          <a:xfrm>
            <a:off x="6402749" y="2748441"/>
            <a:ext cx="481012" cy="479425"/>
            <a:chOff x="5810250" y="2244726"/>
            <a:chExt cx="481012" cy="479425"/>
          </a:xfrm>
        </p:grpSpPr>
        <p:sp>
          <p:nvSpPr>
            <p:cNvPr id="68"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3" name="文本框 132"/>
          <p:cNvSpPr txBox="1"/>
          <p:nvPr/>
        </p:nvSpPr>
        <p:spPr>
          <a:xfrm>
            <a:off x="6990568" y="2787335"/>
            <a:ext cx="2821466" cy="400110"/>
          </a:xfrm>
          <a:prstGeom prst="rect">
            <a:avLst/>
          </a:prstGeom>
          <a:noFill/>
        </p:spPr>
        <p:txBody>
          <a:bodyPr wrap="square" rtlCol="0">
            <a:spAutoFit/>
          </a:bodyPr>
          <a:lstStyle/>
          <a:p>
            <a:r>
              <a:rPr lang="en-US" altLang="zh-CN" sz="2000" dirty="0">
                <a:latin typeface="Agency FB" panose="020B0503020202020204" pitchFamily="34" charset="0"/>
              </a:rPr>
              <a:t>HDFS</a:t>
            </a:r>
            <a:endParaRPr lang="zh-CN" altLang="en-US" sz="2000" dirty="0">
              <a:latin typeface="Agency FB" panose="020B0503020202020204" pitchFamily="34" charset="0"/>
            </a:endParaRPr>
          </a:p>
        </p:txBody>
      </p:sp>
      <p:sp>
        <p:nvSpPr>
          <p:cNvPr id="134" name="文本框 133"/>
          <p:cNvSpPr txBox="1"/>
          <p:nvPr/>
        </p:nvSpPr>
        <p:spPr>
          <a:xfrm>
            <a:off x="6990568" y="3839081"/>
            <a:ext cx="2821466" cy="400110"/>
          </a:xfrm>
          <a:prstGeom prst="rect">
            <a:avLst/>
          </a:prstGeom>
          <a:noFill/>
        </p:spPr>
        <p:txBody>
          <a:bodyPr wrap="square" rtlCol="0">
            <a:spAutoFit/>
          </a:bodyPr>
          <a:lstStyle/>
          <a:p>
            <a:r>
              <a:rPr lang="en-US" altLang="zh-CN" sz="2000" dirty="0">
                <a:latin typeface="Agency FB" panose="020B0503020202020204" pitchFamily="34" charset="0"/>
              </a:rPr>
              <a:t>HBase</a:t>
            </a:r>
            <a:endParaRPr lang="zh-CN" altLang="en-US" sz="2000" dirty="0">
              <a:latin typeface="Agency FB" panose="020B0503020202020204" pitchFamily="34" charset="0"/>
            </a:endParaRPr>
          </a:p>
        </p:txBody>
      </p:sp>
      <p:sp>
        <p:nvSpPr>
          <p:cNvPr id="262" name="文本框 261"/>
          <p:cNvSpPr txBox="1"/>
          <p:nvPr/>
        </p:nvSpPr>
        <p:spPr>
          <a:xfrm>
            <a:off x="6421033" y="2796988"/>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01</a:t>
            </a:r>
            <a:endParaRPr lang="zh-CN" altLang="en-US" sz="2000" dirty="0">
              <a:latin typeface="Agency FB" panose="020B0503020202020204" pitchFamily="34" charset="0"/>
            </a:endParaRPr>
          </a:p>
        </p:txBody>
      </p:sp>
      <p:sp>
        <p:nvSpPr>
          <p:cNvPr id="263" name="文本框 262"/>
          <p:cNvSpPr txBox="1"/>
          <p:nvPr/>
        </p:nvSpPr>
        <p:spPr>
          <a:xfrm>
            <a:off x="6421033" y="3843304"/>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02</a:t>
            </a:r>
            <a:endParaRPr lang="zh-CN" altLang="en-US" sz="2000" dirty="0">
              <a:latin typeface="Agency FB" panose="020B0503020202020204" pitchFamily="34" charset="0"/>
            </a:endParaRPr>
          </a:p>
        </p:txBody>
      </p:sp>
      <p:grpSp>
        <p:nvGrpSpPr>
          <p:cNvPr id="334" name="组合 333"/>
          <p:cNvGrpSpPr/>
          <p:nvPr/>
        </p:nvGrpSpPr>
        <p:grpSpPr>
          <a:xfrm>
            <a:off x="1215569" y="1456867"/>
            <a:ext cx="3713304" cy="3715670"/>
            <a:chOff x="594320" y="877051"/>
            <a:chExt cx="4989661" cy="4992840"/>
          </a:xfrm>
        </p:grpSpPr>
        <p:sp>
          <p:nvSpPr>
            <p:cNvPr id="269" name="Freeform 70"/>
            <p:cNvSpPr>
              <a:spLocks noEditPoints="1"/>
            </p:cNvSpPr>
            <p:nvPr/>
          </p:nvSpPr>
          <p:spPr bwMode="auto">
            <a:xfrm>
              <a:off x="4032147" y="2003687"/>
              <a:ext cx="595398" cy="555219"/>
            </a:xfrm>
            <a:custGeom>
              <a:avLst/>
              <a:gdLst>
                <a:gd name="T0" fmla="*/ 27 w 113"/>
                <a:gd name="T1" fmla="*/ 98 h 106"/>
                <a:gd name="T2" fmla="*/ 8 w 113"/>
                <a:gd name="T3" fmla="*/ 76 h 106"/>
                <a:gd name="T4" fmla="*/ 76 w 113"/>
                <a:gd name="T5" fmla="*/ 9 h 106"/>
                <a:gd name="T6" fmla="*/ 104 w 113"/>
                <a:gd name="T7" fmla="*/ 43 h 106"/>
                <a:gd name="T8" fmla="*/ 27 w 113"/>
                <a:gd name="T9" fmla="*/ 98 h 106"/>
                <a:gd name="T10" fmla="*/ 76 w 113"/>
                <a:gd name="T11" fmla="*/ 0 h 106"/>
                <a:gd name="T12" fmla="*/ 0 w 113"/>
                <a:gd name="T13" fmla="*/ 76 h 106"/>
                <a:gd name="T14" fmla="*/ 25 w 113"/>
                <a:gd name="T15" fmla="*/ 106 h 106"/>
                <a:gd name="T16" fmla="*/ 113 w 113"/>
                <a:gd name="T17" fmla="*/ 44 h 106"/>
                <a:gd name="T18" fmla="*/ 76 w 113"/>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6">
                  <a:moveTo>
                    <a:pt x="27" y="98"/>
                  </a:moveTo>
                  <a:cubicBezTo>
                    <a:pt x="21" y="90"/>
                    <a:pt x="15" y="83"/>
                    <a:pt x="8" y="76"/>
                  </a:cubicBezTo>
                  <a:cubicBezTo>
                    <a:pt x="76" y="9"/>
                    <a:pt x="76" y="9"/>
                    <a:pt x="76" y="9"/>
                  </a:cubicBezTo>
                  <a:cubicBezTo>
                    <a:pt x="86" y="19"/>
                    <a:pt x="96" y="31"/>
                    <a:pt x="104" y="43"/>
                  </a:cubicBezTo>
                  <a:cubicBezTo>
                    <a:pt x="27" y="98"/>
                    <a:pt x="27" y="98"/>
                    <a:pt x="27" y="98"/>
                  </a:cubicBezTo>
                  <a:moveTo>
                    <a:pt x="76" y="0"/>
                  </a:moveTo>
                  <a:cubicBezTo>
                    <a:pt x="0" y="76"/>
                    <a:pt x="0" y="76"/>
                    <a:pt x="0" y="76"/>
                  </a:cubicBezTo>
                  <a:cubicBezTo>
                    <a:pt x="9" y="86"/>
                    <a:pt x="18" y="96"/>
                    <a:pt x="25" y="106"/>
                  </a:cubicBezTo>
                  <a:cubicBezTo>
                    <a:pt x="113" y="44"/>
                    <a:pt x="113" y="44"/>
                    <a:pt x="113" y="44"/>
                  </a:cubicBezTo>
                  <a:cubicBezTo>
                    <a:pt x="102" y="29"/>
                    <a:pt x="89" y="14"/>
                    <a:pt x="7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71"/>
            <p:cNvSpPr>
              <a:spLocks noEditPoints="1"/>
            </p:cNvSpPr>
            <p:nvPr/>
          </p:nvSpPr>
          <p:spPr bwMode="auto">
            <a:xfrm>
              <a:off x="4211131" y="2317824"/>
              <a:ext cx="617314" cy="493123"/>
            </a:xfrm>
            <a:custGeom>
              <a:avLst/>
              <a:gdLst>
                <a:gd name="T0" fmla="*/ 22 w 117"/>
                <a:gd name="T1" fmla="*/ 86 h 94"/>
                <a:gd name="T2" fmla="*/ 8 w 117"/>
                <a:gd name="T3" fmla="*/ 60 h 94"/>
                <a:gd name="T4" fmla="*/ 88 w 117"/>
                <a:gd name="T5" fmla="*/ 8 h 94"/>
                <a:gd name="T6" fmla="*/ 109 w 117"/>
                <a:gd name="T7" fmla="*/ 48 h 94"/>
                <a:gd name="T8" fmla="*/ 22 w 117"/>
                <a:gd name="T9" fmla="*/ 86 h 94"/>
                <a:gd name="T10" fmla="*/ 90 w 117"/>
                <a:gd name="T11" fmla="*/ 0 h 94"/>
                <a:gd name="T12" fmla="*/ 0 w 117"/>
                <a:gd name="T13" fmla="*/ 59 h 94"/>
                <a:gd name="T14" fmla="*/ 19 w 117"/>
                <a:gd name="T15" fmla="*/ 94 h 94"/>
                <a:gd name="T16" fmla="*/ 117 w 117"/>
                <a:gd name="T17" fmla="*/ 51 h 94"/>
                <a:gd name="T18" fmla="*/ 90 w 117"/>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4">
                  <a:moveTo>
                    <a:pt x="22" y="86"/>
                  </a:moveTo>
                  <a:cubicBezTo>
                    <a:pt x="18" y="77"/>
                    <a:pt x="13" y="69"/>
                    <a:pt x="8" y="60"/>
                  </a:cubicBezTo>
                  <a:cubicBezTo>
                    <a:pt x="88" y="8"/>
                    <a:pt x="88" y="8"/>
                    <a:pt x="88" y="8"/>
                  </a:cubicBezTo>
                  <a:cubicBezTo>
                    <a:pt x="96" y="21"/>
                    <a:pt x="103" y="34"/>
                    <a:pt x="109" y="48"/>
                  </a:cubicBezTo>
                  <a:cubicBezTo>
                    <a:pt x="22" y="86"/>
                    <a:pt x="22" y="86"/>
                    <a:pt x="22" y="86"/>
                  </a:cubicBezTo>
                  <a:moveTo>
                    <a:pt x="90" y="0"/>
                  </a:moveTo>
                  <a:cubicBezTo>
                    <a:pt x="0" y="59"/>
                    <a:pt x="0" y="59"/>
                    <a:pt x="0" y="59"/>
                  </a:cubicBezTo>
                  <a:cubicBezTo>
                    <a:pt x="7" y="70"/>
                    <a:pt x="13" y="82"/>
                    <a:pt x="19" y="94"/>
                  </a:cubicBezTo>
                  <a:cubicBezTo>
                    <a:pt x="117" y="51"/>
                    <a:pt x="117" y="51"/>
                    <a:pt x="117" y="51"/>
                  </a:cubicBezTo>
                  <a:cubicBezTo>
                    <a:pt x="110" y="33"/>
                    <a:pt x="101" y="16"/>
                    <a:pt x="9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72"/>
            <p:cNvSpPr>
              <a:spLocks noEditPoints="1"/>
            </p:cNvSpPr>
            <p:nvPr/>
          </p:nvSpPr>
          <p:spPr bwMode="auto">
            <a:xfrm>
              <a:off x="4338978" y="2679446"/>
              <a:ext cx="613663" cy="405457"/>
            </a:xfrm>
            <a:custGeom>
              <a:avLst/>
              <a:gdLst>
                <a:gd name="T0" fmla="*/ 16 w 117"/>
                <a:gd name="T1" fmla="*/ 69 h 77"/>
                <a:gd name="T2" fmla="*/ 8 w 117"/>
                <a:gd name="T3" fmla="*/ 42 h 77"/>
                <a:gd name="T4" fmla="*/ 97 w 117"/>
                <a:gd name="T5" fmla="*/ 8 h 77"/>
                <a:gd name="T6" fmla="*/ 110 w 117"/>
                <a:gd name="T7" fmla="*/ 51 h 77"/>
                <a:gd name="T8" fmla="*/ 16 w 117"/>
                <a:gd name="T9" fmla="*/ 69 h 77"/>
                <a:gd name="T10" fmla="*/ 101 w 117"/>
                <a:gd name="T11" fmla="*/ 0 h 77"/>
                <a:gd name="T12" fmla="*/ 0 w 117"/>
                <a:gd name="T13" fmla="*/ 38 h 77"/>
                <a:gd name="T14" fmla="*/ 12 w 117"/>
                <a:gd name="T15" fmla="*/ 77 h 77"/>
                <a:gd name="T16" fmla="*/ 117 w 117"/>
                <a:gd name="T17" fmla="*/ 55 h 77"/>
                <a:gd name="T18" fmla="*/ 101 w 117"/>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77">
                  <a:moveTo>
                    <a:pt x="16" y="69"/>
                  </a:moveTo>
                  <a:cubicBezTo>
                    <a:pt x="14" y="60"/>
                    <a:pt x="11" y="51"/>
                    <a:pt x="8" y="42"/>
                  </a:cubicBezTo>
                  <a:cubicBezTo>
                    <a:pt x="97" y="8"/>
                    <a:pt x="97" y="8"/>
                    <a:pt x="97" y="8"/>
                  </a:cubicBezTo>
                  <a:cubicBezTo>
                    <a:pt x="102" y="22"/>
                    <a:pt x="106" y="36"/>
                    <a:pt x="110" y="51"/>
                  </a:cubicBezTo>
                  <a:cubicBezTo>
                    <a:pt x="16" y="69"/>
                    <a:pt x="16" y="69"/>
                    <a:pt x="16" y="69"/>
                  </a:cubicBezTo>
                  <a:moveTo>
                    <a:pt x="101" y="0"/>
                  </a:moveTo>
                  <a:cubicBezTo>
                    <a:pt x="0" y="38"/>
                    <a:pt x="0" y="38"/>
                    <a:pt x="0" y="38"/>
                  </a:cubicBezTo>
                  <a:cubicBezTo>
                    <a:pt x="5" y="51"/>
                    <a:pt x="9" y="64"/>
                    <a:pt x="12" y="77"/>
                  </a:cubicBezTo>
                  <a:cubicBezTo>
                    <a:pt x="117" y="55"/>
                    <a:pt x="117" y="55"/>
                    <a:pt x="117" y="55"/>
                  </a:cubicBezTo>
                  <a:cubicBezTo>
                    <a:pt x="113" y="37"/>
                    <a:pt x="108" y="18"/>
                    <a:pt x="10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73"/>
            <p:cNvSpPr>
              <a:spLocks noEditPoints="1"/>
            </p:cNvSpPr>
            <p:nvPr/>
          </p:nvSpPr>
          <p:spPr bwMode="auto">
            <a:xfrm>
              <a:off x="4412034" y="3070292"/>
              <a:ext cx="584441" cy="303180"/>
            </a:xfrm>
            <a:custGeom>
              <a:avLst/>
              <a:gdLst>
                <a:gd name="T0" fmla="*/ 105 w 111"/>
                <a:gd name="T1" fmla="*/ 52 h 58"/>
                <a:gd name="T2" fmla="*/ 9 w 111"/>
                <a:gd name="T3" fmla="*/ 51 h 58"/>
                <a:gd name="T4" fmla="*/ 7 w 111"/>
                <a:gd name="T5" fmla="*/ 22 h 58"/>
                <a:gd name="T6" fmla="*/ 101 w 111"/>
                <a:gd name="T7" fmla="*/ 7 h 58"/>
                <a:gd name="T8" fmla="*/ 105 w 111"/>
                <a:gd name="T9" fmla="*/ 52 h 58"/>
                <a:gd name="T10" fmla="*/ 106 w 111"/>
                <a:gd name="T11" fmla="*/ 0 h 58"/>
                <a:gd name="T12" fmla="*/ 0 w 111"/>
                <a:gd name="T13" fmla="*/ 17 h 58"/>
                <a:gd name="T14" fmla="*/ 3 w 111"/>
                <a:gd name="T15" fmla="*/ 57 h 58"/>
                <a:gd name="T16" fmla="*/ 111 w 111"/>
                <a:gd name="T17" fmla="*/ 58 h 58"/>
                <a:gd name="T18" fmla="*/ 106 w 111"/>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58">
                  <a:moveTo>
                    <a:pt x="105" y="52"/>
                  </a:moveTo>
                  <a:cubicBezTo>
                    <a:pt x="9" y="51"/>
                    <a:pt x="9" y="51"/>
                    <a:pt x="9" y="51"/>
                  </a:cubicBezTo>
                  <a:cubicBezTo>
                    <a:pt x="9" y="41"/>
                    <a:pt x="8" y="32"/>
                    <a:pt x="7" y="22"/>
                  </a:cubicBezTo>
                  <a:cubicBezTo>
                    <a:pt x="101" y="7"/>
                    <a:pt x="101" y="7"/>
                    <a:pt x="101" y="7"/>
                  </a:cubicBezTo>
                  <a:cubicBezTo>
                    <a:pt x="103" y="22"/>
                    <a:pt x="104" y="37"/>
                    <a:pt x="105" y="52"/>
                  </a:cubicBezTo>
                  <a:moveTo>
                    <a:pt x="106" y="0"/>
                  </a:moveTo>
                  <a:cubicBezTo>
                    <a:pt x="0" y="17"/>
                    <a:pt x="0" y="17"/>
                    <a:pt x="0" y="17"/>
                  </a:cubicBezTo>
                  <a:cubicBezTo>
                    <a:pt x="2" y="30"/>
                    <a:pt x="3" y="44"/>
                    <a:pt x="3" y="57"/>
                  </a:cubicBezTo>
                  <a:cubicBezTo>
                    <a:pt x="111" y="58"/>
                    <a:pt x="111" y="58"/>
                    <a:pt x="111" y="58"/>
                  </a:cubicBezTo>
                  <a:cubicBezTo>
                    <a:pt x="111" y="39"/>
                    <a:pt x="109" y="20"/>
                    <a:pt x="10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74"/>
            <p:cNvSpPr>
              <a:spLocks noEditPoints="1"/>
            </p:cNvSpPr>
            <p:nvPr/>
          </p:nvSpPr>
          <p:spPr bwMode="auto">
            <a:xfrm>
              <a:off x="4401074" y="3450178"/>
              <a:ext cx="588092" cy="328748"/>
            </a:xfrm>
            <a:custGeom>
              <a:avLst/>
              <a:gdLst>
                <a:gd name="T0" fmla="*/ 100 w 112"/>
                <a:gd name="T1" fmla="*/ 55 h 63"/>
                <a:gd name="T2" fmla="*/ 7 w 112"/>
                <a:gd name="T3" fmla="*/ 35 h 63"/>
                <a:gd name="T4" fmla="*/ 10 w 112"/>
                <a:gd name="T5" fmla="*/ 6 h 63"/>
                <a:gd name="T6" fmla="*/ 106 w 112"/>
                <a:gd name="T7" fmla="*/ 11 h 63"/>
                <a:gd name="T8" fmla="*/ 100 w 112"/>
                <a:gd name="T9" fmla="*/ 55 h 63"/>
                <a:gd name="T10" fmla="*/ 5 w 112"/>
                <a:gd name="T11" fmla="*/ 0 h 63"/>
                <a:gd name="T12" fmla="*/ 0 w 112"/>
                <a:gd name="T13" fmla="*/ 39 h 63"/>
                <a:gd name="T14" fmla="*/ 104 w 112"/>
                <a:gd name="T15" fmla="*/ 63 h 63"/>
                <a:gd name="T16" fmla="*/ 112 w 112"/>
                <a:gd name="T17" fmla="*/ 5 h 63"/>
                <a:gd name="T18" fmla="*/ 5 w 112"/>
                <a:gd name="T1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63">
                  <a:moveTo>
                    <a:pt x="100" y="55"/>
                  </a:moveTo>
                  <a:cubicBezTo>
                    <a:pt x="7" y="35"/>
                    <a:pt x="7" y="35"/>
                    <a:pt x="7" y="35"/>
                  </a:cubicBezTo>
                  <a:cubicBezTo>
                    <a:pt x="8" y="25"/>
                    <a:pt x="10" y="16"/>
                    <a:pt x="10" y="6"/>
                  </a:cubicBezTo>
                  <a:cubicBezTo>
                    <a:pt x="106" y="11"/>
                    <a:pt x="106" y="11"/>
                    <a:pt x="106" y="11"/>
                  </a:cubicBezTo>
                  <a:cubicBezTo>
                    <a:pt x="105" y="26"/>
                    <a:pt x="103" y="41"/>
                    <a:pt x="100" y="55"/>
                  </a:cubicBezTo>
                  <a:moveTo>
                    <a:pt x="5" y="0"/>
                  </a:moveTo>
                  <a:cubicBezTo>
                    <a:pt x="4" y="13"/>
                    <a:pt x="2" y="26"/>
                    <a:pt x="0" y="39"/>
                  </a:cubicBezTo>
                  <a:cubicBezTo>
                    <a:pt x="104" y="63"/>
                    <a:pt x="104" y="63"/>
                    <a:pt x="104" y="63"/>
                  </a:cubicBezTo>
                  <a:cubicBezTo>
                    <a:pt x="108" y="44"/>
                    <a:pt x="111" y="25"/>
                    <a:pt x="112" y="5"/>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75"/>
            <p:cNvSpPr>
              <a:spLocks noEditPoints="1"/>
            </p:cNvSpPr>
            <p:nvPr/>
          </p:nvSpPr>
          <p:spPr bwMode="auto">
            <a:xfrm>
              <a:off x="4313408" y="3731439"/>
              <a:ext cx="613663" cy="431025"/>
            </a:xfrm>
            <a:custGeom>
              <a:avLst/>
              <a:gdLst>
                <a:gd name="T0" fmla="*/ 94 w 117"/>
                <a:gd name="T1" fmla="*/ 74 h 82"/>
                <a:gd name="T2" fmla="*/ 8 w 117"/>
                <a:gd name="T3" fmla="*/ 34 h 82"/>
                <a:gd name="T4" fmla="*/ 17 w 117"/>
                <a:gd name="T5" fmla="*/ 7 h 82"/>
                <a:gd name="T6" fmla="*/ 109 w 117"/>
                <a:gd name="T7" fmla="*/ 32 h 82"/>
                <a:gd name="T8" fmla="*/ 94 w 117"/>
                <a:gd name="T9" fmla="*/ 74 h 82"/>
                <a:gd name="T10" fmla="*/ 13 w 117"/>
                <a:gd name="T11" fmla="*/ 0 h 82"/>
                <a:gd name="T12" fmla="*/ 0 w 117"/>
                <a:gd name="T13" fmla="*/ 37 h 82"/>
                <a:gd name="T14" fmla="*/ 97 w 117"/>
                <a:gd name="T15" fmla="*/ 82 h 82"/>
                <a:gd name="T16" fmla="*/ 117 w 117"/>
                <a:gd name="T17" fmla="*/ 27 h 82"/>
                <a:gd name="T18" fmla="*/ 13 w 117"/>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82">
                  <a:moveTo>
                    <a:pt x="94" y="74"/>
                  </a:moveTo>
                  <a:cubicBezTo>
                    <a:pt x="8" y="34"/>
                    <a:pt x="8" y="34"/>
                    <a:pt x="8" y="34"/>
                  </a:cubicBezTo>
                  <a:cubicBezTo>
                    <a:pt x="11" y="25"/>
                    <a:pt x="14" y="16"/>
                    <a:pt x="17" y="7"/>
                  </a:cubicBezTo>
                  <a:cubicBezTo>
                    <a:pt x="109" y="32"/>
                    <a:pt x="109" y="32"/>
                    <a:pt x="109" y="32"/>
                  </a:cubicBezTo>
                  <a:cubicBezTo>
                    <a:pt x="105" y="46"/>
                    <a:pt x="100" y="60"/>
                    <a:pt x="94" y="74"/>
                  </a:cubicBezTo>
                  <a:moveTo>
                    <a:pt x="13" y="0"/>
                  </a:moveTo>
                  <a:cubicBezTo>
                    <a:pt x="9" y="13"/>
                    <a:pt x="5" y="25"/>
                    <a:pt x="0" y="37"/>
                  </a:cubicBezTo>
                  <a:cubicBezTo>
                    <a:pt x="97" y="82"/>
                    <a:pt x="97" y="82"/>
                    <a:pt x="97" y="82"/>
                  </a:cubicBezTo>
                  <a:cubicBezTo>
                    <a:pt x="105" y="65"/>
                    <a:pt x="112" y="46"/>
                    <a:pt x="117" y="27"/>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76"/>
            <p:cNvSpPr>
              <a:spLocks noEditPoints="1"/>
            </p:cNvSpPr>
            <p:nvPr/>
          </p:nvSpPr>
          <p:spPr bwMode="auto">
            <a:xfrm>
              <a:off x="4163646" y="3994438"/>
              <a:ext cx="617314" cy="515040"/>
            </a:xfrm>
            <a:custGeom>
              <a:avLst/>
              <a:gdLst>
                <a:gd name="T0" fmla="*/ 85 w 117"/>
                <a:gd name="T1" fmla="*/ 90 h 98"/>
                <a:gd name="T2" fmla="*/ 9 w 117"/>
                <a:gd name="T3" fmla="*/ 33 h 98"/>
                <a:gd name="T4" fmla="*/ 24 w 117"/>
                <a:gd name="T5" fmla="*/ 9 h 98"/>
                <a:gd name="T6" fmla="*/ 109 w 117"/>
                <a:gd name="T7" fmla="*/ 52 h 98"/>
                <a:gd name="T8" fmla="*/ 85 w 117"/>
                <a:gd name="T9" fmla="*/ 90 h 98"/>
                <a:gd name="T10" fmla="*/ 21 w 117"/>
                <a:gd name="T11" fmla="*/ 0 h 98"/>
                <a:gd name="T12" fmla="*/ 0 w 117"/>
                <a:gd name="T13" fmla="*/ 34 h 98"/>
                <a:gd name="T14" fmla="*/ 87 w 117"/>
                <a:gd name="T15" fmla="*/ 98 h 98"/>
                <a:gd name="T16" fmla="*/ 117 w 117"/>
                <a:gd name="T17" fmla="*/ 49 h 98"/>
                <a:gd name="T18" fmla="*/ 21 w 117"/>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8">
                  <a:moveTo>
                    <a:pt x="85" y="90"/>
                  </a:moveTo>
                  <a:cubicBezTo>
                    <a:pt x="9" y="33"/>
                    <a:pt x="9" y="33"/>
                    <a:pt x="9" y="33"/>
                  </a:cubicBezTo>
                  <a:cubicBezTo>
                    <a:pt x="14" y="25"/>
                    <a:pt x="19" y="17"/>
                    <a:pt x="24" y="9"/>
                  </a:cubicBezTo>
                  <a:cubicBezTo>
                    <a:pt x="109" y="52"/>
                    <a:pt x="109" y="52"/>
                    <a:pt x="109" y="52"/>
                  </a:cubicBezTo>
                  <a:cubicBezTo>
                    <a:pt x="102" y="65"/>
                    <a:pt x="94" y="78"/>
                    <a:pt x="85" y="90"/>
                  </a:cubicBezTo>
                  <a:moveTo>
                    <a:pt x="21" y="0"/>
                  </a:moveTo>
                  <a:cubicBezTo>
                    <a:pt x="15" y="12"/>
                    <a:pt x="8" y="24"/>
                    <a:pt x="0" y="34"/>
                  </a:cubicBezTo>
                  <a:cubicBezTo>
                    <a:pt x="87" y="98"/>
                    <a:pt x="87" y="98"/>
                    <a:pt x="87" y="98"/>
                  </a:cubicBezTo>
                  <a:cubicBezTo>
                    <a:pt x="98" y="83"/>
                    <a:pt x="108" y="67"/>
                    <a:pt x="117" y="49"/>
                  </a:cubicBezTo>
                  <a:cubicBezTo>
                    <a:pt x="21" y="0"/>
                    <a:pt x="21" y="0"/>
                    <a:pt x="2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77"/>
            <p:cNvSpPr>
              <a:spLocks noEditPoints="1"/>
            </p:cNvSpPr>
            <p:nvPr/>
          </p:nvSpPr>
          <p:spPr bwMode="auto">
            <a:xfrm>
              <a:off x="3977355" y="4239173"/>
              <a:ext cx="580787" cy="577135"/>
            </a:xfrm>
            <a:custGeom>
              <a:avLst/>
              <a:gdLst>
                <a:gd name="T0" fmla="*/ 71 w 111"/>
                <a:gd name="T1" fmla="*/ 101 h 110"/>
                <a:gd name="T2" fmla="*/ 8 w 111"/>
                <a:gd name="T3" fmla="*/ 29 h 110"/>
                <a:gd name="T4" fmla="*/ 28 w 111"/>
                <a:gd name="T5" fmla="*/ 9 h 110"/>
                <a:gd name="T6" fmla="*/ 102 w 111"/>
                <a:gd name="T7" fmla="*/ 69 h 110"/>
                <a:gd name="T8" fmla="*/ 71 w 111"/>
                <a:gd name="T9" fmla="*/ 101 h 110"/>
                <a:gd name="T10" fmla="*/ 27 w 111"/>
                <a:gd name="T11" fmla="*/ 0 h 110"/>
                <a:gd name="T12" fmla="*/ 0 w 111"/>
                <a:gd name="T13" fmla="*/ 29 h 110"/>
                <a:gd name="T14" fmla="*/ 71 w 111"/>
                <a:gd name="T15" fmla="*/ 110 h 110"/>
                <a:gd name="T16" fmla="*/ 111 w 111"/>
                <a:gd name="T17" fmla="*/ 68 h 110"/>
                <a:gd name="T18" fmla="*/ 27 w 111"/>
                <a:gd name="T1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0">
                  <a:moveTo>
                    <a:pt x="71" y="101"/>
                  </a:moveTo>
                  <a:cubicBezTo>
                    <a:pt x="8" y="29"/>
                    <a:pt x="8" y="29"/>
                    <a:pt x="8" y="29"/>
                  </a:cubicBezTo>
                  <a:cubicBezTo>
                    <a:pt x="15" y="23"/>
                    <a:pt x="22" y="16"/>
                    <a:pt x="28" y="9"/>
                  </a:cubicBezTo>
                  <a:cubicBezTo>
                    <a:pt x="102" y="69"/>
                    <a:pt x="102" y="69"/>
                    <a:pt x="102" y="69"/>
                  </a:cubicBezTo>
                  <a:cubicBezTo>
                    <a:pt x="92" y="80"/>
                    <a:pt x="82" y="91"/>
                    <a:pt x="71" y="101"/>
                  </a:cubicBezTo>
                  <a:moveTo>
                    <a:pt x="27" y="0"/>
                  </a:moveTo>
                  <a:cubicBezTo>
                    <a:pt x="19" y="11"/>
                    <a:pt x="9" y="20"/>
                    <a:pt x="0" y="29"/>
                  </a:cubicBezTo>
                  <a:cubicBezTo>
                    <a:pt x="71" y="110"/>
                    <a:pt x="71" y="110"/>
                    <a:pt x="71" y="110"/>
                  </a:cubicBezTo>
                  <a:cubicBezTo>
                    <a:pt x="85" y="97"/>
                    <a:pt x="98" y="83"/>
                    <a:pt x="111" y="68"/>
                  </a:cubicBezTo>
                  <a:cubicBezTo>
                    <a:pt x="27" y="0"/>
                    <a:pt x="27" y="0"/>
                    <a:pt x="2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78"/>
            <p:cNvSpPr>
              <a:spLocks noEditPoints="1"/>
            </p:cNvSpPr>
            <p:nvPr/>
          </p:nvSpPr>
          <p:spPr bwMode="auto">
            <a:xfrm>
              <a:off x="3739927" y="4436422"/>
              <a:ext cx="529648" cy="617317"/>
            </a:xfrm>
            <a:custGeom>
              <a:avLst/>
              <a:gdLst>
                <a:gd name="T0" fmla="*/ 55 w 101"/>
                <a:gd name="T1" fmla="*/ 108 h 117"/>
                <a:gd name="T2" fmla="*/ 9 w 101"/>
                <a:gd name="T3" fmla="*/ 25 h 117"/>
                <a:gd name="T4" fmla="*/ 32 w 101"/>
                <a:gd name="T5" fmla="*/ 9 h 117"/>
                <a:gd name="T6" fmla="*/ 92 w 101"/>
                <a:gd name="T7" fmla="*/ 83 h 117"/>
                <a:gd name="T8" fmla="*/ 55 w 101"/>
                <a:gd name="T9" fmla="*/ 108 h 117"/>
                <a:gd name="T10" fmla="*/ 33 w 101"/>
                <a:gd name="T11" fmla="*/ 0 h 117"/>
                <a:gd name="T12" fmla="*/ 0 w 101"/>
                <a:gd name="T13" fmla="*/ 23 h 117"/>
                <a:gd name="T14" fmla="*/ 53 w 101"/>
                <a:gd name="T15" fmla="*/ 117 h 117"/>
                <a:gd name="T16" fmla="*/ 101 w 101"/>
                <a:gd name="T17" fmla="*/ 84 h 117"/>
                <a:gd name="T18" fmla="*/ 33 w 101"/>
                <a:gd name="T19"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17">
                  <a:moveTo>
                    <a:pt x="55" y="108"/>
                  </a:moveTo>
                  <a:cubicBezTo>
                    <a:pt x="9" y="25"/>
                    <a:pt x="9" y="25"/>
                    <a:pt x="9" y="25"/>
                  </a:cubicBezTo>
                  <a:cubicBezTo>
                    <a:pt x="17" y="20"/>
                    <a:pt x="25" y="15"/>
                    <a:pt x="32" y="9"/>
                  </a:cubicBezTo>
                  <a:cubicBezTo>
                    <a:pt x="92" y="83"/>
                    <a:pt x="92" y="83"/>
                    <a:pt x="92" y="83"/>
                  </a:cubicBezTo>
                  <a:cubicBezTo>
                    <a:pt x="80" y="92"/>
                    <a:pt x="68" y="101"/>
                    <a:pt x="55" y="108"/>
                  </a:cubicBezTo>
                  <a:moveTo>
                    <a:pt x="33" y="0"/>
                  </a:moveTo>
                  <a:cubicBezTo>
                    <a:pt x="23" y="9"/>
                    <a:pt x="12" y="16"/>
                    <a:pt x="0" y="23"/>
                  </a:cubicBezTo>
                  <a:cubicBezTo>
                    <a:pt x="53" y="117"/>
                    <a:pt x="53" y="117"/>
                    <a:pt x="53" y="117"/>
                  </a:cubicBezTo>
                  <a:cubicBezTo>
                    <a:pt x="70" y="107"/>
                    <a:pt x="86" y="96"/>
                    <a:pt x="101" y="84"/>
                  </a:cubicBezTo>
                  <a:cubicBezTo>
                    <a:pt x="33" y="0"/>
                    <a:pt x="33" y="0"/>
                    <a:pt x="3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79"/>
            <p:cNvSpPr>
              <a:spLocks noEditPoints="1"/>
            </p:cNvSpPr>
            <p:nvPr/>
          </p:nvSpPr>
          <p:spPr bwMode="auto">
            <a:xfrm>
              <a:off x="3476928" y="4593489"/>
              <a:ext cx="452942" cy="620968"/>
            </a:xfrm>
            <a:custGeom>
              <a:avLst/>
              <a:gdLst>
                <a:gd name="T0" fmla="*/ 36 w 86"/>
                <a:gd name="T1" fmla="*/ 110 h 118"/>
                <a:gd name="T2" fmla="*/ 8 w 86"/>
                <a:gd name="T3" fmla="*/ 19 h 118"/>
                <a:gd name="T4" fmla="*/ 35 w 86"/>
                <a:gd name="T5" fmla="*/ 8 h 118"/>
                <a:gd name="T6" fmla="*/ 78 w 86"/>
                <a:gd name="T7" fmla="*/ 93 h 118"/>
                <a:gd name="T8" fmla="*/ 36 w 86"/>
                <a:gd name="T9" fmla="*/ 110 h 118"/>
                <a:gd name="T10" fmla="*/ 37 w 86"/>
                <a:gd name="T11" fmla="*/ 0 h 118"/>
                <a:gd name="T12" fmla="*/ 0 w 86"/>
                <a:gd name="T13" fmla="*/ 15 h 118"/>
                <a:gd name="T14" fmla="*/ 33 w 86"/>
                <a:gd name="T15" fmla="*/ 118 h 118"/>
                <a:gd name="T16" fmla="*/ 86 w 86"/>
                <a:gd name="T17" fmla="*/ 96 h 118"/>
                <a:gd name="T18" fmla="*/ 37 w 86"/>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18">
                  <a:moveTo>
                    <a:pt x="36" y="110"/>
                  </a:moveTo>
                  <a:cubicBezTo>
                    <a:pt x="8" y="19"/>
                    <a:pt x="8" y="19"/>
                    <a:pt x="8" y="19"/>
                  </a:cubicBezTo>
                  <a:cubicBezTo>
                    <a:pt x="17" y="16"/>
                    <a:pt x="26" y="12"/>
                    <a:pt x="35" y="8"/>
                  </a:cubicBezTo>
                  <a:cubicBezTo>
                    <a:pt x="78" y="93"/>
                    <a:pt x="78" y="93"/>
                    <a:pt x="78" y="93"/>
                  </a:cubicBezTo>
                  <a:cubicBezTo>
                    <a:pt x="64" y="100"/>
                    <a:pt x="50" y="105"/>
                    <a:pt x="36" y="110"/>
                  </a:cubicBezTo>
                  <a:moveTo>
                    <a:pt x="37" y="0"/>
                  </a:moveTo>
                  <a:cubicBezTo>
                    <a:pt x="25" y="6"/>
                    <a:pt x="13" y="11"/>
                    <a:pt x="0" y="15"/>
                  </a:cubicBezTo>
                  <a:cubicBezTo>
                    <a:pt x="33" y="118"/>
                    <a:pt x="33" y="118"/>
                    <a:pt x="33" y="118"/>
                  </a:cubicBezTo>
                  <a:cubicBezTo>
                    <a:pt x="51" y="112"/>
                    <a:pt x="68" y="105"/>
                    <a:pt x="86" y="96"/>
                  </a:cubicBezTo>
                  <a:cubicBezTo>
                    <a:pt x="37" y="0"/>
                    <a:pt x="37" y="0"/>
                    <a:pt x="3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80"/>
            <p:cNvSpPr>
              <a:spLocks noEditPoints="1"/>
            </p:cNvSpPr>
            <p:nvPr/>
          </p:nvSpPr>
          <p:spPr bwMode="auto">
            <a:xfrm>
              <a:off x="3199319" y="4695766"/>
              <a:ext cx="350664" cy="599052"/>
            </a:xfrm>
            <a:custGeom>
              <a:avLst/>
              <a:gdLst>
                <a:gd name="T0" fmla="*/ 15 w 67"/>
                <a:gd name="T1" fmla="*/ 108 h 114"/>
                <a:gd name="T2" fmla="*/ 7 w 67"/>
                <a:gd name="T3" fmla="*/ 13 h 114"/>
                <a:gd name="T4" fmla="*/ 35 w 67"/>
                <a:gd name="T5" fmla="*/ 7 h 114"/>
                <a:gd name="T6" fmla="*/ 59 w 67"/>
                <a:gd name="T7" fmla="*/ 100 h 114"/>
                <a:gd name="T8" fmla="*/ 15 w 67"/>
                <a:gd name="T9" fmla="*/ 108 h 114"/>
                <a:gd name="T10" fmla="*/ 39 w 67"/>
                <a:gd name="T11" fmla="*/ 0 h 114"/>
                <a:gd name="T12" fmla="*/ 0 w 67"/>
                <a:gd name="T13" fmla="*/ 7 h 114"/>
                <a:gd name="T14" fmla="*/ 10 w 67"/>
                <a:gd name="T15" fmla="*/ 114 h 114"/>
                <a:gd name="T16" fmla="*/ 67 w 67"/>
                <a:gd name="T17" fmla="*/ 104 h 114"/>
                <a:gd name="T18" fmla="*/ 39 w 67"/>
                <a:gd name="T1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114">
                  <a:moveTo>
                    <a:pt x="15" y="108"/>
                  </a:moveTo>
                  <a:cubicBezTo>
                    <a:pt x="7" y="13"/>
                    <a:pt x="7" y="13"/>
                    <a:pt x="7" y="13"/>
                  </a:cubicBezTo>
                  <a:cubicBezTo>
                    <a:pt x="16" y="11"/>
                    <a:pt x="26" y="10"/>
                    <a:pt x="35" y="7"/>
                  </a:cubicBezTo>
                  <a:cubicBezTo>
                    <a:pt x="59" y="100"/>
                    <a:pt x="59" y="100"/>
                    <a:pt x="59" y="100"/>
                  </a:cubicBezTo>
                  <a:cubicBezTo>
                    <a:pt x="45" y="103"/>
                    <a:pt x="30" y="106"/>
                    <a:pt x="15" y="108"/>
                  </a:cubicBezTo>
                  <a:moveTo>
                    <a:pt x="39" y="0"/>
                  </a:moveTo>
                  <a:cubicBezTo>
                    <a:pt x="26" y="4"/>
                    <a:pt x="13" y="6"/>
                    <a:pt x="0" y="7"/>
                  </a:cubicBezTo>
                  <a:cubicBezTo>
                    <a:pt x="10" y="114"/>
                    <a:pt x="10" y="114"/>
                    <a:pt x="10" y="114"/>
                  </a:cubicBezTo>
                  <a:cubicBezTo>
                    <a:pt x="29" y="112"/>
                    <a:pt x="48" y="109"/>
                    <a:pt x="67" y="104"/>
                  </a:cubicBezTo>
                  <a:cubicBezTo>
                    <a:pt x="39" y="0"/>
                    <a:pt x="39" y="0"/>
                    <a:pt x="3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81"/>
            <p:cNvSpPr>
              <a:spLocks noEditPoints="1"/>
            </p:cNvSpPr>
            <p:nvPr/>
          </p:nvSpPr>
          <p:spPr bwMode="auto">
            <a:xfrm>
              <a:off x="2845001" y="4732294"/>
              <a:ext cx="306831" cy="573484"/>
            </a:xfrm>
            <a:custGeom>
              <a:avLst/>
              <a:gdLst>
                <a:gd name="T0" fmla="*/ 40 w 58"/>
                <a:gd name="T1" fmla="*/ 103 h 109"/>
                <a:gd name="T2" fmla="*/ 7 w 58"/>
                <a:gd name="T3" fmla="*/ 102 h 109"/>
                <a:gd name="T4" fmla="*/ 18 w 58"/>
                <a:gd name="T5" fmla="*/ 7 h 109"/>
                <a:gd name="T6" fmla="*/ 40 w 58"/>
                <a:gd name="T7" fmla="*/ 8 h 109"/>
                <a:gd name="T8" fmla="*/ 47 w 58"/>
                <a:gd name="T9" fmla="*/ 8 h 109"/>
                <a:gd name="T10" fmla="*/ 51 w 58"/>
                <a:gd name="T11" fmla="*/ 103 h 109"/>
                <a:gd name="T12" fmla="*/ 40 w 58"/>
                <a:gd name="T13" fmla="*/ 103 h 109"/>
                <a:gd name="T14" fmla="*/ 12 w 58"/>
                <a:gd name="T15" fmla="*/ 0 h 109"/>
                <a:gd name="T16" fmla="*/ 0 w 58"/>
                <a:gd name="T17" fmla="*/ 107 h 109"/>
                <a:gd name="T18" fmla="*/ 40 w 58"/>
                <a:gd name="T19" fmla="*/ 109 h 109"/>
                <a:gd name="T20" fmla="*/ 58 w 58"/>
                <a:gd name="T21" fmla="*/ 109 h 109"/>
                <a:gd name="T22" fmla="*/ 52 w 58"/>
                <a:gd name="T23" fmla="*/ 1 h 109"/>
                <a:gd name="T24" fmla="*/ 40 w 58"/>
                <a:gd name="T25" fmla="*/ 2 h 109"/>
                <a:gd name="T26" fmla="*/ 12 w 58"/>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109">
                  <a:moveTo>
                    <a:pt x="40" y="103"/>
                  </a:moveTo>
                  <a:cubicBezTo>
                    <a:pt x="29" y="103"/>
                    <a:pt x="18" y="103"/>
                    <a:pt x="7" y="102"/>
                  </a:cubicBezTo>
                  <a:cubicBezTo>
                    <a:pt x="18" y="7"/>
                    <a:pt x="18" y="7"/>
                    <a:pt x="18" y="7"/>
                  </a:cubicBezTo>
                  <a:cubicBezTo>
                    <a:pt x="25" y="7"/>
                    <a:pt x="33" y="8"/>
                    <a:pt x="40" y="8"/>
                  </a:cubicBezTo>
                  <a:cubicBezTo>
                    <a:pt x="42" y="8"/>
                    <a:pt x="44" y="8"/>
                    <a:pt x="47" y="8"/>
                  </a:cubicBezTo>
                  <a:cubicBezTo>
                    <a:pt x="51" y="103"/>
                    <a:pt x="51" y="103"/>
                    <a:pt x="51" y="103"/>
                  </a:cubicBezTo>
                  <a:cubicBezTo>
                    <a:pt x="48" y="103"/>
                    <a:pt x="44" y="103"/>
                    <a:pt x="40" y="103"/>
                  </a:cubicBezTo>
                  <a:moveTo>
                    <a:pt x="12" y="0"/>
                  </a:moveTo>
                  <a:cubicBezTo>
                    <a:pt x="0" y="107"/>
                    <a:pt x="0" y="107"/>
                    <a:pt x="0" y="107"/>
                  </a:cubicBezTo>
                  <a:cubicBezTo>
                    <a:pt x="13" y="108"/>
                    <a:pt x="27" y="109"/>
                    <a:pt x="40" y="109"/>
                  </a:cubicBezTo>
                  <a:cubicBezTo>
                    <a:pt x="46" y="109"/>
                    <a:pt x="52" y="109"/>
                    <a:pt x="58" y="109"/>
                  </a:cubicBezTo>
                  <a:cubicBezTo>
                    <a:pt x="52" y="1"/>
                    <a:pt x="52" y="1"/>
                    <a:pt x="52" y="1"/>
                  </a:cubicBezTo>
                  <a:cubicBezTo>
                    <a:pt x="48" y="2"/>
                    <a:pt x="44" y="2"/>
                    <a:pt x="40" y="2"/>
                  </a:cubicBezTo>
                  <a:cubicBezTo>
                    <a:pt x="31" y="2"/>
                    <a:pt x="21" y="1"/>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82"/>
            <p:cNvSpPr>
              <a:spLocks noEditPoints="1"/>
            </p:cNvSpPr>
            <p:nvPr/>
          </p:nvSpPr>
          <p:spPr bwMode="auto">
            <a:xfrm>
              <a:off x="2450503" y="4673850"/>
              <a:ext cx="383538" cy="606357"/>
            </a:xfrm>
            <a:custGeom>
              <a:avLst/>
              <a:gdLst>
                <a:gd name="T0" fmla="*/ 51 w 73"/>
                <a:gd name="T1" fmla="*/ 108 h 115"/>
                <a:gd name="T2" fmla="*/ 7 w 73"/>
                <a:gd name="T3" fmla="*/ 98 h 115"/>
                <a:gd name="T4" fmla="*/ 38 w 73"/>
                <a:gd name="T5" fmla="*/ 7 h 115"/>
                <a:gd name="T6" fmla="*/ 66 w 73"/>
                <a:gd name="T7" fmla="*/ 14 h 115"/>
                <a:gd name="T8" fmla="*/ 51 w 73"/>
                <a:gd name="T9" fmla="*/ 108 h 115"/>
                <a:gd name="T10" fmla="*/ 34 w 73"/>
                <a:gd name="T11" fmla="*/ 0 h 115"/>
                <a:gd name="T12" fmla="*/ 0 w 73"/>
                <a:gd name="T13" fmla="*/ 101 h 115"/>
                <a:gd name="T14" fmla="*/ 56 w 73"/>
                <a:gd name="T15" fmla="*/ 115 h 115"/>
                <a:gd name="T16" fmla="*/ 73 w 73"/>
                <a:gd name="T17" fmla="*/ 9 h 115"/>
                <a:gd name="T18" fmla="*/ 34 w 73"/>
                <a:gd name="T19"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15">
                  <a:moveTo>
                    <a:pt x="51" y="108"/>
                  </a:moveTo>
                  <a:cubicBezTo>
                    <a:pt x="36" y="106"/>
                    <a:pt x="21" y="102"/>
                    <a:pt x="7" y="98"/>
                  </a:cubicBezTo>
                  <a:cubicBezTo>
                    <a:pt x="38" y="7"/>
                    <a:pt x="38" y="7"/>
                    <a:pt x="38" y="7"/>
                  </a:cubicBezTo>
                  <a:cubicBezTo>
                    <a:pt x="47" y="10"/>
                    <a:pt x="56" y="12"/>
                    <a:pt x="66" y="14"/>
                  </a:cubicBezTo>
                  <a:cubicBezTo>
                    <a:pt x="51" y="108"/>
                    <a:pt x="51" y="108"/>
                    <a:pt x="51" y="108"/>
                  </a:cubicBezTo>
                  <a:moveTo>
                    <a:pt x="34" y="0"/>
                  </a:moveTo>
                  <a:cubicBezTo>
                    <a:pt x="0" y="101"/>
                    <a:pt x="0" y="101"/>
                    <a:pt x="0" y="101"/>
                  </a:cubicBezTo>
                  <a:cubicBezTo>
                    <a:pt x="18" y="107"/>
                    <a:pt x="36" y="112"/>
                    <a:pt x="56" y="115"/>
                  </a:cubicBezTo>
                  <a:cubicBezTo>
                    <a:pt x="73" y="9"/>
                    <a:pt x="73" y="9"/>
                    <a:pt x="73" y="9"/>
                  </a:cubicBezTo>
                  <a:cubicBezTo>
                    <a:pt x="59" y="7"/>
                    <a:pt x="46" y="4"/>
                    <a:pt x="3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83"/>
            <p:cNvSpPr>
              <a:spLocks noEditPoints="1"/>
            </p:cNvSpPr>
            <p:nvPr/>
          </p:nvSpPr>
          <p:spPr bwMode="auto">
            <a:xfrm>
              <a:off x="2077922" y="4553310"/>
              <a:ext cx="478510" cy="620968"/>
            </a:xfrm>
            <a:custGeom>
              <a:avLst/>
              <a:gdLst>
                <a:gd name="T0" fmla="*/ 49 w 91"/>
                <a:gd name="T1" fmla="*/ 110 h 118"/>
                <a:gd name="T2" fmla="*/ 9 w 91"/>
                <a:gd name="T3" fmla="*/ 91 h 118"/>
                <a:gd name="T4" fmla="*/ 57 w 91"/>
                <a:gd name="T5" fmla="*/ 8 h 118"/>
                <a:gd name="T6" fmla="*/ 83 w 91"/>
                <a:gd name="T7" fmla="*/ 21 h 118"/>
                <a:gd name="T8" fmla="*/ 49 w 91"/>
                <a:gd name="T9" fmla="*/ 110 h 118"/>
                <a:gd name="T10" fmla="*/ 55 w 91"/>
                <a:gd name="T11" fmla="*/ 0 h 118"/>
                <a:gd name="T12" fmla="*/ 0 w 91"/>
                <a:gd name="T13" fmla="*/ 93 h 118"/>
                <a:gd name="T14" fmla="*/ 52 w 91"/>
                <a:gd name="T15" fmla="*/ 118 h 118"/>
                <a:gd name="T16" fmla="*/ 91 w 91"/>
                <a:gd name="T17" fmla="*/ 18 h 118"/>
                <a:gd name="T18" fmla="*/ 55 w 91"/>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18">
                  <a:moveTo>
                    <a:pt x="49" y="110"/>
                  </a:moveTo>
                  <a:cubicBezTo>
                    <a:pt x="35" y="104"/>
                    <a:pt x="22" y="98"/>
                    <a:pt x="9" y="91"/>
                  </a:cubicBezTo>
                  <a:cubicBezTo>
                    <a:pt x="57" y="8"/>
                    <a:pt x="57" y="8"/>
                    <a:pt x="57" y="8"/>
                  </a:cubicBezTo>
                  <a:cubicBezTo>
                    <a:pt x="66" y="13"/>
                    <a:pt x="74" y="17"/>
                    <a:pt x="83" y="21"/>
                  </a:cubicBezTo>
                  <a:cubicBezTo>
                    <a:pt x="49" y="110"/>
                    <a:pt x="49" y="110"/>
                    <a:pt x="49" y="110"/>
                  </a:cubicBezTo>
                  <a:moveTo>
                    <a:pt x="55" y="0"/>
                  </a:moveTo>
                  <a:cubicBezTo>
                    <a:pt x="0" y="93"/>
                    <a:pt x="0" y="93"/>
                    <a:pt x="0" y="93"/>
                  </a:cubicBezTo>
                  <a:cubicBezTo>
                    <a:pt x="17" y="102"/>
                    <a:pt x="34" y="111"/>
                    <a:pt x="52" y="118"/>
                  </a:cubicBezTo>
                  <a:cubicBezTo>
                    <a:pt x="91" y="18"/>
                    <a:pt x="91" y="18"/>
                    <a:pt x="91" y="18"/>
                  </a:cubicBezTo>
                  <a:cubicBezTo>
                    <a:pt x="79" y="13"/>
                    <a:pt x="67" y="7"/>
                    <a:pt x="5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84"/>
            <p:cNvSpPr>
              <a:spLocks noEditPoints="1"/>
            </p:cNvSpPr>
            <p:nvPr/>
          </p:nvSpPr>
          <p:spPr bwMode="auto">
            <a:xfrm>
              <a:off x="1752828" y="4385283"/>
              <a:ext cx="551565" cy="599052"/>
            </a:xfrm>
            <a:custGeom>
              <a:avLst/>
              <a:gdLst>
                <a:gd name="T0" fmla="*/ 44 w 105"/>
                <a:gd name="T1" fmla="*/ 106 h 114"/>
                <a:gd name="T2" fmla="*/ 9 w 105"/>
                <a:gd name="T3" fmla="*/ 79 h 114"/>
                <a:gd name="T4" fmla="*/ 74 w 105"/>
                <a:gd name="T5" fmla="*/ 8 h 114"/>
                <a:gd name="T6" fmla="*/ 96 w 105"/>
                <a:gd name="T7" fmla="*/ 26 h 114"/>
                <a:gd name="T8" fmla="*/ 44 w 105"/>
                <a:gd name="T9" fmla="*/ 106 h 114"/>
                <a:gd name="T10" fmla="*/ 73 w 105"/>
                <a:gd name="T11" fmla="*/ 0 h 114"/>
                <a:gd name="T12" fmla="*/ 0 w 105"/>
                <a:gd name="T13" fmla="*/ 79 h 114"/>
                <a:gd name="T14" fmla="*/ 46 w 105"/>
                <a:gd name="T15" fmla="*/ 114 h 114"/>
                <a:gd name="T16" fmla="*/ 105 w 105"/>
                <a:gd name="T17" fmla="*/ 24 h 114"/>
                <a:gd name="T18" fmla="*/ 73 w 105"/>
                <a:gd name="T1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14">
                  <a:moveTo>
                    <a:pt x="44" y="106"/>
                  </a:moveTo>
                  <a:cubicBezTo>
                    <a:pt x="32" y="98"/>
                    <a:pt x="20" y="88"/>
                    <a:pt x="9" y="79"/>
                  </a:cubicBezTo>
                  <a:cubicBezTo>
                    <a:pt x="74" y="8"/>
                    <a:pt x="74" y="8"/>
                    <a:pt x="74" y="8"/>
                  </a:cubicBezTo>
                  <a:cubicBezTo>
                    <a:pt x="81" y="15"/>
                    <a:pt x="88" y="21"/>
                    <a:pt x="96" y="26"/>
                  </a:cubicBezTo>
                  <a:cubicBezTo>
                    <a:pt x="44" y="106"/>
                    <a:pt x="44" y="106"/>
                    <a:pt x="44" y="106"/>
                  </a:cubicBezTo>
                  <a:moveTo>
                    <a:pt x="73" y="0"/>
                  </a:moveTo>
                  <a:cubicBezTo>
                    <a:pt x="0" y="79"/>
                    <a:pt x="0" y="79"/>
                    <a:pt x="0" y="79"/>
                  </a:cubicBezTo>
                  <a:cubicBezTo>
                    <a:pt x="14" y="92"/>
                    <a:pt x="29" y="104"/>
                    <a:pt x="46" y="114"/>
                  </a:cubicBezTo>
                  <a:cubicBezTo>
                    <a:pt x="105" y="24"/>
                    <a:pt x="105" y="24"/>
                    <a:pt x="105" y="24"/>
                  </a:cubicBezTo>
                  <a:cubicBezTo>
                    <a:pt x="93" y="17"/>
                    <a:pt x="83" y="9"/>
                    <a:pt x="7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85"/>
            <p:cNvSpPr>
              <a:spLocks noEditPoints="1"/>
            </p:cNvSpPr>
            <p:nvPr/>
          </p:nvSpPr>
          <p:spPr bwMode="auto">
            <a:xfrm>
              <a:off x="1482524" y="4169770"/>
              <a:ext cx="595398" cy="555219"/>
            </a:xfrm>
            <a:custGeom>
              <a:avLst/>
              <a:gdLst>
                <a:gd name="T0" fmla="*/ 37 w 113"/>
                <a:gd name="T1" fmla="*/ 98 h 106"/>
                <a:gd name="T2" fmla="*/ 8 w 113"/>
                <a:gd name="T3" fmla="*/ 64 h 106"/>
                <a:gd name="T4" fmla="*/ 86 w 113"/>
                <a:gd name="T5" fmla="*/ 9 h 106"/>
                <a:gd name="T6" fmla="*/ 105 w 113"/>
                <a:gd name="T7" fmla="*/ 31 h 106"/>
                <a:gd name="T8" fmla="*/ 37 w 113"/>
                <a:gd name="T9" fmla="*/ 98 h 106"/>
                <a:gd name="T10" fmla="*/ 88 w 113"/>
                <a:gd name="T11" fmla="*/ 0 h 106"/>
                <a:gd name="T12" fmla="*/ 0 w 113"/>
                <a:gd name="T13" fmla="*/ 62 h 106"/>
                <a:gd name="T14" fmla="*/ 37 w 113"/>
                <a:gd name="T15" fmla="*/ 106 h 106"/>
                <a:gd name="T16" fmla="*/ 113 w 113"/>
                <a:gd name="T17" fmla="*/ 31 h 106"/>
                <a:gd name="T18" fmla="*/ 88 w 113"/>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6">
                  <a:moveTo>
                    <a:pt x="37" y="98"/>
                  </a:moveTo>
                  <a:cubicBezTo>
                    <a:pt x="27" y="87"/>
                    <a:pt x="17" y="76"/>
                    <a:pt x="8" y="64"/>
                  </a:cubicBezTo>
                  <a:cubicBezTo>
                    <a:pt x="86" y="9"/>
                    <a:pt x="86" y="9"/>
                    <a:pt x="86" y="9"/>
                  </a:cubicBezTo>
                  <a:cubicBezTo>
                    <a:pt x="92" y="16"/>
                    <a:pt x="98" y="24"/>
                    <a:pt x="105" y="31"/>
                  </a:cubicBezTo>
                  <a:cubicBezTo>
                    <a:pt x="37" y="98"/>
                    <a:pt x="37" y="98"/>
                    <a:pt x="37" y="98"/>
                  </a:cubicBezTo>
                  <a:moveTo>
                    <a:pt x="88" y="0"/>
                  </a:moveTo>
                  <a:cubicBezTo>
                    <a:pt x="0" y="62"/>
                    <a:pt x="0" y="62"/>
                    <a:pt x="0" y="62"/>
                  </a:cubicBezTo>
                  <a:cubicBezTo>
                    <a:pt x="11" y="78"/>
                    <a:pt x="23" y="93"/>
                    <a:pt x="37" y="106"/>
                  </a:cubicBezTo>
                  <a:cubicBezTo>
                    <a:pt x="113" y="31"/>
                    <a:pt x="113" y="31"/>
                    <a:pt x="113" y="31"/>
                  </a:cubicBezTo>
                  <a:cubicBezTo>
                    <a:pt x="104" y="21"/>
                    <a:pt x="95" y="11"/>
                    <a:pt x="8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89"/>
            <p:cNvSpPr>
              <a:spLocks/>
            </p:cNvSpPr>
            <p:nvPr/>
          </p:nvSpPr>
          <p:spPr bwMode="auto">
            <a:xfrm>
              <a:off x="2019478" y="4122285"/>
              <a:ext cx="284915" cy="284915"/>
            </a:xfrm>
            <a:custGeom>
              <a:avLst/>
              <a:gdLst>
                <a:gd name="T0" fmla="*/ 10 w 54"/>
                <a:gd name="T1" fmla="*/ 0 h 54"/>
                <a:gd name="T2" fmla="*/ 0 w 54"/>
                <a:gd name="T3" fmla="*/ 8 h 54"/>
                <a:gd name="T4" fmla="*/ 46 w 54"/>
                <a:gd name="T5" fmla="*/ 54 h 54"/>
                <a:gd name="T6" fmla="*/ 46 w 54"/>
                <a:gd name="T7" fmla="*/ 54 h 54"/>
                <a:gd name="T8" fmla="*/ 54 w 54"/>
                <a:gd name="T9" fmla="*/ 44 h 54"/>
                <a:gd name="T10" fmla="*/ 10 w 54"/>
                <a:gd name="T11" fmla="*/ 0 h 54"/>
              </a:gdLst>
              <a:ahLst/>
              <a:cxnLst>
                <a:cxn ang="0">
                  <a:pos x="T0" y="T1"/>
                </a:cxn>
                <a:cxn ang="0">
                  <a:pos x="T2" y="T3"/>
                </a:cxn>
                <a:cxn ang="0">
                  <a:pos x="T4" y="T5"/>
                </a:cxn>
                <a:cxn ang="0">
                  <a:pos x="T6" y="T7"/>
                </a:cxn>
                <a:cxn ang="0">
                  <a:pos x="T8" y="T9"/>
                </a:cxn>
                <a:cxn ang="0">
                  <a:pos x="T10" y="T11"/>
                </a:cxn>
              </a:cxnLst>
              <a:rect l="0" t="0" r="r" b="b"/>
              <a:pathLst>
                <a:path w="54" h="54">
                  <a:moveTo>
                    <a:pt x="10" y="0"/>
                  </a:moveTo>
                  <a:cubicBezTo>
                    <a:pt x="0" y="8"/>
                    <a:pt x="0" y="8"/>
                    <a:pt x="0" y="8"/>
                  </a:cubicBezTo>
                  <a:cubicBezTo>
                    <a:pt x="13" y="25"/>
                    <a:pt x="29" y="41"/>
                    <a:pt x="46" y="54"/>
                  </a:cubicBezTo>
                  <a:cubicBezTo>
                    <a:pt x="46" y="54"/>
                    <a:pt x="46" y="54"/>
                    <a:pt x="46" y="54"/>
                  </a:cubicBezTo>
                  <a:cubicBezTo>
                    <a:pt x="54" y="44"/>
                    <a:pt x="54" y="44"/>
                    <a:pt x="54" y="44"/>
                  </a:cubicBezTo>
                  <a:cubicBezTo>
                    <a:pt x="37" y="31"/>
                    <a:pt x="23" y="16"/>
                    <a:pt x="1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90"/>
            <p:cNvSpPr>
              <a:spLocks/>
            </p:cNvSpPr>
            <p:nvPr/>
          </p:nvSpPr>
          <p:spPr bwMode="auto">
            <a:xfrm>
              <a:off x="2556434" y="4509477"/>
              <a:ext cx="339705" cy="153416"/>
            </a:xfrm>
            <a:custGeom>
              <a:avLst/>
              <a:gdLst>
                <a:gd name="T0" fmla="*/ 5 w 65"/>
                <a:gd name="T1" fmla="*/ 0 h 29"/>
                <a:gd name="T2" fmla="*/ 0 w 65"/>
                <a:gd name="T3" fmla="*/ 12 h 29"/>
                <a:gd name="T4" fmla="*/ 63 w 65"/>
                <a:gd name="T5" fmla="*/ 29 h 29"/>
                <a:gd name="T6" fmla="*/ 65 w 65"/>
                <a:gd name="T7" fmla="*/ 16 h 29"/>
                <a:gd name="T8" fmla="*/ 5 w 65"/>
                <a:gd name="T9" fmla="*/ 0 h 29"/>
              </a:gdLst>
              <a:ahLst/>
              <a:cxnLst>
                <a:cxn ang="0">
                  <a:pos x="T0" y="T1"/>
                </a:cxn>
                <a:cxn ang="0">
                  <a:pos x="T2" y="T3"/>
                </a:cxn>
                <a:cxn ang="0">
                  <a:pos x="T4" y="T5"/>
                </a:cxn>
                <a:cxn ang="0">
                  <a:pos x="T6" y="T7"/>
                </a:cxn>
                <a:cxn ang="0">
                  <a:pos x="T8" y="T9"/>
                </a:cxn>
              </a:cxnLst>
              <a:rect l="0" t="0" r="r" b="b"/>
              <a:pathLst>
                <a:path w="65" h="29">
                  <a:moveTo>
                    <a:pt x="5" y="0"/>
                  </a:moveTo>
                  <a:cubicBezTo>
                    <a:pt x="0" y="12"/>
                    <a:pt x="0" y="12"/>
                    <a:pt x="0" y="12"/>
                  </a:cubicBezTo>
                  <a:cubicBezTo>
                    <a:pt x="20" y="21"/>
                    <a:pt x="41" y="26"/>
                    <a:pt x="63" y="29"/>
                  </a:cubicBezTo>
                  <a:cubicBezTo>
                    <a:pt x="65" y="16"/>
                    <a:pt x="65" y="16"/>
                    <a:pt x="65" y="16"/>
                  </a:cubicBezTo>
                  <a:cubicBezTo>
                    <a:pt x="44" y="14"/>
                    <a:pt x="24"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91"/>
            <p:cNvSpPr>
              <a:spLocks/>
            </p:cNvSpPr>
            <p:nvPr/>
          </p:nvSpPr>
          <p:spPr bwMode="auto">
            <a:xfrm>
              <a:off x="1763785" y="3526885"/>
              <a:ext cx="149762" cy="343359"/>
            </a:xfrm>
            <a:custGeom>
              <a:avLst/>
              <a:gdLst>
                <a:gd name="T0" fmla="*/ 13 w 29"/>
                <a:gd name="T1" fmla="*/ 0 h 65"/>
                <a:gd name="T2" fmla="*/ 0 w 29"/>
                <a:gd name="T3" fmla="*/ 2 h 65"/>
                <a:gd name="T4" fmla="*/ 17 w 29"/>
                <a:gd name="T5" fmla="*/ 65 h 65"/>
                <a:gd name="T6" fmla="*/ 29 w 29"/>
                <a:gd name="T7" fmla="*/ 60 h 65"/>
                <a:gd name="T8" fmla="*/ 13 w 29"/>
                <a:gd name="T9" fmla="*/ 0 h 65"/>
              </a:gdLst>
              <a:ahLst/>
              <a:cxnLst>
                <a:cxn ang="0">
                  <a:pos x="T0" y="T1"/>
                </a:cxn>
                <a:cxn ang="0">
                  <a:pos x="T2" y="T3"/>
                </a:cxn>
                <a:cxn ang="0">
                  <a:pos x="T4" y="T5"/>
                </a:cxn>
                <a:cxn ang="0">
                  <a:pos x="T6" y="T7"/>
                </a:cxn>
                <a:cxn ang="0">
                  <a:pos x="T8" y="T9"/>
                </a:cxn>
              </a:cxnLst>
              <a:rect l="0" t="0" r="r" b="b"/>
              <a:pathLst>
                <a:path w="29" h="65">
                  <a:moveTo>
                    <a:pt x="13" y="0"/>
                  </a:moveTo>
                  <a:cubicBezTo>
                    <a:pt x="0" y="2"/>
                    <a:pt x="0" y="2"/>
                    <a:pt x="0" y="2"/>
                  </a:cubicBezTo>
                  <a:cubicBezTo>
                    <a:pt x="3" y="24"/>
                    <a:pt x="8" y="45"/>
                    <a:pt x="17" y="65"/>
                  </a:cubicBezTo>
                  <a:cubicBezTo>
                    <a:pt x="29" y="60"/>
                    <a:pt x="29" y="60"/>
                    <a:pt x="29" y="60"/>
                  </a:cubicBezTo>
                  <a:cubicBezTo>
                    <a:pt x="21" y="41"/>
                    <a:pt x="15" y="21"/>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92"/>
            <p:cNvSpPr>
              <a:spLocks/>
            </p:cNvSpPr>
            <p:nvPr/>
          </p:nvSpPr>
          <p:spPr bwMode="auto">
            <a:xfrm>
              <a:off x="3217582" y="4509477"/>
              <a:ext cx="336053" cy="153416"/>
            </a:xfrm>
            <a:custGeom>
              <a:avLst/>
              <a:gdLst>
                <a:gd name="T0" fmla="*/ 59 w 64"/>
                <a:gd name="T1" fmla="*/ 0 h 29"/>
                <a:gd name="T2" fmla="*/ 0 w 64"/>
                <a:gd name="T3" fmla="*/ 16 h 29"/>
                <a:gd name="T4" fmla="*/ 2 w 64"/>
                <a:gd name="T5" fmla="*/ 29 h 29"/>
                <a:gd name="T6" fmla="*/ 64 w 64"/>
                <a:gd name="T7" fmla="*/ 13 h 29"/>
                <a:gd name="T8" fmla="*/ 59 w 64"/>
                <a:gd name="T9" fmla="*/ 0 h 29"/>
              </a:gdLst>
              <a:ahLst/>
              <a:cxnLst>
                <a:cxn ang="0">
                  <a:pos x="T0" y="T1"/>
                </a:cxn>
                <a:cxn ang="0">
                  <a:pos x="T2" y="T3"/>
                </a:cxn>
                <a:cxn ang="0">
                  <a:pos x="T4" y="T5"/>
                </a:cxn>
                <a:cxn ang="0">
                  <a:pos x="T6" y="T7"/>
                </a:cxn>
                <a:cxn ang="0">
                  <a:pos x="T8" y="T9"/>
                </a:cxn>
              </a:cxnLst>
              <a:rect l="0" t="0" r="r" b="b"/>
              <a:pathLst>
                <a:path w="64" h="29">
                  <a:moveTo>
                    <a:pt x="59" y="0"/>
                  </a:moveTo>
                  <a:cubicBezTo>
                    <a:pt x="40" y="8"/>
                    <a:pt x="20" y="14"/>
                    <a:pt x="0" y="16"/>
                  </a:cubicBezTo>
                  <a:cubicBezTo>
                    <a:pt x="2" y="29"/>
                    <a:pt x="2" y="29"/>
                    <a:pt x="2" y="29"/>
                  </a:cubicBezTo>
                  <a:cubicBezTo>
                    <a:pt x="23" y="26"/>
                    <a:pt x="44" y="21"/>
                    <a:pt x="64" y="13"/>
                  </a:cubicBezTo>
                  <a:cubicBezTo>
                    <a:pt x="59" y="0"/>
                    <a:pt x="59" y="0"/>
                    <a:pt x="5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93"/>
            <p:cNvSpPr>
              <a:spLocks/>
            </p:cNvSpPr>
            <p:nvPr/>
          </p:nvSpPr>
          <p:spPr bwMode="auto">
            <a:xfrm>
              <a:off x="1763785" y="2869389"/>
              <a:ext cx="149762" cy="336053"/>
            </a:xfrm>
            <a:custGeom>
              <a:avLst/>
              <a:gdLst>
                <a:gd name="T0" fmla="*/ 17 w 29"/>
                <a:gd name="T1" fmla="*/ 0 h 64"/>
                <a:gd name="T2" fmla="*/ 0 w 29"/>
                <a:gd name="T3" fmla="*/ 62 h 64"/>
                <a:gd name="T4" fmla="*/ 13 w 29"/>
                <a:gd name="T5" fmla="*/ 64 h 64"/>
                <a:gd name="T6" fmla="*/ 29 w 29"/>
                <a:gd name="T7" fmla="*/ 5 h 64"/>
                <a:gd name="T8" fmla="*/ 17 w 29"/>
                <a:gd name="T9" fmla="*/ 0 h 64"/>
              </a:gdLst>
              <a:ahLst/>
              <a:cxnLst>
                <a:cxn ang="0">
                  <a:pos x="T0" y="T1"/>
                </a:cxn>
                <a:cxn ang="0">
                  <a:pos x="T2" y="T3"/>
                </a:cxn>
                <a:cxn ang="0">
                  <a:pos x="T4" y="T5"/>
                </a:cxn>
                <a:cxn ang="0">
                  <a:pos x="T6" y="T7"/>
                </a:cxn>
                <a:cxn ang="0">
                  <a:pos x="T8" y="T9"/>
                </a:cxn>
              </a:cxnLst>
              <a:rect l="0" t="0" r="r" b="b"/>
              <a:pathLst>
                <a:path w="29" h="64">
                  <a:moveTo>
                    <a:pt x="17" y="0"/>
                  </a:moveTo>
                  <a:cubicBezTo>
                    <a:pt x="8" y="20"/>
                    <a:pt x="3" y="41"/>
                    <a:pt x="0" y="62"/>
                  </a:cubicBezTo>
                  <a:cubicBezTo>
                    <a:pt x="13" y="64"/>
                    <a:pt x="13" y="64"/>
                    <a:pt x="13" y="64"/>
                  </a:cubicBezTo>
                  <a:cubicBezTo>
                    <a:pt x="15" y="44"/>
                    <a:pt x="21" y="24"/>
                    <a:pt x="29" y="5"/>
                  </a:cubicBezTo>
                  <a:cubicBezTo>
                    <a:pt x="17" y="0"/>
                    <a:pt x="17" y="0"/>
                    <a:pt x="1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94"/>
            <p:cNvSpPr>
              <a:spLocks/>
            </p:cNvSpPr>
            <p:nvPr/>
          </p:nvSpPr>
          <p:spPr bwMode="auto">
            <a:xfrm>
              <a:off x="3812982" y="4122285"/>
              <a:ext cx="284915" cy="284915"/>
            </a:xfrm>
            <a:custGeom>
              <a:avLst/>
              <a:gdLst>
                <a:gd name="T0" fmla="*/ 44 w 54"/>
                <a:gd name="T1" fmla="*/ 0 h 54"/>
                <a:gd name="T2" fmla="*/ 43 w 54"/>
                <a:gd name="T3" fmla="*/ 0 h 54"/>
                <a:gd name="T4" fmla="*/ 0 w 54"/>
                <a:gd name="T5" fmla="*/ 44 h 54"/>
                <a:gd name="T6" fmla="*/ 8 w 54"/>
                <a:gd name="T7" fmla="*/ 54 h 54"/>
                <a:gd name="T8" fmla="*/ 54 w 54"/>
                <a:gd name="T9" fmla="*/ 8 h 54"/>
                <a:gd name="T10" fmla="*/ 54 w 54"/>
                <a:gd name="T11" fmla="*/ 8 h 54"/>
                <a:gd name="T12" fmla="*/ 44 w 54"/>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44" y="0"/>
                  </a:moveTo>
                  <a:cubicBezTo>
                    <a:pt x="43" y="0"/>
                    <a:pt x="43" y="0"/>
                    <a:pt x="43" y="0"/>
                  </a:cubicBezTo>
                  <a:cubicBezTo>
                    <a:pt x="31" y="17"/>
                    <a:pt x="16" y="31"/>
                    <a:pt x="0" y="44"/>
                  </a:cubicBezTo>
                  <a:cubicBezTo>
                    <a:pt x="8" y="54"/>
                    <a:pt x="8" y="54"/>
                    <a:pt x="8" y="54"/>
                  </a:cubicBezTo>
                  <a:cubicBezTo>
                    <a:pt x="25" y="41"/>
                    <a:pt x="40" y="25"/>
                    <a:pt x="54" y="8"/>
                  </a:cubicBezTo>
                  <a:cubicBezTo>
                    <a:pt x="54" y="8"/>
                    <a:pt x="54" y="8"/>
                    <a:pt x="54" y="8"/>
                  </a:cubicBezTo>
                  <a:cubicBezTo>
                    <a:pt x="44" y="0"/>
                    <a:pt x="44" y="0"/>
                    <a:pt x="4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95"/>
            <p:cNvSpPr>
              <a:spLocks/>
            </p:cNvSpPr>
            <p:nvPr/>
          </p:nvSpPr>
          <p:spPr bwMode="auto">
            <a:xfrm>
              <a:off x="2019478" y="2328781"/>
              <a:ext cx="284915" cy="284915"/>
            </a:xfrm>
            <a:custGeom>
              <a:avLst/>
              <a:gdLst>
                <a:gd name="T0" fmla="*/ 46 w 54"/>
                <a:gd name="T1" fmla="*/ 0 h 54"/>
                <a:gd name="T2" fmla="*/ 0 w 54"/>
                <a:gd name="T3" fmla="*/ 46 h 54"/>
                <a:gd name="T4" fmla="*/ 0 w 54"/>
                <a:gd name="T5" fmla="*/ 46 h 54"/>
                <a:gd name="T6" fmla="*/ 11 w 54"/>
                <a:gd name="T7" fmla="*/ 54 h 54"/>
                <a:gd name="T8" fmla="*/ 54 w 54"/>
                <a:gd name="T9" fmla="*/ 11 h 54"/>
                <a:gd name="T10" fmla="*/ 46 w 54"/>
                <a:gd name="T11" fmla="*/ 0 h 54"/>
              </a:gdLst>
              <a:ahLst/>
              <a:cxnLst>
                <a:cxn ang="0">
                  <a:pos x="T0" y="T1"/>
                </a:cxn>
                <a:cxn ang="0">
                  <a:pos x="T2" y="T3"/>
                </a:cxn>
                <a:cxn ang="0">
                  <a:pos x="T4" y="T5"/>
                </a:cxn>
                <a:cxn ang="0">
                  <a:pos x="T6" y="T7"/>
                </a:cxn>
                <a:cxn ang="0">
                  <a:pos x="T8" y="T9"/>
                </a:cxn>
                <a:cxn ang="0">
                  <a:pos x="T10" y="T11"/>
                </a:cxn>
              </a:cxnLst>
              <a:rect l="0" t="0" r="r" b="b"/>
              <a:pathLst>
                <a:path w="54" h="54">
                  <a:moveTo>
                    <a:pt x="46" y="0"/>
                  </a:moveTo>
                  <a:cubicBezTo>
                    <a:pt x="29" y="14"/>
                    <a:pt x="13" y="29"/>
                    <a:pt x="0" y="46"/>
                  </a:cubicBezTo>
                  <a:cubicBezTo>
                    <a:pt x="0" y="46"/>
                    <a:pt x="0" y="46"/>
                    <a:pt x="0" y="46"/>
                  </a:cubicBezTo>
                  <a:cubicBezTo>
                    <a:pt x="11" y="54"/>
                    <a:pt x="11" y="54"/>
                    <a:pt x="11" y="54"/>
                  </a:cubicBezTo>
                  <a:cubicBezTo>
                    <a:pt x="23" y="38"/>
                    <a:pt x="38" y="23"/>
                    <a:pt x="54" y="11"/>
                  </a:cubicBezTo>
                  <a:cubicBezTo>
                    <a:pt x="46" y="0"/>
                    <a:pt x="46" y="0"/>
                    <a:pt x="4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96"/>
            <p:cNvSpPr>
              <a:spLocks/>
            </p:cNvSpPr>
            <p:nvPr/>
          </p:nvSpPr>
          <p:spPr bwMode="auto">
            <a:xfrm>
              <a:off x="4200174" y="3526885"/>
              <a:ext cx="153416" cy="343359"/>
            </a:xfrm>
            <a:custGeom>
              <a:avLst/>
              <a:gdLst>
                <a:gd name="T0" fmla="*/ 16 w 29"/>
                <a:gd name="T1" fmla="*/ 0 h 65"/>
                <a:gd name="T2" fmla="*/ 0 w 29"/>
                <a:gd name="T3" fmla="*/ 60 h 65"/>
                <a:gd name="T4" fmla="*/ 12 w 29"/>
                <a:gd name="T5" fmla="*/ 65 h 65"/>
                <a:gd name="T6" fmla="*/ 29 w 29"/>
                <a:gd name="T7" fmla="*/ 2 h 65"/>
                <a:gd name="T8" fmla="*/ 16 w 29"/>
                <a:gd name="T9" fmla="*/ 0 h 65"/>
              </a:gdLst>
              <a:ahLst/>
              <a:cxnLst>
                <a:cxn ang="0">
                  <a:pos x="T0" y="T1"/>
                </a:cxn>
                <a:cxn ang="0">
                  <a:pos x="T2" y="T3"/>
                </a:cxn>
                <a:cxn ang="0">
                  <a:pos x="T4" y="T5"/>
                </a:cxn>
                <a:cxn ang="0">
                  <a:pos x="T6" y="T7"/>
                </a:cxn>
                <a:cxn ang="0">
                  <a:pos x="T8" y="T9"/>
                </a:cxn>
              </a:cxnLst>
              <a:rect l="0" t="0" r="r" b="b"/>
              <a:pathLst>
                <a:path w="29" h="65">
                  <a:moveTo>
                    <a:pt x="16" y="0"/>
                  </a:moveTo>
                  <a:cubicBezTo>
                    <a:pt x="13" y="21"/>
                    <a:pt x="8" y="41"/>
                    <a:pt x="0" y="60"/>
                  </a:cubicBezTo>
                  <a:cubicBezTo>
                    <a:pt x="12" y="65"/>
                    <a:pt x="12" y="65"/>
                    <a:pt x="12" y="65"/>
                  </a:cubicBezTo>
                  <a:cubicBezTo>
                    <a:pt x="21" y="45"/>
                    <a:pt x="26" y="23"/>
                    <a:pt x="29" y="2"/>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97"/>
            <p:cNvSpPr>
              <a:spLocks/>
            </p:cNvSpPr>
            <p:nvPr/>
          </p:nvSpPr>
          <p:spPr bwMode="auto">
            <a:xfrm>
              <a:off x="2556434" y="2069437"/>
              <a:ext cx="336053" cy="153416"/>
            </a:xfrm>
            <a:custGeom>
              <a:avLst/>
              <a:gdLst>
                <a:gd name="T0" fmla="*/ 63 w 64"/>
                <a:gd name="T1" fmla="*/ 0 h 29"/>
                <a:gd name="T2" fmla="*/ 0 w 64"/>
                <a:gd name="T3" fmla="*/ 17 h 29"/>
                <a:gd name="T4" fmla="*/ 5 w 64"/>
                <a:gd name="T5" fmla="*/ 29 h 29"/>
                <a:gd name="T6" fmla="*/ 64 w 64"/>
                <a:gd name="T7" fmla="*/ 13 h 29"/>
                <a:gd name="T8" fmla="*/ 63 w 64"/>
                <a:gd name="T9" fmla="*/ 0 h 29"/>
              </a:gdLst>
              <a:ahLst/>
              <a:cxnLst>
                <a:cxn ang="0">
                  <a:pos x="T0" y="T1"/>
                </a:cxn>
                <a:cxn ang="0">
                  <a:pos x="T2" y="T3"/>
                </a:cxn>
                <a:cxn ang="0">
                  <a:pos x="T4" y="T5"/>
                </a:cxn>
                <a:cxn ang="0">
                  <a:pos x="T6" y="T7"/>
                </a:cxn>
                <a:cxn ang="0">
                  <a:pos x="T8" y="T9"/>
                </a:cxn>
              </a:cxnLst>
              <a:rect l="0" t="0" r="r" b="b"/>
              <a:pathLst>
                <a:path w="64" h="29">
                  <a:moveTo>
                    <a:pt x="63" y="0"/>
                  </a:moveTo>
                  <a:cubicBezTo>
                    <a:pt x="41" y="3"/>
                    <a:pt x="20" y="9"/>
                    <a:pt x="0" y="17"/>
                  </a:cubicBezTo>
                  <a:cubicBezTo>
                    <a:pt x="5" y="29"/>
                    <a:pt x="5" y="29"/>
                    <a:pt x="5" y="29"/>
                  </a:cubicBezTo>
                  <a:cubicBezTo>
                    <a:pt x="24" y="21"/>
                    <a:pt x="44" y="16"/>
                    <a:pt x="64" y="13"/>
                  </a:cubicBezTo>
                  <a:cubicBezTo>
                    <a:pt x="63" y="0"/>
                    <a:pt x="63" y="0"/>
                    <a:pt x="6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98"/>
            <p:cNvSpPr>
              <a:spLocks/>
            </p:cNvSpPr>
            <p:nvPr/>
          </p:nvSpPr>
          <p:spPr bwMode="auto">
            <a:xfrm>
              <a:off x="4200174" y="2865737"/>
              <a:ext cx="153416" cy="339707"/>
            </a:xfrm>
            <a:custGeom>
              <a:avLst/>
              <a:gdLst>
                <a:gd name="T0" fmla="*/ 12 w 29"/>
                <a:gd name="T1" fmla="*/ 0 h 65"/>
                <a:gd name="T2" fmla="*/ 0 w 29"/>
                <a:gd name="T3" fmla="*/ 5 h 65"/>
                <a:gd name="T4" fmla="*/ 16 w 29"/>
                <a:gd name="T5" fmla="*/ 65 h 65"/>
                <a:gd name="T6" fmla="*/ 29 w 29"/>
                <a:gd name="T7" fmla="*/ 63 h 65"/>
                <a:gd name="T8" fmla="*/ 12 w 29"/>
                <a:gd name="T9" fmla="*/ 0 h 65"/>
              </a:gdLst>
              <a:ahLst/>
              <a:cxnLst>
                <a:cxn ang="0">
                  <a:pos x="T0" y="T1"/>
                </a:cxn>
                <a:cxn ang="0">
                  <a:pos x="T2" y="T3"/>
                </a:cxn>
                <a:cxn ang="0">
                  <a:pos x="T4" y="T5"/>
                </a:cxn>
                <a:cxn ang="0">
                  <a:pos x="T6" y="T7"/>
                </a:cxn>
                <a:cxn ang="0">
                  <a:pos x="T8" y="T9"/>
                </a:cxn>
              </a:cxnLst>
              <a:rect l="0" t="0" r="r" b="b"/>
              <a:pathLst>
                <a:path w="29" h="65">
                  <a:moveTo>
                    <a:pt x="12" y="0"/>
                  </a:moveTo>
                  <a:cubicBezTo>
                    <a:pt x="0" y="5"/>
                    <a:pt x="0" y="5"/>
                    <a:pt x="0" y="5"/>
                  </a:cubicBezTo>
                  <a:cubicBezTo>
                    <a:pt x="8" y="24"/>
                    <a:pt x="13" y="44"/>
                    <a:pt x="16" y="65"/>
                  </a:cubicBezTo>
                  <a:cubicBezTo>
                    <a:pt x="29" y="63"/>
                    <a:pt x="29" y="63"/>
                    <a:pt x="29" y="63"/>
                  </a:cubicBezTo>
                  <a:cubicBezTo>
                    <a:pt x="26" y="41"/>
                    <a:pt x="20" y="2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99"/>
            <p:cNvSpPr>
              <a:spLocks/>
            </p:cNvSpPr>
            <p:nvPr/>
          </p:nvSpPr>
          <p:spPr bwMode="auto">
            <a:xfrm>
              <a:off x="3217582" y="2069437"/>
              <a:ext cx="336053" cy="153416"/>
            </a:xfrm>
            <a:custGeom>
              <a:avLst/>
              <a:gdLst>
                <a:gd name="T0" fmla="*/ 2 w 64"/>
                <a:gd name="T1" fmla="*/ 0 h 29"/>
                <a:gd name="T2" fmla="*/ 0 w 64"/>
                <a:gd name="T3" fmla="*/ 13 h 29"/>
                <a:gd name="T4" fmla="*/ 59 w 64"/>
                <a:gd name="T5" fmla="*/ 29 h 29"/>
                <a:gd name="T6" fmla="*/ 64 w 64"/>
                <a:gd name="T7" fmla="*/ 17 h 29"/>
                <a:gd name="T8" fmla="*/ 2 w 64"/>
                <a:gd name="T9" fmla="*/ 0 h 29"/>
              </a:gdLst>
              <a:ahLst/>
              <a:cxnLst>
                <a:cxn ang="0">
                  <a:pos x="T0" y="T1"/>
                </a:cxn>
                <a:cxn ang="0">
                  <a:pos x="T2" y="T3"/>
                </a:cxn>
                <a:cxn ang="0">
                  <a:pos x="T4" y="T5"/>
                </a:cxn>
                <a:cxn ang="0">
                  <a:pos x="T6" y="T7"/>
                </a:cxn>
                <a:cxn ang="0">
                  <a:pos x="T8" y="T9"/>
                </a:cxn>
              </a:cxnLst>
              <a:rect l="0" t="0" r="r" b="b"/>
              <a:pathLst>
                <a:path w="64" h="29">
                  <a:moveTo>
                    <a:pt x="2" y="0"/>
                  </a:moveTo>
                  <a:cubicBezTo>
                    <a:pt x="0" y="13"/>
                    <a:pt x="0" y="13"/>
                    <a:pt x="0" y="13"/>
                  </a:cubicBezTo>
                  <a:cubicBezTo>
                    <a:pt x="20" y="16"/>
                    <a:pt x="40" y="21"/>
                    <a:pt x="59" y="29"/>
                  </a:cubicBezTo>
                  <a:cubicBezTo>
                    <a:pt x="64" y="17"/>
                    <a:pt x="64" y="17"/>
                    <a:pt x="64" y="17"/>
                  </a:cubicBezTo>
                  <a:cubicBezTo>
                    <a:pt x="44" y="9"/>
                    <a:pt x="23"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100"/>
            <p:cNvSpPr>
              <a:spLocks/>
            </p:cNvSpPr>
            <p:nvPr/>
          </p:nvSpPr>
          <p:spPr bwMode="auto">
            <a:xfrm>
              <a:off x="3812982" y="2328781"/>
              <a:ext cx="284915" cy="284915"/>
            </a:xfrm>
            <a:custGeom>
              <a:avLst/>
              <a:gdLst>
                <a:gd name="T0" fmla="*/ 8 w 54"/>
                <a:gd name="T1" fmla="*/ 0 h 54"/>
                <a:gd name="T2" fmla="*/ 0 w 54"/>
                <a:gd name="T3" fmla="*/ 11 h 54"/>
                <a:gd name="T4" fmla="*/ 0 w 54"/>
                <a:gd name="T5" fmla="*/ 11 h 54"/>
                <a:gd name="T6" fmla="*/ 0 w 54"/>
                <a:gd name="T7" fmla="*/ 11 h 54"/>
                <a:gd name="T8" fmla="*/ 1 w 54"/>
                <a:gd name="T9" fmla="*/ 11 h 54"/>
                <a:gd name="T10" fmla="*/ 27 w 54"/>
                <a:gd name="T11" fmla="*/ 36 h 54"/>
                <a:gd name="T12" fmla="*/ 28 w 54"/>
                <a:gd name="T13" fmla="*/ 36 h 54"/>
                <a:gd name="T14" fmla="*/ 29 w 54"/>
                <a:gd name="T15" fmla="*/ 37 h 54"/>
                <a:gd name="T16" fmla="*/ 43 w 54"/>
                <a:gd name="T17" fmla="*/ 54 h 54"/>
                <a:gd name="T18" fmla="*/ 54 w 54"/>
                <a:gd name="T19" fmla="*/ 46 h 54"/>
                <a:gd name="T20" fmla="*/ 38 w 54"/>
                <a:gd name="T21" fmla="*/ 28 h 54"/>
                <a:gd name="T22" fmla="*/ 37 w 54"/>
                <a:gd name="T23" fmla="*/ 27 h 54"/>
                <a:gd name="T24" fmla="*/ 9 w 54"/>
                <a:gd name="T25" fmla="*/ 1 h 54"/>
                <a:gd name="T26" fmla="*/ 8 w 54"/>
                <a:gd name="T27" fmla="*/ 1 h 54"/>
                <a:gd name="T28" fmla="*/ 8 w 54"/>
                <a:gd name="T2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54">
                  <a:moveTo>
                    <a:pt x="8" y="0"/>
                  </a:moveTo>
                  <a:cubicBezTo>
                    <a:pt x="0" y="11"/>
                    <a:pt x="0" y="11"/>
                    <a:pt x="0" y="11"/>
                  </a:cubicBezTo>
                  <a:cubicBezTo>
                    <a:pt x="0" y="11"/>
                    <a:pt x="0" y="11"/>
                    <a:pt x="0" y="11"/>
                  </a:cubicBezTo>
                  <a:cubicBezTo>
                    <a:pt x="0" y="11"/>
                    <a:pt x="0" y="11"/>
                    <a:pt x="0" y="11"/>
                  </a:cubicBezTo>
                  <a:cubicBezTo>
                    <a:pt x="1" y="11"/>
                    <a:pt x="1" y="11"/>
                    <a:pt x="1" y="11"/>
                  </a:cubicBezTo>
                  <a:cubicBezTo>
                    <a:pt x="10" y="19"/>
                    <a:pt x="19" y="27"/>
                    <a:pt x="27" y="36"/>
                  </a:cubicBezTo>
                  <a:cubicBezTo>
                    <a:pt x="28" y="36"/>
                    <a:pt x="28" y="36"/>
                    <a:pt x="28" y="36"/>
                  </a:cubicBezTo>
                  <a:cubicBezTo>
                    <a:pt x="28" y="36"/>
                    <a:pt x="28" y="37"/>
                    <a:pt x="29" y="37"/>
                  </a:cubicBezTo>
                  <a:cubicBezTo>
                    <a:pt x="34" y="42"/>
                    <a:pt x="39" y="48"/>
                    <a:pt x="43" y="54"/>
                  </a:cubicBezTo>
                  <a:cubicBezTo>
                    <a:pt x="54" y="46"/>
                    <a:pt x="54" y="46"/>
                    <a:pt x="54" y="46"/>
                  </a:cubicBezTo>
                  <a:cubicBezTo>
                    <a:pt x="49" y="40"/>
                    <a:pt x="44" y="34"/>
                    <a:pt x="38" y="28"/>
                  </a:cubicBezTo>
                  <a:cubicBezTo>
                    <a:pt x="38" y="28"/>
                    <a:pt x="37" y="27"/>
                    <a:pt x="37" y="27"/>
                  </a:cubicBezTo>
                  <a:cubicBezTo>
                    <a:pt x="28" y="18"/>
                    <a:pt x="19" y="9"/>
                    <a:pt x="9" y="1"/>
                  </a:cubicBezTo>
                  <a:cubicBezTo>
                    <a:pt x="8" y="1"/>
                    <a:pt x="8" y="1"/>
                    <a:pt x="8" y="1"/>
                  </a:cubicBezTo>
                  <a:cubicBezTo>
                    <a:pt x="8" y="0"/>
                    <a:pt x="8" y="0"/>
                    <a:pt x="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149"/>
            <p:cNvSpPr>
              <a:spLocks/>
            </p:cNvSpPr>
            <p:nvPr/>
          </p:nvSpPr>
          <p:spPr bwMode="auto">
            <a:xfrm>
              <a:off x="854250" y="1824701"/>
              <a:ext cx="745162" cy="2107641"/>
            </a:xfrm>
            <a:custGeom>
              <a:avLst/>
              <a:gdLst>
                <a:gd name="T0" fmla="*/ 126 w 142"/>
                <a:gd name="T1" fmla="*/ 0 h 401"/>
                <a:gd name="T2" fmla="*/ 18 w 142"/>
                <a:gd name="T3" fmla="*/ 190 h 401"/>
                <a:gd name="T4" fmla="*/ 19 w 142"/>
                <a:gd name="T5" fmla="*/ 401 h 401"/>
                <a:gd name="T6" fmla="*/ 40 w 142"/>
                <a:gd name="T7" fmla="*/ 395 h 401"/>
                <a:gd name="T8" fmla="*/ 142 w 142"/>
                <a:gd name="T9" fmla="*/ 16 h 401"/>
                <a:gd name="T10" fmla="*/ 126 w 142"/>
                <a:gd name="T11" fmla="*/ 0 h 401"/>
              </a:gdLst>
              <a:ahLst/>
              <a:cxnLst>
                <a:cxn ang="0">
                  <a:pos x="T0" y="T1"/>
                </a:cxn>
                <a:cxn ang="0">
                  <a:pos x="T2" y="T3"/>
                </a:cxn>
                <a:cxn ang="0">
                  <a:pos x="T4" y="T5"/>
                </a:cxn>
                <a:cxn ang="0">
                  <a:pos x="T6" y="T7"/>
                </a:cxn>
                <a:cxn ang="0">
                  <a:pos x="T8" y="T9"/>
                </a:cxn>
                <a:cxn ang="0">
                  <a:pos x="T10" y="T11"/>
                </a:cxn>
              </a:cxnLst>
              <a:rect l="0" t="0" r="r" b="b"/>
              <a:pathLst>
                <a:path w="142" h="401">
                  <a:moveTo>
                    <a:pt x="126" y="0"/>
                  </a:moveTo>
                  <a:cubicBezTo>
                    <a:pt x="74" y="53"/>
                    <a:pt x="36" y="118"/>
                    <a:pt x="18" y="190"/>
                  </a:cubicBezTo>
                  <a:cubicBezTo>
                    <a:pt x="0" y="259"/>
                    <a:pt x="1" y="332"/>
                    <a:pt x="19" y="401"/>
                  </a:cubicBezTo>
                  <a:cubicBezTo>
                    <a:pt x="40" y="395"/>
                    <a:pt x="40" y="395"/>
                    <a:pt x="40" y="395"/>
                  </a:cubicBezTo>
                  <a:cubicBezTo>
                    <a:pt x="4" y="260"/>
                    <a:pt x="43" y="115"/>
                    <a:pt x="142" y="16"/>
                  </a:cubicBezTo>
                  <a:cubicBezTo>
                    <a:pt x="126" y="0"/>
                    <a:pt x="126" y="0"/>
                    <a:pt x="1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150"/>
            <p:cNvSpPr>
              <a:spLocks/>
            </p:cNvSpPr>
            <p:nvPr/>
          </p:nvSpPr>
          <p:spPr bwMode="auto">
            <a:xfrm>
              <a:off x="2497990" y="4827266"/>
              <a:ext cx="2107638" cy="719594"/>
            </a:xfrm>
            <a:custGeom>
              <a:avLst/>
              <a:gdLst>
                <a:gd name="T0" fmla="*/ 385 w 401"/>
                <a:gd name="T1" fmla="*/ 0 h 137"/>
                <a:gd name="T2" fmla="*/ 385 w 401"/>
                <a:gd name="T3" fmla="*/ 0 h 137"/>
                <a:gd name="T4" fmla="*/ 106 w 401"/>
                <a:gd name="T5" fmla="*/ 115 h 137"/>
                <a:gd name="T6" fmla="*/ 5 w 401"/>
                <a:gd name="T7" fmla="*/ 102 h 137"/>
                <a:gd name="T8" fmla="*/ 0 w 401"/>
                <a:gd name="T9" fmla="*/ 123 h 137"/>
                <a:gd name="T10" fmla="*/ 107 w 401"/>
                <a:gd name="T11" fmla="*/ 137 h 137"/>
                <a:gd name="T12" fmla="*/ 211 w 401"/>
                <a:gd name="T13" fmla="*/ 124 h 137"/>
                <a:gd name="T14" fmla="*/ 400 w 401"/>
                <a:gd name="T15" fmla="*/ 16 h 137"/>
                <a:gd name="T16" fmla="*/ 401 w 401"/>
                <a:gd name="T17" fmla="*/ 15 h 137"/>
                <a:gd name="T18" fmla="*/ 385 w 401"/>
                <a:gd name="T1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1" h="137">
                  <a:moveTo>
                    <a:pt x="385" y="0"/>
                  </a:moveTo>
                  <a:cubicBezTo>
                    <a:pt x="385" y="0"/>
                    <a:pt x="385" y="0"/>
                    <a:pt x="385" y="0"/>
                  </a:cubicBezTo>
                  <a:cubicBezTo>
                    <a:pt x="310" y="75"/>
                    <a:pt x="209" y="115"/>
                    <a:pt x="106" y="115"/>
                  </a:cubicBezTo>
                  <a:cubicBezTo>
                    <a:pt x="72" y="115"/>
                    <a:pt x="38" y="111"/>
                    <a:pt x="5" y="102"/>
                  </a:cubicBezTo>
                  <a:cubicBezTo>
                    <a:pt x="0" y="123"/>
                    <a:pt x="0" y="123"/>
                    <a:pt x="0" y="123"/>
                  </a:cubicBezTo>
                  <a:cubicBezTo>
                    <a:pt x="35" y="132"/>
                    <a:pt x="71" y="137"/>
                    <a:pt x="107" y="137"/>
                  </a:cubicBezTo>
                  <a:cubicBezTo>
                    <a:pt x="142" y="137"/>
                    <a:pt x="177" y="133"/>
                    <a:pt x="211" y="124"/>
                  </a:cubicBezTo>
                  <a:cubicBezTo>
                    <a:pt x="282" y="105"/>
                    <a:pt x="348" y="68"/>
                    <a:pt x="400" y="16"/>
                  </a:cubicBezTo>
                  <a:cubicBezTo>
                    <a:pt x="401" y="15"/>
                    <a:pt x="401" y="15"/>
                    <a:pt x="401" y="15"/>
                  </a:cubicBezTo>
                  <a:cubicBezTo>
                    <a:pt x="385" y="0"/>
                    <a:pt x="385" y="0"/>
                    <a:pt x="38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151"/>
            <p:cNvSpPr>
              <a:spLocks/>
            </p:cNvSpPr>
            <p:nvPr/>
          </p:nvSpPr>
          <p:spPr bwMode="auto">
            <a:xfrm>
              <a:off x="3590163" y="1262177"/>
              <a:ext cx="1574336" cy="1567033"/>
            </a:xfrm>
            <a:custGeom>
              <a:avLst/>
              <a:gdLst>
                <a:gd name="T0" fmla="*/ 5 w 299"/>
                <a:gd name="T1" fmla="*/ 0 h 298"/>
                <a:gd name="T2" fmla="*/ 0 w 299"/>
                <a:gd name="T3" fmla="*/ 21 h 298"/>
                <a:gd name="T4" fmla="*/ 177 w 299"/>
                <a:gd name="T5" fmla="*/ 122 h 298"/>
                <a:gd name="T6" fmla="*/ 278 w 299"/>
                <a:gd name="T7" fmla="*/ 298 h 298"/>
                <a:gd name="T8" fmla="*/ 299 w 299"/>
                <a:gd name="T9" fmla="*/ 292 h 298"/>
                <a:gd name="T10" fmla="*/ 192 w 299"/>
                <a:gd name="T11" fmla="*/ 107 h 298"/>
                <a:gd name="T12" fmla="*/ 5 w 299"/>
                <a:gd name="T13" fmla="*/ 0 h 298"/>
              </a:gdLst>
              <a:ahLst/>
              <a:cxnLst>
                <a:cxn ang="0">
                  <a:pos x="T0" y="T1"/>
                </a:cxn>
                <a:cxn ang="0">
                  <a:pos x="T2" y="T3"/>
                </a:cxn>
                <a:cxn ang="0">
                  <a:pos x="T4" y="T5"/>
                </a:cxn>
                <a:cxn ang="0">
                  <a:pos x="T6" y="T7"/>
                </a:cxn>
                <a:cxn ang="0">
                  <a:pos x="T8" y="T9"/>
                </a:cxn>
                <a:cxn ang="0">
                  <a:pos x="T10" y="T11"/>
                </a:cxn>
                <a:cxn ang="0">
                  <a:pos x="T12" y="T13"/>
                </a:cxn>
              </a:cxnLst>
              <a:rect l="0" t="0" r="r" b="b"/>
              <a:pathLst>
                <a:path w="299" h="298">
                  <a:moveTo>
                    <a:pt x="5" y="0"/>
                  </a:moveTo>
                  <a:cubicBezTo>
                    <a:pt x="0" y="21"/>
                    <a:pt x="0" y="21"/>
                    <a:pt x="0" y="21"/>
                  </a:cubicBezTo>
                  <a:cubicBezTo>
                    <a:pt x="66" y="38"/>
                    <a:pt x="128" y="73"/>
                    <a:pt x="177" y="122"/>
                  </a:cubicBezTo>
                  <a:cubicBezTo>
                    <a:pt x="225" y="171"/>
                    <a:pt x="260" y="232"/>
                    <a:pt x="278" y="298"/>
                  </a:cubicBezTo>
                  <a:cubicBezTo>
                    <a:pt x="299" y="292"/>
                    <a:pt x="299" y="292"/>
                    <a:pt x="299" y="292"/>
                  </a:cubicBezTo>
                  <a:cubicBezTo>
                    <a:pt x="280" y="222"/>
                    <a:pt x="243" y="158"/>
                    <a:pt x="192" y="107"/>
                  </a:cubicBezTo>
                  <a:cubicBezTo>
                    <a:pt x="140" y="55"/>
                    <a:pt x="76" y="1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152"/>
            <p:cNvSpPr>
              <a:spLocks/>
            </p:cNvSpPr>
            <p:nvPr/>
          </p:nvSpPr>
          <p:spPr bwMode="auto">
            <a:xfrm>
              <a:off x="4079632" y="1970811"/>
              <a:ext cx="131499" cy="146110"/>
            </a:xfrm>
            <a:custGeom>
              <a:avLst/>
              <a:gdLst>
                <a:gd name="T0" fmla="*/ 20 w 25"/>
                <a:gd name="T1" fmla="*/ 0 h 28"/>
                <a:gd name="T2" fmla="*/ 0 w 25"/>
                <a:gd name="T3" fmla="*/ 25 h 28"/>
                <a:gd name="T4" fmla="*/ 4 w 25"/>
                <a:gd name="T5" fmla="*/ 28 h 28"/>
                <a:gd name="T6" fmla="*/ 25 w 25"/>
                <a:gd name="T7" fmla="*/ 4 h 28"/>
                <a:gd name="T8" fmla="*/ 20 w 25"/>
                <a:gd name="T9" fmla="*/ 0 h 28"/>
              </a:gdLst>
              <a:ahLst/>
              <a:cxnLst>
                <a:cxn ang="0">
                  <a:pos x="T0" y="T1"/>
                </a:cxn>
                <a:cxn ang="0">
                  <a:pos x="T2" y="T3"/>
                </a:cxn>
                <a:cxn ang="0">
                  <a:pos x="T4" y="T5"/>
                </a:cxn>
                <a:cxn ang="0">
                  <a:pos x="T6" y="T7"/>
                </a:cxn>
                <a:cxn ang="0">
                  <a:pos x="T8" y="T9"/>
                </a:cxn>
              </a:cxnLst>
              <a:rect l="0" t="0" r="r" b="b"/>
              <a:pathLst>
                <a:path w="25" h="28">
                  <a:moveTo>
                    <a:pt x="20" y="0"/>
                  </a:moveTo>
                  <a:cubicBezTo>
                    <a:pt x="0" y="25"/>
                    <a:pt x="0" y="25"/>
                    <a:pt x="0" y="25"/>
                  </a:cubicBezTo>
                  <a:cubicBezTo>
                    <a:pt x="2" y="26"/>
                    <a:pt x="3" y="27"/>
                    <a:pt x="4" y="28"/>
                  </a:cubicBezTo>
                  <a:cubicBezTo>
                    <a:pt x="25" y="4"/>
                    <a:pt x="25" y="4"/>
                    <a:pt x="25" y="4"/>
                  </a:cubicBezTo>
                  <a:cubicBezTo>
                    <a:pt x="23" y="2"/>
                    <a:pt x="22" y="1"/>
                    <a:pt x="2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153"/>
            <p:cNvSpPr>
              <a:spLocks/>
            </p:cNvSpPr>
            <p:nvPr/>
          </p:nvSpPr>
          <p:spPr bwMode="auto">
            <a:xfrm>
              <a:off x="3955438" y="1864883"/>
              <a:ext cx="113234" cy="157070"/>
            </a:xfrm>
            <a:custGeom>
              <a:avLst/>
              <a:gdLst>
                <a:gd name="T0" fmla="*/ 17 w 22"/>
                <a:gd name="T1" fmla="*/ 0 h 30"/>
                <a:gd name="T2" fmla="*/ 0 w 22"/>
                <a:gd name="T3" fmla="*/ 27 h 30"/>
                <a:gd name="T4" fmla="*/ 4 w 22"/>
                <a:gd name="T5" fmla="*/ 30 h 30"/>
                <a:gd name="T6" fmla="*/ 22 w 22"/>
                <a:gd name="T7" fmla="*/ 3 h 30"/>
                <a:gd name="T8" fmla="*/ 17 w 22"/>
                <a:gd name="T9" fmla="*/ 0 h 30"/>
              </a:gdLst>
              <a:ahLst/>
              <a:cxnLst>
                <a:cxn ang="0">
                  <a:pos x="T0" y="T1"/>
                </a:cxn>
                <a:cxn ang="0">
                  <a:pos x="T2" y="T3"/>
                </a:cxn>
                <a:cxn ang="0">
                  <a:pos x="T4" y="T5"/>
                </a:cxn>
                <a:cxn ang="0">
                  <a:pos x="T6" y="T7"/>
                </a:cxn>
                <a:cxn ang="0">
                  <a:pos x="T8" y="T9"/>
                </a:cxn>
              </a:cxnLst>
              <a:rect l="0" t="0" r="r" b="b"/>
              <a:pathLst>
                <a:path w="22" h="30">
                  <a:moveTo>
                    <a:pt x="17" y="0"/>
                  </a:moveTo>
                  <a:cubicBezTo>
                    <a:pt x="0" y="27"/>
                    <a:pt x="0" y="27"/>
                    <a:pt x="0" y="27"/>
                  </a:cubicBezTo>
                  <a:cubicBezTo>
                    <a:pt x="1" y="28"/>
                    <a:pt x="3" y="29"/>
                    <a:pt x="4" y="30"/>
                  </a:cubicBezTo>
                  <a:cubicBezTo>
                    <a:pt x="22" y="3"/>
                    <a:pt x="22" y="3"/>
                    <a:pt x="22" y="3"/>
                  </a:cubicBezTo>
                  <a:cubicBezTo>
                    <a:pt x="21" y="2"/>
                    <a:pt x="19" y="1"/>
                    <a:pt x="1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154"/>
            <p:cNvSpPr>
              <a:spLocks/>
            </p:cNvSpPr>
            <p:nvPr/>
          </p:nvSpPr>
          <p:spPr bwMode="auto">
            <a:xfrm>
              <a:off x="3816633" y="1777216"/>
              <a:ext cx="105929" cy="160721"/>
            </a:xfrm>
            <a:custGeom>
              <a:avLst/>
              <a:gdLst>
                <a:gd name="T0" fmla="*/ 15 w 20"/>
                <a:gd name="T1" fmla="*/ 0 h 31"/>
                <a:gd name="T2" fmla="*/ 0 w 20"/>
                <a:gd name="T3" fmla="*/ 29 h 31"/>
                <a:gd name="T4" fmla="*/ 4 w 20"/>
                <a:gd name="T5" fmla="*/ 31 h 31"/>
                <a:gd name="T6" fmla="*/ 20 w 20"/>
                <a:gd name="T7" fmla="*/ 3 h 31"/>
                <a:gd name="T8" fmla="*/ 15 w 20"/>
                <a:gd name="T9" fmla="*/ 0 h 31"/>
              </a:gdLst>
              <a:ahLst/>
              <a:cxnLst>
                <a:cxn ang="0">
                  <a:pos x="T0" y="T1"/>
                </a:cxn>
                <a:cxn ang="0">
                  <a:pos x="T2" y="T3"/>
                </a:cxn>
                <a:cxn ang="0">
                  <a:pos x="T4" y="T5"/>
                </a:cxn>
                <a:cxn ang="0">
                  <a:pos x="T6" y="T7"/>
                </a:cxn>
                <a:cxn ang="0">
                  <a:pos x="T8" y="T9"/>
                </a:cxn>
              </a:cxnLst>
              <a:rect l="0" t="0" r="r" b="b"/>
              <a:pathLst>
                <a:path w="20" h="31">
                  <a:moveTo>
                    <a:pt x="15" y="0"/>
                  </a:moveTo>
                  <a:cubicBezTo>
                    <a:pt x="0" y="29"/>
                    <a:pt x="0" y="29"/>
                    <a:pt x="0" y="29"/>
                  </a:cubicBezTo>
                  <a:cubicBezTo>
                    <a:pt x="1" y="29"/>
                    <a:pt x="3" y="30"/>
                    <a:pt x="4" y="31"/>
                  </a:cubicBezTo>
                  <a:cubicBezTo>
                    <a:pt x="20" y="3"/>
                    <a:pt x="20" y="3"/>
                    <a:pt x="20" y="3"/>
                  </a:cubicBezTo>
                  <a:cubicBezTo>
                    <a:pt x="18" y="2"/>
                    <a:pt x="16" y="1"/>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155"/>
            <p:cNvSpPr>
              <a:spLocks/>
            </p:cNvSpPr>
            <p:nvPr/>
          </p:nvSpPr>
          <p:spPr bwMode="auto">
            <a:xfrm>
              <a:off x="3670523" y="1700507"/>
              <a:ext cx="94972" cy="171681"/>
            </a:xfrm>
            <a:custGeom>
              <a:avLst/>
              <a:gdLst>
                <a:gd name="T0" fmla="*/ 12 w 18"/>
                <a:gd name="T1" fmla="*/ 0 h 32"/>
                <a:gd name="T2" fmla="*/ 0 w 18"/>
                <a:gd name="T3" fmla="*/ 30 h 32"/>
                <a:gd name="T4" fmla="*/ 5 w 18"/>
                <a:gd name="T5" fmla="*/ 32 h 32"/>
                <a:gd name="T6" fmla="*/ 18 w 18"/>
                <a:gd name="T7" fmla="*/ 2 h 32"/>
                <a:gd name="T8" fmla="*/ 12 w 18"/>
                <a:gd name="T9" fmla="*/ 0 h 32"/>
              </a:gdLst>
              <a:ahLst/>
              <a:cxnLst>
                <a:cxn ang="0">
                  <a:pos x="T0" y="T1"/>
                </a:cxn>
                <a:cxn ang="0">
                  <a:pos x="T2" y="T3"/>
                </a:cxn>
                <a:cxn ang="0">
                  <a:pos x="T4" y="T5"/>
                </a:cxn>
                <a:cxn ang="0">
                  <a:pos x="T6" y="T7"/>
                </a:cxn>
                <a:cxn ang="0">
                  <a:pos x="T8" y="T9"/>
                </a:cxn>
              </a:cxnLst>
              <a:rect l="0" t="0" r="r" b="b"/>
              <a:pathLst>
                <a:path w="18" h="32">
                  <a:moveTo>
                    <a:pt x="12" y="0"/>
                  </a:moveTo>
                  <a:cubicBezTo>
                    <a:pt x="0" y="30"/>
                    <a:pt x="0" y="30"/>
                    <a:pt x="0" y="30"/>
                  </a:cubicBezTo>
                  <a:cubicBezTo>
                    <a:pt x="2" y="30"/>
                    <a:pt x="4" y="31"/>
                    <a:pt x="5" y="32"/>
                  </a:cubicBezTo>
                  <a:cubicBezTo>
                    <a:pt x="18" y="2"/>
                    <a:pt x="18" y="2"/>
                    <a:pt x="18" y="2"/>
                  </a:cubicBezTo>
                  <a:cubicBezTo>
                    <a:pt x="16" y="2"/>
                    <a:pt x="14" y="1"/>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156"/>
            <p:cNvSpPr>
              <a:spLocks/>
            </p:cNvSpPr>
            <p:nvPr/>
          </p:nvSpPr>
          <p:spPr bwMode="auto">
            <a:xfrm>
              <a:off x="3524413" y="1645717"/>
              <a:ext cx="73055" cy="168027"/>
            </a:xfrm>
            <a:custGeom>
              <a:avLst/>
              <a:gdLst>
                <a:gd name="T0" fmla="*/ 9 w 14"/>
                <a:gd name="T1" fmla="*/ 0 h 32"/>
                <a:gd name="T2" fmla="*/ 0 w 14"/>
                <a:gd name="T3" fmla="*/ 31 h 32"/>
                <a:gd name="T4" fmla="*/ 5 w 14"/>
                <a:gd name="T5" fmla="*/ 32 h 32"/>
                <a:gd name="T6" fmla="*/ 14 w 14"/>
                <a:gd name="T7" fmla="*/ 2 h 32"/>
                <a:gd name="T8" fmla="*/ 9 w 14"/>
                <a:gd name="T9" fmla="*/ 0 h 32"/>
              </a:gdLst>
              <a:ahLst/>
              <a:cxnLst>
                <a:cxn ang="0">
                  <a:pos x="T0" y="T1"/>
                </a:cxn>
                <a:cxn ang="0">
                  <a:pos x="T2" y="T3"/>
                </a:cxn>
                <a:cxn ang="0">
                  <a:pos x="T4" y="T5"/>
                </a:cxn>
                <a:cxn ang="0">
                  <a:pos x="T6" y="T7"/>
                </a:cxn>
                <a:cxn ang="0">
                  <a:pos x="T8" y="T9"/>
                </a:cxn>
              </a:cxnLst>
              <a:rect l="0" t="0" r="r" b="b"/>
              <a:pathLst>
                <a:path w="14" h="32">
                  <a:moveTo>
                    <a:pt x="9" y="0"/>
                  </a:moveTo>
                  <a:cubicBezTo>
                    <a:pt x="0" y="31"/>
                    <a:pt x="0" y="31"/>
                    <a:pt x="0" y="31"/>
                  </a:cubicBezTo>
                  <a:cubicBezTo>
                    <a:pt x="1" y="31"/>
                    <a:pt x="3" y="32"/>
                    <a:pt x="5" y="32"/>
                  </a:cubicBezTo>
                  <a:cubicBezTo>
                    <a:pt x="14" y="2"/>
                    <a:pt x="14" y="2"/>
                    <a:pt x="14" y="2"/>
                  </a:cubicBezTo>
                  <a:cubicBezTo>
                    <a:pt x="12" y="1"/>
                    <a:pt x="11" y="1"/>
                    <a:pt x="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157"/>
            <p:cNvSpPr>
              <a:spLocks/>
            </p:cNvSpPr>
            <p:nvPr/>
          </p:nvSpPr>
          <p:spPr bwMode="auto">
            <a:xfrm>
              <a:off x="3367346" y="1601884"/>
              <a:ext cx="62096" cy="175332"/>
            </a:xfrm>
            <a:custGeom>
              <a:avLst/>
              <a:gdLst>
                <a:gd name="T0" fmla="*/ 6 w 12"/>
                <a:gd name="T1" fmla="*/ 0 h 33"/>
                <a:gd name="T2" fmla="*/ 0 w 12"/>
                <a:gd name="T3" fmla="*/ 32 h 33"/>
                <a:gd name="T4" fmla="*/ 5 w 12"/>
                <a:gd name="T5" fmla="*/ 33 h 33"/>
                <a:gd name="T6" fmla="*/ 12 w 12"/>
                <a:gd name="T7" fmla="*/ 1 h 33"/>
                <a:gd name="T8" fmla="*/ 6 w 12"/>
                <a:gd name="T9" fmla="*/ 0 h 33"/>
              </a:gdLst>
              <a:ahLst/>
              <a:cxnLst>
                <a:cxn ang="0">
                  <a:pos x="T0" y="T1"/>
                </a:cxn>
                <a:cxn ang="0">
                  <a:pos x="T2" y="T3"/>
                </a:cxn>
                <a:cxn ang="0">
                  <a:pos x="T4" y="T5"/>
                </a:cxn>
                <a:cxn ang="0">
                  <a:pos x="T6" y="T7"/>
                </a:cxn>
                <a:cxn ang="0">
                  <a:pos x="T8" y="T9"/>
                </a:cxn>
              </a:cxnLst>
              <a:rect l="0" t="0" r="r" b="b"/>
              <a:pathLst>
                <a:path w="12" h="33">
                  <a:moveTo>
                    <a:pt x="6" y="0"/>
                  </a:moveTo>
                  <a:cubicBezTo>
                    <a:pt x="0" y="32"/>
                    <a:pt x="0" y="32"/>
                    <a:pt x="0" y="32"/>
                  </a:cubicBezTo>
                  <a:cubicBezTo>
                    <a:pt x="2" y="32"/>
                    <a:pt x="4" y="32"/>
                    <a:pt x="5" y="33"/>
                  </a:cubicBezTo>
                  <a:cubicBezTo>
                    <a:pt x="12" y="1"/>
                    <a:pt x="12" y="1"/>
                    <a:pt x="12" y="1"/>
                  </a:cubicBezTo>
                  <a:cubicBezTo>
                    <a:pt x="10" y="1"/>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158"/>
            <p:cNvSpPr>
              <a:spLocks/>
            </p:cNvSpPr>
            <p:nvPr/>
          </p:nvSpPr>
          <p:spPr bwMode="auto">
            <a:xfrm>
              <a:off x="3213930" y="1579968"/>
              <a:ext cx="40179" cy="168027"/>
            </a:xfrm>
            <a:custGeom>
              <a:avLst/>
              <a:gdLst>
                <a:gd name="T0" fmla="*/ 2 w 8"/>
                <a:gd name="T1" fmla="*/ 0 h 32"/>
                <a:gd name="T2" fmla="*/ 0 w 8"/>
                <a:gd name="T3" fmla="*/ 31 h 32"/>
                <a:gd name="T4" fmla="*/ 5 w 8"/>
                <a:gd name="T5" fmla="*/ 32 h 32"/>
                <a:gd name="T6" fmla="*/ 8 w 8"/>
                <a:gd name="T7" fmla="*/ 0 h 32"/>
                <a:gd name="T8" fmla="*/ 2 w 8"/>
                <a:gd name="T9" fmla="*/ 0 h 32"/>
              </a:gdLst>
              <a:ahLst/>
              <a:cxnLst>
                <a:cxn ang="0">
                  <a:pos x="T0" y="T1"/>
                </a:cxn>
                <a:cxn ang="0">
                  <a:pos x="T2" y="T3"/>
                </a:cxn>
                <a:cxn ang="0">
                  <a:pos x="T4" y="T5"/>
                </a:cxn>
                <a:cxn ang="0">
                  <a:pos x="T6" y="T7"/>
                </a:cxn>
                <a:cxn ang="0">
                  <a:pos x="T8" y="T9"/>
                </a:cxn>
              </a:cxnLst>
              <a:rect l="0" t="0" r="r" b="b"/>
              <a:pathLst>
                <a:path w="8" h="32">
                  <a:moveTo>
                    <a:pt x="2" y="0"/>
                  </a:moveTo>
                  <a:cubicBezTo>
                    <a:pt x="0" y="31"/>
                    <a:pt x="0" y="31"/>
                    <a:pt x="0" y="31"/>
                  </a:cubicBezTo>
                  <a:cubicBezTo>
                    <a:pt x="1" y="32"/>
                    <a:pt x="3" y="32"/>
                    <a:pt x="5" y="32"/>
                  </a:cubicBezTo>
                  <a:cubicBezTo>
                    <a:pt x="8" y="0"/>
                    <a:pt x="8" y="0"/>
                    <a:pt x="8" y="0"/>
                  </a:cubicBezTo>
                  <a:cubicBezTo>
                    <a:pt x="6" y="0"/>
                    <a:pt x="4"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159"/>
            <p:cNvSpPr>
              <a:spLocks/>
            </p:cNvSpPr>
            <p:nvPr/>
          </p:nvSpPr>
          <p:spPr bwMode="auto">
            <a:xfrm>
              <a:off x="3045903" y="1569008"/>
              <a:ext cx="36528" cy="171681"/>
            </a:xfrm>
            <a:custGeom>
              <a:avLst/>
              <a:gdLst>
                <a:gd name="T0" fmla="*/ 3 w 7"/>
                <a:gd name="T1" fmla="*/ 0 h 32"/>
                <a:gd name="T2" fmla="*/ 1 w 7"/>
                <a:gd name="T3" fmla="*/ 0 h 32"/>
                <a:gd name="T4" fmla="*/ 0 w 7"/>
                <a:gd name="T5" fmla="*/ 0 h 32"/>
                <a:gd name="T6" fmla="*/ 1 w 7"/>
                <a:gd name="T7" fmla="*/ 32 h 32"/>
                <a:gd name="T8" fmla="*/ 1 w 7"/>
                <a:gd name="T9" fmla="*/ 32 h 32"/>
                <a:gd name="T10" fmla="*/ 3 w 7"/>
                <a:gd name="T11" fmla="*/ 32 h 32"/>
                <a:gd name="T12" fmla="*/ 6 w 7"/>
                <a:gd name="T13" fmla="*/ 32 h 32"/>
                <a:gd name="T14" fmla="*/ 7 w 7"/>
                <a:gd name="T15" fmla="*/ 0 h 32"/>
                <a:gd name="T16" fmla="*/ 3 w 7"/>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32">
                  <a:moveTo>
                    <a:pt x="3" y="0"/>
                  </a:moveTo>
                  <a:cubicBezTo>
                    <a:pt x="3" y="0"/>
                    <a:pt x="2" y="0"/>
                    <a:pt x="1" y="0"/>
                  </a:cubicBezTo>
                  <a:cubicBezTo>
                    <a:pt x="0" y="0"/>
                    <a:pt x="0" y="0"/>
                    <a:pt x="0" y="0"/>
                  </a:cubicBezTo>
                  <a:cubicBezTo>
                    <a:pt x="1" y="32"/>
                    <a:pt x="1" y="32"/>
                    <a:pt x="1" y="32"/>
                  </a:cubicBezTo>
                  <a:cubicBezTo>
                    <a:pt x="1" y="32"/>
                    <a:pt x="1" y="32"/>
                    <a:pt x="1" y="32"/>
                  </a:cubicBezTo>
                  <a:cubicBezTo>
                    <a:pt x="2" y="32"/>
                    <a:pt x="3" y="32"/>
                    <a:pt x="3" y="32"/>
                  </a:cubicBezTo>
                  <a:cubicBezTo>
                    <a:pt x="4" y="32"/>
                    <a:pt x="5" y="32"/>
                    <a:pt x="6" y="32"/>
                  </a:cubicBezTo>
                  <a:cubicBezTo>
                    <a:pt x="7" y="0"/>
                    <a:pt x="7" y="0"/>
                    <a:pt x="7" y="0"/>
                  </a:cubicBezTo>
                  <a:cubicBezTo>
                    <a:pt x="6" y="0"/>
                    <a:pt x="4"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160"/>
            <p:cNvSpPr>
              <a:spLocks/>
            </p:cNvSpPr>
            <p:nvPr/>
          </p:nvSpPr>
          <p:spPr bwMode="auto">
            <a:xfrm>
              <a:off x="2870571" y="1579968"/>
              <a:ext cx="43833" cy="168027"/>
            </a:xfrm>
            <a:custGeom>
              <a:avLst/>
              <a:gdLst>
                <a:gd name="T0" fmla="*/ 6 w 8"/>
                <a:gd name="T1" fmla="*/ 0 h 32"/>
                <a:gd name="T2" fmla="*/ 0 w 8"/>
                <a:gd name="T3" fmla="*/ 0 h 32"/>
                <a:gd name="T4" fmla="*/ 3 w 8"/>
                <a:gd name="T5" fmla="*/ 32 h 32"/>
                <a:gd name="T6" fmla="*/ 8 w 8"/>
                <a:gd name="T7" fmla="*/ 31 h 32"/>
                <a:gd name="T8" fmla="*/ 6 w 8"/>
                <a:gd name="T9" fmla="*/ 0 h 32"/>
              </a:gdLst>
              <a:ahLst/>
              <a:cxnLst>
                <a:cxn ang="0">
                  <a:pos x="T0" y="T1"/>
                </a:cxn>
                <a:cxn ang="0">
                  <a:pos x="T2" y="T3"/>
                </a:cxn>
                <a:cxn ang="0">
                  <a:pos x="T4" y="T5"/>
                </a:cxn>
                <a:cxn ang="0">
                  <a:pos x="T6" y="T7"/>
                </a:cxn>
                <a:cxn ang="0">
                  <a:pos x="T8" y="T9"/>
                </a:cxn>
              </a:cxnLst>
              <a:rect l="0" t="0" r="r" b="b"/>
              <a:pathLst>
                <a:path w="8" h="32">
                  <a:moveTo>
                    <a:pt x="6" y="0"/>
                  </a:moveTo>
                  <a:cubicBezTo>
                    <a:pt x="4" y="0"/>
                    <a:pt x="2" y="0"/>
                    <a:pt x="0" y="0"/>
                  </a:cubicBezTo>
                  <a:cubicBezTo>
                    <a:pt x="3" y="32"/>
                    <a:pt x="3" y="32"/>
                    <a:pt x="3" y="32"/>
                  </a:cubicBezTo>
                  <a:cubicBezTo>
                    <a:pt x="5" y="32"/>
                    <a:pt x="7" y="32"/>
                    <a:pt x="8" y="3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161"/>
            <p:cNvSpPr>
              <a:spLocks/>
            </p:cNvSpPr>
            <p:nvPr/>
          </p:nvSpPr>
          <p:spPr bwMode="auto">
            <a:xfrm>
              <a:off x="2698890" y="1601884"/>
              <a:ext cx="62096" cy="175332"/>
            </a:xfrm>
            <a:custGeom>
              <a:avLst/>
              <a:gdLst>
                <a:gd name="T0" fmla="*/ 6 w 12"/>
                <a:gd name="T1" fmla="*/ 0 h 33"/>
                <a:gd name="T2" fmla="*/ 0 w 12"/>
                <a:gd name="T3" fmla="*/ 1 h 33"/>
                <a:gd name="T4" fmla="*/ 7 w 12"/>
                <a:gd name="T5" fmla="*/ 33 h 33"/>
                <a:gd name="T6" fmla="*/ 12 w 12"/>
                <a:gd name="T7" fmla="*/ 32 h 33"/>
                <a:gd name="T8" fmla="*/ 6 w 12"/>
                <a:gd name="T9" fmla="*/ 0 h 33"/>
              </a:gdLst>
              <a:ahLst/>
              <a:cxnLst>
                <a:cxn ang="0">
                  <a:pos x="T0" y="T1"/>
                </a:cxn>
                <a:cxn ang="0">
                  <a:pos x="T2" y="T3"/>
                </a:cxn>
                <a:cxn ang="0">
                  <a:pos x="T4" y="T5"/>
                </a:cxn>
                <a:cxn ang="0">
                  <a:pos x="T6" y="T7"/>
                </a:cxn>
                <a:cxn ang="0">
                  <a:pos x="T8" y="T9"/>
                </a:cxn>
              </a:cxnLst>
              <a:rect l="0" t="0" r="r" b="b"/>
              <a:pathLst>
                <a:path w="12" h="33">
                  <a:moveTo>
                    <a:pt x="6" y="0"/>
                  </a:moveTo>
                  <a:cubicBezTo>
                    <a:pt x="4" y="1"/>
                    <a:pt x="2" y="1"/>
                    <a:pt x="0" y="1"/>
                  </a:cubicBezTo>
                  <a:cubicBezTo>
                    <a:pt x="7" y="33"/>
                    <a:pt x="7" y="33"/>
                    <a:pt x="7" y="33"/>
                  </a:cubicBezTo>
                  <a:cubicBezTo>
                    <a:pt x="8" y="32"/>
                    <a:pt x="10" y="32"/>
                    <a:pt x="12" y="32"/>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162"/>
            <p:cNvSpPr>
              <a:spLocks/>
            </p:cNvSpPr>
            <p:nvPr/>
          </p:nvSpPr>
          <p:spPr bwMode="auto">
            <a:xfrm>
              <a:off x="2530864" y="1645717"/>
              <a:ext cx="73055" cy="168027"/>
            </a:xfrm>
            <a:custGeom>
              <a:avLst/>
              <a:gdLst>
                <a:gd name="T0" fmla="*/ 5 w 14"/>
                <a:gd name="T1" fmla="*/ 0 h 32"/>
                <a:gd name="T2" fmla="*/ 0 w 14"/>
                <a:gd name="T3" fmla="*/ 2 h 32"/>
                <a:gd name="T4" fmla="*/ 9 w 14"/>
                <a:gd name="T5" fmla="*/ 32 h 32"/>
                <a:gd name="T6" fmla="*/ 14 w 14"/>
                <a:gd name="T7" fmla="*/ 31 h 32"/>
                <a:gd name="T8" fmla="*/ 5 w 14"/>
                <a:gd name="T9" fmla="*/ 0 h 32"/>
              </a:gdLst>
              <a:ahLst/>
              <a:cxnLst>
                <a:cxn ang="0">
                  <a:pos x="T0" y="T1"/>
                </a:cxn>
                <a:cxn ang="0">
                  <a:pos x="T2" y="T3"/>
                </a:cxn>
                <a:cxn ang="0">
                  <a:pos x="T4" y="T5"/>
                </a:cxn>
                <a:cxn ang="0">
                  <a:pos x="T6" y="T7"/>
                </a:cxn>
                <a:cxn ang="0">
                  <a:pos x="T8" y="T9"/>
                </a:cxn>
              </a:cxnLst>
              <a:rect l="0" t="0" r="r" b="b"/>
              <a:pathLst>
                <a:path w="14" h="32">
                  <a:moveTo>
                    <a:pt x="5" y="0"/>
                  </a:moveTo>
                  <a:cubicBezTo>
                    <a:pt x="3" y="1"/>
                    <a:pt x="2" y="1"/>
                    <a:pt x="0" y="2"/>
                  </a:cubicBezTo>
                  <a:cubicBezTo>
                    <a:pt x="9" y="32"/>
                    <a:pt x="9" y="32"/>
                    <a:pt x="9" y="32"/>
                  </a:cubicBezTo>
                  <a:cubicBezTo>
                    <a:pt x="11" y="32"/>
                    <a:pt x="13" y="31"/>
                    <a:pt x="14" y="31"/>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163"/>
            <p:cNvSpPr>
              <a:spLocks/>
            </p:cNvSpPr>
            <p:nvPr/>
          </p:nvSpPr>
          <p:spPr bwMode="auto">
            <a:xfrm>
              <a:off x="2366491" y="1700507"/>
              <a:ext cx="91318" cy="171681"/>
            </a:xfrm>
            <a:custGeom>
              <a:avLst/>
              <a:gdLst>
                <a:gd name="T0" fmla="*/ 5 w 17"/>
                <a:gd name="T1" fmla="*/ 0 h 32"/>
                <a:gd name="T2" fmla="*/ 0 w 17"/>
                <a:gd name="T3" fmla="*/ 2 h 32"/>
                <a:gd name="T4" fmla="*/ 12 w 17"/>
                <a:gd name="T5" fmla="*/ 32 h 32"/>
                <a:gd name="T6" fmla="*/ 17 w 17"/>
                <a:gd name="T7" fmla="*/ 30 h 32"/>
                <a:gd name="T8" fmla="*/ 5 w 17"/>
                <a:gd name="T9" fmla="*/ 0 h 32"/>
              </a:gdLst>
              <a:ahLst/>
              <a:cxnLst>
                <a:cxn ang="0">
                  <a:pos x="T0" y="T1"/>
                </a:cxn>
                <a:cxn ang="0">
                  <a:pos x="T2" y="T3"/>
                </a:cxn>
                <a:cxn ang="0">
                  <a:pos x="T4" y="T5"/>
                </a:cxn>
                <a:cxn ang="0">
                  <a:pos x="T6" y="T7"/>
                </a:cxn>
                <a:cxn ang="0">
                  <a:pos x="T8" y="T9"/>
                </a:cxn>
              </a:cxnLst>
              <a:rect l="0" t="0" r="r" b="b"/>
              <a:pathLst>
                <a:path w="17" h="32">
                  <a:moveTo>
                    <a:pt x="5" y="0"/>
                  </a:moveTo>
                  <a:cubicBezTo>
                    <a:pt x="3" y="1"/>
                    <a:pt x="1" y="2"/>
                    <a:pt x="0" y="2"/>
                  </a:cubicBezTo>
                  <a:cubicBezTo>
                    <a:pt x="12" y="32"/>
                    <a:pt x="12" y="32"/>
                    <a:pt x="12" y="32"/>
                  </a:cubicBezTo>
                  <a:cubicBezTo>
                    <a:pt x="14" y="31"/>
                    <a:pt x="15" y="30"/>
                    <a:pt x="17" y="3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164"/>
            <p:cNvSpPr>
              <a:spLocks/>
            </p:cNvSpPr>
            <p:nvPr/>
          </p:nvSpPr>
          <p:spPr bwMode="auto">
            <a:xfrm>
              <a:off x="2209421" y="1777216"/>
              <a:ext cx="98623" cy="160721"/>
            </a:xfrm>
            <a:custGeom>
              <a:avLst/>
              <a:gdLst>
                <a:gd name="T0" fmla="*/ 4 w 19"/>
                <a:gd name="T1" fmla="*/ 0 h 31"/>
                <a:gd name="T2" fmla="*/ 0 w 19"/>
                <a:gd name="T3" fmla="*/ 3 h 31"/>
                <a:gd name="T4" fmla="*/ 15 w 19"/>
                <a:gd name="T5" fmla="*/ 31 h 31"/>
                <a:gd name="T6" fmla="*/ 19 w 19"/>
                <a:gd name="T7" fmla="*/ 28 h 31"/>
                <a:gd name="T8" fmla="*/ 4 w 19"/>
                <a:gd name="T9" fmla="*/ 0 h 31"/>
              </a:gdLst>
              <a:ahLst/>
              <a:cxnLst>
                <a:cxn ang="0">
                  <a:pos x="T0" y="T1"/>
                </a:cxn>
                <a:cxn ang="0">
                  <a:pos x="T2" y="T3"/>
                </a:cxn>
                <a:cxn ang="0">
                  <a:pos x="T4" y="T5"/>
                </a:cxn>
                <a:cxn ang="0">
                  <a:pos x="T6" y="T7"/>
                </a:cxn>
                <a:cxn ang="0">
                  <a:pos x="T8" y="T9"/>
                </a:cxn>
              </a:cxnLst>
              <a:rect l="0" t="0" r="r" b="b"/>
              <a:pathLst>
                <a:path w="19" h="31">
                  <a:moveTo>
                    <a:pt x="4" y="0"/>
                  </a:moveTo>
                  <a:cubicBezTo>
                    <a:pt x="3" y="1"/>
                    <a:pt x="1" y="2"/>
                    <a:pt x="0" y="3"/>
                  </a:cubicBezTo>
                  <a:cubicBezTo>
                    <a:pt x="15" y="31"/>
                    <a:pt x="15" y="31"/>
                    <a:pt x="15" y="31"/>
                  </a:cubicBezTo>
                  <a:cubicBezTo>
                    <a:pt x="16" y="30"/>
                    <a:pt x="18" y="29"/>
                    <a:pt x="19" y="28"/>
                  </a:cubicBezTo>
                  <a:cubicBezTo>
                    <a:pt x="4" y="0"/>
                    <a:pt x="4" y="0"/>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165"/>
            <p:cNvSpPr>
              <a:spLocks/>
            </p:cNvSpPr>
            <p:nvPr/>
          </p:nvSpPr>
          <p:spPr bwMode="auto">
            <a:xfrm>
              <a:off x="2056006" y="1864883"/>
              <a:ext cx="116888" cy="157070"/>
            </a:xfrm>
            <a:custGeom>
              <a:avLst/>
              <a:gdLst>
                <a:gd name="T0" fmla="*/ 5 w 22"/>
                <a:gd name="T1" fmla="*/ 0 h 30"/>
                <a:gd name="T2" fmla="*/ 0 w 22"/>
                <a:gd name="T3" fmla="*/ 3 h 30"/>
                <a:gd name="T4" fmla="*/ 18 w 22"/>
                <a:gd name="T5" fmla="*/ 30 h 30"/>
                <a:gd name="T6" fmla="*/ 22 w 22"/>
                <a:gd name="T7" fmla="*/ 27 h 30"/>
                <a:gd name="T8" fmla="*/ 5 w 22"/>
                <a:gd name="T9" fmla="*/ 0 h 30"/>
              </a:gdLst>
              <a:ahLst/>
              <a:cxnLst>
                <a:cxn ang="0">
                  <a:pos x="T0" y="T1"/>
                </a:cxn>
                <a:cxn ang="0">
                  <a:pos x="T2" y="T3"/>
                </a:cxn>
                <a:cxn ang="0">
                  <a:pos x="T4" y="T5"/>
                </a:cxn>
                <a:cxn ang="0">
                  <a:pos x="T6" y="T7"/>
                </a:cxn>
                <a:cxn ang="0">
                  <a:pos x="T8" y="T9"/>
                </a:cxn>
              </a:cxnLst>
              <a:rect l="0" t="0" r="r" b="b"/>
              <a:pathLst>
                <a:path w="22" h="30">
                  <a:moveTo>
                    <a:pt x="5" y="0"/>
                  </a:moveTo>
                  <a:cubicBezTo>
                    <a:pt x="3" y="1"/>
                    <a:pt x="2" y="2"/>
                    <a:pt x="0" y="3"/>
                  </a:cubicBezTo>
                  <a:cubicBezTo>
                    <a:pt x="18" y="30"/>
                    <a:pt x="18" y="30"/>
                    <a:pt x="18" y="30"/>
                  </a:cubicBezTo>
                  <a:cubicBezTo>
                    <a:pt x="19" y="29"/>
                    <a:pt x="21" y="28"/>
                    <a:pt x="22" y="27"/>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166"/>
            <p:cNvSpPr>
              <a:spLocks/>
            </p:cNvSpPr>
            <p:nvPr/>
          </p:nvSpPr>
          <p:spPr bwMode="auto">
            <a:xfrm>
              <a:off x="1913549" y="1970811"/>
              <a:ext cx="131499" cy="146110"/>
            </a:xfrm>
            <a:custGeom>
              <a:avLst/>
              <a:gdLst>
                <a:gd name="T0" fmla="*/ 5 w 25"/>
                <a:gd name="T1" fmla="*/ 0 h 28"/>
                <a:gd name="T2" fmla="*/ 0 w 25"/>
                <a:gd name="T3" fmla="*/ 3 h 28"/>
                <a:gd name="T4" fmla="*/ 21 w 25"/>
                <a:gd name="T5" fmla="*/ 28 h 28"/>
                <a:gd name="T6" fmla="*/ 25 w 25"/>
                <a:gd name="T7" fmla="*/ 25 h 28"/>
                <a:gd name="T8" fmla="*/ 5 w 25"/>
                <a:gd name="T9" fmla="*/ 0 h 28"/>
              </a:gdLst>
              <a:ahLst/>
              <a:cxnLst>
                <a:cxn ang="0">
                  <a:pos x="T0" y="T1"/>
                </a:cxn>
                <a:cxn ang="0">
                  <a:pos x="T2" y="T3"/>
                </a:cxn>
                <a:cxn ang="0">
                  <a:pos x="T4" y="T5"/>
                </a:cxn>
                <a:cxn ang="0">
                  <a:pos x="T6" y="T7"/>
                </a:cxn>
                <a:cxn ang="0">
                  <a:pos x="T8" y="T9"/>
                </a:cxn>
              </a:cxnLst>
              <a:rect l="0" t="0" r="r" b="b"/>
              <a:pathLst>
                <a:path w="25" h="28">
                  <a:moveTo>
                    <a:pt x="5" y="0"/>
                  </a:moveTo>
                  <a:cubicBezTo>
                    <a:pt x="3" y="1"/>
                    <a:pt x="2" y="2"/>
                    <a:pt x="0" y="3"/>
                  </a:cubicBezTo>
                  <a:cubicBezTo>
                    <a:pt x="21" y="28"/>
                    <a:pt x="21" y="28"/>
                    <a:pt x="21" y="28"/>
                  </a:cubicBezTo>
                  <a:cubicBezTo>
                    <a:pt x="22" y="27"/>
                    <a:pt x="23" y="26"/>
                    <a:pt x="25" y="25"/>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167"/>
            <p:cNvSpPr>
              <a:spLocks/>
            </p:cNvSpPr>
            <p:nvPr/>
          </p:nvSpPr>
          <p:spPr bwMode="auto">
            <a:xfrm>
              <a:off x="1789356" y="2087700"/>
              <a:ext cx="135151" cy="135153"/>
            </a:xfrm>
            <a:custGeom>
              <a:avLst/>
              <a:gdLst>
                <a:gd name="T0" fmla="*/ 4 w 26"/>
                <a:gd name="T1" fmla="*/ 0 h 26"/>
                <a:gd name="T2" fmla="*/ 0 w 26"/>
                <a:gd name="T3" fmla="*/ 4 h 26"/>
                <a:gd name="T4" fmla="*/ 23 w 26"/>
                <a:gd name="T5" fmla="*/ 26 h 26"/>
                <a:gd name="T6" fmla="*/ 26 w 26"/>
                <a:gd name="T7" fmla="*/ 23 h 26"/>
                <a:gd name="T8" fmla="*/ 4 w 26"/>
                <a:gd name="T9" fmla="*/ 0 h 26"/>
              </a:gdLst>
              <a:ahLst/>
              <a:cxnLst>
                <a:cxn ang="0">
                  <a:pos x="T0" y="T1"/>
                </a:cxn>
                <a:cxn ang="0">
                  <a:pos x="T2" y="T3"/>
                </a:cxn>
                <a:cxn ang="0">
                  <a:pos x="T4" y="T5"/>
                </a:cxn>
                <a:cxn ang="0">
                  <a:pos x="T6" y="T7"/>
                </a:cxn>
                <a:cxn ang="0">
                  <a:pos x="T8" y="T9"/>
                </a:cxn>
              </a:cxnLst>
              <a:rect l="0" t="0" r="r" b="b"/>
              <a:pathLst>
                <a:path w="26" h="26">
                  <a:moveTo>
                    <a:pt x="4" y="0"/>
                  </a:moveTo>
                  <a:cubicBezTo>
                    <a:pt x="3" y="1"/>
                    <a:pt x="1" y="3"/>
                    <a:pt x="0" y="4"/>
                  </a:cubicBezTo>
                  <a:cubicBezTo>
                    <a:pt x="23" y="26"/>
                    <a:pt x="23" y="26"/>
                    <a:pt x="23" y="26"/>
                  </a:cubicBezTo>
                  <a:cubicBezTo>
                    <a:pt x="24" y="25"/>
                    <a:pt x="25" y="24"/>
                    <a:pt x="26" y="23"/>
                  </a:cubicBezTo>
                  <a:cubicBezTo>
                    <a:pt x="4" y="0"/>
                    <a:pt x="4" y="0"/>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168"/>
            <p:cNvSpPr>
              <a:spLocks/>
            </p:cNvSpPr>
            <p:nvPr/>
          </p:nvSpPr>
          <p:spPr bwMode="auto">
            <a:xfrm>
              <a:off x="1672467" y="2219199"/>
              <a:ext cx="146110" cy="124194"/>
            </a:xfrm>
            <a:custGeom>
              <a:avLst/>
              <a:gdLst>
                <a:gd name="T0" fmla="*/ 3 w 28"/>
                <a:gd name="T1" fmla="*/ 0 h 24"/>
                <a:gd name="T2" fmla="*/ 0 w 28"/>
                <a:gd name="T3" fmla="*/ 4 h 24"/>
                <a:gd name="T4" fmla="*/ 25 w 28"/>
                <a:gd name="T5" fmla="*/ 24 h 24"/>
                <a:gd name="T6" fmla="*/ 28 w 28"/>
                <a:gd name="T7" fmla="*/ 20 h 24"/>
                <a:gd name="T8" fmla="*/ 3 w 28"/>
                <a:gd name="T9" fmla="*/ 0 h 24"/>
              </a:gdLst>
              <a:ahLst/>
              <a:cxnLst>
                <a:cxn ang="0">
                  <a:pos x="T0" y="T1"/>
                </a:cxn>
                <a:cxn ang="0">
                  <a:pos x="T2" y="T3"/>
                </a:cxn>
                <a:cxn ang="0">
                  <a:pos x="T4" y="T5"/>
                </a:cxn>
                <a:cxn ang="0">
                  <a:pos x="T6" y="T7"/>
                </a:cxn>
                <a:cxn ang="0">
                  <a:pos x="T8" y="T9"/>
                </a:cxn>
              </a:cxnLst>
              <a:rect l="0" t="0" r="r" b="b"/>
              <a:pathLst>
                <a:path w="28" h="24">
                  <a:moveTo>
                    <a:pt x="3" y="0"/>
                  </a:moveTo>
                  <a:cubicBezTo>
                    <a:pt x="2" y="1"/>
                    <a:pt x="1" y="3"/>
                    <a:pt x="0" y="4"/>
                  </a:cubicBezTo>
                  <a:cubicBezTo>
                    <a:pt x="25" y="24"/>
                    <a:pt x="25" y="24"/>
                    <a:pt x="25" y="24"/>
                  </a:cubicBezTo>
                  <a:cubicBezTo>
                    <a:pt x="26" y="23"/>
                    <a:pt x="27" y="21"/>
                    <a:pt x="28" y="20"/>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169"/>
            <p:cNvSpPr>
              <a:spLocks/>
            </p:cNvSpPr>
            <p:nvPr/>
          </p:nvSpPr>
          <p:spPr bwMode="auto">
            <a:xfrm>
              <a:off x="1566536" y="2354352"/>
              <a:ext cx="160721" cy="116888"/>
            </a:xfrm>
            <a:custGeom>
              <a:avLst/>
              <a:gdLst>
                <a:gd name="T0" fmla="*/ 3 w 30"/>
                <a:gd name="T1" fmla="*/ 0 h 22"/>
                <a:gd name="T2" fmla="*/ 0 w 30"/>
                <a:gd name="T3" fmla="*/ 5 h 22"/>
                <a:gd name="T4" fmla="*/ 27 w 30"/>
                <a:gd name="T5" fmla="*/ 22 h 22"/>
                <a:gd name="T6" fmla="*/ 30 w 30"/>
                <a:gd name="T7" fmla="*/ 18 h 22"/>
                <a:gd name="T8" fmla="*/ 3 w 30"/>
                <a:gd name="T9" fmla="*/ 0 h 22"/>
              </a:gdLst>
              <a:ahLst/>
              <a:cxnLst>
                <a:cxn ang="0">
                  <a:pos x="T0" y="T1"/>
                </a:cxn>
                <a:cxn ang="0">
                  <a:pos x="T2" y="T3"/>
                </a:cxn>
                <a:cxn ang="0">
                  <a:pos x="T4" y="T5"/>
                </a:cxn>
                <a:cxn ang="0">
                  <a:pos x="T6" y="T7"/>
                </a:cxn>
                <a:cxn ang="0">
                  <a:pos x="T8" y="T9"/>
                </a:cxn>
              </a:cxnLst>
              <a:rect l="0" t="0" r="r" b="b"/>
              <a:pathLst>
                <a:path w="30" h="22">
                  <a:moveTo>
                    <a:pt x="3" y="0"/>
                  </a:moveTo>
                  <a:cubicBezTo>
                    <a:pt x="2" y="2"/>
                    <a:pt x="1" y="3"/>
                    <a:pt x="0" y="5"/>
                  </a:cubicBezTo>
                  <a:cubicBezTo>
                    <a:pt x="27" y="22"/>
                    <a:pt x="27" y="22"/>
                    <a:pt x="27" y="22"/>
                  </a:cubicBezTo>
                  <a:cubicBezTo>
                    <a:pt x="28" y="21"/>
                    <a:pt x="29" y="20"/>
                    <a:pt x="30" y="18"/>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170"/>
            <p:cNvSpPr>
              <a:spLocks/>
            </p:cNvSpPr>
            <p:nvPr/>
          </p:nvSpPr>
          <p:spPr bwMode="auto">
            <a:xfrm>
              <a:off x="1566536" y="4253784"/>
              <a:ext cx="160721" cy="116888"/>
            </a:xfrm>
            <a:custGeom>
              <a:avLst/>
              <a:gdLst>
                <a:gd name="T0" fmla="*/ 27 w 30"/>
                <a:gd name="T1" fmla="*/ 0 h 22"/>
                <a:gd name="T2" fmla="*/ 0 w 30"/>
                <a:gd name="T3" fmla="*/ 17 h 22"/>
                <a:gd name="T4" fmla="*/ 3 w 30"/>
                <a:gd name="T5" fmla="*/ 22 h 22"/>
                <a:gd name="T6" fmla="*/ 30 w 30"/>
                <a:gd name="T7" fmla="*/ 4 h 22"/>
                <a:gd name="T8" fmla="*/ 27 w 30"/>
                <a:gd name="T9" fmla="*/ 0 h 22"/>
              </a:gdLst>
              <a:ahLst/>
              <a:cxnLst>
                <a:cxn ang="0">
                  <a:pos x="T0" y="T1"/>
                </a:cxn>
                <a:cxn ang="0">
                  <a:pos x="T2" y="T3"/>
                </a:cxn>
                <a:cxn ang="0">
                  <a:pos x="T4" y="T5"/>
                </a:cxn>
                <a:cxn ang="0">
                  <a:pos x="T6" y="T7"/>
                </a:cxn>
                <a:cxn ang="0">
                  <a:pos x="T8" y="T9"/>
                </a:cxn>
              </a:cxnLst>
              <a:rect l="0" t="0" r="r" b="b"/>
              <a:pathLst>
                <a:path w="30" h="22">
                  <a:moveTo>
                    <a:pt x="27" y="0"/>
                  </a:moveTo>
                  <a:cubicBezTo>
                    <a:pt x="0" y="17"/>
                    <a:pt x="0" y="17"/>
                    <a:pt x="0" y="17"/>
                  </a:cubicBezTo>
                  <a:cubicBezTo>
                    <a:pt x="1" y="19"/>
                    <a:pt x="2" y="20"/>
                    <a:pt x="3" y="22"/>
                  </a:cubicBezTo>
                  <a:cubicBezTo>
                    <a:pt x="30" y="4"/>
                    <a:pt x="30" y="4"/>
                    <a:pt x="30" y="4"/>
                  </a:cubicBezTo>
                  <a:cubicBezTo>
                    <a:pt x="29" y="2"/>
                    <a:pt x="28" y="1"/>
                    <a:pt x="2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171"/>
            <p:cNvSpPr>
              <a:spLocks/>
            </p:cNvSpPr>
            <p:nvPr/>
          </p:nvSpPr>
          <p:spPr bwMode="auto">
            <a:xfrm>
              <a:off x="1478870" y="2507767"/>
              <a:ext cx="160721" cy="105931"/>
            </a:xfrm>
            <a:custGeom>
              <a:avLst/>
              <a:gdLst>
                <a:gd name="T0" fmla="*/ 3 w 31"/>
                <a:gd name="T1" fmla="*/ 0 h 20"/>
                <a:gd name="T2" fmla="*/ 0 w 31"/>
                <a:gd name="T3" fmla="*/ 5 h 20"/>
                <a:gd name="T4" fmla="*/ 28 w 31"/>
                <a:gd name="T5" fmla="*/ 20 h 20"/>
                <a:gd name="T6" fmla="*/ 31 w 31"/>
                <a:gd name="T7" fmla="*/ 15 h 20"/>
                <a:gd name="T8" fmla="*/ 3 w 31"/>
                <a:gd name="T9" fmla="*/ 0 h 20"/>
              </a:gdLst>
              <a:ahLst/>
              <a:cxnLst>
                <a:cxn ang="0">
                  <a:pos x="T0" y="T1"/>
                </a:cxn>
                <a:cxn ang="0">
                  <a:pos x="T2" y="T3"/>
                </a:cxn>
                <a:cxn ang="0">
                  <a:pos x="T4" y="T5"/>
                </a:cxn>
                <a:cxn ang="0">
                  <a:pos x="T6" y="T7"/>
                </a:cxn>
                <a:cxn ang="0">
                  <a:pos x="T8" y="T9"/>
                </a:cxn>
              </a:cxnLst>
              <a:rect l="0" t="0" r="r" b="b"/>
              <a:pathLst>
                <a:path w="31" h="20">
                  <a:moveTo>
                    <a:pt x="3" y="0"/>
                  </a:moveTo>
                  <a:cubicBezTo>
                    <a:pt x="2" y="1"/>
                    <a:pt x="1" y="3"/>
                    <a:pt x="0" y="5"/>
                  </a:cubicBezTo>
                  <a:cubicBezTo>
                    <a:pt x="28" y="20"/>
                    <a:pt x="28" y="20"/>
                    <a:pt x="28" y="20"/>
                  </a:cubicBezTo>
                  <a:cubicBezTo>
                    <a:pt x="29" y="18"/>
                    <a:pt x="30" y="17"/>
                    <a:pt x="31" y="15"/>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172"/>
            <p:cNvSpPr>
              <a:spLocks/>
            </p:cNvSpPr>
            <p:nvPr/>
          </p:nvSpPr>
          <p:spPr bwMode="auto">
            <a:xfrm>
              <a:off x="1478870" y="4114980"/>
              <a:ext cx="160721" cy="102277"/>
            </a:xfrm>
            <a:custGeom>
              <a:avLst/>
              <a:gdLst>
                <a:gd name="T0" fmla="*/ 28 w 31"/>
                <a:gd name="T1" fmla="*/ 0 h 19"/>
                <a:gd name="T2" fmla="*/ 0 w 31"/>
                <a:gd name="T3" fmla="*/ 14 h 19"/>
                <a:gd name="T4" fmla="*/ 3 w 31"/>
                <a:gd name="T5" fmla="*/ 19 h 19"/>
                <a:gd name="T6" fmla="*/ 31 w 31"/>
                <a:gd name="T7" fmla="*/ 4 h 19"/>
                <a:gd name="T8" fmla="*/ 28 w 31"/>
                <a:gd name="T9" fmla="*/ 0 h 19"/>
              </a:gdLst>
              <a:ahLst/>
              <a:cxnLst>
                <a:cxn ang="0">
                  <a:pos x="T0" y="T1"/>
                </a:cxn>
                <a:cxn ang="0">
                  <a:pos x="T2" y="T3"/>
                </a:cxn>
                <a:cxn ang="0">
                  <a:pos x="T4" y="T5"/>
                </a:cxn>
                <a:cxn ang="0">
                  <a:pos x="T6" y="T7"/>
                </a:cxn>
                <a:cxn ang="0">
                  <a:pos x="T8" y="T9"/>
                </a:cxn>
              </a:cxnLst>
              <a:rect l="0" t="0" r="r" b="b"/>
              <a:pathLst>
                <a:path w="31" h="19">
                  <a:moveTo>
                    <a:pt x="28" y="0"/>
                  </a:moveTo>
                  <a:cubicBezTo>
                    <a:pt x="0" y="14"/>
                    <a:pt x="0" y="14"/>
                    <a:pt x="0" y="14"/>
                  </a:cubicBezTo>
                  <a:cubicBezTo>
                    <a:pt x="1" y="16"/>
                    <a:pt x="2" y="18"/>
                    <a:pt x="3" y="19"/>
                  </a:cubicBezTo>
                  <a:cubicBezTo>
                    <a:pt x="31" y="4"/>
                    <a:pt x="31" y="4"/>
                    <a:pt x="31" y="4"/>
                  </a:cubicBezTo>
                  <a:cubicBezTo>
                    <a:pt x="30" y="3"/>
                    <a:pt x="29" y="1"/>
                    <a:pt x="2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173"/>
            <p:cNvSpPr>
              <a:spLocks/>
            </p:cNvSpPr>
            <p:nvPr/>
          </p:nvSpPr>
          <p:spPr bwMode="auto">
            <a:xfrm>
              <a:off x="1405815" y="2664835"/>
              <a:ext cx="168027" cy="87666"/>
            </a:xfrm>
            <a:custGeom>
              <a:avLst/>
              <a:gdLst>
                <a:gd name="T0" fmla="*/ 2 w 32"/>
                <a:gd name="T1" fmla="*/ 0 h 17"/>
                <a:gd name="T2" fmla="*/ 0 w 32"/>
                <a:gd name="T3" fmla="*/ 5 h 17"/>
                <a:gd name="T4" fmla="*/ 30 w 32"/>
                <a:gd name="T5" fmla="*/ 17 h 17"/>
                <a:gd name="T6" fmla="*/ 32 w 32"/>
                <a:gd name="T7" fmla="*/ 12 h 17"/>
                <a:gd name="T8" fmla="*/ 2 w 32"/>
                <a:gd name="T9" fmla="*/ 0 h 17"/>
              </a:gdLst>
              <a:ahLst/>
              <a:cxnLst>
                <a:cxn ang="0">
                  <a:pos x="T0" y="T1"/>
                </a:cxn>
                <a:cxn ang="0">
                  <a:pos x="T2" y="T3"/>
                </a:cxn>
                <a:cxn ang="0">
                  <a:pos x="T4" y="T5"/>
                </a:cxn>
                <a:cxn ang="0">
                  <a:pos x="T6" y="T7"/>
                </a:cxn>
                <a:cxn ang="0">
                  <a:pos x="T8" y="T9"/>
                </a:cxn>
              </a:cxnLst>
              <a:rect l="0" t="0" r="r" b="b"/>
              <a:pathLst>
                <a:path w="32" h="17">
                  <a:moveTo>
                    <a:pt x="2" y="0"/>
                  </a:moveTo>
                  <a:cubicBezTo>
                    <a:pt x="1" y="2"/>
                    <a:pt x="1" y="3"/>
                    <a:pt x="0" y="5"/>
                  </a:cubicBezTo>
                  <a:cubicBezTo>
                    <a:pt x="30" y="17"/>
                    <a:pt x="30" y="17"/>
                    <a:pt x="30" y="17"/>
                  </a:cubicBezTo>
                  <a:cubicBezTo>
                    <a:pt x="30" y="15"/>
                    <a:pt x="31" y="14"/>
                    <a:pt x="32" y="12"/>
                  </a:cubicBezTo>
                  <a:cubicBezTo>
                    <a:pt x="2" y="0"/>
                    <a:pt x="2"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174"/>
            <p:cNvSpPr>
              <a:spLocks/>
            </p:cNvSpPr>
            <p:nvPr/>
          </p:nvSpPr>
          <p:spPr bwMode="auto">
            <a:xfrm>
              <a:off x="1405815" y="3968869"/>
              <a:ext cx="168027" cy="91320"/>
            </a:xfrm>
            <a:custGeom>
              <a:avLst/>
              <a:gdLst>
                <a:gd name="T0" fmla="*/ 30 w 32"/>
                <a:gd name="T1" fmla="*/ 0 h 17"/>
                <a:gd name="T2" fmla="*/ 0 w 32"/>
                <a:gd name="T3" fmla="*/ 12 h 17"/>
                <a:gd name="T4" fmla="*/ 2 w 32"/>
                <a:gd name="T5" fmla="*/ 17 h 17"/>
                <a:gd name="T6" fmla="*/ 32 w 32"/>
                <a:gd name="T7" fmla="*/ 5 h 17"/>
                <a:gd name="T8" fmla="*/ 30 w 32"/>
                <a:gd name="T9" fmla="*/ 0 h 17"/>
              </a:gdLst>
              <a:ahLst/>
              <a:cxnLst>
                <a:cxn ang="0">
                  <a:pos x="T0" y="T1"/>
                </a:cxn>
                <a:cxn ang="0">
                  <a:pos x="T2" y="T3"/>
                </a:cxn>
                <a:cxn ang="0">
                  <a:pos x="T4" y="T5"/>
                </a:cxn>
                <a:cxn ang="0">
                  <a:pos x="T6" y="T7"/>
                </a:cxn>
                <a:cxn ang="0">
                  <a:pos x="T8" y="T9"/>
                </a:cxn>
              </a:cxnLst>
              <a:rect l="0" t="0" r="r" b="b"/>
              <a:pathLst>
                <a:path w="32" h="17">
                  <a:moveTo>
                    <a:pt x="30" y="0"/>
                  </a:moveTo>
                  <a:cubicBezTo>
                    <a:pt x="0" y="12"/>
                    <a:pt x="0" y="12"/>
                    <a:pt x="0" y="12"/>
                  </a:cubicBezTo>
                  <a:cubicBezTo>
                    <a:pt x="1" y="14"/>
                    <a:pt x="2" y="16"/>
                    <a:pt x="2" y="17"/>
                  </a:cubicBezTo>
                  <a:cubicBezTo>
                    <a:pt x="32" y="5"/>
                    <a:pt x="32" y="5"/>
                    <a:pt x="32" y="5"/>
                  </a:cubicBezTo>
                  <a:cubicBezTo>
                    <a:pt x="31" y="3"/>
                    <a:pt x="30" y="2"/>
                    <a:pt x="3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175"/>
            <p:cNvSpPr>
              <a:spLocks/>
            </p:cNvSpPr>
            <p:nvPr/>
          </p:nvSpPr>
          <p:spPr bwMode="auto">
            <a:xfrm>
              <a:off x="1347371" y="2829210"/>
              <a:ext cx="168027" cy="76709"/>
            </a:xfrm>
            <a:custGeom>
              <a:avLst/>
              <a:gdLst>
                <a:gd name="T0" fmla="*/ 2 w 32"/>
                <a:gd name="T1" fmla="*/ 0 h 15"/>
                <a:gd name="T2" fmla="*/ 0 w 32"/>
                <a:gd name="T3" fmla="*/ 6 h 15"/>
                <a:gd name="T4" fmla="*/ 31 w 32"/>
                <a:gd name="T5" fmla="*/ 15 h 15"/>
                <a:gd name="T6" fmla="*/ 32 w 32"/>
                <a:gd name="T7" fmla="*/ 10 h 15"/>
                <a:gd name="T8" fmla="*/ 2 w 32"/>
                <a:gd name="T9" fmla="*/ 0 h 15"/>
              </a:gdLst>
              <a:ahLst/>
              <a:cxnLst>
                <a:cxn ang="0">
                  <a:pos x="T0" y="T1"/>
                </a:cxn>
                <a:cxn ang="0">
                  <a:pos x="T2" y="T3"/>
                </a:cxn>
                <a:cxn ang="0">
                  <a:pos x="T4" y="T5"/>
                </a:cxn>
                <a:cxn ang="0">
                  <a:pos x="T6" y="T7"/>
                </a:cxn>
                <a:cxn ang="0">
                  <a:pos x="T8" y="T9"/>
                </a:cxn>
              </a:cxnLst>
              <a:rect l="0" t="0" r="r" b="b"/>
              <a:pathLst>
                <a:path w="32" h="15">
                  <a:moveTo>
                    <a:pt x="2" y="0"/>
                  </a:moveTo>
                  <a:cubicBezTo>
                    <a:pt x="1" y="2"/>
                    <a:pt x="1" y="4"/>
                    <a:pt x="0" y="6"/>
                  </a:cubicBezTo>
                  <a:cubicBezTo>
                    <a:pt x="31" y="15"/>
                    <a:pt x="31" y="15"/>
                    <a:pt x="31" y="15"/>
                  </a:cubicBezTo>
                  <a:cubicBezTo>
                    <a:pt x="31" y="13"/>
                    <a:pt x="32" y="11"/>
                    <a:pt x="32" y="10"/>
                  </a:cubicBezTo>
                  <a:cubicBezTo>
                    <a:pt x="2" y="0"/>
                    <a:pt x="2"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176"/>
            <p:cNvSpPr>
              <a:spLocks/>
            </p:cNvSpPr>
            <p:nvPr/>
          </p:nvSpPr>
          <p:spPr bwMode="auto">
            <a:xfrm>
              <a:off x="1347371" y="3822759"/>
              <a:ext cx="168027" cy="73055"/>
            </a:xfrm>
            <a:custGeom>
              <a:avLst/>
              <a:gdLst>
                <a:gd name="T0" fmla="*/ 31 w 32"/>
                <a:gd name="T1" fmla="*/ 0 h 14"/>
                <a:gd name="T2" fmla="*/ 0 w 32"/>
                <a:gd name="T3" fmla="*/ 9 h 14"/>
                <a:gd name="T4" fmla="*/ 2 w 32"/>
                <a:gd name="T5" fmla="*/ 14 h 14"/>
                <a:gd name="T6" fmla="*/ 32 w 32"/>
                <a:gd name="T7" fmla="*/ 4 h 14"/>
                <a:gd name="T8" fmla="*/ 31 w 32"/>
                <a:gd name="T9" fmla="*/ 0 h 14"/>
              </a:gdLst>
              <a:ahLst/>
              <a:cxnLst>
                <a:cxn ang="0">
                  <a:pos x="T0" y="T1"/>
                </a:cxn>
                <a:cxn ang="0">
                  <a:pos x="T2" y="T3"/>
                </a:cxn>
                <a:cxn ang="0">
                  <a:pos x="T4" y="T5"/>
                </a:cxn>
                <a:cxn ang="0">
                  <a:pos x="T6" y="T7"/>
                </a:cxn>
                <a:cxn ang="0">
                  <a:pos x="T8" y="T9"/>
                </a:cxn>
              </a:cxnLst>
              <a:rect l="0" t="0" r="r" b="b"/>
              <a:pathLst>
                <a:path w="32" h="14">
                  <a:moveTo>
                    <a:pt x="31" y="0"/>
                  </a:moveTo>
                  <a:cubicBezTo>
                    <a:pt x="0" y="9"/>
                    <a:pt x="0" y="9"/>
                    <a:pt x="0" y="9"/>
                  </a:cubicBezTo>
                  <a:cubicBezTo>
                    <a:pt x="1" y="10"/>
                    <a:pt x="1" y="12"/>
                    <a:pt x="2" y="14"/>
                  </a:cubicBezTo>
                  <a:cubicBezTo>
                    <a:pt x="32" y="4"/>
                    <a:pt x="32" y="4"/>
                    <a:pt x="32" y="4"/>
                  </a:cubicBezTo>
                  <a:cubicBezTo>
                    <a:pt x="32" y="3"/>
                    <a:pt x="31" y="1"/>
                    <a:pt x="3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177"/>
            <p:cNvSpPr>
              <a:spLocks/>
            </p:cNvSpPr>
            <p:nvPr/>
          </p:nvSpPr>
          <p:spPr bwMode="auto">
            <a:xfrm>
              <a:off x="1303538" y="3000888"/>
              <a:ext cx="175332" cy="58444"/>
            </a:xfrm>
            <a:custGeom>
              <a:avLst/>
              <a:gdLst>
                <a:gd name="T0" fmla="*/ 1 w 33"/>
                <a:gd name="T1" fmla="*/ 0 h 11"/>
                <a:gd name="T2" fmla="*/ 0 w 33"/>
                <a:gd name="T3" fmla="*/ 5 h 11"/>
                <a:gd name="T4" fmla="*/ 32 w 33"/>
                <a:gd name="T5" fmla="*/ 11 h 11"/>
                <a:gd name="T6" fmla="*/ 33 w 33"/>
                <a:gd name="T7" fmla="*/ 6 h 11"/>
                <a:gd name="T8" fmla="*/ 1 w 33"/>
                <a:gd name="T9" fmla="*/ 0 h 11"/>
              </a:gdLst>
              <a:ahLst/>
              <a:cxnLst>
                <a:cxn ang="0">
                  <a:pos x="T0" y="T1"/>
                </a:cxn>
                <a:cxn ang="0">
                  <a:pos x="T2" y="T3"/>
                </a:cxn>
                <a:cxn ang="0">
                  <a:pos x="T4" y="T5"/>
                </a:cxn>
                <a:cxn ang="0">
                  <a:pos x="T6" y="T7"/>
                </a:cxn>
                <a:cxn ang="0">
                  <a:pos x="T8" y="T9"/>
                </a:cxn>
              </a:cxnLst>
              <a:rect l="0" t="0" r="r" b="b"/>
              <a:pathLst>
                <a:path w="33" h="11">
                  <a:moveTo>
                    <a:pt x="1" y="0"/>
                  </a:moveTo>
                  <a:cubicBezTo>
                    <a:pt x="1" y="1"/>
                    <a:pt x="1" y="3"/>
                    <a:pt x="0" y="5"/>
                  </a:cubicBezTo>
                  <a:cubicBezTo>
                    <a:pt x="32" y="11"/>
                    <a:pt x="32" y="11"/>
                    <a:pt x="32" y="11"/>
                  </a:cubicBezTo>
                  <a:cubicBezTo>
                    <a:pt x="32" y="9"/>
                    <a:pt x="32" y="8"/>
                    <a:pt x="33" y="6"/>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178"/>
            <p:cNvSpPr>
              <a:spLocks/>
            </p:cNvSpPr>
            <p:nvPr/>
          </p:nvSpPr>
          <p:spPr bwMode="auto">
            <a:xfrm>
              <a:off x="1303538" y="3665690"/>
              <a:ext cx="175332" cy="62098"/>
            </a:xfrm>
            <a:custGeom>
              <a:avLst/>
              <a:gdLst>
                <a:gd name="T0" fmla="*/ 32 w 33"/>
                <a:gd name="T1" fmla="*/ 0 h 12"/>
                <a:gd name="T2" fmla="*/ 0 w 33"/>
                <a:gd name="T3" fmla="*/ 6 h 12"/>
                <a:gd name="T4" fmla="*/ 1 w 33"/>
                <a:gd name="T5" fmla="*/ 12 h 12"/>
                <a:gd name="T6" fmla="*/ 33 w 33"/>
                <a:gd name="T7" fmla="*/ 5 h 12"/>
                <a:gd name="T8" fmla="*/ 32 w 33"/>
                <a:gd name="T9" fmla="*/ 0 h 12"/>
              </a:gdLst>
              <a:ahLst/>
              <a:cxnLst>
                <a:cxn ang="0">
                  <a:pos x="T0" y="T1"/>
                </a:cxn>
                <a:cxn ang="0">
                  <a:pos x="T2" y="T3"/>
                </a:cxn>
                <a:cxn ang="0">
                  <a:pos x="T4" y="T5"/>
                </a:cxn>
                <a:cxn ang="0">
                  <a:pos x="T6" y="T7"/>
                </a:cxn>
                <a:cxn ang="0">
                  <a:pos x="T8" y="T9"/>
                </a:cxn>
              </a:cxnLst>
              <a:rect l="0" t="0" r="r" b="b"/>
              <a:pathLst>
                <a:path w="33" h="12">
                  <a:moveTo>
                    <a:pt x="32" y="0"/>
                  </a:moveTo>
                  <a:cubicBezTo>
                    <a:pt x="0" y="6"/>
                    <a:pt x="0" y="6"/>
                    <a:pt x="0" y="6"/>
                  </a:cubicBezTo>
                  <a:cubicBezTo>
                    <a:pt x="1" y="8"/>
                    <a:pt x="1" y="10"/>
                    <a:pt x="1" y="12"/>
                  </a:cubicBezTo>
                  <a:cubicBezTo>
                    <a:pt x="33" y="5"/>
                    <a:pt x="33" y="5"/>
                    <a:pt x="33" y="5"/>
                  </a:cubicBezTo>
                  <a:cubicBezTo>
                    <a:pt x="32" y="4"/>
                    <a:pt x="32" y="2"/>
                    <a:pt x="3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179"/>
            <p:cNvSpPr>
              <a:spLocks/>
            </p:cNvSpPr>
            <p:nvPr/>
          </p:nvSpPr>
          <p:spPr bwMode="auto">
            <a:xfrm>
              <a:off x="1285275" y="3176220"/>
              <a:ext cx="168027" cy="40181"/>
            </a:xfrm>
            <a:custGeom>
              <a:avLst/>
              <a:gdLst>
                <a:gd name="T0" fmla="*/ 0 w 32"/>
                <a:gd name="T1" fmla="*/ 0 h 8"/>
                <a:gd name="T2" fmla="*/ 0 w 32"/>
                <a:gd name="T3" fmla="*/ 5 h 8"/>
                <a:gd name="T4" fmla="*/ 31 w 32"/>
                <a:gd name="T5" fmla="*/ 8 h 8"/>
                <a:gd name="T6" fmla="*/ 32 w 32"/>
                <a:gd name="T7" fmla="*/ 3 h 8"/>
                <a:gd name="T8" fmla="*/ 0 w 32"/>
                <a:gd name="T9" fmla="*/ 0 h 8"/>
              </a:gdLst>
              <a:ahLst/>
              <a:cxnLst>
                <a:cxn ang="0">
                  <a:pos x="T0" y="T1"/>
                </a:cxn>
                <a:cxn ang="0">
                  <a:pos x="T2" y="T3"/>
                </a:cxn>
                <a:cxn ang="0">
                  <a:pos x="T4" y="T5"/>
                </a:cxn>
                <a:cxn ang="0">
                  <a:pos x="T6" y="T7"/>
                </a:cxn>
                <a:cxn ang="0">
                  <a:pos x="T8" y="T9"/>
                </a:cxn>
              </a:cxnLst>
              <a:rect l="0" t="0" r="r" b="b"/>
              <a:pathLst>
                <a:path w="32" h="8">
                  <a:moveTo>
                    <a:pt x="0" y="0"/>
                  </a:moveTo>
                  <a:cubicBezTo>
                    <a:pt x="0" y="1"/>
                    <a:pt x="0" y="3"/>
                    <a:pt x="0" y="5"/>
                  </a:cubicBezTo>
                  <a:cubicBezTo>
                    <a:pt x="31" y="8"/>
                    <a:pt x="31" y="8"/>
                    <a:pt x="31" y="8"/>
                  </a:cubicBezTo>
                  <a:cubicBezTo>
                    <a:pt x="32" y="6"/>
                    <a:pt x="32" y="5"/>
                    <a:pt x="32" y="3"/>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180"/>
            <p:cNvSpPr>
              <a:spLocks/>
            </p:cNvSpPr>
            <p:nvPr/>
          </p:nvSpPr>
          <p:spPr bwMode="auto">
            <a:xfrm>
              <a:off x="1285275" y="3504968"/>
              <a:ext cx="168027" cy="47487"/>
            </a:xfrm>
            <a:custGeom>
              <a:avLst/>
              <a:gdLst>
                <a:gd name="T0" fmla="*/ 31 w 32"/>
                <a:gd name="T1" fmla="*/ 0 h 9"/>
                <a:gd name="T2" fmla="*/ 0 w 32"/>
                <a:gd name="T3" fmla="*/ 3 h 9"/>
                <a:gd name="T4" fmla="*/ 0 w 32"/>
                <a:gd name="T5" fmla="*/ 9 h 9"/>
                <a:gd name="T6" fmla="*/ 32 w 32"/>
                <a:gd name="T7" fmla="*/ 5 h 9"/>
                <a:gd name="T8" fmla="*/ 31 w 32"/>
                <a:gd name="T9" fmla="*/ 0 h 9"/>
              </a:gdLst>
              <a:ahLst/>
              <a:cxnLst>
                <a:cxn ang="0">
                  <a:pos x="T0" y="T1"/>
                </a:cxn>
                <a:cxn ang="0">
                  <a:pos x="T2" y="T3"/>
                </a:cxn>
                <a:cxn ang="0">
                  <a:pos x="T4" y="T5"/>
                </a:cxn>
                <a:cxn ang="0">
                  <a:pos x="T6" y="T7"/>
                </a:cxn>
                <a:cxn ang="0">
                  <a:pos x="T8" y="T9"/>
                </a:cxn>
              </a:cxnLst>
              <a:rect l="0" t="0" r="r" b="b"/>
              <a:pathLst>
                <a:path w="32" h="9">
                  <a:moveTo>
                    <a:pt x="31" y="0"/>
                  </a:moveTo>
                  <a:cubicBezTo>
                    <a:pt x="0" y="3"/>
                    <a:pt x="0" y="3"/>
                    <a:pt x="0" y="3"/>
                  </a:cubicBezTo>
                  <a:cubicBezTo>
                    <a:pt x="0" y="5"/>
                    <a:pt x="0" y="7"/>
                    <a:pt x="0" y="9"/>
                  </a:cubicBezTo>
                  <a:cubicBezTo>
                    <a:pt x="32" y="5"/>
                    <a:pt x="32" y="5"/>
                    <a:pt x="32" y="5"/>
                  </a:cubicBezTo>
                  <a:cubicBezTo>
                    <a:pt x="32" y="4"/>
                    <a:pt x="32" y="2"/>
                    <a:pt x="3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181"/>
            <p:cNvSpPr>
              <a:spLocks/>
            </p:cNvSpPr>
            <p:nvPr/>
          </p:nvSpPr>
          <p:spPr bwMode="auto">
            <a:xfrm>
              <a:off x="1274316" y="3347901"/>
              <a:ext cx="168027" cy="25570"/>
            </a:xfrm>
            <a:custGeom>
              <a:avLst/>
              <a:gdLst>
                <a:gd name="T0" fmla="*/ 0 w 32"/>
                <a:gd name="T1" fmla="*/ 0 h 5"/>
                <a:gd name="T2" fmla="*/ 0 w 32"/>
                <a:gd name="T3" fmla="*/ 5 h 5"/>
                <a:gd name="T4" fmla="*/ 0 w 32"/>
                <a:gd name="T5" fmla="*/ 5 h 5"/>
                <a:gd name="T6" fmla="*/ 32 w 32"/>
                <a:gd name="T7" fmla="*/ 5 h 5"/>
                <a:gd name="T8" fmla="*/ 32 w 32"/>
                <a:gd name="T9" fmla="*/ 5 h 5"/>
                <a:gd name="T10" fmla="*/ 32 w 32"/>
                <a:gd name="T11" fmla="*/ 0 h 5"/>
                <a:gd name="T12" fmla="*/ 0 w 3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2" h="5">
                  <a:moveTo>
                    <a:pt x="0" y="0"/>
                  </a:moveTo>
                  <a:cubicBezTo>
                    <a:pt x="0" y="2"/>
                    <a:pt x="0" y="3"/>
                    <a:pt x="0" y="5"/>
                  </a:cubicBezTo>
                  <a:cubicBezTo>
                    <a:pt x="0" y="5"/>
                    <a:pt x="0" y="5"/>
                    <a:pt x="0" y="5"/>
                  </a:cubicBezTo>
                  <a:cubicBezTo>
                    <a:pt x="32" y="5"/>
                    <a:pt x="32" y="5"/>
                    <a:pt x="32" y="5"/>
                  </a:cubicBezTo>
                  <a:cubicBezTo>
                    <a:pt x="32" y="5"/>
                    <a:pt x="32" y="5"/>
                    <a:pt x="32" y="5"/>
                  </a:cubicBezTo>
                  <a:cubicBezTo>
                    <a:pt x="32" y="3"/>
                    <a:pt x="32" y="2"/>
                    <a:pt x="32"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291"/>
            <p:cNvSpPr>
              <a:spLocks/>
            </p:cNvSpPr>
            <p:nvPr/>
          </p:nvSpPr>
          <p:spPr bwMode="auto">
            <a:xfrm>
              <a:off x="1058805" y="5440928"/>
              <a:ext cx="25568" cy="18265"/>
            </a:xfrm>
            <a:custGeom>
              <a:avLst/>
              <a:gdLst>
                <a:gd name="T0" fmla="*/ 3 w 5"/>
                <a:gd name="T1" fmla="*/ 0 h 3"/>
                <a:gd name="T2" fmla="*/ 0 w 5"/>
                <a:gd name="T3" fmla="*/ 0 h 3"/>
                <a:gd name="T4" fmla="*/ 4 w 5"/>
                <a:gd name="T5" fmla="*/ 3 h 3"/>
                <a:gd name="T6" fmla="*/ 5 w 5"/>
                <a:gd name="T7" fmla="*/ 2 h 3"/>
                <a:gd name="T8" fmla="*/ 3 w 5"/>
                <a:gd name="T9" fmla="*/ 0 h 3"/>
              </a:gdLst>
              <a:ahLst/>
              <a:cxnLst>
                <a:cxn ang="0">
                  <a:pos x="T0" y="T1"/>
                </a:cxn>
                <a:cxn ang="0">
                  <a:pos x="T2" y="T3"/>
                </a:cxn>
                <a:cxn ang="0">
                  <a:pos x="T4" y="T5"/>
                </a:cxn>
                <a:cxn ang="0">
                  <a:pos x="T6" y="T7"/>
                </a:cxn>
                <a:cxn ang="0">
                  <a:pos x="T8" y="T9"/>
                </a:cxn>
              </a:cxnLst>
              <a:rect l="0" t="0" r="r" b="b"/>
              <a:pathLst>
                <a:path w="5" h="3">
                  <a:moveTo>
                    <a:pt x="3" y="0"/>
                  </a:moveTo>
                  <a:cubicBezTo>
                    <a:pt x="0" y="0"/>
                    <a:pt x="0" y="0"/>
                    <a:pt x="0" y="0"/>
                  </a:cubicBezTo>
                  <a:cubicBezTo>
                    <a:pt x="1" y="1"/>
                    <a:pt x="3" y="2"/>
                    <a:pt x="4" y="3"/>
                  </a:cubicBezTo>
                  <a:cubicBezTo>
                    <a:pt x="5" y="2"/>
                    <a:pt x="5" y="2"/>
                    <a:pt x="5" y="2"/>
                  </a:cubicBezTo>
                  <a:cubicBezTo>
                    <a:pt x="4" y="1"/>
                    <a:pt x="4" y="1"/>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33" name="组合 332"/>
            <p:cNvGrpSpPr/>
            <p:nvPr/>
          </p:nvGrpSpPr>
          <p:grpSpPr>
            <a:xfrm>
              <a:off x="594320" y="877051"/>
              <a:ext cx="4989661" cy="4992840"/>
              <a:chOff x="174838" y="498750"/>
              <a:chExt cx="5734825" cy="5738479"/>
            </a:xfrm>
          </p:grpSpPr>
          <p:sp>
            <p:nvSpPr>
              <p:cNvPr id="330" name="Freeform 290"/>
              <p:cNvSpPr>
                <a:spLocks noEditPoints="1"/>
              </p:cNvSpPr>
              <p:nvPr/>
            </p:nvSpPr>
            <p:spPr bwMode="auto">
              <a:xfrm>
                <a:off x="174838" y="498750"/>
                <a:ext cx="5734825" cy="4942178"/>
              </a:xfrm>
              <a:custGeom>
                <a:avLst/>
                <a:gdLst>
                  <a:gd name="T0" fmla="*/ 171 w 1091"/>
                  <a:gd name="T1" fmla="*/ 940 h 940"/>
                  <a:gd name="T2" fmla="*/ 932 w 1091"/>
                  <a:gd name="T3" fmla="*/ 931 h 940"/>
                  <a:gd name="T4" fmla="*/ 109 w 1091"/>
                  <a:gd name="T5" fmla="*/ 874 h 940"/>
                  <a:gd name="T6" fmla="*/ 990 w 1091"/>
                  <a:gd name="T7" fmla="*/ 858 h 940"/>
                  <a:gd name="T8" fmla="*/ 990 w 1091"/>
                  <a:gd name="T9" fmla="*/ 858 h 940"/>
                  <a:gd name="T10" fmla="*/ 93 w 1091"/>
                  <a:gd name="T11" fmla="*/ 847 h 940"/>
                  <a:gd name="T12" fmla="*/ 1009 w 1091"/>
                  <a:gd name="T13" fmla="*/ 833 h 940"/>
                  <a:gd name="T14" fmla="*/ 46 w 1091"/>
                  <a:gd name="T15" fmla="*/ 766 h 940"/>
                  <a:gd name="T16" fmla="*/ 1050 w 1091"/>
                  <a:gd name="T17" fmla="*/ 749 h 940"/>
                  <a:gd name="T18" fmla="*/ 1050 w 1091"/>
                  <a:gd name="T19" fmla="*/ 749 h 940"/>
                  <a:gd name="T20" fmla="*/ 37 w 1091"/>
                  <a:gd name="T21" fmla="*/ 737 h 940"/>
                  <a:gd name="T22" fmla="*/ 1062 w 1091"/>
                  <a:gd name="T23" fmla="*/ 721 h 940"/>
                  <a:gd name="T24" fmla="*/ 9 w 1091"/>
                  <a:gd name="T25" fmla="*/ 648 h 940"/>
                  <a:gd name="T26" fmla="*/ 1083 w 1091"/>
                  <a:gd name="T27" fmla="*/ 630 h 940"/>
                  <a:gd name="T28" fmla="*/ 1083 w 1091"/>
                  <a:gd name="T29" fmla="*/ 630 h 940"/>
                  <a:gd name="T30" fmla="*/ 6 w 1091"/>
                  <a:gd name="T31" fmla="*/ 617 h 940"/>
                  <a:gd name="T32" fmla="*/ 1089 w 1091"/>
                  <a:gd name="T33" fmla="*/ 599 h 940"/>
                  <a:gd name="T34" fmla="*/ 0 w 1091"/>
                  <a:gd name="T35" fmla="*/ 555 h 940"/>
                  <a:gd name="T36" fmla="*/ 1090 w 1091"/>
                  <a:gd name="T37" fmla="*/ 506 h 940"/>
                  <a:gd name="T38" fmla="*/ 1090 w 1091"/>
                  <a:gd name="T39" fmla="*/ 506 h 940"/>
                  <a:gd name="T40" fmla="*/ 8 w 1091"/>
                  <a:gd name="T41" fmla="*/ 462 h 940"/>
                  <a:gd name="T42" fmla="*/ 1085 w 1091"/>
                  <a:gd name="T43" fmla="*/ 475 h 940"/>
                  <a:gd name="T44" fmla="*/ 12 w 1091"/>
                  <a:gd name="T45" fmla="*/ 431 h 940"/>
                  <a:gd name="T46" fmla="*/ 1067 w 1091"/>
                  <a:gd name="T47" fmla="*/ 384 h 940"/>
                  <a:gd name="T48" fmla="*/ 1067 w 1091"/>
                  <a:gd name="T49" fmla="*/ 384 h 940"/>
                  <a:gd name="T50" fmla="*/ 41 w 1091"/>
                  <a:gd name="T51" fmla="*/ 343 h 940"/>
                  <a:gd name="T52" fmla="*/ 1055 w 1091"/>
                  <a:gd name="T53" fmla="*/ 355 h 940"/>
                  <a:gd name="T54" fmla="*/ 52 w 1091"/>
                  <a:gd name="T55" fmla="*/ 312 h 940"/>
                  <a:gd name="T56" fmla="*/ 68 w 1091"/>
                  <a:gd name="T57" fmla="*/ 285 h 940"/>
                  <a:gd name="T58" fmla="*/ 1030 w 1091"/>
                  <a:gd name="T59" fmla="*/ 298 h 940"/>
                  <a:gd name="T60" fmla="*/ 82 w 1091"/>
                  <a:gd name="T61" fmla="*/ 258 h 940"/>
                  <a:gd name="T62" fmla="*/ 982 w 1091"/>
                  <a:gd name="T63" fmla="*/ 218 h 940"/>
                  <a:gd name="T64" fmla="*/ 982 w 1091"/>
                  <a:gd name="T65" fmla="*/ 218 h 940"/>
                  <a:gd name="T66" fmla="*/ 139 w 1091"/>
                  <a:gd name="T67" fmla="*/ 184 h 940"/>
                  <a:gd name="T68" fmla="*/ 961 w 1091"/>
                  <a:gd name="T69" fmla="*/ 195 h 940"/>
                  <a:gd name="T70" fmla="*/ 159 w 1091"/>
                  <a:gd name="T71" fmla="*/ 160 h 940"/>
                  <a:gd name="T72" fmla="*/ 896 w 1091"/>
                  <a:gd name="T73" fmla="*/ 128 h 940"/>
                  <a:gd name="T74" fmla="*/ 896 w 1091"/>
                  <a:gd name="T75" fmla="*/ 128 h 940"/>
                  <a:gd name="T76" fmla="*/ 232 w 1091"/>
                  <a:gd name="T77" fmla="*/ 101 h 940"/>
                  <a:gd name="T78" fmla="*/ 871 w 1091"/>
                  <a:gd name="T79" fmla="*/ 110 h 940"/>
                  <a:gd name="T80" fmla="*/ 257 w 1091"/>
                  <a:gd name="T81" fmla="*/ 83 h 940"/>
                  <a:gd name="T82" fmla="*/ 793 w 1091"/>
                  <a:gd name="T83" fmla="*/ 59 h 940"/>
                  <a:gd name="T84" fmla="*/ 793 w 1091"/>
                  <a:gd name="T85" fmla="*/ 59 h 940"/>
                  <a:gd name="T86" fmla="*/ 341 w 1091"/>
                  <a:gd name="T87" fmla="*/ 42 h 940"/>
                  <a:gd name="T88" fmla="*/ 764 w 1091"/>
                  <a:gd name="T89" fmla="*/ 48 h 940"/>
                  <a:gd name="T90" fmla="*/ 369 w 1091"/>
                  <a:gd name="T91" fmla="*/ 29 h 940"/>
                  <a:gd name="T92" fmla="*/ 676 w 1091"/>
                  <a:gd name="T93" fmla="*/ 16 h 940"/>
                  <a:gd name="T94" fmla="*/ 676 w 1091"/>
                  <a:gd name="T95" fmla="*/ 16 h 940"/>
                  <a:gd name="T96" fmla="*/ 460 w 1091"/>
                  <a:gd name="T97" fmla="*/ 9 h 940"/>
                  <a:gd name="T98" fmla="*/ 645 w 1091"/>
                  <a:gd name="T99" fmla="*/ 11 h 940"/>
                  <a:gd name="T100" fmla="*/ 491 w 1091"/>
                  <a:gd name="T101" fmla="*/ 3 h 940"/>
                  <a:gd name="T102" fmla="*/ 553 w 1091"/>
                  <a:gd name="T103" fmla="*/ 0 h 940"/>
                  <a:gd name="T104" fmla="*/ 553 w 1091"/>
                  <a:gd name="T105" fmla="*/ 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91" h="940">
                    <a:moveTo>
                      <a:pt x="151" y="920"/>
                    </a:moveTo>
                    <a:cubicBezTo>
                      <a:pt x="150" y="921"/>
                      <a:pt x="150" y="921"/>
                      <a:pt x="150" y="921"/>
                    </a:cubicBezTo>
                    <a:cubicBezTo>
                      <a:pt x="156" y="928"/>
                      <a:pt x="162" y="934"/>
                      <a:pt x="168" y="940"/>
                    </a:cubicBezTo>
                    <a:cubicBezTo>
                      <a:pt x="171" y="940"/>
                      <a:pt x="171" y="940"/>
                      <a:pt x="171" y="940"/>
                    </a:cubicBezTo>
                    <a:cubicBezTo>
                      <a:pt x="164" y="934"/>
                      <a:pt x="158" y="927"/>
                      <a:pt x="151" y="920"/>
                    </a:cubicBezTo>
                    <a:moveTo>
                      <a:pt x="952" y="907"/>
                    </a:moveTo>
                    <a:cubicBezTo>
                      <a:pt x="945" y="914"/>
                      <a:pt x="938" y="922"/>
                      <a:pt x="931" y="929"/>
                    </a:cubicBezTo>
                    <a:cubicBezTo>
                      <a:pt x="932" y="931"/>
                      <a:pt x="932" y="931"/>
                      <a:pt x="932" y="931"/>
                    </a:cubicBezTo>
                    <a:cubicBezTo>
                      <a:pt x="940" y="923"/>
                      <a:pt x="947" y="916"/>
                      <a:pt x="954" y="908"/>
                    </a:cubicBezTo>
                    <a:cubicBezTo>
                      <a:pt x="952" y="907"/>
                      <a:pt x="952" y="907"/>
                      <a:pt x="952" y="907"/>
                    </a:cubicBezTo>
                    <a:moveTo>
                      <a:pt x="111" y="873"/>
                    </a:moveTo>
                    <a:cubicBezTo>
                      <a:pt x="109" y="874"/>
                      <a:pt x="109" y="874"/>
                      <a:pt x="109" y="874"/>
                    </a:cubicBezTo>
                    <a:cubicBezTo>
                      <a:pt x="116" y="882"/>
                      <a:pt x="122" y="890"/>
                      <a:pt x="129" y="898"/>
                    </a:cubicBezTo>
                    <a:cubicBezTo>
                      <a:pt x="130" y="897"/>
                      <a:pt x="130" y="897"/>
                      <a:pt x="130" y="897"/>
                    </a:cubicBezTo>
                    <a:cubicBezTo>
                      <a:pt x="124" y="889"/>
                      <a:pt x="117" y="881"/>
                      <a:pt x="111" y="873"/>
                    </a:cubicBezTo>
                    <a:moveTo>
                      <a:pt x="990" y="858"/>
                    </a:moveTo>
                    <a:cubicBezTo>
                      <a:pt x="985" y="866"/>
                      <a:pt x="978" y="875"/>
                      <a:pt x="972" y="883"/>
                    </a:cubicBezTo>
                    <a:cubicBezTo>
                      <a:pt x="974" y="884"/>
                      <a:pt x="974" y="884"/>
                      <a:pt x="974" y="884"/>
                    </a:cubicBezTo>
                    <a:cubicBezTo>
                      <a:pt x="980" y="876"/>
                      <a:pt x="986" y="868"/>
                      <a:pt x="992" y="859"/>
                    </a:cubicBezTo>
                    <a:cubicBezTo>
                      <a:pt x="990" y="858"/>
                      <a:pt x="990" y="858"/>
                      <a:pt x="990" y="858"/>
                    </a:cubicBezTo>
                    <a:moveTo>
                      <a:pt x="77" y="821"/>
                    </a:moveTo>
                    <a:cubicBezTo>
                      <a:pt x="75" y="822"/>
                      <a:pt x="75" y="822"/>
                      <a:pt x="75" y="822"/>
                    </a:cubicBezTo>
                    <a:cubicBezTo>
                      <a:pt x="80" y="831"/>
                      <a:pt x="86" y="840"/>
                      <a:pt x="91" y="848"/>
                    </a:cubicBezTo>
                    <a:cubicBezTo>
                      <a:pt x="93" y="847"/>
                      <a:pt x="93" y="847"/>
                      <a:pt x="93" y="847"/>
                    </a:cubicBezTo>
                    <a:cubicBezTo>
                      <a:pt x="87" y="839"/>
                      <a:pt x="82" y="830"/>
                      <a:pt x="77" y="821"/>
                    </a:cubicBezTo>
                    <a:moveTo>
                      <a:pt x="1023" y="805"/>
                    </a:moveTo>
                    <a:cubicBezTo>
                      <a:pt x="1018" y="814"/>
                      <a:pt x="1013" y="823"/>
                      <a:pt x="1008" y="832"/>
                    </a:cubicBezTo>
                    <a:cubicBezTo>
                      <a:pt x="1009" y="833"/>
                      <a:pt x="1009" y="833"/>
                      <a:pt x="1009" y="833"/>
                    </a:cubicBezTo>
                    <a:cubicBezTo>
                      <a:pt x="1015" y="824"/>
                      <a:pt x="1020" y="815"/>
                      <a:pt x="1025" y="806"/>
                    </a:cubicBezTo>
                    <a:cubicBezTo>
                      <a:pt x="1023" y="805"/>
                      <a:pt x="1023" y="805"/>
                      <a:pt x="1023" y="805"/>
                    </a:cubicBezTo>
                    <a:moveTo>
                      <a:pt x="48" y="766"/>
                    </a:moveTo>
                    <a:cubicBezTo>
                      <a:pt x="46" y="766"/>
                      <a:pt x="46" y="766"/>
                      <a:pt x="46" y="766"/>
                    </a:cubicBezTo>
                    <a:cubicBezTo>
                      <a:pt x="51" y="776"/>
                      <a:pt x="55" y="785"/>
                      <a:pt x="60" y="795"/>
                    </a:cubicBezTo>
                    <a:cubicBezTo>
                      <a:pt x="62" y="794"/>
                      <a:pt x="62" y="794"/>
                      <a:pt x="62" y="794"/>
                    </a:cubicBezTo>
                    <a:cubicBezTo>
                      <a:pt x="57" y="784"/>
                      <a:pt x="53" y="775"/>
                      <a:pt x="48" y="766"/>
                    </a:cubicBezTo>
                    <a:moveTo>
                      <a:pt x="1050" y="749"/>
                    </a:moveTo>
                    <a:cubicBezTo>
                      <a:pt x="1046" y="759"/>
                      <a:pt x="1042" y="768"/>
                      <a:pt x="1037" y="778"/>
                    </a:cubicBezTo>
                    <a:cubicBezTo>
                      <a:pt x="1039" y="778"/>
                      <a:pt x="1039" y="778"/>
                      <a:pt x="1039" y="778"/>
                    </a:cubicBezTo>
                    <a:cubicBezTo>
                      <a:pt x="1043" y="769"/>
                      <a:pt x="1048" y="759"/>
                      <a:pt x="1051" y="750"/>
                    </a:cubicBezTo>
                    <a:cubicBezTo>
                      <a:pt x="1050" y="749"/>
                      <a:pt x="1050" y="749"/>
                      <a:pt x="1050" y="749"/>
                    </a:cubicBezTo>
                    <a:moveTo>
                      <a:pt x="27" y="707"/>
                    </a:moveTo>
                    <a:cubicBezTo>
                      <a:pt x="25" y="708"/>
                      <a:pt x="25" y="708"/>
                      <a:pt x="25" y="708"/>
                    </a:cubicBezTo>
                    <a:cubicBezTo>
                      <a:pt x="28" y="718"/>
                      <a:pt x="31" y="728"/>
                      <a:pt x="35" y="738"/>
                    </a:cubicBezTo>
                    <a:cubicBezTo>
                      <a:pt x="37" y="737"/>
                      <a:pt x="37" y="737"/>
                      <a:pt x="37" y="737"/>
                    </a:cubicBezTo>
                    <a:cubicBezTo>
                      <a:pt x="33" y="727"/>
                      <a:pt x="30" y="717"/>
                      <a:pt x="27" y="707"/>
                    </a:cubicBezTo>
                    <a:moveTo>
                      <a:pt x="1070" y="690"/>
                    </a:moveTo>
                    <a:cubicBezTo>
                      <a:pt x="1067" y="700"/>
                      <a:pt x="1064" y="710"/>
                      <a:pt x="1060" y="720"/>
                    </a:cubicBezTo>
                    <a:cubicBezTo>
                      <a:pt x="1062" y="721"/>
                      <a:pt x="1062" y="721"/>
                      <a:pt x="1062" y="721"/>
                    </a:cubicBezTo>
                    <a:cubicBezTo>
                      <a:pt x="1066" y="711"/>
                      <a:pt x="1069" y="701"/>
                      <a:pt x="1072" y="691"/>
                    </a:cubicBezTo>
                    <a:cubicBezTo>
                      <a:pt x="1070" y="690"/>
                      <a:pt x="1070" y="690"/>
                      <a:pt x="1070" y="690"/>
                    </a:cubicBezTo>
                    <a:moveTo>
                      <a:pt x="11" y="647"/>
                    </a:moveTo>
                    <a:cubicBezTo>
                      <a:pt x="9" y="648"/>
                      <a:pt x="9" y="648"/>
                      <a:pt x="9" y="648"/>
                    </a:cubicBezTo>
                    <a:cubicBezTo>
                      <a:pt x="11" y="658"/>
                      <a:pt x="14" y="668"/>
                      <a:pt x="16" y="678"/>
                    </a:cubicBezTo>
                    <a:cubicBezTo>
                      <a:pt x="18" y="678"/>
                      <a:pt x="18" y="678"/>
                      <a:pt x="18" y="678"/>
                    </a:cubicBezTo>
                    <a:cubicBezTo>
                      <a:pt x="16" y="668"/>
                      <a:pt x="13" y="657"/>
                      <a:pt x="11" y="647"/>
                    </a:cubicBezTo>
                    <a:moveTo>
                      <a:pt x="1083" y="630"/>
                    </a:moveTo>
                    <a:cubicBezTo>
                      <a:pt x="1081" y="640"/>
                      <a:pt x="1079" y="650"/>
                      <a:pt x="1077" y="660"/>
                    </a:cubicBezTo>
                    <a:cubicBezTo>
                      <a:pt x="1079" y="661"/>
                      <a:pt x="1079" y="661"/>
                      <a:pt x="1079" y="661"/>
                    </a:cubicBezTo>
                    <a:cubicBezTo>
                      <a:pt x="1081" y="651"/>
                      <a:pt x="1083" y="640"/>
                      <a:pt x="1085" y="630"/>
                    </a:cubicBezTo>
                    <a:cubicBezTo>
                      <a:pt x="1083" y="630"/>
                      <a:pt x="1083" y="630"/>
                      <a:pt x="1083" y="630"/>
                    </a:cubicBezTo>
                    <a:moveTo>
                      <a:pt x="3" y="586"/>
                    </a:moveTo>
                    <a:cubicBezTo>
                      <a:pt x="1" y="586"/>
                      <a:pt x="1" y="586"/>
                      <a:pt x="1" y="586"/>
                    </a:cubicBezTo>
                    <a:cubicBezTo>
                      <a:pt x="2" y="596"/>
                      <a:pt x="3" y="607"/>
                      <a:pt x="4" y="617"/>
                    </a:cubicBezTo>
                    <a:cubicBezTo>
                      <a:pt x="6" y="617"/>
                      <a:pt x="6" y="617"/>
                      <a:pt x="6" y="617"/>
                    </a:cubicBezTo>
                    <a:cubicBezTo>
                      <a:pt x="5" y="606"/>
                      <a:pt x="4" y="596"/>
                      <a:pt x="3" y="586"/>
                    </a:cubicBezTo>
                    <a:moveTo>
                      <a:pt x="1089" y="568"/>
                    </a:moveTo>
                    <a:cubicBezTo>
                      <a:pt x="1088" y="578"/>
                      <a:pt x="1088" y="589"/>
                      <a:pt x="1087" y="599"/>
                    </a:cubicBezTo>
                    <a:cubicBezTo>
                      <a:pt x="1089" y="599"/>
                      <a:pt x="1089" y="599"/>
                      <a:pt x="1089" y="599"/>
                    </a:cubicBezTo>
                    <a:cubicBezTo>
                      <a:pt x="1090" y="589"/>
                      <a:pt x="1090" y="578"/>
                      <a:pt x="1091" y="568"/>
                    </a:cubicBezTo>
                    <a:cubicBezTo>
                      <a:pt x="1089" y="568"/>
                      <a:pt x="1089" y="568"/>
                      <a:pt x="1089" y="568"/>
                    </a:cubicBezTo>
                    <a:moveTo>
                      <a:pt x="0" y="524"/>
                    </a:moveTo>
                    <a:cubicBezTo>
                      <a:pt x="0" y="534"/>
                      <a:pt x="0" y="545"/>
                      <a:pt x="0" y="555"/>
                    </a:cubicBezTo>
                    <a:cubicBezTo>
                      <a:pt x="2" y="555"/>
                      <a:pt x="2" y="555"/>
                      <a:pt x="2" y="555"/>
                    </a:cubicBezTo>
                    <a:cubicBezTo>
                      <a:pt x="2" y="545"/>
                      <a:pt x="2" y="534"/>
                      <a:pt x="2" y="524"/>
                    </a:cubicBezTo>
                    <a:cubicBezTo>
                      <a:pt x="0" y="524"/>
                      <a:pt x="0" y="524"/>
                      <a:pt x="0" y="524"/>
                    </a:cubicBezTo>
                    <a:moveTo>
                      <a:pt x="1090" y="506"/>
                    </a:moveTo>
                    <a:cubicBezTo>
                      <a:pt x="1088" y="506"/>
                      <a:pt x="1088" y="506"/>
                      <a:pt x="1088" y="506"/>
                    </a:cubicBezTo>
                    <a:cubicBezTo>
                      <a:pt x="1088" y="516"/>
                      <a:pt x="1089" y="527"/>
                      <a:pt x="1089" y="537"/>
                    </a:cubicBezTo>
                    <a:cubicBezTo>
                      <a:pt x="1091" y="537"/>
                      <a:pt x="1091" y="537"/>
                      <a:pt x="1091" y="537"/>
                    </a:cubicBezTo>
                    <a:cubicBezTo>
                      <a:pt x="1091" y="527"/>
                      <a:pt x="1091" y="516"/>
                      <a:pt x="1090" y="506"/>
                    </a:cubicBezTo>
                    <a:moveTo>
                      <a:pt x="6" y="462"/>
                    </a:moveTo>
                    <a:cubicBezTo>
                      <a:pt x="5" y="472"/>
                      <a:pt x="3" y="482"/>
                      <a:pt x="2" y="493"/>
                    </a:cubicBezTo>
                    <a:cubicBezTo>
                      <a:pt x="4" y="493"/>
                      <a:pt x="4" y="493"/>
                      <a:pt x="4" y="493"/>
                    </a:cubicBezTo>
                    <a:cubicBezTo>
                      <a:pt x="5" y="483"/>
                      <a:pt x="7" y="472"/>
                      <a:pt x="8" y="462"/>
                    </a:cubicBezTo>
                    <a:cubicBezTo>
                      <a:pt x="6" y="462"/>
                      <a:pt x="6" y="462"/>
                      <a:pt x="6" y="462"/>
                    </a:cubicBezTo>
                    <a:moveTo>
                      <a:pt x="1082" y="444"/>
                    </a:moveTo>
                    <a:cubicBezTo>
                      <a:pt x="1080" y="445"/>
                      <a:pt x="1080" y="445"/>
                      <a:pt x="1080" y="445"/>
                    </a:cubicBezTo>
                    <a:cubicBezTo>
                      <a:pt x="1082" y="455"/>
                      <a:pt x="1083" y="465"/>
                      <a:pt x="1085" y="475"/>
                    </a:cubicBezTo>
                    <a:cubicBezTo>
                      <a:pt x="1087" y="475"/>
                      <a:pt x="1087" y="475"/>
                      <a:pt x="1087" y="475"/>
                    </a:cubicBezTo>
                    <a:cubicBezTo>
                      <a:pt x="1085" y="465"/>
                      <a:pt x="1084" y="454"/>
                      <a:pt x="1082" y="444"/>
                    </a:cubicBezTo>
                    <a:moveTo>
                      <a:pt x="19" y="401"/>
                    </a:moveTo>
                    <a:cubicBezTo>
                      <a:pt x="17" y="411"/>
                      <a:pt x="14" y="421"/>
                      <a:pt x="12" y="431"/>
                    </a:cubicBezTo>
                    <a:cubicBezTo>
                      <a:pt x="14" y="432"/>
                      <a:pt x="14" y="432"/>
                      <a:pt x="14" y="432"/>
                    </a:cubicBezTo>
                    <a:cubicBezTo>
                      <a:pt x="16" y="422"/>
                      <a:pt x="18" y="411"/>
                      <a:pt x="21" y="402"/>
                    </a:cubicBezTo>
                    <a:cubicBezTo>
                      <a:pt x="19" y="401"/>
                      <a:pt x="19" y="401"/>
                      <a:pt x="19" y="401"/>
                    </a:cubicBezTo>
                    <a:moveTo>
                      <a:pt x="1067" y="384"/>
                    </a:moveTo>
                    <a:cubicBezTo>
                      <a:pt x="1065" y="384"/>
                      <a:pt x="1065" y="384"/>
                      <a:pt x="1065" y="384"/>
                    </a:cubicBezTo>
                    <a:cubicBezTo>
                      <a:pt x="1068" y="394"/>
                      <a:pt x="1071" y="404"/>
                      <a:pt x="1073" y="414"/>
                    </a:cubicBezTo>
                    <a:cubicBezTo>
                      <a:pt x="1075" y="414"/>
                      <a:pt x="1075" y="414"/>
                      <a:pt x="1075" y="414"/>
                    </a:cubicBezTo>
                    <a:cubicBezTo>
                      <a:pt x="1072" y="404"/>
                      <a:pt x="1070" y="394"/>
                      <a:pt x="1067" y="384"/>
                    </a:cubicBezTo>
                    <a:moveTo>
                      <a:pt x="39" y="342"/>
                    </a:moveTo>
                    <a:cubicBezTo>
                      <a:pt x="35" y="352"/>
                      <a:pt x="32" y="361"/>
                      <a:pt x="28" y="371"/>
                    </a:cubicBezTo>
                    <a:cubicBezTo>
                      <a:pt x="30" y="372"/>
                      <a:pt x="30" y="372"/>
                      <a:pt x="30" y="372"/>
                    </a:cubicBezTo>
                    <a:cubicBezTo>
                      <a:pt x="34" y="362"/>
                      <a:pt x="37" y="352"/>
                      <a:pt x="41" y="343"/>
                    </a:cubicBezTo>
                    <a:cubicBezTo>
                      <a:pt x="39" y="342"/>
                      <a:pt x="39" y="342"/>
                      <a:pt x="39" y="342"/>
                    </a:cubicBezTo>
                    <a:moveTo>
                      <a:pt x="1045" y="325"/>
                    </a:moveTo>
                    <a:cubicBezTo>
                      <a:pt x="1043" y="326"/>
                      <a:pt x="1043" y="326"/>
                      <a:pt x="1043" y="326"/>
                    </a:cubicBezTo>
                    <a:cubicBezTo>
                      <a:pt x="1047" y="336"/>
                      <a:pt x="1051" y="345"/>
                      <a:pt x="1055" y="355"/>
                    </a:cubicBezTo>
                    <a:cubicBezTo>
                      <a:pt x="1057" y="354"/>
                      <a:pt x="1057" y="354"/>
                      <a:pt x="1057" y="354"/>
                    </a:cubicBezTo>
                    <a:cubicBezTo>
                      <a:pt x="1053" y="345"/>
                      <a:pt x="1049" y="335"/>
                      <a:pt x="1045" y="325"/>
                    </a:cubicBezTo>
                    <a:moveTo>
                      <a:pt x="66" y="284"/>
                    </a:moveTo>
                    <a:cubicBezTo>
                      <a:pt x="61" y="294"/>
                      <a:pt x="57" y="303"/>
                      <a:pt x="52" y="312"/>
                    </a:cubicBezTo>
                    <a:cubicBezTo>
                      <a:pt x="52" y="313"/>
                      <a:pt x="52" y="313"/>
                      <a:pt x="52" y="313"/>
                    </a:cubicBezTo>
                    <a:cubicBezTo>
                      <a:pt x="54" y="314"/>
                      <a:pt x="54" y="314"/>
                      <a:pt x="54" y="314"/>
                    </a:cubicBezTo>
                    <a:cubicBezTo>
                      <a:pt x="54" y="313"/>
                      <a:pt x="54" y="313"/>
                      <a:pt x="54" y="313"/>
                    </a:cubicBezTo>
                    <a:cubicBezTo>
                      <a:pt x="59" y="304"/>
                      <a:pt x="63" y="295"/>
                      <a:pt x="68" y="285"/>
                    </a:cubicBezTo>
                    <a:cubicBezTo>
                      <a:pt x="66" y="284"/>
                      <a:pt x="66" y="284"/>
                      <a:pt x="66" y="284"/>
                    </a:cubicBezTo>
                    <a:moveTo>
                      <a:pt x="1016" y="270"/>
                    </a:moveTo>
                    <a:cubicBezTo>
                      <a:pt x="1015" y="271"/>
                      <a:pt x="1015" y="271"/>
                      <a:pt x="1015" y="271"/>
                    </a:cubicBezTo>
                    <a:cubicBezTo>
                      <a:pt x="1020" y="280"/>
                      <a:pt x="1025" y="289"/>
                      <a:pt x="1030" y="298"/>
                    </a:cubicBezTo>
                    <a:cubicBezTo>
                      <a:pt x="1031" y="297"/>
                      <a:pt x="1031" y="297"/>
                      <a:pt x="1031" y="297"/>
                    </a:cubicBezTo>
                    <a:cubicBezTo>
                      <a:pt x="1027" y="288"/>
                      <a:pt x="1022" y="279"/>
                      <a:pt x="1016" y="270"/>
                    </a:cubicBezTo>
                    <a:moveTo>
                      <a:pt x="99" y="232"/>
                    </a:moveTo>
                    <a:cubicBezTo>
                      <a:pt x="93" y="240"/>
                      <a:pt x="87" y="249"/>
                      <a:pt x="82" y="258"/>
                    </a:cubicBezTo>
                    <a:cubicBezTo>
                      <a:pt x="84" y="259"/>
                      <a:pt x="84" y="259"/>
                      <a:pt x="84" y="259"/>
                    </a:cubicBezTo>
                    <a:cubicBezTo>
                      <a:pt x="89" y="250"/>
                      <a:pt x="95" y="241"/>
                      <a:pt x="101" y="233"/>
                    </a:cubicBezTo>
                    <a:cubicBezTo>
                      <a:pt x="99" y="232"/>
                      <a:pt x="99" y="232"/>
                      <a:pt x="99" y="232"/>
                    </a:cubicBezTo>
                    <a:moveTo>
                      <a:pt x="982" y="218"/>
                    </a:moveTo>
                    <a:cubicBezTo>
                      <a:pt x="980" y="219"/>
                      <a:pt x="980" y="219"/>
                      <a:pt x="980" y="219"/>
                    </a:cubicBezTo>
                    <a:cubicBezTo>
                      <a:pt x="987" y="227"/>
                      <a:pt x="993" y="236"/>
                      <a:pt x="998" y="245"/>
                    </a:cubicBezTo>
                    <a:cubicBezTo>
                      <a:pt x="1000" y="244"/>
                      <a:pt x="1000" y="244"/>
                      <a:pt x="1000" y="244"/>
                    </a:cubicBezTo>
                    <a:cubicBezTo>
                      <a:pt x="994" y="235"/>
                      <a:pt x="988" y="226"/>
                      <a:pt x="982" y="218"/>
                    </a:cubicBezTo>
                    <a:moveTo>
                      <a:pt x="138" y="183"/>
                    </a:moveTo>
                    <a:cubicBezTo>
                      <a:pt x="131" y="190"/>
                      <a:pt x="124" y="198"/>
                      <a:pt x="118" y="207"/>
                    </a:cubicBezTo>
                    <a:cubicBezTo>
                      <a:pt x="119" y="208"/>
                      <a:pt x="119" y="208"/>
                      <a:pt x="119" y="208"/>
                    </a:cubicBezTo>
                    <a:cubicBezTo>
                      <a:pt x="126" y="200"/>
                      <a:pt x="133" y="192"/>
                      <a:pt x="139" y="184"/>
                    </a:cubicBezTo>
                    <a:cubicBezTo>
                      <a:pt x="138" y="183"/>
                      <a:pt x="138" y="183"/>
                      <a:pt x="138" y="183"/>
                    </a:cubicBezTo>
                    <a:moveTo>
                      <a:pt x="942" y="170"/>
                    </a:moveTo>
                    <a:cubicBezTo>
                      <a:pt x="940" y="172"/>
                      <a:pt x="940" y="172"/>
                      <a:pt x="940" y="172"/>
                    </a:cubicBezTo>
                    <a:cubicBezTo>
                      <a:pt x="947" y="179"/>
                      <a:pt x="954" y="187"/>
                      <a:pt x="961" y="195"/>
                    </a:cubicBezTo>
                    <a:cubicBezTo>
                      <a:pt x="963" y="194"/>
                      <a:pt x="963" y="194"/>
                      <a:pt x="963" y="194"/>
                    </a:cubicBezTo>
                    <a:cubicBezTo>
                      <a:pt x="956" y="186"/>
                      <a:pt x="949" y="178"/>
                      <a:pt x="942" y="170"/>
                    </a:cubicBezTo>
                    <a:moveTo>
                      <a:pt x="182" y="139"/>
                    </a:moveTo>
                    <a:cubicBezTo>
                      <a:pt x="174" y="145"/>
                      <a:pt x="167" y="153"/>
                      <a:pt x="159" y="160"/>
                    </a:cubicBezTo>
                    <a:cubicBezTo>
                      <a:pt x="161" y="161"/>
                      <a:pt x="161" y="161"/>
                      <a:pt x="161" y="161"/>
                    </a:cubicBezTo>
                    <a:cubicBezTo>
                      <a:pt x="168" y="154"/>
                      <a:pt x="176" y="147"/>
                      <a:pt x="183" y="140"/>
                    </a:cubicBezTo>
                    <a:cubicBezTo>
                      <a:pt x="182" y="139"/>
                      <a:pt x="182" y="139"/>
                      <a:pt x="182" y="139"/>
                    </a:cubicBezTo>
                    <a:moveTo>
                      <a:pt x="896" y="128"/>
                    </a:moveTo>
                    <a:cubicBezTo>
                      <a:pt x="895" y="129"/>
                      <a:pt x="895" y="129"/>
                      <a:pt x="895" y="129"/>
                    </a:cubicBezTo>
                    <a:cubicBezTo>
                      <a:pt x="903" y="136"/>
                      <a:pt x="911" y="143"/>
                      <a:pt x="918" y="150"/>
                    </a:cubicBezTo>
                    <a:cubicBezTo>
                      <a:pt x="920" y="148"/>
                      <a:pt x="920" y="148"/>
                      <a:pt x="920" y="148"/>
                    </a:cubicBezTo>
                    <a:cubicBezTo>
                      <a:pt x="912" y="141"/>
                      <a:pt x="904" y="134"/>
                      <a:pt x="896" y="128"/>
                    </a:cubicBezTo>
                    <a:moveTo>
                      <a:pt x="231" y="100"/>
                    </a:moveTo>
                    <a:cubicBezTo>
                      <a:pt x="222" y="106"/>
                      <a:pt x="214" y="112"/>
                      <a:pt x="206" y="119"/>
                    </a:cubicBezTo>
                    <a:cubicBezTo>
                      <a:pt x="207" y="120"/>
                      <a:pt x="207" y="120"/>
                      <a:pt x="207" y="120"/>
                    </a:cubicBezTo>
                    <a:cubicBezTo>
                      <a:pt x="215" y="114"/>
                      <a:pt x="223" y="107"/>
                      <a:pt x="232" y="101"/>
                    </a:cubicBezTo>
                    <a:cubicBezTo>
                      <a:pt x="231" y="100"/>
                      <a:pt x="231" y="100"/>
                      <a:pt x="231" y="100"/>
                    </a:cubicBezTo>
                    <a:moveTo>
                      <a:pt x="846" y="90"/>
                    </a:moveTo>
                    <a:cubicBezTo>
                      <a:pt x="845" y="92"/>
                      <a:pt x="845" y="92"/>
                      <a:pt x="845" y="92"/>
                    </a:cubicBezTo>
                    <a:cubicBezTo>
                      <a:pt x="854" y="98"/>
                      <a:pt x="862" y="104"/>
                      <a:pt x="871" y="110"/>
                    </a:cubicBezTo>
                    <a:cubicBezTo>
                      <a:pt x="872" y="108"/>
                      <a:pt x="872" y="108"/>
                      <a:pt x="872" y="108"/>
                    </a:cubicBezTo>
                    <a:cubicBezTo>
                      <a:pt x="864" y="102"/>
                      <a:pt x="855" y="96"/>
                      <a:pt x="846" y="90"/>
                    </a:cubicBezTo>
                    <a:moveTo>
                      <a:pt x="284" y="67"/>
                    </a:moveTo>
                    <a:cubicBezTo>
                      <a:pt x="275" y="72"/>
                      <a:pt x="266" y="77"/>
                      <a:pt x="257" y="83"/>
                    </a:cubicBezTo>
                    <a:cubicBezTo>
                      <a:pt x="258" y="84"/>
                      <a:pt x="258" y="84"/>
                      <a:pt x="258" y="84"/>
                    </a:cubicBezTo>
                    <a:cubicBezTo>
                      <a:pt x="267" y="79"/>
                      <a:pt x="276" y="74"/>
                      <a:pt x="285" y="69"/>
                    </a:cubicBezTo>
                    <a:cubicBezTo>
                      <a:pt x="284" y="67"/>
                      <a:pt x="284" y="67"/>
                      <a:pt x="284" y="67"/>
                    </a:cubicBezTo>
                    <a:moveTo>
                      <a:pt x="793" y="59"/>
                    </a:moveTo>
                    <a:cubicBezTo>
                      <a:pt x="792" y="61"/>
                      <a:pt x="792" y="61"/>
                      <a:pt x="792" y="61"/>
                    </a:cubicBezTo>
                    <a:cubicBezTo>
                      <a:pt x="801" y="66"/>
                      <a:pt x="810" y="71"/>
                      <a:pt x="819" y="76"/>
                    </a:cubicBezTo>
                    <a:cubicBezTo>
                      <a:pt x="820" y="74"/>
                      <a:pt x="820" y="74"/>
                      <a:pt x="820" y="74"/>
                    </a:cubicBezTo>
                    <a:cubicBezTo>
                      <a:pt x="811" y="69"/>
                      <a:pt x="802" y="64"/>
                      <a:pt x="793" y="59"/>
                    </a:cubicBezTo>
                    <a:moveTo>
                      <a:pt x="340" y="40"/>
                    </a:moveTo>
                    <a:cubicBezTo>
                      <a:pt x="330" y="44"/>
                      <a:pt x="321" y="48"/>
                      <a:pt x="311" y="53"/>
                    </a:cubicBezTo>
                    <a:cubicBezTo>
                      <a:pt x="312" y="55"/>
                      <a:pt x="312" y="55"/>
                      <a:pt x="312" y="55"/>
                    </a:cubicBezTo>
                    <a:cubicBezTo>
                      <a:pt x="322" y="50"/>
                      <a:pt x="331" y="46"/>
                      <a:pt x="341" y="42"/>
                    </a:cubicBezTo>
                    <a:cubicBezTo>
                      <a:pt x="340" y="40"/>
                      <a:pt x="340" y="40"/>
                      <a:pt x="340" y="40"/>
                    </a:cubicBezTo>
                    <a:moveTo>
                      <a:pt x="736" y="34"/>
                    </a:moveTo>
                    <a:cubicBezTo>
                      <a:pt x="735" y="36"/>
                      <a:pt x="735" y="36"/>
                      <a:pt x="735" y="36"/>
                    </a:cubicBezTo>
                    <a:cubicBezTo>
                      <a:pt x="744" y="40"/>
                      <a:pt x="754" y="44"/>
                      <a:pt x="764" y="48"/>
                    </a:cubicBezTo>
                    <a:cubicBezTo>
                      <a:pt x="764" y="46"/>
                      <a:pt x="764" y="46"/>
                      <a:pt x="764" y="46"/>
                    </a:cubicBezTo>
                    <a:cubicBezTo>
                      <a:pt x="755" y="42"/>
                      <a:pt x="745" y="38"/>
                      <a:pt x="736" y="34"/>
                    </a:cubicBezTo>
                    <a:moveTo>
                      <a:pt x="399" y="20"/>
                    </a:moveTo>
                    <a:cubicBezTo>
                      <a:pt x="389" y="23"/>
                      <a:pt x="379" y="26"/>
                      <a:pt x="369" y="29"/>
                    </a:cubicBezTo>
                    <a:cubicBezTo>
                      <a:pt x="370" y="31"/>
                      <a:pt x="370" y="31"/>
                      <a:pt x="370" y="31"/>
                    </a:cubicBezTo>
                    <a:cubicBezTo>
                      <a:pt x="380" y="28"/>
                      <a:pt x="390" y="25"/>
                      <a:pt x="399" y="22"/>
                    </a:cubicBezTo>
                    <a:cubicBezTo>
                      <a:pt x="399" y="20"/>
                      <a:pt x="399" y="20"/>
                      <a:pt x="399" y="20"/>
                    </a:cubicBezTo>
                    <a:moveTo>
                      <a:pt x="676" y="16"/>
                    </a:moveTo>
                    <a:cubicBezTo>
                      <a:pt x="676" y="18"/>
                      <a:pt x="676" y="18"/>
                      <a:pt x="676" y="18"/>
                    </a:cubicBezTo>
                    <a:cubicBezTo>
                      <a:pt x="686" y="20"/>
                      <a:pt x="696" y="23"/>
                      <a:pt x="705" y="26"/>
                    </a:cubicBezTo>
                    <a:cubicBezTo>
                      <a:pt x="706" y="24"/>
                      <a:pt x="706" y="24"/>
                      <a:pt x="706" y="24"/>
                    </a:cubicBezTo>
                    <a:cubicBezTo>
                      <a:pt x="696" y="21"/>
                      <a:pt x="686" y="18"/>
                      <a:pt x="676" y="16"/>
                    </a:cubicBezTo>
                    <a:moveTo>
                      <a:pt x="460" y="7"/>
                    </a:moveTo>
                    <a:cubicBezTo>
                      <a:pt x="450" y="8"/>
                      <a:pt x="439" y="10"/>
                      <a:pt x="429" y="13"/>
                    </a:cubicBezTo>
                    <a:cubicBezTo>
                      <a:pt x="430" y="15"/>
                      <a:pt x="430" y="15"/>
                      <a:pt x="430" y="15"/>
                    </a:cubicBezTo>
                    <a:cubicBezTo>
                      <a:pt x="440" y="12"/>
                      <a:pt x="450" y="10"/>
                      <a:pt x="460" y="9"/>
                    </a:cubicBezTo>
                    <a:cubicBezTo>
                      <a:pt x="460" y="7"/>
                      <a:pt x="460" y="7"/>
                      <a:pt x="460" y="7"/>
                    </a:cubicBezTo>
                    <a:moveTo>
                      <a:pt x="615" y="4"/>
                    </a:moveTo>
                    <a:cubicBezTo>
                      <a:pt x="615" y="6"/>
                      <a:pt x="615" y="6"/>
                      <a:pt x="615" y="6"/>
                    </a:cubicBezTo>
                    <a:cubicBezTo>
                      <a:pt x="625" y="8"/>
                      <a:pt x="635" y="9"/>
                      <a:pt x="645" y="11"/>
                    </a:cubicBezTo>
                    <a:cubicBezTo>
                      <a:pt x="646" y="9"/>
                      <a:pt x="646" y="9"/>
                      <a:pt x="646" y="9"/>
                    </a:cubicBezTo>
                    <a:cubicBezTo>
                      <a:pt x="635" y="7"/>
                      <a:pt x="625" y="6"/>
                      <a:pt x="615" y="4"/>
                    </a:cubicBezTo>
                    <a:moveTo>
                      <a:pt x="522" y="0"/>
                    </a:moveTo>
                    <a:cubicBezTo>
                      <a:pt x="511" y="1"/>
                      <a:pt x="501" y="2"/>
                      <a:pt x="491" y="3"/>
                    </a:cubicBezTo>
                    <a:cubicBezTo>
                      <a:pt x="491" y="5"/>
                      <a:pt x="491" y="5"/>
                      <a:pt x="491" y="5"/>
                    </a:cubicBezTo>
                    <a:cubicBezTo>
                      <a:pt x="501" y="4"/>
                      <a:pt x="511" y="3"/>
                      <a:pt x="522" y="2"/>
                    </a:cubicBezTo>
                    <a:cubicBezTo>
                      <a:pt x="522" y="0"/>
                      <a:pt x="522" y="0"/>
                      <a:pt x="522" y="0"/>
                    </a:cubicBezTo>
                    <a:moveTo>
                      <a:pt x="553" y="0"/>
                    </a:moveTo>
                    <a:cubicBezTo>
                      <a:pt x="553" y="2"/>
                      <a:pt x="553" y="2"/>
                      <a:pt x="553" y="2"/>
                    </a:cubicBezTo>
                    <a:cubicBezTo>
                      <a:pt x="563" y="2"/>
                      <a:pt x="573" y="3"/>
                      <a:pt x="584" y="3"/>
                    </a:cubicBezTo>
                    <a:cubicBezTo>
                      <a:pt x="584" y="1"/>
                      <a:pt x="584" y="1"/>
                      <a:pt x="584" y="1"/>
                    </a:cubicBezTo>
                    <a:cubicBezTo>
                      <a:pt x="574" y="0"/>
                      <a:pt x="563" y="0"/>
                      <a:pt x="55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292"/>
              <p:cNvSpPr>
                <a:spLocks noEditPoints="1"/>
              </p:cNvSpPr>
              <p:nvPr/>
            </p:nvSpPr>
            <p:spPr bwMode="auto">
              <a:xfrm>
                <a:off x="1201261" y="5499373"/>
                <a:ext cx="3758684" cy="737856"/>
              </a:xfrm>
              <a:custGeom>
                <a:avLst/>
                <a:gdLst>
                  <a:gd name="T0" fmla="*/ 350 w 715"/>
                  <a:gd name="T1" fmla="*/ 138 h 140"/>
                  <a:gd name="T2" fmla="*/ 344 w 715"/>
                  <a:gd name="T3" fmla="*/ 140 h 140"/>
                  <a:gd name="T4" fmla="*/ 375 w 715"/>
                  <a:gd name="T5" fmla="*/ 140 h 140"/>
                  <a:gd name="T6" fmla="*/ 282 w 715"/>
                  <a:gd name="T7" fmla="*/ 134 h 140"/>
                  <a:gd name="T8" fmla="*/ 313 w 715"/>
                  <a:gd name="T9" fmla="*/ 139 h 140"/>
                  <a:gd name="T10" fmla="*/ 282 w 715"/>
                  <a:gd name="T11" fmla="*/ 134 h 140"/>
                  <a:gd name="T12" fmla="*/ 406 w 715"/>
                  <a:gd name="T13" fmla="*/ 135 h 140"/>
                  <a:gd name="T14" fmla="*/ 437 w 715"/>
                  <a:gd name="T15" fmla="*/ 133 h 140"/>
                  <a:gd name="T16" fmla="*/ 221 w 715"/>
                  <a:gd name="T17" fmla="*/ 123 h 140"/>
                  <a:gd name="T18" fmla="*/ 251 w 715"/>
                  <a:gd name="T19" fmla="*/ 131 h 140"/>
                  <a:gd name="T20" fmla="*/ 221 w 715"/>
                  <a:gd name="T21" fmla="*/ 123 h 140"/>
                  <a:gd name="T22" fmla="*/ 467 w 715"/>
                  <a:gd name="T23" fmla="*/ 126 h 140"/>
                  <a:gd name="T24" fmla="*/ 498 w 715"/>
                  <a:gd name="T25" fmla="*/ 120 h 140"/>
                  <a:gd name="T26" fmla="*/ 162 w 715"/>
                  <a:gd name="T27" fmla="*/ 104 h 140"/>
                  <a:gd name="T28" fmla="*/ 191 w 715"/>
                  <a:gd name="T29" fmla="*/ 116 h 140"/>
                  <a:gd name="T30" fmla="*/ 162 w 715"/>
                  <a:gd name="T31" fmla="*/ 104 h 140"/>
                  <a:gd name="T32" fmla="*/ 527 w 715"/>
                  <a:gd name="T33" fmla="*/ 109 h 140"/>
                  <a:gd name="T34" fmla="*/ 557 w 715"/>
                  <a:gd name="T35" fmla="*/ 100 h 140"/>
                  <a:gd name="T36" fmla="*/ 105 w 715"/>
                  <a:gd name="T37" fmla="*/ 80 h 140"/>
                  <a:gd name="T38" fmla="*/ 132 w 715"/>
                  <a:gd name="T39" fmla="*/ 95 h 140"/>
                  <a:gd name="T40" fmla="*/ 105 w 715"/>
                  <a:gd name="T41" fmla="*/ 80 h 140"/>
                  <a:gd name="T42" fmla="*/ 584 w 715"/>
                  <a:gd name="T43" fmla="*/ 85 h 140"/>
                  <a:gd name="T44" fmla="*/ 613 w 715"/>
                  <a:gd name="T45" fmla="*/ 73 h 140"/>
                  <a:gd name="T46" fmla="*/ 51 w 715"/>
                  <a:gd name="T47" fmla="*/ 49 h 140"/>
                  <a:gd name="T48" fmla="*/ 77 w 715"/>
                  <a:gd name="T49" fmla="*/ 67 h 140"/>
                  <a:gd name="T50" fmla="*/ 51 w 715"/>
                  <a:gd name="T51" fmla="*/ 49 h 140"/>
                  <a:gd name="T52" fmla="*/ 639 w 715"/>
                  <a:gd name="T53" fmla="*/ 56 h 140"/>
                  <a:gd name="T54" fmla="*/ 666 w 715"/>
                  <a:gd name="T55" fmla="*/ 40 h 140"/>
                  <a:gd name="T56" fmla="*/ 1 w 715"/>
                  <a:gd name="T57" fmla="*/ 12 h 140"/>
                  <a:gd name="T58" fmla="*/ 25 w 715"/>
                  <a:gd name="T59" fmla="*/ 32 h 140"/>
                  <a:gd name="T60" fmla="*/ 1 w 715"/>
                  <a:gd name="T61" fmla="*/ 12 h 140"/>
                  <a:gd name="T62" fmla="*/ 689 w 715"/>
                  <a:gd name="T63" fmla="*/ 20 h 140"/>
                  <a:gd name="T64" fmla="*/ 715 w 715"/>
                  <a:gd name="T65" fmla="*/ 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15" h="140">
                    <a:moveTo>
                      <a:pt x="375" y="138"/>
                    </a:moveTo>
                    <a:cubicBezTo>
                      <a:pt x="367" y="138"/>
                      <a:pt x="358" y="138"/>
                      <a:pt x="350" y="138"/>
                    </a:cubicBezTo>
                    <a:cubicBezTo>
                      <a:pt x="348" y="138"/>
                      <a:pt x="346" y="138"/>
                      <a:pt x="344" y="138"/>
                    </a:cubicBezTo>
                    <a:cubicBezTo>
                      <a:pt x="344" y="140"/>
                      <a:pt x="344" y="140"/>
                      <a:pt x="344" y="140"/>
                    </a:cubicBezTo>
                    <a:cubicBezTo>
                      <a:pt x="346" y="140"/>
                      <a:pt x="348" y="140"/>
                      <a:pt x="350" y="140"/>
                    </a:cubicBezTo>
                    <a:cubicBezTo>
                      <a:pt x="358" y="140"/>
                      <a:pt x="367" y="140"/>
                      <a:pt x="375" y="140"/>
                    </a:cubicBezTo>
                    <a:cubicBezTo>
                      <a:pt x="375" y="138"/>
                      <a:pt x="375" y="138"/>
                      <a:pt x="375" y="138"/>
                    </a:cubicBezTo>
                    <a:moveTo>
                      <a:pt x="282" y="134"/>
                    </a:moveTo>
                    <a:cubicBezTo>
                      <a:pt x="282" y="136"/>
                      <a:pt x="282" y="136"/>
                      <a:pt x="282" y="136"/>
                    </a:cubicBezTo>
                    <a:cubicBezTo>
                      <a:pt x="292" y="137"/>
                      <a:pt x="303" y="138"/>
                      <a:pt x="313" y="139"/>
                    </a:cubicBezTo>
                    <a:cubicBezTo>
                      <a:pt x="313" y="137"/>
                      <a:pt x="313" y="137"/>
                      <a:pt x="313" y="137"/>
                    </a:cubicBezTo>
                    <a:cubicBezTo>
                      <a:pt x="303" y="136"/>
                      <a:pt x="292" y="135"/>
                      <a:pt x="282" y="134"/>
                    </a:cubicBezTo>
                    <a:moveTo>
                      <a:pt x="437" y="131"/>
                    </a:moveTo>
                    <a:cubicBezTo>
                      <a:pt x="426" y="133"/>
                      <a:pt x="416" y="134"/>
                      <a:pt x="406" y="135"/>
                    </a:cubicBezTo>
                    <a:cubicBezTo>
                      <a:pt x="406" y="138"/>
                      <a:pt x="406" y="138"/>
                      <a:pt x="406" y="138"/>
                    </a:cubicBezTo>
                    <a:cubicBezTo>
                      <a:pt x="416" y="136"/>
                      <a:pt x="427" y="135"/>
                      <a:pt x="437" y="133"/>
                    </a:cubicBezTo>
                    <a:cubicBezTo>
                      <a:pt x="437" y="131"/>
                      <a:pt x="437" y="131"/>
                      <a:pt x="437" y="131"/>
                    </a:cubicBezTo>
                    <a:moveTo>
                      <a:pt x="221" y="123"/>
                    </a:moveTo>
                    <a:cubicBezTo>
                      <a:pt x="221" y="125"/>
                      <a:pt x="221" y="125"/>
                      <a:pt x="221" y="125"/>
                    </a:cubicBezTo>
                    <a:cubicBezTo>
                      <a:pt x="231" y="127"/>
                      <a:pt x="241" y="129"/>
                      <a:pt x="251" y="131"/>
                    </a:cubicBezTo>
                    <a:cubicBezTo>
                      <a:pt x="251" y="129"/>
                      <a:pt x="251" y="129"/>
                      <a:pt x="251" y="129"/>
                    </a:cubicBezTo>
                    <a:cubicBezTo>
                      <a:pt x="241" y="127"/>
                      <a:pt x="231" y="125"/>
                      <a:pt x="221" y="123"/>
                    </a:cubicBezTo>
                    <a:moveTo>
                      <a:pt x="497" y="118"/>
                    </a:moveTo>
                    <a:cubicBezTo>
                      <a:pt x="487" y="121"/>
                      <a:pt x="477" y="123"/>
                      <a:pt x="467" y="126"/>
                    </a:cubicBezTo>
                    <a:cubicBezTo>
                      <a:pt x="467" y="128"/>
                      <a:pt x="467" y="128"/>
                      <a:pt x="467" y="128"/>
                    </a:cubicBezTo>
                    <a:cubicBezTo>
                      <a:pt x="478" y="125"/>
                      <a:pt x="488" y="123"/>
                      <a:pt x="498" y="120"/>
                    </a:cubicBezTo>
                    <a:cubicBezTo>
                      <a:pt x="497" y="118"/>
                      <a:pt x="497" y="118"/>
                      <a:pt x="497" y="118"/>
                    </a:cubicBezTo>
                    <a:moveTo>
                      <a:pt x="162" y="104"/>
                    </a:moveTo>
                    <a:cubicBezTo>
                      <a:pt x="161" y="106"/>
                      <a:pt x="161" y="106"/>
                      <a:pt x="161" y="106"/>
                    </a:cubicBezTo>
                    <a:cubicBezTo>
                      <a:pt x="171" y="110"/>
                      <a:pt x="181" y="113"/>
                      <a:pt x="191" y="116"/>
                    </a:cubicBezTo>
                    <a:cubicBezTo>
                      <a:pt x="191" y="114"/>
                      <a:pt x="191" y="114"/>
                      <a:pt x="191" y="114"/>
                    </a:cubicBezTo>
                    <a:cubicBezTo>
                      <a:pt x="181" y="111"/>
                      <a:pt x="171" y="108"/>
                      <a:pt x="162" y="104"/>
                    </a:cubicBezTo>
                    <a:moveTo>
                      <a:pt x="556" y="98"/>
                    </a:moveTo>
                    <a:cubicBezTo>
                      <a:pt x="546" y="102"/>
                      <a:pt x="537" y="106"/>
                      <a:pt x="527" y="109"/>
                    </a:cubicBezTo>
                    <a:cubicBezTo>
                      <a:pt x="527" y="111"/>
                      <a:pt x="527" y="111"/>
                      <a:pt x="527" y="111"/>
                    </a:cubicBezTo>
                    <a:cubicBezTo>
                      <a:pt x="537" y="107"/>
                      <a:pt x="547" y="104"/>
                      <a:pt x="557" y="100"/>
                    </a:cubicBezTo>
                    <a:cubicBezTo>
                      <a:pt x="556" y="98"/>
                      <a:pt x="556" y="98"/>
                      <a:pt x="556" y="98"/>
                    </a:cubicBezTo>
                    <a:moveTo>
                      <a:pt x="105" y="80"/>
                    </a:moveTo>
                    <a:cubicBezTo>
                      <a:pt x="104" y="81"/>
                      <a:pt x="104" y="81"/>
                      <a:pt x="104" y="81"/>
                    </a:cubicBezTo>
                    <a:cubicBezTo>
                      <a:pt x="113" y="86"/>
                      <a:pt x="123" y="91"/>
                      <a:pt x="132" y="95"/>
                    </a:cubicBezTo>
                    <a:cubicBezTo>
                      <a:pt x="133" y="93"/>
                      <a:pt x="133" y="93"/>
                      <a:pt x="133" y="93"/>
                    </a:cubicBezTo>
                    <a:cubicBezTo>
                      <a:pt x="124" y="89"/>
                      <a:pt x="114" y="84"/>
                      <a:pt x="105" y="80"/>
                    </a:cubicBezTo>
                    <a:moveTo>
                      <a:pt x="612" y="71"/>
                    </a:moveTo>
                    <a:cubicBezTo>
                      <a:pt x="603" y="76"/>
                      <a:pt x="594" y="81"/>
                      <a:pt x="584" y="85"/>
                    </a:cubicBezTo>
                    <a:cubicBezTo>
                      <a:pt x="585" y="87"/>
                      <a:pt x="585" y="87"/>
                      <a:pt x="585" y="87"/>
                    </a:cubicBezTo>
                    <a:cubicBezTo>
                      <a:pt x="594" y="83"/>
                      <a:pt x="604" y="78"/>
                      <a:pt x="613" y="73"/>
                    </a:cubicBezTo>
                    <a:cubicBezTo>
                      <a:pt x="612" y="71"/>
                      <a:pt x="612" y="71"/>
                      <a:pt x="612" y="71"/>
                    </a:cubicBezTo>
                    <a:moveTo>
                      <a:pt x="51" y="49"/>
                    </a:moveTo>
                    <a:cubicBezTo>
                      <a:pt x="50" y="50"/>
                      <a:pt x="50" y="50"/>
                      <a:pt x="50" y="50"/>
                    </a:cubicBezTo>
                    <a:cubicBezTo>
                      <a:pt x="59" y="56"/>
                      <a:pt x="68" y="61"/>
                      <a:pt x="77" y="67"/>
                    </a:cubicBezTo>
                    <a:cubicBezTo>
                      <a:pt x="78" y="65"/>
                      <a:pt x="78" y="65"/>
                      <a:pt x="78" y="65"/>
                    </a:cubicBezTo>
                    <a:cubicBezTo>
                      <a:pt x="69" y="60"/>
                      <a:pt x="60" y="54"/>
                      <a:pt x="51" y="49"/>
                    </a:cubicBezTo>
                    <a:moveTo>
                      <a:pt x="665" y="38"/>
                    </a:moveTo>
                    <a:cubicBezTo>
                      <a:pt x="656" y="44"/>
                      <a:pt x="647" y="50"/>
                      <a:pt x="639" y="56"/>
                    </a:cubicBezTo>
                    <a:cubicBezTo>
                      <a:pt x="640" y="57"/>
                      <a:pt x="640" y="57"/>
                      <a:pt x="640" y="57"/>
                    </a:cubicBezTo>
                    <a:cubicBezTo>
                      <a:pt x="649" y="52"/>
                      <a:pt x="657" y="46"/>
                      <a:pt x="666" y="40"/>
                    </a:cubicBezTo>
                    <a:cubicBezTo>
                      <a:pt x="665" y="38"/>
                      <a:pt x="665" y="38"/>
                      <a:pt x="665" y="38"/>
                    </a:cubicBezTo>
                    <a:moveTo>
                      <a:pt x="1" y="12"/>
                    </a:moveTo>
                    <a:cubicBezTo>
                      <a:pt x="0" y="13"/>
                      <a:pt x="0" y="13"/>
                      <a:pt x="0" y="13"/>
                    </a:cubicBezTo>
                    <a:cubicBezTo>
                      <a:pt x="8" y="20"/>
                      <a:pt x="16" y="26"/>
                      <a:pt x="25" y="32"/>
                    </a:cubicBezTo>
                    <a:cubicBezTo>
                      <a:pt x="26" y="31"/>
                      <a:pt x="26" y="31"/>
                      <a:pt x="26" y="31"/>
                    </a:cubicBezTo>
                    <a:cubicBezTo>
                      <a:pt x="18" y="25"/>
                      <a:pt x="9" y="18"/>
                      <a:pt x="1" y="12"/>
                    </a:cubicBezTo>
                    <a:moveTo>
                      <a:pt x="713" y="0"/>
                    </a:moveTo>
                    <a:cubicBezTo>
                      <a:pt x="706" y="7"/>
                      <a:pt x="698" y="13"/>
                      <a:pt x="689" y="20"/>
                    </a:cubicBezTo>
                    <a:cubicBezTo>
                      <a:pt x="691" y="21"/>
                      <a:pt x="691" y="21"/>
                      <a:pt x="691" y="21"/>
                    </a:cubicBezTo>
                    <a:cubicBezTo>
                      <a:pt x="699" y="15"/>
                      <a:pt x="707" y="8"/>
                      <a:pt x="715" y="1"/>
                    </a:cubicBezTo>
                    <a:cubicBezTo>
                      <a:pt x="713" y="0"/>
                      <a:pt x="713" y="0"/>
                      <a:pt x="7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cxnSp>
        <p:nvCxnSpPr>
          <p:cNvPr id="336" name="直接连接符 335"/>
          <p:cNvCxnSpPr/>
          <p:nvPr/>
        </p:nvCxnSpPr>
        <p:spPr>
          <a:xfrm>
            <a:off x="6990568" y="3257328"/>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a:off x="6990568" y="4301026"/>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0" name="文本框 339"/>
          <p:cNvSpPr txBox="1"/>
          <p:nvPr/>
        </p:nvSpPr>
        <p:spPr>
          <a:xfrm>
            <a:off x="2335265" y="2790528"/>
            <a:ext cx="1423521" cy="830997"/>
          </a:xfrm>
          <a:prstGeom prst="rect">
            <a:avLst/>
          </a:prstGeom>
          <a:noFill/>
        </p:spPr>
        <p:txBody>
          <a:bodyPr wrap="square" rtlCol="0">
            <a:spAutoFit/>
          </a:bodyPr>
          <a:lstStyle/>
          <a:p>
            <a:pPr algn="ctr"/>
            <a:r>
              <a:rPr lang="zh-CN" altLang="en-US" sz="4800" dirty="0">
                <a:latin typeface="迷你简幼线" panose="03000509000000000000" pitchFamily="65" charset="-122"/>
                <a:ea typeface="迷你简幼线" panose="03000509000000000000" pitchFamily="65" charset="-122"/>
              </a:rPr>
              <a:t>目录</a:t>
            </a:r>
          </a:p>
        </p:txBody>
      </p:sp>
    </p:spTree>
    <p:extLst>
      <p:ext uri="{BB962C8B-B14F-4D97-AF65-F5344CB8AC3E}">
        <p14:creationId xmlns:p14="http://schemas.microsoft.com/office/powerpoint/2010/main" val="331263993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34"/>
                                        </p:tgtEl>
                                        <p:attrNameLst>
                                          <p:attrName>style.visibility</p:attrName>
                                        </p:attrNameLst>
                                      </p:cBhvr>
                                      <p:to>
                                        <p:strVal val="visible"/>
                                      </p:to>
                                    </p:set>
                                    <p:anim calcmode="lin" valueType="num">
                                      <p:cBhvr additive="base">
                                        <p:cTn id="7" dur="500" fill="hold"/>
                                        <p:tgtEl>
                                          <p:spTgt spid="334"/>
                                        </p:tgtEl>
                                        <p:attrNameLst>
                                          <p:attrName>ppt_x</p:attrName>
                                        </p:attrNameLst>
                                      </p:cBhvr>
                                      <p:tavLst>
                                        <p:tav tm="0">
                                          <p:val>
                                            <p:strVal val="0-#ppt_w/2"/>
                                          </p:val>
                                        </p:tav>
                                        <p:tav tm="100000">
                                          <p:val>
                                            <p:strVal val="#ppt_x"/>
                                          </p:val>
                                        </p:tav>
                                      </p:tavLst>
                                    </p:anim>
                                    <p:anim calcmode="lin" valueType="num">
                                      <p:cBhvr additive="base">
                                        <p:cTn id="8" dur="500" fill="hold"/>
                                        <p:tgtEl>
                                          <p:spTgt spid="3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40"/>
                                        </p:tgtEl>
                                        <p:attrNameLst>
                                          <p:attrName>style.visibility</p:attrName>
                                        </p:attrNameLst>
                                      </p:cBhvr>
                                      <p:to>
                                        <p:strVal val="visible"/>
                                      </p:to>
                                    </p:set>
                                    <p:anim calcmode="lin" valueType="num">
                                      <p:cBhvr additive="base">
                                        <p:cTn id="12" dur="500"/>
                                        <p:tgtEl>
                                          <p:spTgt spid="340"/>
                                        </p:tgtEl>
                                        <p:attrNameLst>
                                          <p:attrName>ppt_y</p:attrName>
                                        </p:attrNameLst>
                                      </p:cBhvr>
                                      <p:tavLst>
                                        <p:tav tm="0">
                                          <p:val>
                                            <p:strVal val="#ppt_y+#ppt_h*1.125000"/>
                                          </p:val>
                                        </p:tav>
                                        <p:tav tm="100000">
                                          <p:val>
                                            <p:strVal val="#ppt_y"/>
                                          </p:val>
                                        </p:tav>
                                      </p:tavLst>
                                    </p:anim>
                                    <p:animEffect transition="in" filter="wipe(up)">
                                      <p:cBhvr>
                                        <p:cTn id="13" dur="500"/>
                                        <p:tgtEl>
                                          <p:spTgt spid="340"/>
                                        </p:tgtEl>
                                      </p:cBhvr>
                                    </p:animEffect>
                                  </p:childTnLst>
                                </p:cTn>
                              </p:par>
                            </p:childTnLst>
                          </p:cTn>
                        </p:par>
                        <p:par>
                          <p:cTn id="14" fill="hold">
                            <p:stCondLst>
                              <p:cond delay="1050"/>
                            </p:stCondLst>
                            <p:childTnLst>
                              <p:par>
                                <p:cTn id="15" presetID="12" presetClass="entr" presetSubtype="4"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p:tgtEl>
                                          <p:spTgt spid="3"/>
                                        </p:tgtEl>
                                        <p:attrNameLst>
                                          <p:attrName>ppt_y</p:attrName>
                                        </p:attrNameLst>
                                      </p:cBhvr>
                                      <p:tavLst>
                                        <p:tav tm="0">
                                          <p:val>
                                            <p:strVal val="#ppt_y+#ppt_h*1.125000"/>
                                          </p:val>
                                        </p:tav>
                                        <p:tav tm="100000">
                                          <p:val>
                                            <p:strVal val="#ppt_y"/>
                                          </p:val>
                                        </p:tav>
                                      </p:tavLst>
                                    </p:anim>
                                    <p:animEffect transition="in" filter="wipe(up)">
                                      <p:cBhvr>
                                        <p:cTn id="18" dur="500"/>
                                        <p:tgtEl>
                                          <p:spTgt spid="3"/>
                                        </p:tgtEl>
                                      </p:cBhvr>
                                    </p:animEffect>
                                  </p:childTnLst>
                                </p:cTn>
                              </p:par>
                            </p:childTnLst>
                          </p:cTn>
                        </p:par>
                        <p:par>
                          <p:cTn id="19" fill="hold">
                            <p:stCondLst>
                              <p:cond delay="1900"/>
                            </p:stCondLst>
                            <p:childTnLst>
                              <p:par>
                                <p:cTn id="20" presetID="21" presetClass="entr" presetSubtype="1" fill="hold" nodeType="after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heel(1)">
                                      <p:cBhvr>
                                        <p:cTn id="22" dur="500"/>
                                        <p:tgtEl>
                                          <p:spTgt spid="67"/>
                                        </p:tgtEl>
                                      </p:cBhvr>
                                    </p:animEffect>
                                  </p:childTnLst>
                                </p:cTn>
                              </p:par>
                            </p:childTnLst>
                          </p:cTn>
                        </p:par>
                        <p:par>
                          <p:cTn id="23" fill="hold">
                            <p:stCondLst>
                              <p:cond delay="2400"/>
                            </p:stCondLst>
                            <p:childTnLst>
                              <p:par>
                                <p:cTn id="24" presetID="12" presetClass="entr" presetSubtype="4" fill="hold" grpId="0" nodeType="afterEffect">
                                  <p:stCondLst>
                                    <p:cond delay="0"/>
                                  </p:stCondLst>
                                  <p:iterate type="lt">
                                    <p:tmPct val="10000"/>
                                  </p:iterate>
                                  <p:childTnLst>
                                    <p:set>
                                      <p:cBhvr>
                                        <p:cTn id="25" dur="1" fill="hold">
                                          <p:stCondLst>
                                            <p:cond delay="0"/>
                                          </p:stCondLst>
                                        </p:cTn>
                                        <p:tgtEl>
                                          <p:spTgt spid="262"/>
                                        </p:tgtEl>
                                        <p:attrNameLst>
                                          <p:attrName>style.visibility</p:attrName>
                                        </p:attrNameLst>
                                      </p:cBhvr>
                                      <p:to>
                                        <p:strVal val="visible"/>
                                      </p:to>
                                    </p:set>
                                    <p:anim calcmode="lin" valueType="num">
                                      <p:cBhvr additive="base">
                                        <p:cTn id="26" dur="500"/>
                                        <p:tgtEl>
                                          <p:spTgt spid="262"/>
                                        </p:tgtEl>
                                        <p:attrNameLst>
                                          <p:attrName>ppt_y</p:attrName>
                                        </p:attrNameLst>
                                      </p:cBhvr>
                                      <p:tavLst>
                                        <p:tav tm="0">
                                          <p:val>
                                            <p:strVal val="#ppt_y+#ppt_h*1.125000"/>
                                          </p:val>
                                        </p:tav>
                                        <p:tav tm="100000">
                                          <p:val>
                                            <p:strVal val="#ppt_y"/>
                                          </p:val>
                                        </p:tav>
                                      </p:tavLst>
                                    </p:anim>
                                    <p:animEffect transition="in" filter="wipe(up)">
                                      <p:cBhvr>
                                        <p:cTn id="27" dur="500"/>
                                        <p:tgtEl>
                                          <p:spTgt spid="262"/>
                                        </p:tgtEl>
                                      </p:cBhvr>
                                    </p:animEffect>
                                  </p:childTnLst>
                                </p:cTn>
                              </p:par>
                            </p:childTnLst>
                          </p:cTn>
                        </p:par>
                        <p:par>
                          <p:cTn id="28" fill="hold">
                            <p:stCondLst>
                              <p:cond delay="2950"/>
                            </p:stCondLst>
                            <p:childTnLst>
                              <p:par>
                                <p:cTn id="29" presetID="22" presetClass="entr" presetSubtype="8" fill="hold" nodeType="afterEffect">
                                  <p:stCondLst>
                                    <p:cond delay="0"/>
                                  </p:stCondLst>
                                  <p:childTnLst>
                                    <p:set>
                                      <p:cBhvr>
                                        <p:cTn id="30" dur="1" fill="hold">
                                          <p:stCondLst>
                                            <p:cond delay="0"/>
                                          </p:stCondLst>
                                        </p:cTn>
                                        <p:tgtEl>
                                          <p:spTgt spid="336"/>
                                        </p:tgtEl>
                                        <p:attrNameLst>
                                          <p:attrName>style.visibility</p:attrName>
                                        </p:attrNameLst>
                                      </p:cBhvr>
                                      <p:to>
                                        <p:strVal val="visible"/>
                                      </p:to>
                                    </p:set>
                                    <p:animEffect transition="in" filter="wipe(left)">
                                      <p:cBhvr>
                                        <p:cTn id="31" dur="500"/>
                                        <p:tgtEl>
                                          <p:spTgt spid="336"/>
                                        </p:tgtEl>
                                      </p:cBhvr>
                                    </p:animEffect>
                                  </p:childTnLst>
                                </p:cTn>
                              </p:par>
                            </p:childTnLst>
                          </p:cTn>
                        </p:par>
                        <p:par>
                          <p:cTn id="32" fill="hold">
                            <p:stCondLst>
                              <p:cond delay="3450"/>
                            </p:stCondLst>
                            <p:childTnLst>
                              <p:par>
                                <p:cTn id="33" presetID="12" presetClass="entr" presetSubtype="1" fill="hold" grpId="0" nodeType="afterEffect">
                                  <p:stCondLst>
                                    <p:cond delay="0"/>
                                  </p:stCondLst>
                                  <p:iterate type="lt">
                                    <p:tmPct val="10000"/>
                                  </p:iterate>
                                  <p:childTnLst>
                                    <p:set>
                                      <p:cBhvr>
                                        <p:cTn id="34" dur="1" fill="hold">
                                          <p:stCondLst>
                                            <p:cond delay="0"/>
                                          </p:stCondLst>
                                        </p:cTn>
                                        <p:tgtEl>
                                          <p:spTgt spid="133"/>
                                        </p:tgtEl>
                                        <p:attrNameLst>
                                          <p:attrName>style.visibility</p:attrName>
                                        </p:attrNameLst>
                                      </p:cBhvr>
                                      <p:to>
                                        <p:strVal val="visible"/>
                                      </p:to>
                                    </p:set>
                                    <p:anim calcmode="lin" valueType="num">
                                      <p:cBhvr additive="base">
                                        <p:cTn id="35" dur="250"/>
                                        <p:tgtEl>
                                          <p:spTgt spid="133"/>
                                        </p:tgtEl>
                                        <p:attrNameLst>
                                          <p:attrName>ppt_y</p:attrName>
                                        </p:attrNameLst>
                                      </p:cBhvr>
                                      <p:tavLst>
                                        <p:tav tm="0">
                                          <p:val>
                                            <p:strVal val="#ppt_y-#ppt_h*1.125000"/>
                                          </p:val>
                                        </p:tav>
                                        <p:tav tm="100000">
                                          <p:val>
                                            <p:strVal val="#ppt_y"/>
                                          </p:val>
                                        </p:tav>
                                      </p:tavLst>
                                    </p:anim>
                                    <p:animEffect transition="in" filter="wipe(down)">
                                      <p:cBhvr>
                                        <p:cTn id="36" dur="250"/>
                                        <p:tgtEl>
                                          <p:spTgt spid="133"/>
                                        </p:tgtEl>
                                      </p:cBhvr>
                                    </p:animEffect>
                                  </p:childTnLst>
                                </p:cTn>
                              </p:par>
                            </p:childTnLst>
                          </p:cTn>
                        </p:par>
                        <p:par>
                          <p:cTn id="37" fill="hold">
                            <p:stCondLst>
                              <p:cond delay="3775"/>
                            </p:stCondLst>
                            <p:childTnLst>
                              <p:par>
                                <p:cTn id="38" presetID="21" presetClass="entr" presetSubtype="1"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heel(1)">
                                      <p:cBhvr>
                                        <p:cTn id="40" dur="500"/>
                                        <p:tgtEl>
                                          <p:spTgt spid="21"/>
                                        </p:tgtEl>
                                      </p:cBhvr>
                                    </p:animEffect>
                                  </p:childTnLst>
                                </p:cTn>
                              </p:par>
                            </p:childTnLst>
                          </p:cTn>
                        </p:par>
                        <p:par>
                          <p:cTn id="41" fill="hold">
                            <p:stCondLst>
                              <p:cond delay="4275"/>
                            </p:stCondLst>
                            <p:childTnLst>
                              <p:par>
                                <p:cTn id="42" presetID="12" presetClass="entr" presetSubtype="4" fill="hold" grpId="0" nodeType="afterEffect">
                                  <p:stCondLst>
                                    <p:cond delay="0"/>
                                  </p:stCondLst>
                                  <p:iterate type="lt">
                                    <p:tmPct val="10000"/>
                                  </p:iterate>
                                  <p:childTnLst>
                                    <p:set>
                                      <p:cBhvr>
                                        <p:cTn id="43" dur="1" fill="hold">
                                          <p:stCondLst>
                                            <p:cond delay="0"/>
                                          </p:stCondLst>
                                        </p:cTn>
                                        <p:tgtEl>
                                          <p:spTgt spid="263"/>
                                        </p:tgtEl>
                                        <p:attrNameLst>
                                          <p:attrName>style.visibility</p:attrName>
                                        </p:attrNameLst>
                                      </p:cBhvr>
                                      <p:to>
                                        <p:strVal val="visible"/>
                                      </p:to>
                                    </p:set>
                                    <p:anim calcmode="lin" valueType="num">
                                      <p:cBhvr additive="base">
                                        <p:cTn id="44" dur="500"/>
                                        <p:tgtEl>
                                          <p:spTgt spid="263"/>
                                        </p:tgtEl>
                                        <p:attrNameLst>
                                          <p:attrName>ppt_y</p:attrName>
                                        </p:attrNameLst>
                                      </p:cBhvr>
                                      <p:tavLst>
                                        <p:tav tm="0">
                                          <p:val>
                                            <p:strVal val="#ppt_y+#ppt_h*1.125000"/>
                                          </p:val>
                                        </p:tav>
                                        <p:tav tm="100000">
                                          <p:val>
                                            <p:strVal val="#ppt_y"/>
                                          </p:val>
                                        </p:tav>
                                      </p:tavLst>
                                    </p:anim>
                                    <p:animEffect transition="in" filter="wipe(up)">
                                      <p:cBhvr>
                                        <p:cTn id="45" dur="500"/>
                                        <p:tgtEl>
                                          <p:spTgt spid="263"/>
                                        </p:tgtEl>
                                      </p:cBhvr>
                                    </p:animEffect>
                                  </p:childTnLst>
                                </p:cTn>
                              </p:par>
                            </p:childTnLst>
                          </p:cTn>
                        </p:par>
                        <p:par>
                          <p:cTn id="46" fill="hold">
                            <p:stCondLst>
                              <p:cond delay="4825"/>
                            </p:stCondLst>
                            <p:childTnLst>
                              <p:par>
                                <p:cTn id="47" presetID="22" presetClass="entr" presetSubtype="8" fill="hold" nodeType="afterEffect">
                                  <p:stCondLst>
                                    <p:cond delay="0"/>
                                  </p:stCondLst>
                                  <p:childTnLst>
                                    <p:set>
                                      <p:cBhvr>
                                        <p:cTn id="48" dur="1" fill="hold">
                                          <p:stCondLst>
                                            <p:cond delay="0"/>
                                          </p:stCondLst>
                                        </p:cTn>
                                        <p:tgtEl>
                                          <p:spTgt spid="337"/>
                                        </p:tgtEl>
                                        <p:attrNameLst>
                                          <p:attrName>style.visibility</p:attrName>
                                        </p:attrNameLst>
                                      </p:cBhvr>
                                      <p:to>
                                        <p:strVal val="visible"/>
                                      </p:to>
                                    </p:set>
                                    <p:animEffect transition="in" filter="wipe(left)">
                                      <p:cBhvr>
                                        <p:cTn id="49" dur="500"/>
                                        <p:tgtEl>
                                          <p:spTgt spid="337"/>
                                        </p:tgtEl>
                                      </p:cBhvr>
                                    </p:animEffect>
                                  </p:childTnLst>
                                </p:cTn>
                              </p:par>
                            </p:childTnLst>
                          </p:cTn>
                        </p:par>
                        <p:par>
                          <p:cTn id="50" fill="hold">
                            <p:stCondLst>
                              <p:cond delay="5325"/>
                            </p:stCondLst>
                            <p:childTnLst>
                              <p:par>
                                <p:cTn id="51" presetID="12" presetClass="entr" presetSubtype="1" fill="hold" grpId="0" nodeType="afterEffect">
                                  <p:stCondLst>
                                    <p:cond delay="0"/>
                                  </p:stCondLst>
                                  <p:iterate type="lt">
                                    <p:tmPct val="10000"/>
                                  </p:iterate>
                                  <p:childTnLst>
                                    <p:set>
                                      <p:cBhvr>
                                        <p:cTn id="52" dur="1" fill="hold">
                                          <p:stCondLst>
                                            <p:cond delay="0"/>
                                          </p:stCondLst>
                                        </p:cTn>
                                        <p:tgtEl>
                                          <p:spTgt spid="134"/>
                                        </p:tgtEl>
                                        <p:attrNameLst>
                                          <p:attrName>style.visibility</p:attrName>
                                        </p:attrNameLst>
                                      </p:cBhvr>
                                      <p:to>
                                        <p:strVal val="visible"/>
                                      </p:to>
                                    </p:set>
                                    <p:anim calcmode="lin" valueType="num">
                                      <p:cBhvr additive="base">
                                        <p:cTn id="53" dur="250"/>
                                        <p:tgtEl>
                                          <p:spTgt spid="134"/>
                                        </p:tgtEl>
                                        <p:attrNameLst>
                                          <p:attrName>ppt_y</p:attrName>
                                        </p:attrNameLst>
                                      </p:cBhvr>
                                      <p:tavLst>
                                        <p:tav tm="0">
                                          <p:val>
                                            <p:strVal val="#ppt_y-#ppt_h*1.125000"/>
                                          </p:val>
                                        </p:tav>
                                        <p:tav tm="100000">
                                          <p:val>
                                            <p:strVal val="#ppt_y"/>
                                          </p:val>
                                        </p:tav>
                                      </p:tavLst>
                                    </p:anim>
                                    <p:animEffect transition="in" filter="wipe(down)">
                                      <p:cBhvr>
                                        <p:cTn id="54" dur="25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3" grpId="0"/>
      <p:bldP spid="134" grpId="0"/>
      <p:bldP spid="262" grpId="0"/>
      <p:bldP spid="263" grpId="0"/>
      <p:bldP spid="3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HDFS</a:t>
            </a:r>
          </a:p>
        </p:txBody>
      </p:sp>
      <p:sp>
        <p:nvSpPr>
          <p:cNvPr id="6" name="矩形 5">
            <a:extLst>
              <a:ext uri="{FF2B5EF4-FFF2-40B4-BE49-F238E27FC236}">
                <a16:creationId xmlns:a16="http://schemas.microsoft.com/office/drawing/2014/main" id="{80F45C1E-9E5D-4488-AF2C-4431221ABFED}"/>
              </a:ext>
            </a:extLst>
          </p:cNvPr>
          <p:cNvSpPr/>
          <p:nvPr/>
        </p:nvSpPr>
        <p:spPr>
          <a:xfrm>
            <a:off x="407368" y="1070156"/>
            <a:ext cx="11377263" cy="1754326"/>
          </a:xfrm>
          <a:prstGeom prst="rect">
            <a:avLst/>
          </a:prstGeom>
        </p:spPr>
        <p:txBody>
          <a:bodyPr wrap="square">
            <a:spAutoFit/>
          </a:bodyPr>
          <a:lstStyle/>
          <a:p>
            <a:pPr fontAlgn="ctr"/>
            <a:r>
              <a:rPr lang="en-US" altLang="zh-CN" b="1" dirty="0"/>
              <a:t>HDFS</a:t>
            </a:r>
            <a:r>
              <a:rPr lang="zh-CN" altLang="en-US" b="1" dirty="0"/>
              <a:t>需求：</a:t>
            </a:r>
            <a:endParaRPr lang="en-US" altLang="zh-CN" b="1" dirty="0"/>
          </a:p>
          <a:p>
            <a:pPr fontAlgn="ctr"/>
            <a:endParaRPr lang="en-US" altLang="zh-CN" b="1" dirty="0"/>
          </a:p>
          <a:p>
            <a:r>
              <a:rPr lang="zh-CN" altLang="en-US" dirty="0"/>
              <a:t>操作系统中负责管理和存储文件信息的软件机构称为文件管理系统，简称文件系统。简单的理解为，只要有文件管理，就得有文件系统。文件系统由三部分组成：与文件管理有关软件、被管理文件以及实施文件管理所需数据结构。文件系统是对文件存储器空间进行组织和分配，负责文件存储并对存入的文件进行保护和检索的系统。</a:t>
            </a:r>
            <a:endParaRPr lang="zh-CN" altLang="zh-CN" b="1" dirty="0"/>
          </a:p>
        </p:txBody>
      </p:sp>
      <p:pic>
        <p:nvPicPr>
          <p:cNvPr id="1026" name="Picture 2" descr="preview">
            <a:extLst>
              <a:ext uri="{FF2B5EF4-FFF2-40B4-BE49-F238E27FC236}">
                <a16:creationId xmlns:a16="http://schemas.microsoft.com/office/drawing/2014/main" id="{3729FE59-A906-4EFC-A61C-CDB731664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1580" y="2636912"/>
            <a:ext cx="914400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88005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HDFS</a:t>
            </a:r>
          </a:p>
        </p:txBody>
      </p:sp>
      <p:sp>
        <p:nvSpPr>
          <p:cNvPr id="6" name="矩形 5">
            <a:extLst>
              <a:ext uri="{FF2B5EF4-FFF2-40B4-BE49-F238E27FC236}">
                <a16:creationId xmlns:a16="http://schemas.microsoft.com/office/drawing/2014/main" id="{80F45C1E-9E5D-4488-AF2C-4431221ABFED}"/>
              </a:ext>
            </a:extLst>
          </p:cNvPr>
          <p:cNvSpPr/>
          <p:nvPr/>
        </p:nvSpPr>
        <p:spPr>
          <a:xfrm>
            <a:off x="407368" y="1405500"/>
            <a:ext cx="11377263" cy="1200329"/>
          </a:xfrm>
          <a:prstGeom prst="rect">
            <a:avLst/>
          </a:prstGeom>
        </p:spPr>
        <p:txBody>
          <a:bodyPr wrap="square">
            <a:spAutoFit/>
          </a:bodyPr>
          <a:lstStyle/>
          <a:p>
            <a:pPr fontAlgn="ctr"/>
            <a:r>
              <a:rPr lang="en-US" altLang="zh-CN" b="1" dirty="0"/>
              <a:t>HDFS</a:t>
            </a:r>
            <a:r>
              <a:rPr lang="zh-CN" altLang="en-US" b="1" dirty="0"/>
              <a:t>需求：</a:t>
            </a:r>
            <a:endParaRPr lang="en-US" altLang="zh-CN" b="1" dirty="0"/>
          </a:p>
          <a:p>
            <a:pPr fontAlgn="ctr"/>
            <a:endParaRPr lang="en-US" altLang="zh-CN" b="1" dirty="0"/>
          </a:p>
          <a:p>
            <a:r>
              <a:rPr lang="zh-CN" altLang="en-US" dirty="0"/>
              <a:t>磁盘面对的海量信息有证券交易所的每天</a:t>
            </a:r>
            <a:r>
              <a:rPr lang="en-US" altLang="zh-CN" dirty="0"/>
              <a:t>1TB</a:t>
            </a:r>
            <a:r>
              <a:rPr lang="zh-CN" altLang="en-US" dirty="0"/>
              <a:t>的信息；社交网站上</a:t>
            </a:r>
            <a:r>
              <a:rPr lang="en-US" altLang="zh-CN" dirty="0"/>
              <a:t>2PB</a:t>
            </a:r>
            <a:r>
              <a:rPr lang="zh-CN" altLang="en-US" dirty="0"/>
              <a:t>的图片；计算机每天产生的</a:t>
            </a:r>
            <a:r>
              <a:rPr lang="en-US" altLang="zh-CN" dirty="0"/>
              <a:t>100GB</a:t>
            </a:r>
            <a:r>
              <a:rPr lang="zh-CN" altLang="en-US" dirty="0"/>
              <a:t>到</a:t>
            </a:r>
            <a:r>
              <a:rPr lang="en-US" altLang="zh-CN" dirty="0"/>
              <a:t>10TB</a:t>
            </a:r>
            <a:r>
              <a:rPr lang="zh-CN" altLang="en-US" dirty="0"/>
              <a:t>的机器日志，缓存文件，</a:t>
            </a:r>
            <a:r>
              <a:rPr lang="en-US" altLang="zh-CN" dirty="0"/>
              <a:t>RFID</a:t>
            </a:r>
            <a:r>
              <a:rPr lang="zh-CN" altLang="en-US" dirty="0"/>
              <a:t>检测器等等。</a:t>
            </a:r>
            <a:endParaRPr lang="zh-CN" altLang="zh-CN" b="1" dirty="0"/>
          </a:p>
        </p:txBody>
      </p:sp>
      <p:pic>
        <p:nvPicPr>
          <p:cNvPr id="1030" name="Picture 6" descr="preview">
            <a:extLst>
              <a:ext uri="{FF2B5EF4-FFF2-40B4-BE49-F238E27FC236}">
                <a16:creationId xmlns:a16="http://schemas.microsoft.com/office/drawing/2014/main" id="{39A8663C-CA3C-413E-908E-A94B387C0B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677" y="2656717"/>
            <a:ext cx="8429625" cy="205740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4CBE35D0-D2E6-495B-9C70-2BAE498B0873}"/>
              </a:ext>
            </a:extLst>
          </p:cNvPr>
          <p:cNvSpPr/>
          <p:nvPr/>
        </p:nvSpPr>
        <p:spPr>
          <a:xfrm>
            <a:off x="496900" y="5097958"/>
            <a:ext cx="11287731" cy="923330"/>
          </a:xfrm>
          <a:prstGeom prst="rect">
            <a:avLst/>
          </a:prstGeom>
        </p:spPr>
        <p:txBody>
          <a:bodyPr wrap="square">
            <a:spAutoFit/>
          </a:bodyPr>
          <a:lstStyle/>
          <a:p>
            <a:r>
              <a:rPr lang="zh-CN" altLang="en-US" dirty="0">
                <a:solidFill>
                  <a:srgbClr val="121212"/>
                </a:solidFill>
              </a:rPr>
              <a:t>既然读取一块磁盘的所有数据需要很长时间，写入更是需要更长时间（写入时间一般是读取时间的</a:t>
            </a:r>
            <a:r>
              <a:rPr lang="en-US" altLang="zh-CN" dirty="0">
                <a:solidFill>
                  <a:srgbClr val="121212"/>
                </a:solidFill>
              </a:rPr>
              <a:t>3</a:t>
            </a:r>
            <a:r>
              <a:rPr lang="zh-CN" altLang="en-US" dirty="0">
                <a:solidFill>
                  <a:srgbClr val="121212"/>
                </a:solidFill>
              </a:rPr>
              <a:t>倍）。我们需要一个巨大文件难道得换传输速度</a:t>
            </a:r>
            <a:r>
              <a:rPr lang="en-US" altLang="zh-CN" dirty="0">
                <a:solidFill>
                  <a:srgbClr val="121212"/>
                </a:solidFill>
              </a:rPr>
              <a:t>10GB/S</a:t>
            </a:r>
            <a:r>
              <a:rPr lang="zh-CN" altLang="en-US" dirty="0">
                <a:solidFill>
                  <a:srgbClr val="121212"/>
                </a:solidFill>
              </a:rPr>
              <a:t>的磁盘（现在没有这样的磁盘），而且即使有文件为</a:t>
            </a:r>
            <a:r>
              <a:rPr lang="en-US" altLang="zh-CN" dirty="0">
                <a:solidFill>
                  <a:srgbClr val="121212"/>
                </a:solidFill>
              </a:rPr>
              <a:t>1ZB</a:t>
            </a:r>
            <a:r>
              <a:rPr lang="zh-CN" altLang="en-US" dirty="0">
                <a:solidFill>
                  <a:srgbClr val="121212"/>
                </a:solidFill>
              </a:rPr>
              <a:t>，或者小点</a:t>
            </a:r>
            <a:r>
              <a:rPr lang="en-US" altLang="zh-CN" dirty="0">
                <a:solidFill>
                  <a:srgbClr val="121212"/>
                </a:solidFill>
              </a:rPr>
              <a:t>10EB</a:t>
            </a:r>
            <a:r>
              <a:rPr lang="zh-CN" altLang="en-US" dirty="0">
                <a:solidFill>
                  <a:srgbClr val="121212"/>
                </a:solidFill>
              </a:rPr>
              <a:t>时，这样的磁盘也无法做到随读随取。</a:t>
            </a:r>
          </a:p>
        </p:txBody>
      </p:sp>
    </p:spTree>
    <p:extLst>
      <p:ext uri="{BB962C8B-B14F-4D97-AF65-F5344CB8AC3E}">
        <p14:creationId xmlns:p14="http://schemas.microsoft.com/office/powerpoint/2010/main" val="287018632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HDFS</a:t>
            </a:r>
          </a:p>
        </p:txBody>
      </p:sp>
      <p:sp>
        <p:nvSpPr>
          <p:cNvPr id="6" name="矩形 5">
            <a:extLst>
              <a:ext uri="{FF2B5EF4-FFF2-40B4-BE49-F238E27FC236}">
                <a16:creationId xmlns:a16="http://schemas.microsoft.com/office/drawing/2014/main" id="{80F45C1E-9E5D-4488-AF2C-4431221ABFED}"/>
              </a:ext>
            </a:extLst>
          </p:cNvPr>
          <p:cNvSpPr/>
          <p:nvPr/>
        </p:nvSpPr>
        <p:spPr>
          <a:xfrm>
            <a:off x="407368" y="1405500"/>
            <a:ext cx="11377263" cy="369332"/>
          </a:xfrm>
          <a:prstGeom prst="rect">
            <a:avLst/>
          </a:prstGeom>
        </p:spPr>
        <p:txBody>
          <a:bodyPr wrap="square">
            <a:spAutoFit/>
          </a:bodyPr>
          <a:lstStyle/>
          <a:p>
            <a:pPr fontAlgn="ctr"/>
            <a:r>
              <a:rPr lang="en-US" altLang="zh-CN" b="1" dirty="0"/>
              <a:t>HDFS</a:t>
            </a:r>
            <a:r>
              <a:rPr lang="zh-CN" altLang="en-US" b="1" dirty="0"/>
              <a:t>需求：</a:t>
            </a:r>
            <a:endParaRPr lang="en-US" altLang="zh-CN" b="1" dirty="0"/>
          </a:p>
        </p:txBody>
      </p:sp>
      <p:sp>
        <p:nvSpPr>
          <p:cNvPr id="7" name="矩形 6">
            <a:extLst>
              <a:ext uri="{FF2B5EF4-FFF2-40B4-BE49-F238E27FC236}">
                <a16:creationId xmlns:a16="http://schemas.microsoft.com/office/drawing/2014/main" id="{4CBE35D0-D2E6-495B-9C70-2BAE498B0873}"/>
              </a:ext>
            </a:extLst>
          </p:cNvPr>
          <p:cNvSpPr/>
          <p:nvPr/>
        </p:nvSpPr>
        <p:spPr>
          <a:xfrm>
            <a:off x="496900" y="5626114"/>
            <a:ext cx="11287731" cy="646331"/>
          </a:xfrm>
          <a:prstGeom prst="rect">
            <a:avLst/>
          </a:prstGeom>
        </p:spPr>
        <p:txBody>
          <a:bodyPr wrap="square">
            <a:spAutoFit/>
          </a:bodyPr>
          <a:lstStyle/>
          <a:p>
            <a:r>
              <a:rPr lang="zh-CN" altLang="en-US" dirty="0"/>
              <a:t>当数据集的大小超过一台独立物理计算机的存储能力时，就有必要对它进行分区并存储到若干台单独的计算机上。</a:t>
            </a:r>
            <a:endParaRPr lang="zh-CN" altLang="en-US" dirty="0">
              <a:solidFill>
                <a:srgbClr val="121212"/>
              </a:solidFill>
            </a:endParaRPr>
          </a:p>
        </p:txBody>
      </p:sp>
      <p:pic>
        <p:nvPicPr>
          <p:cNvPr id="3074" name="Picture 2" descr="preview">
            <a:extLst>
              <a:ext uri="{FF2B5EF4-FFF2-40B4-BE49-F238E27FC236}">
                <a16:creationId xmlns:a16="http://schemas.microsoft.com/office/drawing/2014/main" id="{936935FB-E425-4C9B-B437-D4DC4BA50D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786" y="1741877"/>
            <a:ext cx="7972425"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94746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HDFS</a:t>
            </a:r>
          </a:p>
        </p:txBody>
      </p:sp>
      <p:sp>
        <p:nvSpPr>
          <p:cNvPr id="6" name="矩形 5">
            <a:extLst>
              <a:ext uri="{FF2B5EF4-FFF2-40B4-BE49-F238E27FC236}">
                <a16:creationId xmlns:a16="http://schemas.microsoft.com/office/drawing/2014/main" id="{80F45C1E-9E5D-4488-AF2C-4431221ABFED}"/>
              </a:ext>
            </a:extLst>
          </p:cNvPr>
          <p:cNvSpPr/>
          <p:nvPr/>
        </p:nvSpPr>
        <p:spPr>
          <a:xfrm>
            <a:off x="407368" y="1405500"/>
            <a:ext cx="11377263" cy="369332"/>
          </a:xfrm>
          <a:prstGeom prst="rect">
            <a:avLst/>
          </a:prstGeom>
        </p:spPr>
        <p:txBody>
          <a:bodyPr wrap="square">
            <a:spAutoFit/>
          </a:bodyPr>
          <a:lstStyle/>
          <a:p>
            <a:pPr fontAlgn="ctr"/>
            <a:r>
              <a:rPr lang="en-US" altLang="zh-CN" b="1" dirty="0"/>
              <a:t>HDFS</a:t>
            </a:r>
            <a:r>
              <a:rPr lang="zh-CN" altLang="en-US" b="1" dirty="0"/>
              <a:t>需求：</a:t>
            </a:r>
            <a:endParaRPr lang="en-US" altLang="zh-CN" b="1" dirty="0"/>
          </a:p>
        </p:txBody>
      </p:sp>
      <p:sp>
        <p:nvSpPr>
          <p:cNvPr id="7" name="矩形 6">
            <a:extLst>
              <a:ext uri="{FF2B5EF4-FFF2-40B4-BE49-F238E27FC236}">
                <a16:creationId xmlns:a16="http://schemas.microsoft.com/office/drawing/2014/main" id="{4CBE35D0-D2E6-495B-9C70-2BAE498B0873}"/>
              </a:ext>
            </a:extLst>
          </p:cNvPr>
          <p:cNvSpPr/>
          <p:nvPr/>
        </p:nvSpPr>
        <p:spPr>
          <a:xfrm>
            <a:off x="496900" y="5626114"/>
            <a:ext cx="11287731" cy="646331"/>
          </a:xfrm>
          <a:prstGeom prst="rect">
            <a:avLst/>
          </a:prstGeom>
        </p:spPr>
        <p:txBody>
          <a:bodyPr wrap="square">
            <a:spAutoFit/>
          </a:bodyPr>
          <a:lstStyle/>
          <a:p>
            <a:r>
              <a:rPr lang="zh-CN" altLang="en-US" dirty="0"/>
              <a:t>从概念图上看，分布化的文件系统会因为分布后的结构不完整，导致系统复杂度加大，并且引入的网络编程，同样导致分布式文件系统更加复杂。</a:t>
            </a:r>
            <a:endParaRPr lang="zh-CN" altLang="en-US" dirty="0">
              <a:solidFill>
                <a:srgbClr val="121212"/>
              </a:solidFill>
            </a:endParaRPr>
          </a:p>
        </p:txBody>
      </p:sp>
      <p:pic>
        <p:nvPicPr>
          <p:cNvPr id="4098" name="Picture 2" descr="preview">
            <a:extLst>
              <a:ext uri="{FF2B5EF4-FFF2-40B4-BE49-F238E27FC236}">
                <a16:creationId xmlns:a16="http://schemas.microsoft.com/office/drawing/2014/main" id="{2EF6C007-27A7-4193-B714-2DACC964ED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9727" y="1052736"/>
            <a:ext cx="8982075" cy="461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56289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HDFS</a:t>
            </a:r>
          </a:p>
        </p:txBody>
      </p:sp>
      <p:sp>
        <p:nvSpPr>
          <p:cNvPr id="6" name="矩形 5">
            <a:extLst>
              <a:ext uri="{FF2B5EF4-FFF2-40B4-BE49-F238E27FC236}">
                <a16:creationId xmlns:a16="http://schemas.microsoft.com/office/drawing/2014/main" id="{80F45C1E-9E5D-4488-AF2C-4431221ABFED}"/>
              </a:ext>
            </a:extLst>
          </p:cNvPr>
          <p:cNvSpPr/>
          <p:nvPr/>
        </p:nvSpPr>
        <p:spPr>
          <a:xfrm>
            <a:off x="407368" y="1405500"/>
            <a:ext cx="11377263" cy="369332"/>
          </a:xfrm>
          <a:prstGeom prst="rect">
            <a:avLst/>
          </a:prstGeom>
        </p:spPr>
        <p:txBody>
          <a:bodyPr wrap="square">
            <a:spAutoFit/>
          </a:bodyPr>
          <a:lstStyle/>
          <a:p>
            <a:pPr fontAlgn="ctr"/>
            <a:r>
              <a:rPr lang="en-US" altLang="zh-CN" b="1" dirty="0"/>
              <a:t>HDFS</a:t>
            </a:r>
            <a:r>
              <a:rPr lang="zh-CN" altLang="en-US" b="1" dirty="0"/>
              <a:t>需求：</a:t>
            </a:r>
            <a:endParaRPr lang="en-US" altLang="zh-CN" b="1" dirty="0"/>
          </a:p>
        </p:txBody>
      </p:sp>
      <p:sp>
        <p:nvSpPr>
          <p:cNvPr id="7" name="矩形 6">
            <a:extLst>
              <a:ext uri="{FF2B5EF4-FFF2-40B4-BE49-F238E27FC236}">
                <a16:creationId xmlns:a16="http://schemas.microsoft.com/office/drawing/2014/main" id="{4CBE35D0-D2E6-495B-9C70-2BAE498B0873}"/>
              </a:ext>
            </a:extLst>
          </p:cNvPr>
          <p:cNvSpPr/>
          <p:nvPr/>
        </p:nvSpPr>
        <p:spPr>
          <a:xfrm>
            <a:off x="496900" y="5626114"/>
            <a:ext cx="11287731" cy="646331"/>
          </a:xfrm>
          <a:prstGeom prst="rect">
            <a:avLst/>
          </a:prstGeom>
        </p:spPr>
        <p:txBody>
          <a:bodyPr wrap="square">
            <a:spAutoFit/>
          </a:bodyPr>
          <a:lstStyle/>
          <a:p>
            <a:r>
              <a:rPr lang="zh-CN" altLang="en-US" dirty="0"/>
              <a:t>对于以上的问题我们来</a:t>
            </a:r>
            <a:r>
              <a:rPr lang="en-US" altLang="zh-CN" dirty="0"/>
              <a:t>HDFS</a:t>
            </a:r>
            <a:r>
              <a:rPr lang="zh-CN" altLang="en-US" dirty="0"/>
              <a:t>是如何迎刃而解的：</a:t>
            </a:r>
          </a:p>
          <a:p>
            <a:r>
              <a:rPr lang="en-US" altLang="zh-CN" b="1" dirty="0">
                <a:solidFill>
                  <a:srgbClr val="FF0000"/>
                </a:solidFill>
              </a:rPr>
              <a:t>HDFS</a:t>
            </a:r>
            <a:r>
              <a:rPr lang="zh-CN" altLang="en-US" b="1" dirty="0">
                <a:solidFill>
                  <a:srgbClr val="FF0000"/>
                </a:solidFill>
              </a:rPr>
              <a:t>以流处理访问模式来存储文件的。</a:t>
            </a:r>
          </a:p>
        </p:txBody>
      </p:sp>
      <p:pic>
        <p:nvPicPr>
          <p:cNvPr id="5122" name="Picture 2" descr="preview">
            <a:extLst>
              <a:ext uri="{FF2B5EF4-FFF2-40B4-BE49-F238E27FC236}">
                <a16:creationId xmlns:a16="http://schemas.microsoft.com/office/drawing/2014/main" id="{505D6C21-3503-4B5B-A7E0-76329283BC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1036" y="1347225"/>
            <a:ext cx="9401175" cy="410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77252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HDFS</a:t>
            </a:r>
          </a:p>
        </p:txBody>
      </p:sp>
      <p:sp>
        <p:nvSpPr>
          <p:cNvPr id="7" name="矩形 6">
            <a:extLst>
              <a:ext uri="{FF2B5EF4-FFF2-40B4-BE49-F238E27FC236}">
                <a16:creationId xmlns:a16="http://schemas.microsoft.com/office/drawing/2014/main" id="{4CBE35D0-D2E6-495B-9C70-2BAE498B0873}"/>
              </a:ext>
            </a:extLst>
          </p:cNvPr>
          <p:cNvSpPr/>
          <p:nvPr/>
        </p:nvSpPr>
        <p:spPr>
          <a:xfrm>
            <a:off x="496900" y="5626114"/>
            <a:ext cx="11287731" cy="646331"/>
          </a:xfrm>
          <a:prstGeom prst="rect">
            <a:avLst/>
          </a:prstGeom>
        </p:spPr>
        <p:txBody>
          <a:bodyPr wrap="square">
            <a:spAutoFit/>
          </a:bodyPr>
          <a:lstStyle/>
          <a:p>
            <a:r>
              <a:rPr lang="en-US" altLang="zh-CN" dirty="0"/>
              <a:t>DFS</a:t>
            </a:r>
            <a:r>
              <a:rPr lang="zh-CN" altLang="en-US" dirty="0"/>
              <a:t>是用流处理方式处理文件，每个文件在系统里都能找到它的本地化映像，所以对于用户来说，别管文件是什么格式的，也不用在意被分到哪里，只管从</a:t>
            </a:r>
            <a:r>
              <a:rPr lang="en-US" altLang="zh-CN" dirty="0"/>
              <a:t>DFS</a:t>
            </a:r>
            <a:r>
              <a:rPr lang="zh-CN" altLang="en-US" dirty="0"/>
              <a:t>里取出就可以了。</a:t>
            </a:r>
          </a:p>
        </p:txBody>
      </p:sp>
      <p:pic>
        <p:nvPicPr>
          <p:cNvPr id="6146" name="Picture 2" descr="preview">
            <a:extLst>
              <a:ext uri="{FF2B5EF4-FFF2-40B4-BE49-F238E27FC236}">
                <a16:creationId xmlns:a16="http://schemas.microsoft.com/office/drawing/2014/main" id="{8FB0BA78-AAA0-443E-B8B1-FF14614903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150" y="1819275"/>
            <a:ext cx="9029700"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15483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HDFS</a:t>
            </a:r>
          </a:p>
        </p:txBody>
      </p:sp>
      <p:sp>
        <p:nvSpPr>
          <p:cNvPr id="7" name="矩形 6">
            <a:extLst>
              <a:ext uri="{FF2B5EF4-FFF2-40B4-BE49-F238E27FC236}">
                <a16:creationId xmlns:a16="http://schemas.microsoft.com/office/drawing/2014/main" id="{4CBE35D0-D2E6-495B-9C70-2BAE498B0873}"/>
              </a:ext>
            </a:extLst>
          </p:cNvPr>
          <p:cNvSpPr/>
          <p:nvPr/>
        </p:nvSpPr>
        <p:spPr>
          <a:xfrm>
            <a:off x="496900" y="5626114"/>
            <a:ext cx="11287731" cy="646331"/>
          </a:xfrm>
          <a:prstGeom prst="rect">
            <a:avLst/>
          </a:prstGeom>
        </p:spPr>
        <p:txBody>
          <a:bodyPr wrap="square">
            <a:spAutoFit/>
          </a:bodyPr>
          <a:lstStyle/>
          <a:p>
            <a:r>
              <a:rPr lang="zh-CN" altLang="en-US" dirty="0"/>
              <a:t>一般来说，文件处理过程中无法保证文件安全顺利到达，传统文件系统是使用本地校验方式保证数据完整，然而</a:t>
            </a:r>
            <a:r>
              <a:rPr lang="en-US" altLang="zh-CN" dirty="0"/>
              <a:t>HDFS</a:t>
            </a:r>
            <a:r>
              <a:rPr lang="zh-CN" altLang="en-US" dirty="0"/>
              <a:t>不同，</a:t>
            </a:r>
            <a:r>
              <a:rPr lang="en-US" altLang="zh-CN" dirty="0"/>
              <a:t>HDFS</a:t>
            </a:r>
            <a:r>
              <a:rPr lang="zh-CN" altLang="en-US" dirty="0"/>
              <a:t>的解决方案是分片冗余，本地校验。</a:t>
            </a:r>
          </a:p>
        </p:txBody>
      </p:sp>
      <p:pic>
        <p:nvPicPr>
          <p:cNvPr id="7170" name="Picture 2">
            <a:extLst>
              <a:ext uri="{FF2B5EF4-FFF2-40B4-BE49-F238E27FC236}">
                <a16:creationId xmlns:a16="http://schemas.microsoft.com/office/drawing/2014/main" id="{F73BD5D4-8097-4E90-A1BC-5750411DAB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9496" y="1700808"/>
            <a:ext cx="8620125" cy="272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5172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HDFS</a:t>
            </a:r>
          </a:p>
        </p:txBody>
      </p:sp>
      <p:sp>
        <p:nvSpPr>
          <p:cNvPr id="7" name="矩形 6">
            <a:extLst>
              <a:ext uri="{FF2B5EF4-FFF2-40B4-BE49-F238E27FC236}">
                <a16:creationId xmlns:a16="http://schemas.microsoft.com/office/drawing/2014/main" id="{4CBE35D0-D2E6-495B-9C70-2BAE498B0873}"/>
              </a:ext>
            </a:extLst>
          </p:cNvPr>
          <p:cNvSpPr/>
          <p:nvPr/>
        </p:nvSpPr>
        <p:spPr>
          <a:xfrm>
            <a:off x="496900" y="5626114"/>
            <a:ext cx="11287731" cy="369332"/>
          </a:xfrm>
          <a:prstGeom prst="rect">
            <a:avLst/>
          </a:prstGeom>
        </p:spPr>
        <p:txBody>
          <a:bodyPr wrap="square">
            <a:spAutoFit/>
          </a:bodyPr>
          <a:lstStyle/>
          <a:p>
            <a:r>
              <a:rPr lang="zh-CN" altLang="en-US" dirty="0"/>
              <a:t>数据冗余式存储，直接将多份的分片文件交给分片后的存储服务器去校验。</a:t>
            </a:r>
          </a:p>
        </p:txBody>
      </p:sp>
      <p:pic>
        <p:nvPicPr>
          <p:cNvPr id="8194" name="Picture 2" descr="preview">
            <a:extLst>
              <a:ext uri="{FF2B5EF4-FFF2-40B4-BE49-F238E27FC236}">
                <a16:creationId xmlns:a16="http://schemas.microsoft.com/office/drawing/2014/main" id="{8DAAFEF6-5CC2-4F11-A62C-90E7B8225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850" y="2147888"/>
            <a:ext cx="8496300" cy="256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70753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HDFS</a:t>
            </a:r>
          </a:p>
        </p:txBody>
      </p:sp>
      <p:sp>
        <p:nvSpPr>
          <p:cNvPr id="7" name="矩形 6">
            <a:extLst>
              <a:ext uri="{FF2B5EF4-FFF2-40B4-BE49-F238E27FC236}">
                <a16:creationId xmlns:a16="http://schemas.microsoft.com/office/drawing/2014/main" id="{4CBE35D0-D2E6-495B-9C70-2BAE498B0873}"/>
              </a:ext>
            </a:extLst>
          </p:cNvPr>
          <p:cNvSpPr/>
          <p:nvPr/>
        </p:nvSpPr>
        <p:spPr>
          <a:xfrm>
            <a:off x="496900" y="5626114"/>
            <a:ext cx="11287731" cy="646331"/>
          </a:xfrm>
          <a:prstGeom prst="rect">
            <a:avLst/>
          </a:prstGeom>
        </p:spPr>
        <p:txBody>
          <a:bodyPr wrap="square">
            <a:spAutoFit/>
          </a:bodyPr>
          <a:lstStyle/>
          <a:p>
            <a:r>
              <a:rPr lang="zh-CN" altLang="en-US" dirty="0"/>
              <a:t>冗余后的分片文件还有个额外功能，只要冗余的分片文件中有一份是完整的，经过多次协同调整后，其他分片文件也将完整。</a:t>
            </a:r>
          </a:p>
        </p:txBody>
      </p:sp>
      <p:pic>
        <p:nvPicPr>
          <p:cNvPr id="9218" name="Picture 2" descr="preview">
            <a:extLst>
              <a:ext uri="{FF2B5EF4-FFF2-40B4-BE49-F238E27FC236}">
                <a16:creationId xmlns:a16="http://schemas.microsoft.com/office/drawing/2014/main" id="{1FC82620-391B-4604-92C3-155948C078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1409700"/>
            <a:ext cx="906780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66044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HDFS</a:t>
            </a:r>
          </a:p>
        </p:txBody>
      </p:sp>
      <p:sp>
        <p:nvSpPr>
          <p:cNvPr id="7" name="矩形 6">
            <a:extLst>
              <a:ext uri="{FF2B5EF4-FFF2-40B4-BE49-F238E27FC236}">
                <a16:creationId xmlns:a16="http://schemas.microsoft.com/office/drawing/2014/main" id="{4CBE35D0-D2E6-495B-9C70-2BAE498B0873}"/>
              </a:ext>
            </a:extLst>
          </p:cNvPr>
          <p:cNvSpPr/>
          <p:nvPr/>
        </p:nvSpPr>
        <p:spPr>
          <a:xfrm>
            <a:off x="452134" y="5282624"/>
            <a:ext cx="11287731" cy="1477328"/>
          </a:xfrm>
          <a:prstGeom prst="rect">
            <a:avLst/>
          </a:prstGeom>
        </p:spPr>
        <p:txBody>
          <a:bodyPr wrap="square">
            <a:spAutoFit/>
          </a:bodyPr>
          <a:lstStyle/>
          <a:p>
            <a:r>
              <a:rPr lang="zh-CN" altLang="en-US" dirty="0"/>
              <a:t>经过协调校验，无论是传输错误，</a:t>
            </a:r>
            <a:r>
              <a:rPr lang="en-US" altLang="zh-CN" dirty="0"/>
              <a:t>I/O</a:t>
            </a:r>
            <a:r>
              <a:rPr lang="zh-CN" altLang="en-US" dirty="0"/>
              <a:t>错误，还是个别服务器宕机，整个系统里的文件是完整的。</a:t>
            </a:r>
          </a:p>
          <a:p>
            <a:r>
              <a:rPr lang="zh-CN" altLang="en-US" dirty="0"/>
              <a:t>分布后的文件系统有个无法回避的问题，因为文件不在一个磁盘导致读取访问操作的延时，这个是</a:t>
            </a:r>
            <a:r>
              <a:rPr lang="en-US" altLang="zh-CN" dirty="0"/>
              <a:t>HDFS</a:t>
            </a:r>
            <a:r>
              <a:rPr lang="zh-CN" altLang="en-US" dirty="0"/>
              <a:t>现在遇到的主要问题。</a:t>
            </a:r>
          </a:p>
          <a:p>
            <a:r>
              <a:rPr lang="zh-CN" altLang="en-US" dirty="0"/>
              <a:t>现阶段，</a:t>
            </a:r>
            <a:r>
              <a:rPr lang="en-US" altLang="zh-CN" dirty="0"/>
              <a:t>HDFS</a:t>
            </a:r>
            <a:r>
              <a:rPr lang="zh-CN" altLang="en-US" dirty="0"/>
              <a:t>的配置是按照高数据吞吐量优化的，可能会以高时间延时为代价。但万幸的是，</a:t>
            </a:r>
            <a:r>
              <a:rPr lang="en-US" altLang="zh-CN" dirty="0"/>
              <a:t>HDFS</a:t>
            </a:r>
            <a:r>
              <a:rPr lang="zh-CN" altLang="en-US" dirty="0"/>
              <a:t>是具有很高弹性，可以针对具体应用再优化。</a:t>
            </a:r>
          </a:p>
        </p:txBody>
      </p:sp>
      <p:pic>
        <p:nvPicPr>
          <p:cNvPr id="10242" name="Picture 2" descr="preview">
            <a:extLst>
              <a:ext uri="{FF2B5EF4-FFF2-40B4-BE49-F238E27FC236}">
                <a16:creationId xmlns:a16="http://schemas.microsoft.com/office/drawing/2014/main" id="{8F06E1E5-2A2F-4B03-AAAA-881B54CA41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475" y="1857375"/>
            <a:ext cx="840105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80190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01</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大数据处理架构</a:t>
            </a:r>
            <a:r>
              <a:rPr lang="en-US" altLang="zh-CN" sz="2800" dirty="0">
                <a:solidFill>
                  <a:schemeClr val="bg1"/>
                </a:solidFill>
                <a:latin typeface="Agency FB" panose="020B0503020202020204" pitchFamily="34" charset="0"/>
              </a:rPr>
              <a:t>Hadoop</a:t>
            </a:r>
            <a:endParaRPr lang="zh-CN" altLang="en-US" sz="28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184083358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HDFS</a:t>
            </a:r>
          </a:p>
        </p:txBody>
      </p:sp>
      <p:sp>
        <p:nvSpPr>
          <p:cNvPr id="6" name="矩形 5">
            <a:extLst>
              <a:ext uri="{FF2B5EF4-FFF2-40B4-BE49-F238E27FC236}">
                <a16:creationId xmlns:a16="http://schemas.microsoft.com/office/drawing/2014/main" id="{80F45C1E-9E5D-4488-AF2C-4431221ABFED}"/>
              </a:ext>
            </a:extLst>
          </p:cNvPr>
          <p:cNvSpPr/>
          <p:nvPr/>
        </p:nvSpPr>
        <p:spPr>
          <a:xfrm>
            <a:off x="407368" y="1405500"/>
            <a:ext cx="11377263" cy="369332"/>
          </a:xfrm>
          <a:prstGeom prst="rect">
            <a:avLst/>
          </a:prstGeom>
        </p:spPr>
        <p:txBody>
          <a:bodyPr wrap="square">
            <a:spAutoFit/>
          </a:bodyPr>
          <a:lstStyle/>
          <a:p>
            <a:pPr fontAlgn="ctr"/>
            <a:r>
              <a:rPr lang="en-US" altLang="zh-CN" b="1" dirty="0"/>
              <a:t>HDFS</a:t>
            </a:r>
            <a:r>
              <a:rPr lang="zh-CN" altLang="en-US" b="1" dirty="0"/>
              <a:t>概念：</a:t>
            </a:r>
            <a:endParaRPr lang="en-US" altLang="zh-CN" b="1" dirty="0"/>
          </a:p>
        </p:txBody>
      </p:sp>
      <p:pic>
        <p:nvPicPr>
          <p:cNvPr id="11266" name="Picture 2" descr="preview">
            <a:extLst>
              <a:ext uri="{FF2B5EF4-FFF2-40B4-BE49-F238E27FC236}">
                <a16:creationId xmlns:a16="http://schemas.microsoft.com/office/drawing/2014/main" id="{3DB4A0A9-4DFD-439B-BB56-C44E669A4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552" y="1052736"/>
            <a:ext cx="9401175" cy="459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19812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5517232"/>
            <a:ext cx="12192000" cy="1462500"/>
          </a:xfrm>
          <a:prstGeom prst="rect">
            <a:avLst/>
          </a:prstGeom>
        </p:spPr>
      </p:pic>
      <p:sp>
        <p:nvSpPr>
          <p:cNvPr id="3" name="文本框 2"/>
          <p:cNvSpPr txBox="1"/>
          <p:nvPr/>
        </p:nvSpPr>
        <p:spPr>
          <a:xfrm>
            <a:off x="3935760" y="1988840"/>
            <a:ext cx="4536504" cy="769441"/>
          </a:xfrm>
          <a:prstGeom prst="rect">
            <a:avLst/>
          </a:prstGeom>
          <a:noFill/>
        </p:spPr>
        <p:txBody>
          <a:bodyPr wrap="square" rtlCol="0">
            <a:spAutoFit/>
          </a:bodyPr>
          <a:lstStyle/>
          <a:p>
            <a:pPr algn="ctr"/>
            <a:r>
              <a:rPr lang="zh-CN" altLang="en-US" sz="4400" dirty="0">
                <a:latin typeface="迷你简幼线" panose="03000509000000000000" pitchFamily="65" charset="-122"/>
                <a:ea typeface="迷你简幼线" panose="03000509000000000000" pitchFamily="65" charset="-122"/>
              </a:rPr>
              <a:t>感谢聆听</a:t>
            </a:r>
          </a:p>
        </p:txBody>
      </p:sp>
      <p:sp>
        <p:nvSpPr>
          <p:cNvPr id="4" name="矩形 3"/>
          <p:cNvSpPr/>
          <p:nvPr/>
        </p:nvSpPr>
        <p:spPr>
          <a:xfrm>
            <a:off x="4829832" y="2731714"/>
            <a:ext cx="2985113" cy="523220"/>
          </a:xfrm>
          <a:prstGeom prst="rect">
            <a:avLst/>
          </a:prstGeom>
        </p:spPr>
        <p:txBody>
          <a:bodyPr wrap="none">
            <a:spAutoFit/>
          </a:bodyPr>
          <a:lstStyle/>
          <a:p>
            <a:r>
              <a:rPr lang="en-US" altLang="zh-CN" sz="2800" dirty="0">
                <a:latin typeface="Agency FB" panose="020B0503020202020204" pitchFamily="34" charset="0"/>
              </a:rPr>
              <a:t>Thanks for your listening</a:t>
            </a:r>
            <a:endParaRPr lang="zh-CN" altLang="en-US" sz="2800" dirty="0">
              <a:latin typeface="Agency FB" panose="020B0503020202020204" pitchFamily="34" charset="0"/>
            </a:endParaRPr>
          </a:p>
        </p:txBody>
      </p:sp>
      <p:sp>
        <p:nvSpPr>
          <p:cNvPr id="5" name="文本框 4"/>
          <p:cNvSpPr txBox="1"/>
          <p:nvPr/>
        </p:nvSpPr>
        <p:spPr>
          <a:xfrm>
            <a:off x="4067113" y="3647419"/>
            <a:ext cx="4510550" cy="307777"/>
          </a:xfrm>
          <a:prstGeom prst="rect">
            <a:avLst/>
          </a:prstGeom>
          <a:noFill/>
        </p:spPr>
        <p:txBody>
          <a:bodyPr wrap="square" rtlCol="0">
            <a:spAutoFit/>
          </a:bodyPr>
          <a:lstStyle/>
          <a:p>
            <a:r>
              <a:rPr lang="en-US" altLang="zh-CN" sz="1400" dirty="0">
                <a:latin typeface="BankGothic Lt BT" panose="020B0607020203060204" pitchFamily="34" charset="0"/>
              </a:rPr>
              <a:t>Prof. </a:t>
            </a:r>
            <a:r>
              <a:rPr lang="zh-CN" altLang="en-US" sz="1400" dirty="0">
                <a:latin typeface="BankGothic Lt BT" panose="020B0607020203060204" pitchFamily="34" charset="0"/>
              </a:rPr>
              <a:t>：</a:t>
            </a:r>
            <a:r>
              <a:rPr lang="en-US" altLang="zh-CN" sz="1400" dirty="0">
                <a:latin typeface="BankGothic Lt BT" panose="020B0607020203060204" pitchFamily="34" charset="0"/>
              </a:rPr>
              <a:t>leon              time  :  2020.09</a:t>
            </a:r>
          </a:p>
        </p:txBody>
      </p:sp>
      <p:cxnSp>
        <p:nvCxnSpPr>
          <p:cNvPr id="6" name="直接连接符 5"/>
          <p:cNvCxnSpPr/>
          <p:nvPr/>
        </p:nvCxnSpPr>
        <p:spPr>
          <a:xfrm>
            <a:off x="4593079" y="2712115"/>
            <a:ext cx="32218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58174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par>
                          <p:cTn id="14" fill="hold">
                            <p:stCondLst>
                              <p:cond delay="115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650"/>
                            </p:stCondLst>
                            <p:childTnLst>
                              <p:par>
                                <p:cTn id="19" presetID="1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ppt_y</p:attrName>
                                        </p:attrNameLst>
                                      </p:cBhvr>
                                      <p:tavLst>
                                        <p:tav tm="0">
                                          <p:val>
                                            <p:strVal val="#ppt_y+#ppt_h*1.125000"/>
                                          </p:val>
                                        </p:tav>
                                        <p:tav tm="100000">
                                          <p:val>
                                            <p:strVal val="#ppt_y"/>
                                          </p:val>
                                        </p:tav>
                                      </p:tavLst>
                                    </p:anim>
                                    <p:animEffect transition="in" filter="wipe(up)">
                                      <p:cBhvr>
                                        <p:cTn id="22" dur="500"/>
                                        <p:tgtEl>
                                          <p:spTgt spid="4"/>
                                        </p:tgtEl>
                                      </p:cBhvr>
                                    </p:animEffect>
                                  </p:childTnLst>
                                </p:cTn>
                              </p:par>
                            </p:childTnLst>
                          </p:cTn>
                        </p:par>
                        <p:par>
                          <p:cTn id="23" fill="hold">
                            <p:stCondLst>
                              <p:cond delay="2150"/>
                            </p:stCondLst>
                            <p:childTnLst>
                              <p:par>
                                <p:cTn id="24" presetID="22" presetClass="entr" presetSubtype="8"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大数据处理架构</a:t>
            </a:r>
            <a:r>
              <a:rPr lang="en-US" altLang="zh-CN" sz="2400" dirty="0">
                <a:latin typeface="Agency FB" panose="020B0503020202020204" pitchFamily="34" charset="0"/>
              </a:rPr>
              <a:t>Hadoop</a:t>
            </a:r>
          </a:p>
        </p:txBody>
      </p:sp>
      <p:sp>
        <p:nvSpPr>
          <p:cNvPr id="7" name="TextBox 4">
            <a:extLst>
              <a:ext uri="{FF2B5EF4-FFF2-40B4-BE49-F238E27FC236}">
                <a16:creationId xmlns:a16="http://schemas.microsoft.com/office/drawing/2014/main" id="{10BE3B95-E42F-4CBE-AB3C-63CDCB880C5E}"/>
              </a:ext>
            </a:extLst>
          </p:cNvPr>
          <p:cNvSpPr txBox="1">
            <a:spLocks noChangeArrowheads="1"/>
          </p:cNvSpPr>
          <p:nvPr/>
        </p:nvSpPr>
        <p:spPr bwMode="auto">
          <a:xfrm>
            <a:off x="690600" y="1523999"/>
            <a:ext cx="108108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Char char="•"/>
            </a:pPr>
            <a:r>
              <a:rPr lang="en-US" altLang="zh-CN" sz="2000" dirty="0">
                <a:latin typeface="Times New Roman" panose="02020603050405020304" pitchFamily="18" charset="0"/>
                <a:ea typeface="黑体" panose="02010609060101010101" pitchFamily="49" charset="-122"/>
              </a:rPr>
              <a:t> </a:t>
            </a:r>
            <a:r>
              <a:rPr lang="en-US" altLang="zh-CN" sz="2000" dirty="0"/>
              <a:t>Hadoop</a:t>
            </a:r>
            <a:r>
              <a:rPr lang="zh-CN" altLang="zh-CN" sz="2000" dirty="0"/>
              <a:t>是</a:t>
            </a:r>
            <a:r>
              <a:rPr lang="en-US" altLang="zh-CN" sz="2000" dirty="0"/>
              <a:t>Apache</a:t>
            </a:r>
            <a:r>
              <a:rPr lang="zh-CN" altLang="zh-CN" sz="2000" dirty="0"/>
              <a:t>软件基金会旗下的一个开源分布式计算平台，为用户提供了系统底层细节透明的分布式基础架构</a:t>
            </a:r>
            <a:endParaRPr lang="zh-CN" altLang="en-US" sz="2000" dirty="0"/>
          </a:p>
          <a:p>
            <a:pPr eaLnBrk="1" hangingPunct="1">
              <a:buFontTx/>
              <a:buChar char="•"/>
            </a:pPr>
            <a:r>
              <a:rPr lang="en-US" altLang="zh-CN" sz="2000" dirty="0"/>
              <a:t>Hadoop</a:t>
            </a:r>
            <a:r>
              <a:rPr lang="zh-CN" altLang="zh-CN" sz="2000" dirty="0"/>
              <a:t>是基于</a:t>
            </a:r>
            <a:r>
              <a:rPr lang="en-US" altLang="zh-CN" sz="2000" dirty="0"/>
              <a:t>Java</a:t>
            </a:r>
            <a:r>
              <a:rPr lang="zh-CN" altLang="zh-CN" sz="2000" dirty="0"/>
              <a:t>语言开发的，具有很好的跨平台特性，并且可以部署在廉价的计算机集群中</a:t>
            </a:r>
            <a:endParaRPr lang="zh-CN" altLang="en-US" sz="2000" dirty="0"/>
          </a:p>
          <a:p>
            <a:pPr eaLnBrk="1" hangingPunct="1">
              <a:buFontTx/>
              <a:buChar char="•"/>
            </a:pPr>
            <a:r>
              <a:rPr lang="en-US" altLang="zh-CN" sz="2000" dirty="0"/>
              <a:t>Hadoop</a:t>
            </a:r>
            <a:r>
              <a:rPr lang="zh-CN" altLang="zh-CN" sz="2000" dirty="0"/>
              <a:t>的核心是分布式文件系统</a:t>
            </a:r>
            <a:r>
              <a:rPr lang="en-US" altLang="zh-CN" sz="2000" dirty="0"/>
              <a:t>HDFS</a:t>
            </a:r>
            <a:r>
              <a:rPr lang="zh-CN" altLang="zh-CN" sz="2000" dirty="0"/>
              <a:t>（</a:t>
            </a:r>
            <a:r>
              <a:rPr lang="en-US" altLang="zh-CN" sz="2000" dirty="0"/>
              <a:t>Hadoop Distributed File System</a:t>
            </a:r>
            <a:r>
              <a:rPr lang="zh-CN" altLang="zh-CN" sz="2000" dirty="0"/>
              <a:t>）和</a:t>
            </a:r>
            <a:r>
              <a:rPr lang="en-US" altLang="zh-CN" sz="2000" dirty="0"/>
              <a:t>MapReduce</a:t>
            </a:r>
            <a:endParaRPr lang="zh-CN" altLang="zh-CN" sz="2000" dirty="0"/>
          </a:p>
          <a:p>
            <a:pPr eaLnBrk="1" hangingPunct="1">
              <a:buFontTx/>
              <a:buChar char="•"/>
            </a:pPr>
            <a:r>
              <a:rPr lang="en-US" altLang="zh-CN" sz="2000" dirty="0"/>
              <a:t>Hadoop</a:t>
            </a:r>
            <a:r>
              <a:rPr lang="zh-CN" altLang="zh-CN" sz="2000" dirty="0"/>
              <a:t>被公认为行业大数据标准开源软件，在分布式环境下提供了海量数据的处理能力</a:t>
            </a:r>
            <a:endParaRPr lang="zh-CN" altLang="en-US" sz="2000" dirty="0"/>
          </a:p>
          <a:p>
            <a:pPr eaLnBrk="1" hangingPunct="1">
              <a:buFontTx/>
              <a:buChar char="•"/>
            </a:pPr>
            <a:r>
              <a:rPr lang="zh-CN" altLang="zh-CN" sz="2000" dirty="0"/>
              <a:t>几乎所有主流厂商都围绕</a:t>
            </a:r>
            <a:r>
              <a:rPr lang="en-US" altLang="zh-CN" sz="2000" dirty="0"/>
              <a:t>Hadoop</a:t>
            </a:r>
            <a:r>
              <a:rPr lang="zh-CN" altLang="zh-CN" sz="2000" dirty="0"/>
              <a:t>提供开发工具、开源软件、商业化工具和技术服务，如谷歌、雅虎、微软、思科、淘宝等，都支持</a:t>
            </a:r>
            <a:r>
              <a:rPr lang="en-US" altLang="zh-CN" sz="2000" dirty="0"/>
              <a:t>Hadoop</a:t>
            </a:r>
            <a:endParaRPr lang="zh-CN" altLang="zh-CN" sz="2000" dirty="0"/>
          </a:p>
        </p:txBody>
      </p:sp>
    </p:spTree>
    <p:extLst>
      <p:ext uri="{BB962C8B-B14F-4D97-AF65-F5344CB8AC3E}">
        <p14:creationId xmlns:p14="http://schemas.microsoft.com/office/powerpoint/2010/main" val="90356273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大数据处理架构</a:t>
            </a:r>
            <a:r>
              <a:rPr lang="en-US" altLang="zh-CN" sz="2400" dirty="0">
                <a:latin typeface="Agency FB" panose="020B0503020202020204" pitchFamily="34" charset="0"/>
              </a:rPr>
              <a:t>Hadoop</a:t>
            </a:r>
          </a:p>
        </p:txBody>
      </p:sp>
      <p:sp>
        <p:nvSpPr>
          <p:cNvPr id="6" name="TextBox 4">
            <a:extLst>
              <a:ext uri="{FF2B5EF4-FFF2-40B4-BE49-F238E27FC236}">
                <a16:creationId xmlns:a16="http://schemas.microsoft.com/office/drawing/2014/main" id="{6C46A671-944B-4ED4-810D-4983E5BDE104}"/>
              </a:ext>
            </a:extLst>
          </p:cNvPr>
          <p:cNvSpPr txBox="1">
            <a:spLocks noChangeArrowheads="1"/>
          </p:cNvSpPr>
          <p:nvPr/>
        </p:nvSpPr>
        <p:spPr bwMode="auto">
          <a:xfrm>
            <a:off x="329026" y="2551395"/>
            <a:ext cx="11421181"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r>
              <a:rPr lang="en-US" altLang="zh-CN" sz="2000" dirty="0">
                <a:latin typeface="Times New Roman" panose="02020603050405020304" pitchFamily="18" charset="0"/>
                <a:ea typeface="黑体" panose="02010609060101010101" pitchFamily="49" charset="-122"/>
              </a:rPr>
              <a:t> </a:t>
            </a:r>
            <a:r>
              <a:rPr lang="en-US" altLang="zh-CN" sz="2000" dirty="0"/>
              <a:t>Hadoop</a:t>
            </a:r>
            <a:r>
              <a:rPr lang="zh-CN" altLang="zh-CN" sz="2000" dirty="0"/>
              <a:t>最初是由</a:t>
            </a:r>
            <a:r>
              <a:rPr lang="en-US" altLang="zh-CN" sz="2000" dirty="0"/>
              <a:t>Apache Lucene</a:t>
            </a:r>
            <a:r>
              <a:rPr lang="zh-CN" altLang="zh-CN" sz="2000" dirty="0"/>
              <a:t>项目的创始人</a:t>
            </a:r>
            <a:r>
              <a:rPr lang="en-US" altLang="zh-CN" sz="2000" dirty="0"/>
              <a:t>Doug Cutting</a:t>
            </a:r>
            <a:r>
              <a:rPr lang="zh-CN" altLang="zh-CN" sz="2000" dirty="0"/>
              <a:t>开发的文本搜索库。</a:t>
            </a:r>
            <a:r>
              <a:rPr lang="en-US" altLang="zh-CN" sz="2000" dirty="0"/>
              <a:t>Hadoop</a:t>
            </a:r>
            <a:r>
              <a:rPr lang="zh-CN" altLang="zh-CN" sz="2000" dirty="0"/>
              <a:t>源自始于</a:t>
            </a:r>
            <a:r>
              <a:rPr lang="en-US" altLang="zh-CN" sz="2000" dirty="0"/>
              <a:t>2002</a:t>
            </a:r>
            <a:r>
              <a:rPr lang="zh-CN" altLang="zh-CN" sz="2000" dirty="0"/>
              <a:t>年的</a:t>
            </a:r>
            <a:r>
              <a:rPr lang="en-US" altLang="zh-CN" sz="2000" dirty="0"/>
              <a:t>Apache </a:t>
            </a:r>
            <a:r>
              <a:rPr lang="en-US" altLang="zh-CN" sz="2000" dirty="0" err="1"/>
              <a:t>Nutch</a:t>
            </a:r>
            <a:r>
              <a:rPr lang="zh-CN" altLang="zh-CN" sz="2000" dirty="0"/>
              <a:t>项目</a:t>
            </a:r>
            <a:r>
              <a:rPr lang="en-US" altLang="zh-CN" sz="2000" dirty="0"/>
              <a:t>——</a:t>
            </a:r>
            <a:r>
              <a:rPr lang="zh-CN" altLang="zh-CN" sz="2000" dirty="0"/>
              <a:t>一个开源的网络搜索引擎并且也是</a:t>
            </a:r>
            <a:r>
              <a:rPr lang="en-US" altLang="zh-CN" sz="2000" dirty="0"/>
              <a:t>Lucene</a:t>
            </a:r>
            <a:r>
              <a:rPr lang="zh-CN" altLang="zh-CN" sz="2000" dirty="0"/>
              <a:t>项目的一部分</a:t>
            </a:r>
          </a:p>
          <a:p>
            <a:pPr eaLnBrk="1" hangingPunct="1">
              <a:buFont typeface="Arial" panose="020B0604020202020204" pitchFamily="34" charset="0"/>
              <a:buChar char="•"/>
            </a:pPr>
            <a:r>
              <a:rPr lang="en-US" altLang="zh-CN" sz="2000" dirty="0"/>
              <a:t> </a:t>
            </a:r>
            <a:r>
              <a:rPr lang="zh-CN" altLang="zh-CN" sz="2000" dirty="0"/>
              <a:t>在</a:t>
            </a:r>
            <a:r>
              <a:rPr lang="en-US" altLang="zh-CN" sz="2000" dirty="0"/>
              <a:t>2004</a:t>
            </a:r>
            <a:r>
              <a:rPr lang="zh-CN" altLang="zh-CN" sz="2000" dirty="0"/>
              <a:t>年，</a:t>
            </a:r>
            <a:r>
              <a:rPr lang="en-US" altLang="zh-CN" sz="2000" dirty="0" err="1"/>
              <a:t>Nutch</a:t>
            </a:r>
            <a:r>
              <a:rPr lang="zh-CN" altLang="zh-CN" sz="2000" dirty="0"/>
              <a:t>项目也模仿</a:t>
            </a:r>
            <a:r>
              <a:rPr lang="en-US" altLang="zh-CN" sz="2000" dirty="0"/>
              <a:t>GFS</a:t>
            </a:r>
            <a:r>
              <a:rPr lang="zh-CN" altLang="zh-CN" sz="2000" dirty="0"/>
              <a:t>开发了自己的分布式文件系统</a:t>
            </a:r>
            <a:r>
              <a:rPr lang="en-US" altLang="zh-CN" sz="2000" dirty="0"/>
              <a:t>NDFS</a:t>
            </a:r>
            <a:r>
              <a:rPr lang="zh-CN" altLang="zh-CN" sz="2000" dirty="0"/>
              <a:t>（</a:t>
            </a:r>
            <a:r>
              <a:rPr lang="en-US" altLang="zh-CN" sz="2000" dirty="0" err="1"/>
              <a:t>Nutch</a:t>
            </a:r>
            <a:r>
              <a:rPr lang="en-US" altLang="zh-CN" sz="2000" dirty="0"/>
              <a:t> Distributed File System</a:t>
            </a:r>
            <a:r>
              <a:rPr lang="zh-CN" altLang="zh-CN" sz="2000" dirty="0"/>
              <a:t>），也就是</a:t>
            </a:r>
            <a:r>
              <a:rPr lang="en-US" altLang="zh-CN" sz="2000" dirty="0"/>
              <a:t>HDFS</a:t>
            </a:r>
            <a:r>
              <a:rPr lang="zh-CN" altLang="zh-CN" sz="2000" dirty="0"/>
              <a:t>的前身</a:t>
            </a:r>
          </a:p>
          <a:p>
            <a:pPr eaLnBrk="1" hangingPunct="1">
              <a:buFont typeface="Arial" panose="020B0604020202020204" pitchFamily="34" charset="0"/>
              <a:buChar char="•"/>
            </a:pPr>
            <a:r>
              <a:rPr lang="en-US" altLang="zh-CN" sz="2000" dirty="0"/>
              <a:t> 2004</a:t>
            </a:r>
            <a:r>
              <a:rPr lang="zh-CN" altLang="zh-CN" sz="2000" dirty="0"/>
              <a:t>年，谷歌公司又发表了另一篇具有深远影响的论文，阐述了</a:t>
            </a:r>
            <a:r>
              <a:rPr lang="en-US" altLang="zh-CN" sz="2000" dirty="0"/>
              <a:t>MapReduce</a:t>
            </a:r>
            <a:r>
              <a:rPr lang="zh-CN" altLang="zh-CN" sz="2000" dirty="0"/>
              <a:t>分布式编程思想</a:t>
            </a:r>
            <a:endParaRPr lang="en-US" altLang="zh-CN" sz="2000" dirty="0"/>
          </a:p>
          <a:p>
            <a:pPr eaLnBrk="1" hangingPunct="1">
              <a:buFont typeface="Arial" panose="020B0604020202020204" pitchFamily="34" charset="0"/>
              <a:buChar char="•"/>
            </a:pPr>
            <a:r>
              <a:rPr lang="en-US" altLang="zh-CN" sz="2000" dirty="0"/>
              <a:t> 2005</a:t>
            </a:r>
            <a:r>
              <a:rPr lang="zh-CN" altLang="zh-CN" sz="2000" dirty="0"/>
              <a:t>年，</a:t>
            </a:r>
            <a:r>
              <a:rPr lang="en-US" altLang="zh-CN" sz="2000" dirty="0" err="1"/>
              <a:t>Nutch</a:t>
            </a:r>
            <a:r>
              <a:rPr lang="zh-CN" altLang="zh-CN" sz="2000" dirty="0"/>
              <a:t>开源实现了谷歌的</a:t>
            </a:r>
            <a:r>
              <a:rPr lang="en-US" altLang="zh-CN" sz="2000" dirty="0"/>
              <a:t>MapReduce</a:t>
            </a:r>
          </a:p>
          <a:p>
            <a:pPr eaLnBrk="1" hangingPunct="1">
              <a:buFont typeface="Arial" panose="020B0604020202020204" pitchFamily="34" charset="0"/>
              <a:buChar char="•"/>
            </a:pPr>
            <a:r>
              <a:rPr lang="en-US" altLang="zh-CN" sz="2000" dirty="0"/>
              <a:t> </a:t>
            </a:r>
            <a:r>
              <a:rPr lang="zh-CN" altLang="zh-CN" sz="2000" dirty="0"/>
              <a:t>到了</a:t>
            </a:r>
            <a:r>
              <a:rPr lang="en-US" altLang="zh-CN" sz="2000" dirty="0"/>
              <a:t>2006</a:t>
            </a:r>
            <a:r>
              <a:rPr lang="zh-CN" altLang="zh-CN" sz="2000" dirty="0"/>
              <a:t>年</a:t>
            </a:r>
            <a:r>
              <a:rPr lang="en-US" altLang="zh-CN" sz="2000" dirty="0"/>
              <a:t>2</a:t>
            </a:r>
            <a:r>
              <a:rPr lang="zh-CN" altLang="zh-CN" sz="2000" dirty="0"/>
              <a:t>月，</a:t>
            </a:r>
            <a:r>
              <a:rPr lang="en-US" altLang="zh-CN" sz="2000" dirty="0" err="1"/>
              <a:t>Nutch</a:t>
            </a:r>
            <a:r>
              <a:rPr lang="zh-CN" altLang="zh-CN" sz="2000" dirty="0"/>
              <a:t>中的</a:t>
            </a:r>
            <a:r>
              <a:rPr lang="en-US" altLang="zh-CN" sz="2000" dirty="0"/>
              <a:t>NDFS</a:t>
            </a:r>
            <a:r>
              <a:rPr lang="zh-CN" altLang="zh-CN" sz="2000" dirty="0"/>
              <a:t>和</a:t>
            </a:r>
            <a:r>
              <a:rPr lang="en-US" altLang="zh-CN" sz="2000" dirty="0"/>
              <a:t>MapReduce</a:t>
            </a:r>
            <a:r>
              <a:rPr lang="zh-CN" altLang="zh-CN" sz="2000" dirty="0"/>
              <a:t>开始独立出来，成为</a:t>
            </a:r>
            <a:r>
              <a:rPr lang="en-US" altLang="zh-CN" sz="2000" dirty="0"/>
              <a:t>Lucene</a:t>
            </a:r>
            <a:r>
              <a:rPr lang="zh-CN" altLang="zh-CN" sz="2000" dirty="0"/>
              <a:t>项目的一个子项目，称为</a:t>
            </a:r>
            <a:r>
              <a:rPr lang="en-US" altLang="zh-CN" sz="2000" dirty="0"/>
              <a:t>Hadoop</a:t>
            </a:r>
            <a:r>
              <a:rPr lang="zh-CN" altLang="zh-CN" sz="2000" dirty="0"/>
              <a:t>，同时，</a:t>
            </a:r>
            <a:r>
              <a:rPr lang="en-US" altLang="zh-CN" sz="2000" dirty="0"/>
              <a:t>Doug Cutting</a:t>
            </a:r>
            <a:r>
              <a:rPr lang="zh-CN" altLang="zh-CN" sz="2000" dirty="0"/>
              <a:t>加盟雅虎</a:t>
            </a:r>
            <a:endParaRPr lang="en-US" altLang="zh-CN" sz="2000" dirty="0"/>
          </a:p>
          <a:p>
            <a:pPr eaLnBrk="1" hangingPunct="1">
              <a:buFont typeface="Arial" panose="020B0604020202020204" pitchFamily="34" charset="0"/>
              <a:buChar char="•"/>
            </a:pPr>
            <a:r>
              <a:rPr lang="en-US" altLang="zh-CN" sz="2000" dirty="0"/>
              <a:t> 2008</a:t>
            </a:r>
            <a:r>
              <a:rPr lang="zh-CN" altLang="zh-CN" sz="2000" dirty="0"/>
              <a:t>年</a:t>
            </a:r>
            <a:r>
              <a:rPr lang="en-US" altLang="zh-CN" sz="2000" dirty="0"/>
              <a:t>1</a:t>
            </a:r>
            <a:r>
              <a:rPr lang="zh-CN" altLang="zh-CN" sz="2000" dirty="0"/>
              <a:t>月，</a:t>
            </a:r>
            <a:r>
              <a:rPr lang="en-US" altLang="zh-CN" sz="2000" dirty="0"/>
              <a:t>Hadoop</a:t>
            </a:r>
            <a:r>
              <a:rPr lang="zh-CN" altLang="zh-CN" sz="2000" dirty="0"/>
              <a:t>正式成为</a:t>
            </a:r>
            <a:r>
              <a:rPr lang="en-US" altLang="zh-CN" sz="2000" dirty="0"/>
              <a:t>Apache</a:t>
            </a:r>
            <a:r>
              <a:rPr lang="zh-CN" altLang="zh-CN" sz="2000" dirty="0"/>
              <a:t>顶级项目，</a:t>
            </a:r>
            <a:r>
              <a:rPr lang="en-US" altLang="zh-CN" sz="2000" dirty="0"/>
              <a:t>Hadoop</a:t>
            </a:r>
            <a:r>
              <a:rPr lang="zh-CN" altLang="zh-CN" sz="2000" dirty="0"/>
              <a:t>也逐渐开始被雅虎之外的其他公司使用</a:t>
            </a:r>
            <a:endParaRPr lang="en-US" altLang="zh-CN" sz="2000" dirty="0"/>
          </a:p>
          <a:p>
            <a:pPr eaLnBrk="1" hangingPunct="1">
              <a:buFont typeface="Arial" panose="020B0604020202020204" pitchFamily="34" charset="0"/>
              <a:buChar char="•"/>
            </a:pPr>
            <a:r>
              <a:rPr lang="en-US" altLang="zh-CN" sz="2000" dirty="0"/>
              <a:t> 2008</a:t>
            </a:r>
            <a:r>
              <a:rPr lang="zh-CN" altLang="zh-CN" sz="2000" dirty="0"/>
              <a:t>年</a:t>
            </a:r>
            <a:r>
              <a:rPr lang="en-US" altLang="zh-CN" sz="2000" dirty="0"/>
              <a:t>4</a:t>
            </a:r>
            <a:r>
              <a:rPr lang="zh-CN" altLang="zh-CN" sz="2000" dirty="0"/>
              <a:t>月，</a:t>
            </a:r>
            <a:r>
              <a:rPr lang="en-US" altLang="zh-CN" sz="2000" dirty="0"/>
              <a:t>Hadoop</a:t>
            </a:r>
            <a:r>
              <a:rPr lang="zh-CN" altLang="zh-CN" sz="2000" dirty="0"/>
              <a:t>打破世界纪录，成为最快排序</a:t>
            </a:r>
            <a:r>
              <a:rPr lang="en-US" altLang="zh-CN" sz="2000" dirty="0"/>
              <a:t>1TB</a:t>
            </a:r>
            <a:r>
              <a:rPr lang="zh-CN" altLang="zh-CN" sz="2000" dirty="0"/>
              <a:t>数据的系统，它采用一个由</a:t>
            </a:r>
            <a:r>
              <a:rPr lang="en-US" altLang="zh-CN" sz="2000" dirty="0"/>
              <a:t>910</a:t>
            </a:r>
            <a:r>
              <a:rPr lang="zh-CN" altLang="zh-CN" sz="2000" dirty="0"/>
              <a:t>个节点构成的集群进行运算，排序时间只用了</a:t>
            </a:r>
            <a:r>
              <a:rPr lang="en-US" altLang="zh-CN" sz="2000" dirty="0"/>
              <a:t>209</a:t>
            </a:r>
            <a:r>
              <a:rPr lang="zh-CN" altLang="zh-CN" sz="2000" dirty="0"/>
              <a:t>秒</a:t>
            </a:r>
            <a:endParaRPr lang="en-US" altLang="zh-CN" sz="2000" dirty="0"/>
          </a:p>
          <a:p>
            <a:pPr eaLnBrk="1" hangingPunct="1">
              <a:buFont typeface="Arial" panose="020B0604020202020204" pitchFamily="34" charset="0"/>
              <a:buChar char="•"/>
            </a:pPr>
            <a:r>
              <a:rPr lang="zh-CN" altLang="zh-CN" sz="2000" dirty="0"/>
              <a:t>在</a:t>
            </a:r>
            <a:r>
              <a:rPr lang="en-US" altLang="zh-CN" sz="2000" dirty="0"/>
              <a:t>2009</a:t>
            </a:r>
            <a:r>
              <a:rPr lang="zh-CN" altLang="zh-CN" sz="2000" dirty="0"/>
              <a:t>年</a:t>
            </a:r>
            <a:r>
              <a:rPr lang="en-US" altLang="zh-CN" sz="2000" dirty="0"/>
              <a:t>5</a:t>
            </a:r>
            <a:r>
              <a:rPr lang="zh-CN" altLang="zh-CN" sz="2000" dirty="0"/>
              <a:t>月，</a:t>
            </a:r>
            <a:r>
              <a:rPr lang="en-US" altLang="zh-CN" sz="2000" dirty="0"/>
              <a:t>Hadoop</a:t>
            </a:r>
            <a:r>
              <a:rPr lang="zh-CN" altLang="zh-CN" sz="2000" dirty="0"/>
              <a:t>更是把</a:t>
            </a:r>
            <a:r>
              <a:rPr lang="en-US" altLang="zh-CN" sz="2000" dirty="0"/>
              <a:t>1TB</a:t>
            </a:r>
            <a:r>
              <a:rPr lang="zh-CN" altLang="zh-CN" sz="2000" dirty="0"/>
              <a:t>数据排序时间缩短到</a:t>
            </a:r>
            <a:r>
              <a:rPr lang="en-US" altLang="zh-CN" sz="2000" dirty="0"/>
              <a:t>62</a:t>
            </a:r>
            <a:r>
              <a:rPr lang="zh-CN" altLang="zh-CN" sz="2000" dirty="0"/>
              <a:t>秒。</a:t>
            </a:r>
            <a:r>
              <a:rPr lang="en-US" altLang="zh-CN" sz="2000" dirty="0"/>
              <a:t>Hadoop</a:t>
            </a:r>
            <a:r>
              <a:rPr lang="zh-CN" altLang="zh-CN" sz="2000" dirty="0"/>
              <a:t>从此名声大震，迅速发展成为大数据时代最具影响力的开源分布式开发平台，并成为事实上的大数据处理标准</a:t>
            </a:r>
          </a:p>
        </p:txBody>
      </p:sp>
      <p:pic>
        <p:nvPicPr>
          <p:cNvPr id="8" name="Picture 2">
            <a:extLst>
              <a:ext uri="{FF2B5EF4-FFF2-40B4-BE49-F238E27FC236}">
                <a16:creationId xmlns:a16="http://schemas.microsoft.com/office/drawing/2014/main" id="{9144841A-EE5C-4279-93B5-1625A2E19B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3872" y="1450517"/>
            <a:ext cx="289560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5">
            <a:extLst>
              <a:ext uri="{FF2B5EF4-FFF2-40B4-BE49-F238E27FC236}">
                <a16:creationId xmlns:a16="http://schemas.microsoft.com/office/drawing/2014/main" id="{EDB4A97D-24BC-4E14-8E51-D27778AA888E}"/>
              </a:ext>
            </a:extLst>
          </p:cNvPr>
          <p:cNvSpPr txBox="1">
            <a:spLocks noChangeArrowheads="1"/>
          </p:cNvSpPr>
          <p:nvPr/>
        </p:nvSpPr>
        <p:spPr bwMode="auto">
          <a:xfrm>
            <a:off x="5519936" y="2138275"/>
            <a:ext cx="198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t>Hadoop</a:t>
            </a:r>
            <a:r>
              <a:rPr lang="zh-CN" altLang="en-US" sz="2000" dirty="0"/>
              <a:t>的标志</a:t>
            </a:r>
          </a:p>
        </p:txBody>
      </p:sp>
    </p:spTree>
    <p:extLst>
      <p:ext uri="{BB962C8B-B14F-4D97-AF65-F5344CB8AC3E}">
        <p14:creationId xmlns:p14="http://schemas.microsoft.com/office/powerpoint/2010/main" val="3187600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大数据处理架构</a:t>
            </a:r>
            <a:r>
              <a:rPr lang="en-US" altLang="zh-CN" sz="2400" dirty="0">
                <a:latin typeface="Agency FB" panose="020B0503020202020204" pitchFamily="34" charset="0"/>
              </a:rPr>
              <a:t>Hadoop</a:t>
            </a:r>
          </a:p>
        </p:txBody>
      </p:sp>
      <p:sp>
        <p:nvSpPr>
          <p:cNvPr id="6" name="TextBox 4">
            <a:extLst>
              <a:ext uri="{FF2B5EF4-FFF2-40B4-BE49-F238E27FC236}">
                <a16:creationId xmlns:a16="http://schemas.microsoft.com/office/drawing/2014/main" id="{6C46A671-944B-4ED4-810D-4983E5BDE104}"/>
              </a:ext>
            </a:extLst>
          </p:cNvPr>
          <p:cNvSpPr txBox="1">
            <a:spLocks noChangeArrowheads="1"/>
          </p:cNvSpPr>
          <p:nvPr/>
        </p:nvSpPr>
        <p:spPr bwMode="auto">
          <a:xfrm>
            <a:off x="167680" y="1700808"/>
            <a:ext cx="1185664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latin typeface="Times New Roman" panose="02020603050405020304" pitchFamily="18" charset="0"/>
                <a:ea typeface="黑体" panose="02010609060101010101" pitchFamily="49" charset="-122"/>
              </a:rPr>
              <a:t> </a:t>
            </a:r>
            <a:r>
              <a:rPr lang="en-US" altLang="zh-CN" sz="2000" dirty="0"/>
              <a:t>Hadoop</a:t>
            </a:r>
            <a:r>
              <a:rPr lang="zh-CN" altLang="zh-CN" sz="2000" dirty="0"/>
              <a:t>是一个能够对大量数据进行分布式处理的软件框架，并且是以一种可靠、高效、可伸缩的方式进行处理的，它具有以下几个方面的特性：</a:t>
            </a:r>
          </a:p>
          <a:p>
            <a:pPr lvl="1" eaLnBrk="1" hangingPunct="1">
              <a:buFont typeface="Arial" panose="020B0604020202020204" pitchFamily="34" charset="0"/>
              <a:buChar char="•"/>
            </a:pPr>
            <a:r>
              <a:rPr lang="en-US" altLang="zh-CN" sz="2000" dirty="0"/>
              <a:t>   </a:t>
            </a:r>
            <a:r>
              <a:rPr lang="zh-CN" altLang="zh-CN" sz="2000" dirty="0"/>
              <a:t>高可靠性</a:t>
            </a:r>
          </a:p>
          <a:p>
            <a:pPr lvl="1" eaLnBrk="1" hangingPunct="1">
              <a:buFont typeface="Arial" panose="020B0604020202020204" pitchFamily="34" charset="0"/>
              <a:buChar char="•"/>
            </a:pPr>
            <a:r>
              <a:rPr lang="en-US" altLang="zh-CN" sz="2000" dirty="0"/>
              <a:t>   </a:t>
            </a:r>
            <a:r>
              <a:rPr lang="zh-CN" altLang="zh-CN" sz="2000" dirty="0"/>
              <a:t>高效性</a:t>
            </a:r>
          </a:p>
          <a:p>
            <a:pPr lvl="1" eaLnBrk="1" hangingPunct="1">
              <a:buFont typeface="Arial" panose="020B0604020202020204" pitchFamily="34" charset="0"/>
              <a:buChar char="•"/>
            </a:pPr>
            <a:r>
              <a:rPr lang="en-US" altLang="zh-CN" sz="2000" dirty="0"/>
              <a:t>   </a:t>
            </a:r>
            <a:r>
              <a:rPr lang="zh-CN" altLang="zh-CN" sz="2000" dirty="0"/>
              <a:t>高可扩展性</a:t>
            </a:r>
          </a:p>
          <a:p>
            <a:pPr lvl="1" eaLnBrk="1" hangingPunct="1">
              <a:buFont typeface="Arial" panose="020B0604020202020204" pitchFamily="34" charset="0"/>
              <a:buChar char="•"/>
            </a:pPr>
            <a:r>
              <a:rPr lang="en-US" altLang="zh-CN" sz="2000" dirty="0"/>
              <a:t>   </a:t>
            </a:r>
            <a:r>
              <a:rPr lang="zh-CN" altLang="zh-CN" sz="2000" dirty="0"/>
              <a:t>高容错性</a:t>
            </a:r>
          </a:p>
          <a:p>
            <a:pPr lvl="1" eaLnBrk="1" hangingPunct="1">
              <a:buFont typeface="Arial" panose="020B0604020202020204" pitchFamily="34" charset="0"/>
              <a:buChar char="•"/>
            </a:pPr>
            <a:r>
              <a:rPr lang="en-US" altLang="zh-CN" sz="2000" dirty="0"/>
              <a:t>   </a:t>
            </a:r>
            <a:r>
              <a:rPr lang="zh-CN" altLang="zh-CN" sz="2000" dirty="0"/>
              <a:t>成本低</a:t>
            </a:r>
          </a:p>
          <a:p>
            <a:pPr lvl="1" eaLnBrk="1" hangingPunct="1">
              <a:buFont typeface="Arial" panose="020B0604020202020204" pitchFamily="34" charset="0"/>
              <a:buChar char="•"/>
            </a:pPr>
            <a:r>
              <a:rPr lang="en-US" altLang="zh-CN" sz="2000" dirty="0"/>
              <a:t>   </a:t>
            </a:r>
            <a:r>
              <a:rPr lang="zh-CN" altLang="zh-CN" sz="2000" dirty="0"/>
              <a:t>运行在</a:t>
            </a:r>
            <a:r>
              <a:rPr lang="en-US" altLang="zh-CN" sz="2000" dirty="0"/>
              <a:t>Linux</a:t>
            </a:r>
            <a:r>
              <a:rPr lang="zh-CN" altLang="zh-CN" sz="2000" dirty="0"/>
              <a:t>平台上</a:t>
            </a:r>
          </a:p>
          <a:p>
            <a:pPr lvl="1" eaLnBrk="1" hangingPunct="1">
              <a:buFont typeface="Arial" panose="020B0604020202020204" pitchFamily="34" charset="0"/>
              <a:buChar char="•"/>
            </a:pPr>
            <a:r>
              <a:rPr lang="en-US" altLang="zh-CN" sz="2000" dirty="0"/>
              <a:t>   </a:t>
            </a:r>
            <a:r>
              <a:rPr lang="zh-CN" altLang="zh-CN" sz="2000" dirty="0"/>
              <a:t>支持多种编程语言</a:t>
            </a:r>
            <a:endParaRPr lang="en-US" altLang="zh-CN" sz="2000" dirty="0"/>
          </a:p>
          <a:p>
            <a:pPr eaLnBrk="1" hangingPunct="1">
              <a:buFont typeface="Arial" panose="020B0604020202020204" pitchFamily="34" charset="0"/>
              <a:buChar char="•"/>
            </a:pPr>
            <a:r>
              <a:rPr lang="en-US" altLang="zh-CN" sz="2000" dirty="0">
                <a:latin typeface="Times New Roman" panose="02020603050405020304" pitchFamily="18" charset="0"/>
                <a:ea typeface="黑体" panose="02010609060101010101" pitchFamily="49" charset="-122"/>
              </a:rPr>
              <a:t> </a:t>
            </a:r>
            <a:r>
              <a:rPr lang="en-US" altLang="zh-CN" sz="2000" dirty="0"/>
              <a:t>Hadoop</a:t>
            </a:r>
            <a:r>
              <a:rPr lang="zh-CN" altLang="zh-CN" sz="2000" dirty="0"/>
              <a:t>凭借其突出的优势，已经在各个领域得到了广泛的应用，而互联网领域是其应用的主阵地</a:t>
            </a:r>
          </a:p>
          <a:p>
            <a:pPr eaLnBrk="1" hangingPunct="1">
              <a:buFont typeface="Arial" panose="020B0604020202020204" pitchFamily="34" charset="0"/>
              <a:buChar char="•"/>
            </a:pPr>
            <a:r>
              <a:rPr lang="en-US" altLang="zh-CN" sz="2000" dirty="0"/>
              <a:t> 2007</a:t>
            </a:r>
            <a:r>
              <a:rPr lang="zh-CN" altLang="zh-CN" sz="2000" dirty="0"/>
              <a:t>年，雅虎在</a:t>
            </a:r>
            <a:r>
              <a:rPr lang="en-US" altLang="zh-CN" sz="2000" dirty="0"/>
              <a:t>Sunnyvale</a:t>
            </a:r>
            <a:r>
              <a:rPr lang="zh-CN" altLang="zh-CN" sz="2000" dirty="0"/>
              <a:t>总部建立了</a:t>
            </a:r>
            <a:r>
              <a:rPr lang="en-US" altLang="zh-CN" sz="2000" dirty="0"/>
              <a:t>M45——</a:t>
            </a:r>
            <a:r>
              <a:rPr lang="zh-CN" altLang="zh-CN" sz="2000" dirty="0"/>
              <a:t>一个包含了</a:t>
            </a:r>
            <a:r>
              <a:rPr lang="en-US" altLang="zh-CN" sz="2000" dirty="0"/>
              <a:t>4000</a:t>
            </a:r>
            <a:r>
              <a:rPr lang="zh-CN" altLang="zh-CN" sz="2000" dirty="0"/>
              <a:t>个处理器和</a:t>
            </a:r>
            <a:r>
              <a:rPr lang="en-US" altLang="zh-CN" sz="2000" dirty="0"/>
              <a:t>1.5PB</a:t>
            </a:r>
            <a:r>
              <a:rPr lang="zh-CN" altLang="zh-CN" sz="2000" dirty="0"/>
              <a:t>容量的</a:t>
            </a:r>
            <a:r>
              <a:rPr lang="en-US" altLang="zh-CN" sz="2000" dirty="0"/>
              <a:t>Hadoop</a:t>
            </a:r>
            <a:r>
              <a:rPr lang="zh-CN" altLang="zh-CN" sz="2000" dirty="0"/>
              <a:t>集群系统</a:t>
            </a:r>
          </a:p>
          <a:p>
            <a:pPr eaLnBrk="1" hangingPunct="1">
              <a:buFont typeface="Arial" panose="020B0604020202020204" pitchFamily="34" charset="0"/>
              <a:buChar char="•"/>
            </a:pPr>
            <a:r>
              <a:rPr lang="en-US" altLang="zh-CN" sz="2000" dirty="0"/>
              <a:t> Facebook</a:t>
            </a:r>
            <a:r>
              <a:rPr lang="zh-CN" altLang="zh-CN" sz="2000" dirty="0"/>
              <a:t>作为全球知名的社交网站，</a:t>
            </a:r>
            <a:r>
              <a:rPr lang="en-US" altLang="zh-CN" sz="2000" dirty="0"/>
              <a:t>Hadoop</a:t>
            </a:r>
            <a:r>
              <a:rPr lang="zh-CN" altLang="zh-CN" sz="2000" dirty="0"/>
              <a:t>是非常理想的选择，</a:t>
            </a:r>
            <a:r>
              <a:rPr lang="en-US" altLang="zh-CN" sz="2000" dirty="0"/>
              <a:t>Facebook</a:t>
            </a:r>
            <a:r>
              <a:rPr lang="zh-CN" altLang="zh-CN" sz="2000" dirty="0"/>
              <a:t>主要将</a:t>
            </a:r>
            <a:r>
              <a:rPr lang="en-US" altLang="zh-CN" sz="2000" dirty="0"/>
              <a:t>Hadoop</a:t>
            </a:r>
            <a:r>
              <a:rPr lang="zh-CN" altLang="zh-CN" sz="2000" dirty="0"/>
              <a:t>平台用于日志处理、推荐系统和数据仓库等方面</a:t>
            </a:r>
          </a:p>
          <a:p>
            <a:pPr eaLnBrk="1" hangingPunct="1">
              <a:buFont typeface="Arial" panose="020B0604020202020204" pitchFamily="34" charset="0"/>
              <a:buChar char="•"/>
            </a:pPr>
            <a:r>
              <a:rPr lang="en-US" altLang="zh-CN" sz="2000" dirty="0"/>
              <a:t> </a:t>
            </a:r>
            <a:r>
              <a:rPr lang="zh-CN" altLang="zh-CN" sz="2000" dirty="0"/>
              <a:t>国内采用</a:t>
            </a:r>
            <a:r>
              <a:rPr lang="en-US" altLang="zh-CN" sz="2000" dirty="0"/>
              <a:t>Hadoop</a:t>
            </a:r>
            <a:r>
              <a:rPr lang="zh-CN" altLang="zh-CN" sz="2000" dirty="0"/>
              <a:t>的公司主要有百度、淘宝、网易、华为、中国移动等，其中，淘宝的</a:t>
            </a:r>
            <a:r>
              <a:rPr lang="en-US" altLang="zh-CN" sz="2000" dirty="0"/>
              <a:t>Hadoop</a:t>
            </a:r>
            <a:r>
              <a:rPr lang="zh-CN" altLang="zh-CN" sz="2000" dirty="0"/>
              <a:t>集群比较大</a:t>
            </a:r>
          </a:p>
        </p:txBody>
      </p:sp>
      <p:sp>
        <p:nvSpPr>
          <p:cNvPr id="9" name="TextBox 5">
            <a:extLst>
              <a:ext uri="{FF2B5EF4-FFF2-40B4-BE49-F238E27FC236}">
                <a16:creationId xmlns:a16="http://schemas.microsoft.com/office/drawing/2014/main" id="{EDB4A97D-24BC-4E14-8E51-D27778AA888E}"/>
              </a:ext>
            </a:extLst>
          </p:cNvPr>
          <p:cNvSpPr txBox="1">
            <a:spLocks noChangeArrowheads="1"/>
          </p:cNvSpPr>
          <p:nvPr/>
        </p:nvSpPr>
        <p:spPr bwMode="auto">
          <a:xfrm>
            <a:off x="623392" y="1170360"/>
            <a:ext cx="198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t>Hadoop</a:t>
            </a:r>
            <a:r>
              <a:rPr lang="zh-CN" altLang="en-US" sz="2000" dirty="0"/>
              <a:t>的特性</a:t>
            </a:r>
          </a:p>
        </p:txBody>
      </p:sp>
    </p:spTree>
    <p:extLst>
      <p:ext uri="{BB962C8B-B14F-4D97-AF65-F5344CB8AC3E}">
        <p14:creationId xmlns:p14="http://schemas.microsoft.com/office/powerpoint/2010/main" val="350036479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大数据处理架构</a:t>
            </a:r>
            <a:r>
              <a:rPr lang="en-US" altLang="zh-CN" sz="2400" dirty="0">
                <a:latin typeface="Agency FB" panose="020B0503020202020204" pitchFamily="34" charset="0"/>
              </a:rPr>
              <a:t>Hadoop</a:t>
            </a:r>
          </a:p>
        </p:txBody>
      </p:sp>
      <p:pic>
        <p:nvPicPr>
          <p:cNvPr id="7" name="Picture 2">
            <a:extLst>
              <a:ext uri="{FF2B5EF4-FFF2-40B4-BE49-F238E27FC236}">
                <a16:creationId xmlns:a16="http://schemas.microsoft.com/office/drawing/2014/main" id="{9EB291BE-CC5F-4692-B278-C32E9579E2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1998"/>
          <a:stretch>
            <a:fillRect/>
          </a:stretch>
        </p:blipFill>
        <p:spPr bwMode="auto">
          <a:xfrm>
            <a:off x="2110880" y="1767627"/>
            <a:ext cx="7632848" cy="5090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E6AF3672-C995-40F4-9414-030C18F9B7A6}"/>
              </a:ext>
            </a:extLst>
          </p:cNvPr>
          <p:cNvSpPr txBox="1">
            <a:spLocks noChangeArrowheads="1"/>
          </p:cNvSpPr>
          <p:nvPr/>
        </p:nvSpPr>
        <p:spPr bwMode="auto">
          <a:xfrm>
            <a:off x="4099992" y="1437924"/>
            <a:ext cx="3392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t>Hadoop</a:t>
            </a:r>
            <a:r>
              <a:rPr lang="zh-CN" altLang="en-US" sz="2000"/>
              <a:t>在企业中的应用架构</a:t>
            </a:r>
          </a:p>
        </p:txBody>
      </p:sp>
    </p:spTree>
    <p:extLst>
      <p:ext uri="{BB962C8B-B14F-4D97-AF65-F5344CB8AC3E}">
        <p14:creationId xmlns:p14="http://schemas.microsoft.com/office/powerpoint/2010/main" val="84235618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大数据处理架构</a:t>
            </a:r>
            <a:r>
              <a:rPr lang="en-US" altLang="zh-CN" sz="2400" dirty="0">
                <a:latin typeface="Agency FB" panose="020B0503020202020204" pitchFamily="34" charset="0"/>
              </a:rPr>
              <a:t>Hadoop</a:t>
            </a:r>
          </a:p>
        </p:txBody>
      </p:sp>
      <p:sp>
        <p:nvSpPr>
          <p:cNvPr id="9" name="TextBox 5">
            <a:extLst>
              <a:ext uri="{FF2B5EF4-FFF2-40B4-BE49-F238E27FC236}">
                <a16:creationId xmlns:a16="http://schemas.microsoft.com/office/drawing/2014/main" id="{EDB4A97D-24BC-4E14-8E51-D27778AA888E}"/>
              </a:ext>
            </a:extLst>
          </p:cNvPr>
          <p:cNvSpPr txBox="1">
            <a:spLocks noChangeArrowheads="1"/>
          </p:cNvSpPr>
          <p:nvPr/>
        </p:nvSpPr>
        <p:spPr bwMode="auto">
          <a:xfrm>
            <a:off x="479376" y="1170360"/>
            <a:ext cx="198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t>Hadoop</a:t>
            </a:r>
            <a:r>
              <a:rPr lang="zh-CN" altLang="en-US" sz="2000" dirty="0"/>
              <a:t>的版本</a:t>
            </a:r>
          </a:p>
        </p:txBody>
      </p:sp>
      <p:pic>
        <p:nvPicPr>
          <p:cNvPr id="7" name="Picture 2">
            <a:extLst>
              <a:ext uri="{FF2B5EF4-FFF2-40B4-BE49-F238E27FC236}">
                <a16:creationId xmlns:a16="http://schemas.microsoft.com/office/drawing/2014/main" id="{C933C8AC-DE72-488E-B020-90A3F63011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4592" y="1042343"/>
            <a:ext cx="9397138" cy="5492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953002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大数据处理架构</a:t>
            </a:r>
            <a:r>
              <a:rPr lang="en-US" altLang="zh-CN" sz="2400" dirty="0">
                <a:latin typeface="Agency FB" panose="020B0503020202020204" pitchFamily="34" charset="0"/>
              </a:rPr>
              <a:t>Hadoop</a:t>
            </a:r>
          </a:p>
        </p:txBody>
      </p:sp>
      <p:sp>
        <p:nvSpPr>
          <p:cNvPr id="9" name="TextBox 5">
            <a:extLst>
              <a:ext uri="{FF2B5EF4-FFF2-40B4-BE49-F238E27FC236}">
                <a16:creationId xmlns:a16="http://schemas.microsoft.com/office/drawing/2014/main" id="{EDB4A97D-24BC-4E14-8E51-D27778AA888E}"/>
              </a:ext>
            </a:extLst>
          </p:cNvPr>
          <p:cNvSpPr txBox="1">
            <a:spLocks noChangeArrowheads="1"/>
          </p:cNvSpPr>
          <p:nvPr/>
        </p:nvSpPr>
        <p:spPr bwMode="auto">
          <a:xfrm>
            <a:off x="479376" y="1170360"/>
            <a:ext cx="21252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t>Hadoop</a:t>
            </a:r>
            <a:r>
              <a:rPr lang="zh-CN" altLang="en-US" sz="2000" dirty="0"/>
              <a:t>项目结构</a:t>
            </a:r>
          </a:p>
        </p:txBody>
      </p:sp>
      <p:pic>
        <p:nvPicPr>
          <p:cNvPr id="8" name="Picture 2">
            <a:extLst>
              <a:ext uri="{FF2B5EF4-FFF2-40B4-BE49-F238E27FC236}">
                <a16:creationId xmlns:a16="http://schemas.microsoft.com/office/drawing/2014/main" id="{2E0808A5-BF26-4CB9-8D8B-041E4D33FD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5256" y="1450815"/>
            <a:ext cx="7962900" cy="520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4">
            <a:extLst>
              <a:ext uri="{FF2B5EF4-FFF2-40B4-BE49-F238E27FC236}">
                <a16:creationId xmlns:a16="http://schemas.microsoft.com/office/drawing/2014/main" id="{719DA94F-CAE1-4030-A32F-99BDD88F8DB3}"/>
              </a:ext>
            </a:extLst>
          </p:cNvPr>
          <p:cNvSpPr txBox="1">
            <a:spLocks noChangeArrowheads="1"/>
          </p:cNvSpPr>
          <p:nvPr/>
        </p:nvSpPr>
        <p:spPr bwMode="auto">
          <a:xfrm>
            <a:off x="3910056" y="1168240"/>
            <a:ext cx="7543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a:t>Hadoop</a:t>
            </a:r>
            <a:r>
              <a:rPr lang="zh-CN" altLang="en-US" sz="1400" dirty="0"/>
              <a:t>的项目结构不断丰富发展，已经形成一个丰富的</a:t>
            </a:r>
            <a:r>
              <a:rPr lang="en-US" altLang="zh-CN" sz="1400" dirty="0"/>
              <a:t>Hadoop</a:t>
            </a:r>
            <a:r>
              <a:rPr lang="zh-CN" altLang="en-US" sz="1400" dirty="0"/>
              <a:t>生态系统</a:t>
            </a:r>
            <a:endParaRPr lang="en-US" altLang="zh-CN" sz="1400" dirty="0"/>
          </a:p>
        </p:txBody>
      </p:sp>
    </p:spTree>
    <p:extLst>
      <p:ext uri="{BB962C8B-B14F-4D97-AF65-F5344CB8AC3E}">
        <p14:creationId xmlns:p14="http://schemas.microsoft.com/office/powerpoint/2010/main" val="291522049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科技线条商务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8632</TotalTime>
  <Words>2827</Words>
  <Application>Microsoft Office PowerPoint</Application>
  <PresentationFormat>宽屏</PresentationFormat>
  <Paragraphs>226</Paragraphs>
  <Slides>31</Slides>
  <Notes>31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Agency FB</vt:lpstr>
      <vt:lpstr>Times New Roman</vt:lpstr>
      <vt:lpstr>Arial</vt:lpstr>
      <vt:lpstr>迷你简幼线</vt:lpstr>
      <vt:lpstr>Calibri</vt:lpstr>
      <vt:lpstr>BankGothic Lt BT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dc:title>
  <dc:subject>tukuppt</dc:subject>
  <dc:creator>www.tukuppt.com</dc:creator>
  <cp:lastModifiedBy>Administrator</cp:lastModifiedBy>
  <cp:revision>752</cp:revision>
  <dcterms:created xsi:type="dcterms:W3CDTF">2017-04-25T09:03:07Z</dcterms:created>
  <dcterms:modified xsi:type="dcterms:W3CDTF">2020-11-19T07:41:03Z</dcterms:modified>
</cp:coreProperties>
</file>