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81" r:id="rId2"/>
    <p:sldId id="266" r:id="rId3"/>
    <p:sldId id="321" r:id="rId4"/>
    <p:sldId id="350" r:id="rId5"/>
    <p:sldId id="401" r:id="rId6"/>
    <p:sldId id="395" r:id="rId7"/>
    <p:sldId id="397" r:id="rId8"/>
    <p:sldId id="398" r:id="rId9"/>
    <p:sldId id="399" r:id="rId10"/>
    <p:sldId id="400" r:id="rId11"/>
    <p:sldId id="354" r:id="rId12"/>
    <p:sldId id="403" r:id="rId13"/>
    <p:sldId id="405" r:id="rId14"/>
    <p:sldId id="406" r:id="rId15"/>
    <p:sldId id="402" r:id="rId16"/>
    <p:sldId id="407" r:id="rId17"/>
    <p:sldId id="274" r:id="rId18"/>
  </p:sldIdLst>
  <p:sldSz cx="12192000" cy="6858000"/>
  <p:notesSz cx="6858000" cy="9144000"/>
  <p:embeddedFontLst>
    <p:embeddedFont>
      <p:font typeface="迷你简幼线" panose="02010600030101010101" charset="-122"/>
      <p:regular r:id="rId20"/>
    </p:embeddedFont>
    <p:embeddedFont>
      <p:font typeface="Agency FB" panose="020B0503020202020204" pitchFamily="34" charset="0"/>
      <p:regular r:id="rId21"/>
      <p:bold r:id="rId22"/>
    </p:embeddedFont>
    <p:embeddedFont>
      <p:font typeface="BankGothic Lt BT" panose="020B0607020203060204"/>
      <p:regular r:id="rId23"/>
    </p:embeddedFont>
    <p:embeddedFont>
      <p:font typeface="Calibri" panose="020F0502020204030204" pitchFamily="34" charset="0"/>
      <p:regular r:id="rId24"/>
      <p:bold r:id="rId25"/>
      <p:italic r:id="rId26"/>
      <p:boldItalic r:id="rId27"/>
    </p:embeddedFont>
  </p:embeddedFontLst>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6" autoAdjust="0"/>
  </p:normalViewPr>
  <p:slideViewPr>
    <p:cSldViewPr>
      <p:cViewPr varScale="1">
        <p:scale>
          <a:sx n="91" d="100"/>
          <a:sy n="91" d="100"/>
        </p:scale>
        <p:origin x="84" y="5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93755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332912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4268525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2316829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4114433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4237413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24928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43513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3489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30018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81671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477003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5200898"/>
            <a:ext cx="114293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en-US" dirty="0"/>
              <a:t>结合上面的分析，最左面的函数结构风险最小（模型结构最简单），但是经验风险最大（对历史数据拟合的最差）；最右面的 函数经验风险最小（对历史数据拟合的最好），但是结构风险最大（模型结构最复杂）；而中间的函数达到了二者的良好</a:t>
            </a:r>
            <a:r>
              <a:rPr lang="zh-CN" altLang="en-US" b="1" dirty="0">
                <a:solidFill>
                  <a:srgbClr val="FF0000"/>
                </a:solidFill>
              </a:rPr>
              <a:t>平衡</a:t>
            </a:r>
            <a:r>
              <a:rPr lang="zh-CN" altLang="en-US" dirty="0"/>
              <a:t>，最适合用来预测未知数据集。</a:t>
            </a:r>
            <a:endParaRPr lang="en-US"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09845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2996952"/>
            <a:ext cx="4284476"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结构化风险（</a:t>
            </a:r>
            <a:r>
              <a:rPr lang="en-US" altLang="zh-CN" sz="2800" dirty="0">
                <a:solidFill>
                  <a:schemeClr val="bg1"/>
                </a:solidFill>
                <a:latin typeface="Agency FB" panose="020B0503020202020204" pitchFamily="34" charset="0"/>
              </a:rPr>
              <a:t>L1</a:t>
            </a:r>
            <a:r>
              <a:rPr lang="zh-CN" altLang="en-US" sz="2800" dirty="0">
                <a:solidFill>
                  <a:schemeClr val="bg1"/>
                </a:solidFill>
                <a:latin typeface="Agency FB" panose="020B0503020202020204" pitchFamily="34" charset="0"/>
              </a:rPr>
              <a:t>，</a:t>
            </a:r>
            <a:r>
              <a:rPr lang="en-US" altLang="zh-CN" sz="2800" dirty="0">
                <a:solidFill>
                  <a:schemeClr val="bg1"/>
                </a:solidFill>
                <a:latin typeface="Agency FB" panose="020B0503020202020204" pitchFamily="34" charset="0"/>
              </a:rPr>
              <a:t>L2</a:t>
            </a:r>
            <a:r>
              <a:rPr lang="zh-CN" altLang="en-US" sz="2800" dirty="0">
                <a:solidFill>
                  <a:schemeClr val="bg1"/>
                </a:solidFill>
                <a:latin typeface="Agency FB" panose="020B0503020202020204" pitchFamily="34" charset="0"/>
              </a:rPr>
              <a:t>正则化）</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50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240065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过拟合</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过拟合是一种现象，我们的数据在训练集上可能很好的表现，但是在遇到新的数据后，表现就没有那么出色了，这种现象叫过拟合。</a:t>
            </a:r>
            <a:endParaRPr lang="en-US" altLang="zh-CN" dirty="0"/>
          </a:p>
          <a:p>
            <a:endParaRPr lang="en-US" altLang="zh-CN" dirty="0"/>
          </a:p>
          <a:p>
            <a:r>
              <a:rPr lang="zh-CN" altLang="en-US" dirty="0"/>
              <a:t>过拟合带来的影响：模型训练时的检测率很高效果很好，但是用于实际检验时，效果很差，模型不能很准确地预测，即</a:t>
            </a:r>
            <a:r>
              <a:rPr lang="zh-CN" altLang="en-US" b="1" dirty="0"/>
              <a:t>泛化能力</a:t>
            </a:r>
            <a:r>
              <a:rPr lang="zh-CN" altLang="en-US" dirty="0"/>
              <a:t>差。</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497476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184665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由于高阶多项式函数模型参数更多，模型函数的选择空间更大，所以高阶多项式函数比低阶多项式函数的复杂度更高。因此，高阶多项式比低阶多项式函数更容易在相同的训练数据集上得到更低的训练误差。给定训练数据集，模型复杂度和误差间的关系如下：</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7161A11-8871-4D01-980B-5500C77B8BF3}"/>
              </a:ext>
            </a:extLst>
          </p:cNvPr>
          <p:cNvPicPr>
            <a:picLocks noChangeAspect="1"/>
          </p:cNvPicPr>
          <p:nvPr/>
        </p:nvPicPr>
        <p:blipFill>
          <a:blip r:embed="rId3"/>
          <a:stretch>
            <a:fillRect/>
          </a:stretch>
        </p:blipFill>
        <p:spPr>
          <a:xfrm>
            <a:off x="761411" y="3042096"/>
            <a:ext cx="5566978" cy="3910852"/>
          </a:xfrm>
          <a:prstGeom prst="rect">
            <a:avLst/>
          </a:prstGeom>
        </p:spPr>
      </p:pic>
      <p:sp>
        <p:nvSpPr>
          <p:cNvPr id="10" name="文本框 9">
            <a:extLst>
              <a:ext uri="{FF2B5EF4-FFF2-40B4-BE49-F238E27FC236}">
                <a16:creationId xmlns:a16="http://schemas.microsoft.com/office/drawing/2014/main" id="{794A2E3C-4CDB-4D91-A016-FE55ED43EC9B}"/>
              </a:ext>
            </a:extLst>
          </p:cNvPr>
          <p:cNvSpPr txBox="1"/>
          <p:nvPr/>
        </p:nvSpPr>
        <p:spPr>
          <a:xfrm>
            <a:off x="6528048" y="3425877"/>
            <a:ext cx="4902541" cy="1200329"/>
          </a:xfrm>
          <a:prstGeom prst="rect">
            <a:avLst/>
          </a:prstGeom>
          <a:noFill/>
        </p:spPr>
        <p:txBody>
          <a:bodyPr wrap="square" rtlCol="0">
            <a:spAutoFit/>
          </a:bodyPr>
          <a:lstStyle/>
          <a:p>
            <a:r>
              <a:rPr lang="zh-CN" altLang="en-US" dirty="0"/>
              <a:t>给定训练数据集，如果模型的复杂度过低，很容易出现欠拟合；如果模型复杂度过高，很容易出现过拟合。应对欠拟合和过拟合的一个方法是针对数据集选择合适的复杂度模型。</a:t>
            </a:r>
            <a:endParaRPr lang="en-US" altLang="zh-CN" dirty="0"/>
          </a:p>
        </p:txBody>
      </p:sp>
    </p:spTree>
    <p:extLst>
      <p:ext uri="{BB962C8B-B14F-4D97-AF65-F5344CB8AC3E}">
        <p14:creationId xmlns:p14="http://schemas.microsoft.com/office/powerpoint/2010/main" val="238369194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6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210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695400" y="1195437"/>
            <a:ext cx="10873208" cy="4062651"/>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模型复杂度</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dirty="0"/>
              <a:t>欠拟合就是训练过程中误差难以下降，过拟合就是训练之后，测试误差要远比训练误差大。</a:t>
            </a:r>
          </a:p>
          <a:p>
            <a:endParaRPr lang="en-US" altLang="zh-CN" dirty="0"/>
          </a:p>
          <a:p>
            <a:r>
              <a:rPr lang="zh-CN" altLang="en-US" dirty="0"/>
              <a:t>如果模型复杂度太低（参数过少），即模型可训练空间太小，就难以训练出有效的模型，便会出现欠拟合。</a:t>
            </a:r>
          </a:p>
          <a:p>
            <a:endParaRPr lang="en-US" altLang="zh-CN" dirty="0"/>
          </a:p>
          <a:p>
            <a:r>
              <a:rPr lang="zh-CN" altLang="en-US" dirty="0"/>
              <a:t>如果模型复杂度太高（参数很多），即模型可训练空间很大，在大量样本输入后容易训练过头，便会出现过拟合。</a:t>
            </a:r>
          </a:p>
          <a:p>
            <a:endParaRPr lang="en-US" altLang="zh-CN" dirty="0"/>
          </a:p>
          <a:p>
            <a:r>
              <a:rPr lang="zh-CN" altLang="en-US" dirty="0"/>
              <a:t>所以控制好模型复杂度（参数数量），是调整欠拟合和过拟合的一种方法。</a:t>
            </a:r>
          </a:p>
          <a:p>
            <a:endParaRPr lang="en-US" altLang="zh-CN" dirty="0"/>
          </a:p>
          <a:p>
            <a:r>
              <a:rPr lang="zh-CN" altLang="en-US" dirty="0"/>
              <a:t>换句话说，可以通过训练效果的图表判断是过拟合还是欠拟合，以此为依据调整网络的结构。比如如果欠拟合了，表示无法充分训练，可以将网络层的节点数量调大一些。</a:t>
            </a: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FB9EB2DD-14C8-4683-9F68-03C193B7CA18}"/>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4542701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8"/>
                                        </p:tgtEl>
                                        <p:attrNameLst>
                                          <p:attrName>style.visibility</p:attrName>
                                        </p:attrNameLst>
                                      </p:cBhvr>
                                      <p:to>
                                        <p:strVal val="visible"/>
                                      </p:to>
                                    </p:set>
                                    <p:anim calcmode="lin" valueType="num">
                                      <p:cBhvr additive="base">
                                        <p:cTn id="21" dur="250"/>
                                        <p:tgtEl>
                                          <p:spTgt spid="8"/>
                                        </p:tgtEl>
                                        <p:attrNameLst>
                                          <p:attrName>ppt_y</p:attrName>
                                        </p:attrNameLst>
                                      </p:cBhvr>
                                      <p:tavLst>
                                        <p:tav tm="0">
                                          <p:val>
                                            <p:strVal val="#ppt_y-#ppt_h*1.125000"/>
                                          </p:val>
                                        </p:tav>
                                        <p:tav tm="100000">
                                          <p:val>
                                            <p:strVal val="#ppt_y"/>
                                          </p:val>
                                        </p:tav>
                                      </p:tavLst>
                                    </p:anim>
                                    <p:animEffect transition="in" filter="wipe(down)">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4274521"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结构化风险（</a:t>
            </a:r>
            <a:r>
              <a:rPr lang="en-US" altLang="zh-CN" sz="2000" b="1" dirty="0"/>
              <a:t> L1, L2</a:t>
            </a:r>
            <a:r>
              <a:rPr lang="zh-CN" altLang="en-US" sz="2000" b="1" dirty="0"/>
              <a:t>正则化）</a:t>
            </a:r>
            <a:endParaRPr lang="en-US" altLang="zh-CN" sz="2000" b="1" dirty="0"/>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正则化（</a:t>
            </a:r>
            <a:r>
              <a:rPr lang="en-US" altLang="zh-CN" sz="2000" b="1" dirty="0">
                <a:solidFill>
                  <a:srgbClr val="FF0000"/>
                </a:solidFill>
              </a:rPr>
              <a:t>Regularization</a:t>
            </a:r>
            <a:r>
              <a:rPr lang="zh-CN" altLang="en-US" sz="2000" b="1" dirty="0">
                <a:solidFill>
                  <a:srgbClr val="FF0000"/>
                </a:solidFill>
              </a:rPr>
              <a:t>）是机器学习中一种常用的技术，其主要目的是控制模型复杂度，减小过拟合。最基本的正则化方法是在原目标（代价）函数 中添加惩罚项，对复杂度高的模型进行“惩罚” 。</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22FC0BE5-A385-4421-99F6-2DE143C41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840" y="280701"/>
            <a:ext cx="7536160" cy="6504675"/>
          </a:xfrm>
          <a:prstGeom prst="rect">
            <a:avLst/>
          </a:prstGeom>
        </p:spPr>
      </p:pic>
      <p:sp>
        <p:nvSpPr>
          <p:cNvPr id="10" name="矩形 9">
            <a:extLst>
              <a:ext uri="{FF2B5EF4-FFF2-40B4-BE49-F238E27FC236}">
                <a16:creationId xmlns:a16="http://schemas.microsoft.com/office/drawing/2014/main" id="{48A5E6A6-4091-42A0-9663-C5F34FE09704}"/>
              </a:ext>
            </a:extLst>
          </p:cNvPr>
          <p:cNvSpPr/>
          <p:nvPr/>
        </p:nvSpPr>
        <p:spPr>
          <a:xfrm>
            <a:off x="424892" y="4423944"/>
            <a:ext cx="4374964" cy="1015663"/>
          </a:xfrm>
          <a:prstGeom prst="rect">
            <a:avLst/>
          </a:prstGeom>
        </p:spPr>
        <p:txBody>
          <a:bodyPr wrap="square">
            <a:spAutoFit/>
          </a:bodyPr>
          <a:lstStyle/>
          <a:p>
            <a:r>
              <a:rPr lang="en-US" altLang="zh-CN" sz="2000" b="1" dirty="0">
                <a:solidFill>
                  <a:srgbClr val="002060"/>
                </a:solidFill>
                <a:latin typeface="+mn-ea"/>
              </a:rPr>
              <a:t>L1</a:t>
            </a:r>
            <a:r>
              <a:rPr lang="zh-CN" altLang="en-US" sz="2000" b="1" dirty="0">
                <a:solidFill>
                  <a:srgbClr val="002060"/>
                </a:solidFill>
                <a:latin typeface="+mn-ea"/>
              </a:rPr>
              <a:t>正则化和</a:t>
            </a:r>
            <a:r>
              <a:rPr lang="en-US" altLang="zh-CN" sz="2000" b="1" dirty="0">
                <a:solidFill>
                  <a:srgbClr val="002060"/>
                </a:solidFill>
                <a:latin typeface="+mn-ea"/>
              </a:rPr>
              <a:t>L2</a:t>
            </a:r>
            <a:r>
              <a:rPr lang="zh-CN" altLang="en-US" sz="2000" b="1" dirty="0">
                <a:solidFill>
                  <a:srgbClr val="002060"/>
                </a:solidFill>
                <a:latin typeface="+mn-ea"/>
              </a:rPr>
              <a:t>正则化主要的区别在于，</a:t>
            </a:r>
            <a:r>
              <a:rPr lang="en-US" altLang="zh-CN" sz="2000" b="1" dirty="0">
                <a:solidFill>
                  <a:srgbClr val="002060"/>
                </a:solidFill>
                <a:latin typeface="+mn-ea"/>
              </a:rPr>
              <a:t>L1</a:t>
            </a:r>
            <a:r>
              <a:rPr lang="zh-CN" altLang="en-US" sz="2000" b="1" dirty="0">
                <a:solidFill>
                  <a:srgbClr val="002060"/>
                </a:solidFill>
                <a:latin typeface="+mn-ea"/>
              </a:rPr>
              <a:t>正比于参数的绝对值，而</a:t>
            </a:r>
            <a:r>
              <a:rPr lang="en-US" altLang="zh-CN" sz="2000" b="1" dirty="0">
                <a:solidFill>
                  <a:srgbClr val="002060"/>
                </a:solidFill>
                <a:latin typeface="+mn-ea"/>
              </a:rPr>
              <a:t>L2</a:t>
            </a:r>
            <a:r>
              <a:rPr lang="zh-CN" altLang="en-US" sz="2000" b="1" dirty="0">
                <a:solidFill>
                  <a:srgbClr val="002060"/>
                </a:solidFill>
                <a:latin typeface="+mn-ea"/>
              </a:rPr>
              <a:t>正比于参数的平方。</a:t>
            </a:r>
          </a:p>
        </p:txBody>
      </p:sp>
      <p:sp>
        <p:nvSpPr>
          <p:cNvPr id="12" name="文本框 11">
            <a:extLst>
              <a:ext uri="{FF2B5EF4-FFF2-40B4-BE49-F238E27FC236}">
                <a16:creationId xmlns:a16="http://schemas.microsoft.com/office/drawing/2014/main" id="{01FD16D1-3796-4A35-BBE5-0FE38C32D8FB}"/>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Tree>
    <p:extLst>
      <p:ext uri="{BB962C8B-B14F-4D97-AF65-F5344CB8AC3E}">
        <p14:creationId xmlns:p14="http://schemas.microsoft.com/office/powerpoint/2010/main" val="9016121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98488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公式来源分析</a:t>
            </a:r>
            <a:endParaRPr lang="en-US" altLang="zh-CN" sz="2000" b="1" dirty="0"/>
          </a:p>
          <a:p>
            <a:r>
              <a:rPr lang="zh-CN" altLang="en-US" sz="2000" b="1" dirty="0">
                <a:solidFill>
                  <a:srgbClr val="FF0000"/>
                </a:solidFill>
              </a:rPr>
              <a:t>基于约束条件的最优化：</a:t>
            </a:r>
            <a:endParaRPr lang="en-US" altLang="zh-CN" sz="2000" b="1" dirty="0">
              <a:solidFill>
                <a:srgbClr val="FF0000"/>
              </a:solidFill>
            </a:endParaRPr>
          </a:p>
          <a:p>
            <a:r>
              <a:rPr lang="zh-CN" altLang="en-US" dirty="0"/>
              <a:t>对于模型权重系数</a:t>
            </a:r>
            <a:r>
              <a:rPr lang="en-US" altLang="zh-CN" dirty="0"/>
              <a:t>W</a:t>
            </a:r>
            <a:r>
              <a:rPr lang="zh-CN" altLang="en-US" dirty="0"/>
              <a:t>求解释通过最小化目标函数实现的，即求解：</a:t>
            </a:r>
            <a:endParaRPr lang="en-US" altLang="zh-CN" dirty="0"/>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E7A31E67-23BA-4978-9D42-2336989324C4}"/>
              </a:ext>
            </a:extLst>
          </p:cNvPr>
          <p:cNvSpPr txBox="1"/>
          <p:nvPr/>
        </p:nvSpPr>
        <p:spPr>
          <a:xfrm>
            <a:off x="283263" y="447055"/>
            <a:ext cx="3453712" cy="461665"/>
          </a:xfrm>
          <a:prstGeom prst="rect">
            <a:avLst/>
          </a:prstGeom>
          <a:noFill/>
        </p:spPr>
        <p:txBody>
          <a:bodyPr wrap="square" rtlCol="0">
            <a:spAutoFit/>
          </a:bodyPr>
          <a:lstStyle/>
          <a:p>
            <a:r>
              <a:rPr lang="zh-CN" altLang="en-US" sz="2400" dirty="0">
                <a:latin typeface="Agency FB" panose="020B0503020202020204" pitchFamily="34" charset="0"/>
              </a:rPr>
              <a:t>结构化风险（</a:t>
            </a:r>
            <a:r>
              <a:rPr lang="en-US" altLang="zh-CN" sz="2400" dirty="0">
                <a:latin typeface="Agency FB" panose="020B0503020202020204" pitchFamily="34" charset="0"/>
              </a:rPr>
              <a:t>L1,L2</a:t>
            </a:r>
            <a:r>
              <a:rPr lang="zh-CN" altLang="en-US" sz="2400" dirty="0">
                <a:latin typeface="Agency FB" panose="020B0503020202020204" pitchFamily="34" charset="0"/>
              </a:rPr>
              <a:t>正则化）</a:t>
            </a:r>
            <a:endParaRPr lang="en-US" altLang="zh-CN" sz="2400" dirty="0">
              <a:latin typeface="Agency FB" panose="020B0503020202020204" pitchFamily="34" charset="0"/>
            </a:endParaRPr>
          </a:p>
        </p:txBody>
      </p:sp>
      <p:sp>
        <p:nvSpPr>
          <p:cNvPr id="5" name="AutoShape 2" descr="[公式]">
            <a:extLst>
              <a:ext uri="{FF2B5EF4-FFF2-40B4-BE49-F238E27FC236}">
                <a16:creationId xmlns:a16="http://schemas.microsoft.com/office/drawing/2014/main" id="{96DA91C8-A8ED-4B96-A8D4-8874FBE73176}"/>
              </a:ext>
            </a:extLst>
          </p:cNvPr>
          <p:cNvSpPr>
            <a:spLocks noChangeAspect="1" noChangeArrowheads="1"/>
          </p:cNvSpPr>
          <p:nvPr/>
        </p:nvSpPr>
        <p:spPr bwMode="auto">
          <a:xfrm>
            <a:off x="20193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A97C49D6-7BBC-49E6-8D82-46FF3882A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112" y="1661862"/>
            <a:ext cx="1924319" cy="685896"/>
          </a:xfrm>
          <a:prstGeom prst="rect">
            <a:avLst/>
          </a:prstGeom>
        </p:spPr>
      </p:pic>
      <p:sp>
        <p:nvSpPr>
          <p:cNvPr id="10" name="矩形 9">
            <a:extLst>
              <a:ext uri="{FF2B5EF4-FFF2-40B4-BE49-F238E27FC236}">
                <a16:creationId xmlns:a16="http://schemas.microsoft.com/office/drawing/2014/main" id="{EB55C3B3-59FD-4FB1-847E-2F65690EA0E3}"/>
              </a:ext>
            </a:extLst>
          </p:cNvPr>
          <p:cNvSpPr/>
          <p:nvPr/>
        </p:nvSpPr>
        <p:spPr>
          <a:xfrm>
            <a:off x="381319" y="2180322"/>
            <a:ext cx="11619336" cy="923330"/>
          </a:xfrm>
          <a:prstGeom prst="rect">
            <a:avLst/>
          </a:prstGeom>
        </p:spPr>
        <p:txBody>
          <a:bodyPr wrap="square">
            <a:spAutoFit/>
          </a:bodyPr>
          <a:lstStyle/>
          <a:p>
            <a:r>
              <a:rPr lang="zh-CN" altLang="en-US" dirty="0">
                <a:solidFill>
                  <a:srgbClr val="121212"/>
                </a:solidFill>
                <a:latin typeface="+mn-ea"/>
              </a:rPr>
              <a:t>通常情况下，模型复杂度与系数</a:t>
            </a:r>
            <a:r>
              <a:rPr lang="en-US" altLang="zh-CN" dirty="0">
                <a:solidFill>
                  <a:srgbClr val="121212"/>
                </a:solidFill>
                <a:latin typeface="+mn-ea"/>
              </a:rPr>
              <a:t>W</a:t>
            </a:r>
            <a:r>
              <a:rPr lang="zh-CN" altLang="en-US" dirty="0">
                <a:latin typeface="+mn-ea"/>
              </a:rPr>
              <a:t>的个数成线性关系：即</a:t>
            </a:r>
            <a:r>
              <a:rPr lang="en-US" altLang="zh-CN" dirty="0">
                <a:latin typeface="+mn-ea"/>
              </a:rPr>
              <a:t>W</a:t>
            </a:r>
            <a:r>
              <a:rPr lang="zh-CN" altLang="en-US" dirty="0">
                <a:latin typeface="+mn-ea"/>
              </a:rPr>
              <a:t>数量越多，模型越复杂。因此，为了限制模型的复杂度，很自然的想法就是减少系数</a:t>
            </a:r>
            <a:r>
              <a:rPr lang="en-US" altLang="zh-CN" dirty="0">
                <a:latin typeface="+mn-ea"/>
              </a:rPr>
              <a:t>W</a:t>
            </a:r>
            <a:r>
              <a:rPr lang="zh-CN" altLang="en-US" dirty="0">
                <a:latin typeface="+mn-ea"/>
              </a:rPr>
              <a:t>的个数，即让</a:t>
            </a:r>
            <a:r>
              <a:rPr lang="en-US" altLang="zh-CN" dirty="0">
                <a:latin typeface="+mn-ea"/>
              </a:rPr>
              <a:t>W</a:t>
            </a:r>
            <a:r>
              <a:rPr lang="zh-CN" altLang="en-US" dirty="0">
                <a:latin typeface="+mn-ea"/>
              </a:rPr>
              <a:t>向量中一些元素为</a:t>
            </a:r>
            <a:r>
              <a:rPr lang="en-US" altLang="zh-CN" dirty="0">
                <a:latin typeface="+mn-ea"/>
              </a:rPr>
              <a:t>0</a:t>
            </a:r>
            <a:r>
              <a:rPr lang="zh-CN" altLang="en-US" dirty="0">
                <a:latin typeface="+mn-ea"/>
              </a:rPr>
              <a:t>或者说限制</a:t>
            </a:r>
            <a:r>
              <a:rPr lang="en-US" altLang="zh-CN" dirty="0">
                <a:latin typeface="+mn-ea"/>
              </a:rPr>
              <a:t>w</a:t>
            </a:r>
            <a:r>
              <a:rPr lang="zh-CN" altLang="en-US" dirty="0">
                <a:latin typeface="+mn-ea"/>
              </a:rPr>
              <a:t>中非零元素的数量。因此，我们可以在原优化问题中加入一个约束条件：  </a:t>
            </a:r>
          </a:p>
        </p:txBody>
      </p:sp>
    </p:spTree>
    <p:extLst>
      <p:ext uri="{BB962C8B-B14F-4D97-AF65-F5344CB8AC3E}">
        <p14:creationId xmlns:p14="http://schemas.microsoft.com/office/powerpoint/2010/main" val="6610287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12" presetClass="entr" presetSubtype="1"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p:tgtEl>
                                          <p:spTgt spid="12"/>
                                        </p:tgtEl>
                                        <p:attrNameLst>
                                          <p:attrName>ppt_y</p:attrName>
                                        </p:attrNameLst>
                                      </p:cBhvr>
                                      <p:tavLst>
                                        <p:tav tm="0">
                                          <p:val>
                                            <p:strVal val="#ppt_y-#ppt_h*1.125000"/>
                                          </p:val>
                                        </p:tav>
                                        <p:tav tm="100000">
                                          <p:val>
                                            <p:strVal val="#ppt_y"/>
                                          </p:val>
                                        </p:tav>
                                      </p:tavLst>
                                    </p:anim>
                                    <p:animEffect transition="in" filter="wipe(down)">
                                      <p:cBhvr>
                                        <p:cTn id="2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66426" y="1911465"/>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66426" y="600322"/>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466426" y="3222608"/>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p:cNvGrpSpPr/>
          <p:nvPr/>
        </p:nvGrpSpPr>
        <p:grpSpPr>
          <a:xfrm>
            <a:off x="6466426" y="4533751"/>
            <a:ext cx="481012" cy="479425"/>
            <a:chOff x="5810250" y="2244726"/>
            <a:chExt cx="481012" cy="479425"/>
          </a:xfrm>
        </p:grpSpPr>
        <p:sp>
          <p:nvSpPr>
            <p:cNvPr id="11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054244" y="639216"/>
            <a:ext cx="5137756" cy="400110"/>
          </a:xfrm>
          <a:prstGeom prst="rect">
            <a:avLst/>
          </a:prstGeom>
          <a:noFill/>
        </p:spPr>
        <p:txBody>
          <a:bodyPr wrap="square" rtlCol="0">
            <a:spAutoFit/>
          </a:bodyPr>
          <a:lstStyle/>
          <a:p>
            <a:r>
              <a:rPr lang="zh-CN" altLang="en-US" sz="2000" dirty="0">
                <a:latin typeface="Agency FB" panose="020B0503020202020204" pitchFamily="34" charset="0"/>
              </a:rPr>
              <a:t>基础概念</a:t>
            </a:r>
          </a:p>
        </p:txBody>
      </p:sp>
      <p:sp>
        <p:nvSpPr>
          <p:cNvPr id="134" name="文本框 133"/>
          <p:cNvSpPr txBox="1"/>
          <p:nvPr/>
        </p:nvSpPr>
        <p:spPr>
          <a:xfrm>
            <a:off x="7054244" y="1950868"/>
            <a:ext cx="3275939" cy="400110"/>
          </a:xfrm>
          <a:prstGeom prst="rect">
            <a:avLst/>
          </a:prstGeom>
          <a:noFill/>
        </p:spPr>
        <p:txBody>
          <a:bodyPr wrap="square" rtlCol="0">
            <a:spAutoFit/>
          </a:bodyPr>
          <a:lstStyle/>
          <a:p>
            <a:r>
              <a:rPr lang="zh-CN" altLang="en-US" sz="2000" dirty="0">
                <a:latin typeface="Agency FB" panose="020B0503020202020204" pitchFamily="34" charset="0"/>
              </a:rPr>
              <a:t>结构化风险（</a:t>
            </a:r>
            <a:r>
              <a:rPr lang="en-US" altLang="zh-CN" sz="2000" dirty="0">
                <a:latin typeface="Agency FB" panose="020B0503020202020204" pitchFamily="34" charset="0"/>
              </a:rPr>
              <a:t>L1,L2</a:t>
            </a:r>
            <a:r>
              <a:rPr lang="zh-CN" altLang="en-US" sz="2000" dirty="0">
                <a:latin typeface="Agency FB" panose="020B0503020202020204" pitchFamily="34" charset="0"/>
              </a:rPr>
              <a:t>正则化）</a:t>
            </a:r>
          </a:p>
        </p:txBody>
      </p:sp>
      <p:sp>
        <p:nvSpPr>
          <p:cNvPr id="135" name="文本框 134"/>
          <p:cNvSpPr txBox="1"/>
          <p:nvPr/>
        </p:nvSpPr>
        <p:spPr>
          <a:xfrm>
            <a:off x="7054245" y="3262520"/>
            <a:ext cx="2821466" cy="400110"/>
          </a:xfrm>
          <a:prstGeom prst="rect">
            <a:avLst/>
          </a:prstGeom>
          <a:noFill/>
        </p:spPr>
        <p:txBody>
          <a:bodyPr wrap="square" rtlCol="0">
            <a:spAutoFit/>
          </a:bodyPr>
          <a:lstStyle/>
          <a:p>
            <a:r>
              <a:rPr lang="zh-CN" altLang="en-US" sz="2000" dirty="0">
                <a:latin typeface="Agency FB" panose="020B0503020202020204" pitchFamily="34" charset="0"/>
              </a:rPr>
              <a:t>线性回归</a:t>
            </a:r>
          </a:p>
        </p:txBody>
      </p:sp>
      <p:sp>
        <p:nvSpPr>
          <p:cNvPr id="136" name="文本框 135"/>
          <p:cNvSpPr txBox="1"/>
          <p:nvPr/>
        </p:nvSpPr>
        <p:spPr>
          <a:xfrm>
            <a:off x="7054245" y="4592489"/>
            <a:ext cx="2821466" cy="400110"/>
          </a:xfrm>
          <a:prstGeom prst="rect">
            <a:avLst/>
          </a:prstGeom>
          <a:noFill/>
        </p:spPr>
        <p:txBody>
          <a:bodyPr wrap="square" rtlCol="0">
            <a:spAutoFit/>
          </a:bodyPr>
          <a:lstStyle/>
          <a:p>
            <a:r>
              <a:rPr lang="zh-CN" altLang="en-US" sz="2000" dirty="0">
                <a:latin typeface="Agency FB" panose="020B0503020202020204" pitchFamily="34" charset="0"/>
              </a:rPr>
              <a:t>训练分类器</a:t>
            </a:r>
          </a:p>
        </p:txBody>
      </p:sp>
      <p:sp>
        <p:nvSpPr>
          <p:cNvPr id="262" name="文本框 261"/>
          <p:cNvSpPr txBox="1"/>
          <p:nvPr/>
        </p:nvSpPr>
        <p:spPr>
          <a:xfrm>
            <a:off x="6484710" y="6488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84710" y="19550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484710" y="32844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sp>
        <p:nvSpPr>
          <p:cNvPr id="265" name="文本框 264"/>
          <p:cNvSpPr txBox="1"/>
          <p:nvPr/>
        </p:nvSpPr>
        <p:spPr>
          <a:xfrm>
            <a:off x="6484710" y="456705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04</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054245" y="1109209"/>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054245" y="2412813"/>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054245" y="368979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7054245" y="501317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grpSp>
        <p:nvGrpSpPr>
          <p:cNvPr id="137" name="组合 136">
            <a:extLst>
              <a:ext uri="{FF2B5EF4-FFF2-40B4-BE49-F238E27FC236}">
                <a16:creationId xmlns:a16="http://schemas.microsoft.com/office/drawing/2014/main" id="{B86F5D4E-7A77-4F80-ADEB-B4185E093F43}"/>
              </a:ext>
            </a:extLst>
          </p:cNvPr>
          <p:cNvGrpSpPr/>
          <p:nvPr/>
        </p:nvGrpSpPr>
        <p:grpSpPr>
          <a:xfrm>
            <a:off x="6475517" y="5637387"/>
            <a:ext cx="481012" cy="479425"/>
            <a:chOff x="5810250" y="2244726"/>
            <a:chExt cx="481012" cy="479425"/>
          </a:xfrm>
        </p:grpSpPr>
        <p:sp>
          <p:nvSpPr>
            <p:cNvPr id="138" name="Freeform 125">
              <a:extLst>
                <a:ext uri="{FF2B5EF4-FFF2-40B4-BE49-F238E27FC236}">
                  <a16:creationId xmlns:a16="http://schemas.microsoft.com/office/drawing/2014/main" id="{01234117-D339-49EF-84D6-0C19E00C9BC3}"/>
                </a:ext>
              </a:extLst>
            </p:cNvPr>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6">
              <a:extLst>
                <a:ext uri="{FF2B5EF4-FFF2-40B4-BE49-F238E27FC236}">
                  <a16:creationId xmlns:a16="http://schemas.microsoft.com/office/drawing/2014/main" id="{A4B44FE7-7F05-44B7-8240-3F58E8BB61F7}"/>
                </a:ext>
              </a:extLst>
            </p:cNvPr>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7">
              <a:extLst>
                <a:ext uri="{FF2B5EF4-FFF2-40B4-BE49-F238E27FC236}">
                  <a16:creationId xmlns:a16="http://schemas.microsoft.com/office/drawing/2014/main" id="{A709828A-E457-47DE-8F59-309268E11A72}"/>
                </a:ext>
              </a:extLst>
            </p:cNvPr>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8">
              <a:extLst>
                <a:ext uri="{FF2B5EF4-FFF2-40B4-BE49-F238E27FC236}">
                  <a16:creationId xmlns:a16="http://schemas.microsoft.com/office/drawing/2014/main" id="{3FA792DE-A9D7-469E-A5A9-FD0B9B50B7D8}"/>
                </a:ext>
              </a:extLst>
            </p:cNvPr>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9">
              <a:extLst>
                <a:ext uri="{FF2B5EF4-FFF2-40B4-BE49-F238E27FC236}">
                  <a16:creationId xmlns:a16="http://schemas.microsoft.com/office/drawing/2014/main" id="{E09CF396-B19A-4EC8-8229-691B58947C20}"/>
                </a:ext>
              </a:extLst>
            </p:cNvPr>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0">
              <a:extLst>
                <a:ext uri="{FF2B5EF4-FFF2-40B4-BE49-F238E27FC236}">
                  <a16:creationId xmlns:a16="http://schemas.microsoft.com/office/drawing/2014/main" id="{31AE704F-D606-48D2-82C7-3E0D7DDC26B3}"/>
                </a:ext>
              </a:extLst>
            </p:cNvPr>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1">
              <a:extLst>
                <a:ext uri="{FF2B5EF4-FFF2-40B4-BE49-F238E27FC236}">
                  <a16:creationId xmlns:a16="http://schemas.microsoft.com/office/drawing/2014/main" id="{B69D3E2B-57ED-4327-A26E-30C6ACD15BDB}"/>
                </a:ext>
              </a:extLst>
            </p:cNvPr>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2">
              <a:extLst>
                <a:ext uri="{FF2B5EF4-FFF2-40B4-BE49-F238E27FC236}">
                  <a16:creationId xmlns:a16="http://schemas.microsoft.com/office/drawing/2014/main" id="{161D42C1-21B4-4D8A-8E5D-35A50D0E6C02}"/>
                </a:ext>
              </a:extLst>
            </p:cNvPr>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3">
              <a:extLst>
                <a:ext uri="{FF2B5EF4-FFF2-40B4-BE49-F238E27FC236}">
                  <a16:creationId xmlns:a16="http://schemas.microsoft.com/office/drawing/2014/main" id="{2AD91610-10D5-4EBE-AB39-41E52A7770ED}"/>
                </a:ext>
              </a:extLst>
            </p:cNvPr>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4">
              <a:extLst>
                <a:ext uri="{FF2B5EF4-FFF2-40B4-BE49-F238E27FC236}">
                  <a16:creationId xmlns:a16="http://schemas.microsoft.com/office/drawing/2014/main" id="{EC05B6E9-A10C-4581-AD6E-1BF0E0D99882}"/>
                </a:ext>
              </a:extLst>
            </p:cNvPr>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5">
              <a:extLst>
                <a:ext uri="{FF2B5EF4-FFF2-40B4-BE49-F238E27FC236}">
                  <a16:creationId xmlns:a16="http://schemas.microsoft.com/office/drawing/2014/main" id="{5A5F9328-9CD9-40F0-B54F-53557FEC84EE}"/>
                </a:ext>
              </a:extLst>
            </p:cNvPr>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6">
              <a:extLst>
                <a:ext uri="{FF2B5EF4-FFF2-40B4-BE49-F238E27FC236}">
                  <a16:creationId xmlns:a16="http://schemas.microsoft.com/office/drawing/2014/main" id="{23C7A0FD-4B3D-4B6D-B11E-85FCE86C3F38}"/>
                </a:ext>
              </a:extLst>
            </p:cNvPr>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0" name="文本框 149">
            <a:extLst>
              <a:ext uri="{FF2B5EF4-FFF2-40B4-BE49-F238E27FC236}">
                <a16:creationId xmlns:a16="http://schemas.microsoft.com/office/drawing/2014/main" id="{BE7D47D0-7FA0-485B-BE2B-335272A26441}"/>
              </a:ext>
            </a:extLst>
          </p:cNvPr>
          <p:cNvSpPr txBox="1"/>
          <p:nvPr/>
        </p:nvSpPr>
        <p:spPr>
          <a:xfrm>
            <a:off x="7063336" y="5696125"/>
            <a:ext cx="2821466" cy="400110"/>
          </a:xfrm>
          <a:prstGeom prst="rect">
            <a:avLst/>
          </a:prstGeom>
          <a:noFill/>
        </p:spPr>
        <p:txBody>
          <a:bodyPr wrap="square" rtlCol="0">
            <a:spAutoFit/>
          </a:bodyPr>
          <a:lstStyle/>
          <a:p>
            <a:r>
              <a:rPr lang="zh-CN" altLang="en-US" sz="2000" dirty="0">
                <a:latin typeface="Agency FB" panose="020B0503020202020204" pitchFamily="34" charset="0"/>
              </a:rPr>
              <a:t>分类器分析</a:t>
            </a:r>
          </a:p>
        </p:txBody>
      </p:sp>
      <p:sp>
        <p:nvSpPr>
          <p:cNvPr id="151" name="文本框 150">
            <a:extLst>
              <a:ext uri="{FF2B5EF4-FFF2-40B4-BE49-F238E27FC236}">
                <a16:creationId xmlns:a16="http://schemas.microsoft.com/office/drawing/2014/main" id="{08EFF890-3404-4307-B2BB-49958BFC7DD2}"/>
              </a:ext>
            </a:extLst>
          </p:cNvPr>
          <p:cNvSpPr txBox="1"/>
          <p:nvPr/>
        </p:nvSpPr>
        <p:spPr>
          <a:xfrm>
            <a:off x="6493801" y="567069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05</a:t>
            </a:r>
            <a:endParaRPr lang="zh-CN" altLang="en-US" sz="2000" dirty="0">
              <a:latin typeface="Agency FB" panose="020B0503020202020204" pitchFamily="34" charset="0"/>
            </a:endParaRPr>
          </a:p>
        </p:txBody>
      </p:sp>
      <p:cxnSp>
        <p:nvCxnSpPr>
          <p:cNvPr id="152" name="直接连接符 151">
            <a:extLst>
              <a:ext uri="{FF2B5EF4-FFF2-40B4-BE49-F238E27FC236}">
                <a16:creationId xmlns:a16="http://schemas.microsoft.com/office/drawing/2014/main" id="{DFA2FBD6-8B82-4648-8243-D448B0CDA9DD}"/>
              </a:ext>
            </a:extLst>
          </p:cNvPr>
          <p:cNvCxnSpPr/>
          <p:nvPr/>
        </p:nvCxnSpPr>
        <p:spPr>
          <a:xfrm>
            <a:off x="7063336" y="6116812"/>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775"/>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27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25"/>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25"/>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92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42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97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47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par>
                          <p:cTn id="73" fill="hold">
                            <p:stCondLst>
                              <p:cond delay="7800"/>
                            </p:stCondLst>
                            <p:childTnLst>
                              <p:par>
                                <p:cTn id="74" presetID="21" presetClass="entr" presetSubtype="1" fill="hold" nodeType="after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heel(1)">
                                      <p:cBhvr>
                                        <p:cTn id="76" dur="500"/>
                                        <p:tgtEl>
                                          <p:spTgt spid="117"/>
                                        </p:tgtEl>
                                      </p:cBhvr>
                                    </p:animEffect>
                                  </p:childTnLst>
                                </p:cTn>
                              </p:par>
                            </p:childTnLst>
                          </p:cTn>
                        </p:par>
                        <p:par>
                          <p:cTn id="77" fill="hold">
                            <p:stCondLst>
                              <p:cond delay="8300"/>
                            </p:stCondLst>
                            <p:childTnLst>
                              <p:par>
                                <p:cTn id="78" presetID="12" presetClass="entr" presetSubtype="4" fill="hold" grpId="0" nodeType="afterEffect">
                                  <p:stCondLst>
                                    <p:cond delay="0"/>
                                  </p:stCondLst>
                                  <p:iterate type="lt">
                                    <p:tmPct val="10000"/>
                                  </p:iterate>
                                  <p:childTnLst>
                                    <p:set>
                                      <p:cBhvr>
                                        <p:cTn id="79" dur="1" fill="hold">
                                          <p:stCondLst>
                                            <p:cond delay="0"/>
                                          </p:stCondLst>
                                        </p:cTn>
                                        <p:tgtEl>
                                          <p:spTgt spid="265"/>
                                        </p:tgtEl>
                                        <p:attrNameLst>
                                          <p:attrName>style.visibility</p:attrName>
                                        </p:attrNameLst>
                                      </p:cBhvr>
                                      <p:to>
                                        <p:strVal val="visible"/>
                                      </p:to>
                                    </p:set>
                                    <p:anim calcmode="lin" valueType="num">
                                      <p:cBhvr additive="base">
                                        <p:cTn id="80" dur="500"/>
                                        <p:tgtEl>
                                          <p:spTgt spid="265"/>
                                        </p:tgtEl>
                                        <p:attrNameLst>
                                          <p:attrName>ppt_y</p:attrName>
                                        </p:attrNameLst>
                                      </p:cBhvr>
                                      <p:tavLst>
                                        <p:tav tm="0">
                                          <p:val>
                                            <p:strVal val="#ppt_y+#ppt_h*1.125000"/>
                                          </p:val>
                                        </p:tav>
                                        <p:tav tm="100000">
                                          <p:val>
                                            <p:strVal val="#ppt_y"/>
                                          </p:val>
                                        </p:tav>
                                      </p:tavLst>
                                    </p:anim>
                                    <p:animEffect transition="in" filter="wipe(up)">
                                      <p:cBhvr>
                                        <p:cTn id="81" dur="500"/>
                                        <p:tgtEl>
                                          <p:spTgt spid="265"/>
                                        </p:tgtEl>
                                      </p:cBhvr>
                                    </p:animEffect>
                                  </p:childTnLst>
                                </p:cTn>
                              </p:par>
                            </p:childTnLst>
                          </p:cTn>
                        </p:par>
                        <p:par>
                          <p:cTn id="82" fill="hold">
                            <p:stCondLst>
                              <p:cond delay="8850"/>
                            </p:stCondLst>
                            <p:childTnLst>
                              <p:par>
                                <p:cTn id="83" presetID="22" presetClass="entr" presetSubtype="8" fill="hold" nodeType="afterEffect">
                                  <p:stCondLst>
                                    <p:cond delay="0"/>
                                  </p:stCondLst>
                                  <p:childTnLst>
                                    <p:set>
                                      <p:cBhvr>
                                        <p:cTn id="84" dur="1" fill="hold">
                                          <p:stCondLst>
                                            <p:cond delay="0"/>
                                          </p:stCondLst>
                                        </p:cTn>
                                        <p:tgtEl>
                                          <p:spTgt spid="339"/>
                                        </p:tgtEl>
                                        <p:attrNameLst>
                                          <p:attrName>style.visibility</p:attrName>
                                        </p:attrNameLst>
                                      </p:cBhvr>
                                      <p:to>
                                        <p:strVal val="visible"/>
                                      </p:to>
                                    </p:set>
                                    <p:animEffect transition="in" filter="wipe(left)">
                                      <p:cBhvr>
                                        <p:cTn id="85" dur="500"/>
                                        <p:tgtEl>
                                          <p:spTgt spid="339"/>
                                        </p:tgtEl>
                                      </p:cBhvr>
                                    </p:animEffect>
                                  </p:childTnLst>
                                </p:cTn>
                              </p:par>
                            </p:childTnLst>
                          </p:cTn>
                        </p:par>
                        <p:par>
                          <p:cTn id="86" fill="hold">
                            <p:stCondLst>
                              <p:cond delay="9350"/>
                            </p:stCondLst>
                            <p:childTnLst>
                              <p:par>
                                <p:cTn id="87" presetID="12" presetClass="entr" presetSubtype="1" fill="hold" grpId="0" nodeType="afterEffect">
                                  <p:stCondLst>
                                    <p:cond delay="0"/>
                                  </p:stCondLst>
                                  <p:iterate type="lt">
                                    <p:tmPct val="10000"/>
                                  </p:iterate>
                                  <p:childTnLst>
                                    <p:set>
                                      <p:cBhvr>
                                        <p:cTn id="88" dur="1" fill="hold">
                                          <p:stCondLst>
                                            <p:cond delay="0"/>
                                          </p:stCondLst>
                                        </p:cTn>
                                        <p:tgtEl>
                                          <p:spTgt spid="136"/>
                                        </p:tgtEl>
                                        <p:attrNameLst>
                                          <p:attrName>style.visibility</p:attrName>
                                        </p:attrNameLst>
                                      </p:cBhvr>
                                      <p:to>
                                        <p:strVal val="visible"/>
                                      </p:to>
                                    </p:set>
                                    <p:anim calcmode="lin" valueType="num">
                                      <p:cBhvr additive="base">
                                        <p:cTn id="89" dur="250"/>
                                        <p:tgtEl>
                                          <p:spTgt spid="136"/>
                                        </p:tgtEl>
                                        <p:attrNameLst>
                                          <p:attrName>ppt_y</p:attrName>
                                        </p:attrNameLst>
                                      </p:cBhvr>
                                      <p:tavLst>
                                        <p:tav tm="0">
                                          <p:val>
                                            <p:strVal val="#ppt_y-#ppt_h*1.125000"/>
                                          </p:val>
                                        </p:tav>
                                        <p:tav tm="100000">
                                          <p:val>
                                            <p:strVal val="#ppt_y"/>
                                          </p:val>
                                        </p:tav>
                                      </p:tavLst>
                                    </p:anim>
                                    <p:animEffect transition="in" filter="wipe(down)">
                                      <p:cBhvr>
                                        <p:cTn id="90" dur="250"/>
                                        <p:tgtEl>
                                          <p:spTgt spid="136"/>
                                        </p:tgtEl>
                                      </p:cBhvr>
                                    </p:animEffect>
                                  </p:childTnLst>
                                </p:cTn>
                              </p:par>
                            </p:childTnLst>
                          </p:cTn>
                        </p:par>
                        <p:par>
                          <p:cTn id="91" fill="hold">
                            <p:stCondLst>
                              <p:cond delay="9700"/>
                            </p:stCondLst>
                            <p:childTnLst>
                              <p:par>
                                <p:cTn id="92" presetID="21" presetClass="entr" presetSubtype="1" fill="hold" nodeType="after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heel(1)">
                                      <p:cBhvr>
                                        <p:cTn id="94" dur="500"/>
                                        <p:tgtEl>
                                          <p:spTgt spid="137"/>
                                        </p:tgtEl>
                                      </p:cBhvr>
                                    </p:animEffect>
                                  </p:childTnLst>
                                </p:cTn>
                              </p:par>
                            </p:childTnLst>
                          </p:cTn>
                        </p:par>
                        <p:par>
                          <p:cTn id="95" fill="hold">
                            <p:stCondLst>
                              <p:cond delay="10200"/>
                            </p:stCondLst>
                            <p:childTnLst>
                              <p:par>
                                <p:cTn id="96" presetID="12" presetClass="entr" presetSubtype="4" fill="hold" grpId="0" nodeType="afterEffect">
                                  <p:stCondLst>
                                    <p:cond delay="0"/>
                                  </p:stCondLst>
                                  <p:iterate type="lt">
                                    <p:tmPct val="10000"/>
                                  </p:iterate>
                                  <p:childTnLst>
                                    <p:set>
                                      <p:cBhvr>
                                        <p:cTn id="97" dur="1" fill="hold">
                                          <p:stCondLst>
                                            <p:cond delay="0"/>
                                          </p:stCondLst>
                                        </p:cTn>
                                        <p:tgtEl>
                                          <p:spTgt spid="151"/>
                                        </p:tgtEl>
                                        <p:attrNameLst>
                                          <p:attrName>style.visibility</p:attrName>
                                        </p:attrNameLst>
                                      </p:cBhvr>
                                      <p:to>
                                        <p:strVal val="visible"/>
                                      </p:to>
                                    </p:set>
                                    <p:anim calcmode="lin" valueType="num">
                                      <p:cBhvr additive="base">
                                        <p:cTn id="98" dur="500"/>
                                        <p:tgtEl>
                                          <p:spTgt spid="151"/>
                                        </p:tgtEl>
                                        <p:attrNameLst>
                                          <p:attrName>ppt_y</p:attrName>
                                        </p:attrNameLst>
                                      </p:cBhvr>
                                      <p:tavLst>
                                        <p:tav tm="0">
                                          <p:val>
                                            <p:strVal val="#ppt_y+#ppt_h*1.125000"/>
                                          </p:val>
                                        </p:tav>
                                        <p:tav tm="100000">
                                          <p:val>
                                            <p:strVal val="#ppt_y"/>
                                          </p:val>
                                        </p:tav>
                                      </p:tavLst>
                                    </p:anim>
                                    <p:animEffect transition="in" filter="wipe(up)">
                                      <p:cBhvr>
                                        <p:cTn id="99" dur="500"/>
                                        <p:tgtEl>
                                          <p:spTgt spid="151"/>
                                        </p:tgtEl>
                                      </p:cBhvr>
                                    </p:animEffect>
                                  </p:childTnLst>
                                </p:cTn>
                              </p:par>
                            </p:childTnLst>
                          </p:cTn>
                        </p:par>
                        <p:par>
                          <p:cTn id="100" fill="hold">
                            <p:stCondLst>
                              <p:cond delay="10750"/>
                            </p:stCondLst>
                            <p:childTnLst>
                              <p:par>
                                <p:cTn id="101" presetID="22" presetClass="entr" presetSubtype="8" fill="hold" nodeType="afterEffect">
                                  <p:stCondLst>
                                    <p:cond delay="0"/>
                                  </p:stCondLst>
                                  <p:childTnLst>
                                    <p:set>
                                      <p:cBhvr>
                                        <p:cTn id="102" dur="1" fill="hold">
                                          <p:stCondLst>
                                            <p:cond delay="0"/>
                                          </p:stCondLst>
                                        </p:cTn>
                                        <p:tgtEl>
                                          <p:spTgt spid="152"/>
                                        </p:tgtEl>
                                        <p:attrNameLst>
                                          <p:attrName>style.visibility</p:attrName>
                                        </p:attrNameLst>
                                      </p:cBhvr>
                                      <p:to>
                                        <p:strVal val="visible"/>
                                      </p:to>
                                    </p:set>
                                    <p:animEffect transition="in" filter="wipe(left)">
                                      <p:cBhvr>
                                        <p:cTn id="103" dur="500"/>
                                        <p:tgtEl>
                                          <p:spTgt spid="152"/>
                                        </p:tgtEl>
                                      </p:cBhvr>
                                    </p:animEffect>
                                  </p:childTnLst>
                                </p:cTn>
                              </p:par>
                            </p:childTnLst>
                          </p:cTn>
                        </p:par>
                        <p:par>
                          <p:cTn id="104" fill="hold">
                            <p:stCondLst>
                              <p:cond delay="11250"/>
                            </p:stCondLst>
                            <p:childTnLst>
                              <p:par>
                                <p:cTn id="105" presetID="12" presetClass="entr" presetSubtype="1" fill="hold" grpId="0" nodeType="afterEffect">
                                  <p:stCondLst>
                                    <p:cond delay="0"/>
                                  </p:stCondLst>
                                  <p:iterate type="lt">
                                    <p:tmPct val="10000"/>
                                  </p:iterate>
                                  <p:childTnLst>
                                    <p:set>
                                      <p:cBhvr>
                                        <p:cTn id="106" dur="1" fill="hold">
                                          <p:stCondLst>
                                            <p:cond delay="0"/>
                                          </p:stCondLst>
                                        </p:cTn>
                                        <p:tgtEl>
                                          <p:spTgt spid="150"/>
                                        </p:tgtEl>
                                        <p:attrNameLst>
                                          <p:attrName>style.visibility</p:attrName>
                                        </p:attrNameLst>
                                      </p:cBhvr>
                                      <p:to>
                                        <p:strVal val="visible"/>
                                      </p:to>
                                    </p:set>
                                    <p:anim calcmode="lin" valueType="num">
                                      <p:cBhvr additive="base">
                                        <p:cTn id="107" dur="250"/>
                                        <p:tgtEl>
                                          <p:spTgt spid="150"/>
                                        </p:tgtEl>
                                        <p:attrNameLst>
                                          <p:attrName>ppt_y</p:attrName>
                                        </p:attrNameLst>
                                      </p:cBhvr>
                                      <p:tavLst>
                                        <p:tav tm="0">
                                          <p:val>
                                            <p:strVal val="#ppt_y-#ppt_h*1.125000"/>
                                          </p:val>
                                        </p:tav>
                                        <p:tav tm="100000">
                                          <p:val>
                                            <p:strVal val="#ppt_y"/>
                                          </p:val>
                                        </p:tav>
                                      </p:tavLst>
                                    </p:anim>
                                    <p:animEffect transition="in" filter="wipe(down)">
                                      <p:cBhvr>
                                        <p:cTn id="108" dur="2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136" grpId="0"/>
      <p:bldP spid="262" grpId="0"/>
      <p:bldP spid="263" grpId="0"/>
      <p:bldP spid="264" grpId="0"/>
      <p:bldP spid="265" grpId="0"/>
      <p:bldP spid="340" grpId="0"/>
      <p:bldP spid="150" grpId="0"/>
      <p:bldP spid="1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基础概念</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983432" y="1700808"/>
            <a:ext cx="9361040" cy="286232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pPr marL="457200" indent="-457200">
              <a:buFont typeface="Wingdings" panose="05000000000000000000" pitchFamily="2" charset="2"/>
              <a:buChar char="l"/>
            </a:pPr>
            <a:endParaRPr lang="en-US" altLang="zh-CN" sz="2000" b="1" dirty="0"/>
          </a:p>
          <a:p>
            <a:pPr marL="457200" indent="-457200">
              <a:buFont typeface="Wingdings" panose="05000000000000000000" pitchFamily="2" charset="2"/>
              <a:buChar char="l"/>
            </a:pPr>
            <a:r>
              <a:rPr lang="zh-CN" altLang="en-US" sz="2000" b="1" dirty="0"/>
              <a:t>目标函数</a:t>
            </a:r>
            <a:r>
              <a:rPr lang="en-US" altLang="zh-CN" sz="2000" b="1" dirty="0"/>
              <a:t>(Object Function)</a:t>
            </a:r>
          </a:p>
          <a:p>
            <a:endParaRPr lang="en-US" altLang="zh-CN" sz="2000" b="1" dirty="0"/>
          </a:p>
          <a:p>
            <a:pPr marL="457200" indent="-457200">
              <a:buFont typeface="+mj-lt"/>
              <a:buAutoNum type="arabicPeriod"/>
            </a:pPr>
            <a:r>
              <a:rPr lang="zh-CN" altLang="en-US" sz="2000" b="1" dirty="0"/>
              <a:t>自然风险</a:t>
            </a:r>
            <a:endParaRPr lang="en-US" altLang="zh-CN" sz="2000" b="1" dirty="0"/>
          </a:p>
          <a:p>
            <a:pPr marL="457200" indent="-457200">
              <a:buFont typeface="+mj-lt"/>
              <a:buAutoNum type="arabicPeriod"/>
            </a:pPr>
            <a:r>
              <a:rPr lang="zh-CN" altLang="en-US" sz="2000" b="1" dirty="0"/>
              <a:t>经验风险</a:t>
            </a:r>
            <a:endParaRPr lang="en-US" altLang="zh-CN" sz="2000" b="1" dirty="0"/>
          </a:p>
          <a:p>
            <a:pPr marL="457200" indent="-457200">
              <a:buFont typeface="+mj-lt"/>
              <a:buAutoNum type="arabicPeriod"/>
            </a:pPr>
            <a:r>
              <a:rPr lang="zh-CN" altLang="en-US" sz="2000" b="1" dirty="0"/>
              <a:t>结构风险（</a:t>
            </a:r>
            <a:r>
              <a:rPr lang="en-US" altLang="zh-CN" sz="2000" b="1" dirty="0"/>
              <a:t>L1</a:t>
            </a:r>
            <a:r>
              <a:rPr lang="zh-CN" altLang="en-US" sz="2000" b="1" dirty="0"/>
              <a:t>，</a:t>
            </a:r>
            <a:r>
              <a:rPr lang="en-US" altLang="zh-CN" sz="2000" b="1" dirty="0"/>
              <a:t>L2</a:t>
            </a:r>
            <a:r>
              <a:rPr lang="zh-CN" altLang="en-US" sz="2000" b="1" dirty="0"/>
              <a:t>正则化）</a:t>
            </a:r>
            <a:endParaRPr lang="en-US" altLang="zh-CN" sz="2000" b="1" dirty="0"/>
          </a:p>
        </p:txBody>
      </p:sp>
    </p:spTree>
    <p:extLst>
      <p:ext uri="{BB962C8B-B14F-4D97-AF65-F5344CB8AC3E}">
        <p14:creationId xmlns:p14="http://schemas.microsoft.com/office/powerpoint/2010/main" val="16080338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440120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000" b="1" dirty="0"/>
              <a:t>损失函数</a:t>
            </a:r>
            <a:r>
              <a:rPr lang="en-US" altLang="zh-CN" sz="2000" b="1" dirty="0"/>
              <a:t>(Loss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在有监督的机器学习算法中，我们希望在学习过程中最小化每个训练样例的误差，损失函数就是指用于计算标签值和预测值之间差异的函数，而最小化每个训练样例的误差可以使用梯度下降等一些优化策略完成的。</a:t>
            </a:r>
            <a:endParaRPr lang="en-US" altLang="zh-CN" sz="2000" b="1" dirty="0">
              <a:solidFill>
                <a:srgbClr val="FF0000"/>
              </a:solidFill>
            </a:endParaRPr>
          </a:p>
          <a:p>
            <a:endParaRPr lang="en-US" altLang="zh-CN" sz="2000" b="1" dirty="0">
              <a:solidFill>
                <a:srgbClr val="FF0000"/>
              </a:solidFill>
            </a:endParaRPr>
          </a:p>
          <a:p>
            <a:pPr marL="800100" lvl="1" indent="-342900">
              <a:buFont typeface="+mj-lt"/>
              <a:buAutoNum type="arabicPeriod"/>
            </a:pPr>
            <a:r>
              <a:rPr lang="zh-CN" altLang="en-US" sz="2000" b="1" dirty="0">
                <a:solidFill>
                  <a:srgbClr val="0070C0"/>
                </a:solidFill>
              </a:rPr>
              <a:t>损失函数将决策映射到其相关成本，是对决策好坏的反应。</a:t>
            </a:r>
            <a:endParaRPr lang="en-US" altLang="zh-CN" sz="2000" b="1" dirty="0">
              <a:solidFill>
                <a:srgbClr val="0070C0"/>
              </a:solidFill>
            </a:endParaRPr>
          </a:p>
          <a:p>
            <a:pPr marL="800100" lvl="1" indent="-342900">
              <a:buFont typeface="+mj-lt"/>
              <a:buAutoNum type="arabicPeriod"/>
            </a:pPr>
            <a:r>
              <a:rPr lang="zh-CN" altLang="en-US" sz="2000" b="1" dirty="0">
                <a:solidFill>
                  <a:srgbClr val="0070C0"/>
                </a:solidFill>
              </a:rPr>
              <a:t>用来 衡量模型的输出 与真实的 之间的差距 ，给模型的优化指明方向。</a:t>
            </a:r>
            <a:endParaRPr lang="en-US" altLang="zh-CN" sz="2000" b="1" dirty="0">
              <a:solidFill>
                <a:srgbClr val="0070C0"/>
              </a:solidFill>
            </a:endParaRPr>
          </a:p>
          <a:p>
            <a:pPr marL="342900" indent="-342900">
              <a:buFont typeface="+mj-lt"/>
              <a:buAutoNum type="arabicPeriod"/>
            </a:pPr>
            <a:endParaRPr lang="en-US" altLang="zh-CN" sz="2000" b="1" dirty="0">
              <a:solidFill>
                <a:srgbClr val="0070C0"/>
              </a:solidFill>
            </a:endParaRPr>
          </a:p>
          <a:p>
            <a:pPr marL="457200" indent="-457200">
              <a:buFont typeface="Wingdings" panose="05000000000000000000" pitchFamily="2" charset="2"/>
              <a:buChar char="l"/>
            </a:pPr>
            <a:r>
              <a:rPr lang="zh-CN" altLang="en-US" sz="2000" b="1" dirty="0"/>
              <a:t>代价函数</a:t>
            </a:r>
            <a:r>
              <a:rPr lang="en-US" altLang="zh-CN" sz="2000" b="1" dirty="0"/>
              <a:t>(Cost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是定义在整个训练集上的，是所有样本误差的平均，也就是损失函数的平均。</a:t>
            </a:r>
            <a:endParaRPr lang="en-US" altLang="zh-CN" sz="2000" b="1" dirty="0">
              <a:solidFill>
                <a:srgbClr val="FF0000"/>
              </a:solidFill>
            </a:endParaRPr>
          </a:p>
        </p:txBody>
      </p:sp>
    </p:spTree>
    <p:extLst>
      <p:ext uri="{BB962C8B-B14F-4D97-AF65-F5344CB8AC3E}">
        <p14:creationId xmlns:p14="http://schemas.microsoft.com/office/powerpoint/2010/main" val="24740329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283263" y="1196752"/>
            <a:ext cx="11573377" cy="1631216"/>
          </a:xfrm>
          <a:prstGeom prst="rect">
            <a:avLst/>
          </a:prstGeom>
          <a:noFill/>
        </p:spPr>
        <p:txBody>
          <a:bodyPr wrap="square" rtlCol="0">
            <a:spAutoFit/>
          </a:bodyPr>
          <a:lstStyle/>
          <a:p>
            <a:endParaRPr lang="en-US" altLang="zh-CN" sz="2000" b="1" dirty="0">
              <a:solidFill>
                <a:srgbClr val="FF0000"/>
              </a:solidFill>
            </a:endParaRPr>
          </a:p>
          <a:p>
            <a:r>
              <a:rPr lang="zh-CN" altLang="en-US" sz="2000" b="1" dirty="0"/>
              <a:t>损失函数</a:t>
            </a:r>
            <a:r>
              <a:rPr lang="en-US" altLang="zh-CN" sz="2000" b="1" dirty="0"/>
              <a:t>(Loss Function)</a:t>
            </a:r>
            <a:r>
              <a:rPr lang="zh-CN" altLang="en-US" sz="2000" b="1" dirty="0"/>
              <a:t>和代价函数</a:t>
            </a:r>
            <a:r>
              <a:rPr lang="en-US" altLang="zh-CN" sz="2000" b="1" dirty="0"/>
              <a:t>(Cost Function)</a:t>
            </a:r>
            <a:r>
              <a:rPr lang="zh-CN" altLang="en-US" sz="2000" b="1" dirty="0"/>
              <a:t>之间有什么区别？</a:t>
            </a:r>
          </a:p>
          <a:p>
            <a:endParaRPr lang="en-US" altLang="zh-CN" sz="2000" b="1" dirty="0">
              <a:solidFill>
                <a:srgbClr val="FF0000"/>
              </a:solidFill>
            </a:endParaRPr>
          </a:p>
          <a:p>
            <a:r>
              <a:rPr lang="zh-CN" altLang="en-US" sz="2000" dirty="0"/>
              <a:t>损失函数用于</a:t>
            </a:r>
            <a:r>
              <a:rPr lang="zh-CN" altLang="en-US" sz="2000" dirty="0">
                <a:solidFill>
                  <a:srgbClr val="FF0000"/>
                </a:solidFill>
              </a:rPr>
              <a:t>单个训练样本</a:t>
            </a:r>
            <a:r>
              <a:rPr lang="zh-CN" altLang="en-US" sz="2000" dirty="0"/>
              <a:t>。它有时也称为</a:t>
            </a:r>
            <a:r>
              <a:rPr lang="zh-CN" altLang="en-US" sz="2000" b="1" dirty="0"/>
              <a:t>误差函数</a:t>
            </a:r>
            <a:r>
              <a:rPr lang="en-US" altLang="zh-CN" sz="2000" dirty="0"/>
              <a:t>(</a:t>
            </a:r>
            <a:r>
              <a:rPr lang="en-US" altLang="zh-CN" sz="2000" b="1" dirty="0"/>
              <a:t>error function</a:t>
            </a:r>
            <a:r>
              <a:rPr lang="en-US" altLang="zh-CN" sz="2000" dirty="0"/>
              <a:t>)</a:t>
            </a:r>
            <a:r>
              <a:rPr lang="zh-CN" altLang="en-US" sz="2000" dirty="0"/>
              <a:t>。另一方面，成本函数是</a:t>
            </a:r>
            <a:r>
              <a:rPr lang="zh-CN" altLang="en-US" sz="2000" dirty="0">
                <a:solidFill>
                  <a:srgbClr val="FF0000"/>
                </a:solidFill>
              </a:rPr>
              <a:t>整个训练数据集</a:t>
            </a:r>
            <a:r>
              <a:rPr lang="zh-CN" altLang="en-US" sz="2000" dirty="0"/>
              <a:t>的</a:t>
            </a:r>
            <a:r>
              <a:rPr lang="zh-CN" altLang="en-US" sz="2000" b="1" dirty="0"/>
              <a:t>平均损失</a:t>
            </a:r>
            <a:r>
              <a:rPr lang="en-US" altLang="zh-CN" sz="2000" dirty="0"/>
              <a:t>(</a:t>
            </a:r>
            <a:r>
              <a:rPr lang="en-US" altLang="zh-CN" sz="2000" b="1" dirty="0"/>
              <a:t>average function</a:t>
            </a:r>
            <a:r>
              <a:rPr lang="en-US" altLang="zh-CN" sz="2000" dirty="0"/>
              <a:t>)</a:t>
            </a:r>
            <a:r>
              <a:rPr lang="zh-CN" altLang="en-US" sz="2000" dirty="0"/>
              <a:t>。优化策略旨在最小化成本函数。</a:t>
            </a:r>
            <a:endParaRPr lang="en-US" altLang="zh-CN" sz="2000" b="1" dirty="0">
              <a:solidFill>
                <a:srgbClr val="FF0000"/>
              </a:solidFill>
            </a:endParaRPr>
          </a:p>
        </p:txBody>
      </p:sp>
    </p:spTree>
    <p:extLst>
      <p:ext uri="{BB962C8B-B14F-4D97-AF65-F5344CB8AC3E}">
        <p14:creationId xmlns:p14="http://schemas.microsoft.com/office/powerpoint/2010/main" val="42078361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440120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457200" indent="-457200">
              <a:buFont typeface="Wingdings" panose="05000000000000000000" pitchFamily="2" charset="2"/>
              <a:buChar char="n"/>
            </a:pPr>
            <a:r>
              <a:rPr lang="zh-CN" altLang="en-US" sz="2000" b="1" dirty="0">
                <a:solidFill>
                  <a:srgbClr val="FF0000"/>
                </a:solidFill>
              </a:rPr>
              <a:t>自然风险函数（可忽略）</a:t>
            </a:r>
            <a:endParaRPr lang="en-US" altLang="zh-CN" sz="2000" b="1" dirty="0">
              <a:solidFill>
                <a:srgbClr val="FF0000"/>
              </a:solidFill>
            </a:endParaRPr>
          </a:p>
          <a:p>
            <a:pPr fontAlgn="base">
              <a:spcBef>
                <a:spcPct val="0"/>
              </a:spcBef>
              <a:spcAft>
                <a:spcPct val="0"/>
              </a:spcAft>
            </a:pPr>
            <a:r>
              <a:rPr lang="zh-CN" altLang="zh-CN" sz="2000" dirty="0">
                <a:solidFill>
                  <a:srgbClr val="121212"/>
                </a:solidFill>
                <a:latin typeface="+mn-ea"/>
              </a:rPr>
              <a:t>风险函数是损失函数的期望，这是由于我们输入输出的</a:t>
            </a:r>
            <a:r>
              <a:rPr lang="zh-CN" altLang="en-US" sz="2000" dirty="0">
                <a:solidFill>
                  <a:srgbClr val="121212"/>
                </a:solidFill>
                <a:latin typeface="+mn-ea"/>
              </a:rPr>
              <a:t>（</a:t>
            </a:r>
            <a:r>
              <a:rPr lang="en-US" altLang="zh-CN" sz="2000" dirty="0">
                <a:solidFill>
                  <a:srgbClr val="121212"/>
                </a:solidFill>
                <a:latin typeface="+mn-ea"/>
              </a:rPr>
              <a:t>X</a:t>
            </a:r>
            <a:r>
              <a:rPr lang="zh-CN" altLang="en-US" sz="2000" dirty="0">
                <a:solidFill>
                  <a:srgbClr val="121212"/>
                </a:solidFill>
                <a:latin typeface="+mn-ea"/>
              </a:rPr>
              <a:t>，</a:t>
            </a:r>
            <a:r>
              <a:rPr lang="en-US" altLang="zh-CN" sz="2000" dirty="0">
                <a:solidFill>
                  <a:srgbClr val="121212"/>
                </a:solidFill>
                <a:latin typeface="+mn-ea"/>
              </a:rPr>
              <a:t>Y</a:t>
            </a:r>
            <a:r>
              <a:rPr lang="zh-CN" altLang="en-US" sz="2000" dirty="0">
                <a:solidFill>
                  <a:srgbClr val="121212"/>
                </a:solidFill>
                <a:latin typeface="+mn-ea"/>
              </a:rPr>
              <a:t>）</a:t>
            </a:r>
            <a:r>
              <a:rPr lang="zh-CN" altLang="zh-CN" sz="2000" dirty="0">
                <a:solidFill>
                  <a:srgbClr val="121212"/>
                </a:solidFill>
                <a:latin typeface="+mn-ea"/>
              </a:rPr>
              <a:t>遵循一个联合分布，但是这个联合分布是未知的，所以无法计算。 </a:t>
            </a:r>
            <a:endParaRPr lang="en-US" altLang="zh-CN" sz="2000" dirty="0">
              <a:solidFill>
                <a:srgbClr val="121212"/>
              </a:solidFill>
              <a:latin typeface="+mn-ea"/>
            </a:endParaRPr>
          </a:p>
          <a:p>
            <a:pPr marL="457200" indent="-457200">
              <a:buFont typeface="Wingdings" panose="05000000000000000000" pitchFamily="2" charset="2"/>
              <a:buChar char="n"/>
            </a:pPr>
            <a:r>
              <a:rPr lang="zh-CN" altLang="en-US" sz="2000" b="1" dirty="0">
                <a:solidFill>
                  <a:srgbClr val="FF0000"/>
                </a:solidFill>
              </a:rPr>
              <a:t>经验风险</a:t>
            </a:r>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使用现有的历史数据，也就是训练数据计算训练数据的平均损失</a:t>
            </a:r>
            <a:r>
              <a:rPr lang="en-US" altLang="zh-CN" sz="2000" dirty="0">
                <a:solidFill>
                  <a:srgbClr val="121212"/>
                </a:solidFill>
                <a:latin typeface="+mn-ea"/>
              </a:rPr>
              <a:t>(average function) </a:t>
            </a:r>
            <a:r>
              <a:rPr lang="zh-CN" altLang="en-US" sz="2000" dirty="0">
                <a:solidFill>
                  <a:srgbClr val="121212"/>
                </a:solidFill>
                <a:latin typeface="+mn-ea"/>
              </a:rPr>
              <a:t>，该损失就是经验风险（</a:t>
            </a:r>
            <a:r>
              <a:rPr lang="en-US" altLang="zh-CN" sz="2000" dirty="0">
                <a:solidFill>
                  <a:srgbClr val="121212"/>
                </a:solidFill>
                <a:latin typeface="+mn-ea"/>
              </a:rPr>
              <a:t>empirical risk</a:t>
            </a:r>
            <a:r>
              <a:rPr lang="zh-CN" altLang="en-US" sz="2000" dirty="0">
                <a:solidFill>
                  <a:srgbClr val="121212"/>
                </a:solidFill>
                <a:latin typeface="+mn-ea"/>
              </a:rPr>
              <a:t>），即</a:t>
            </a:r>
            <a:endParaRPr lang="en-US" altLang="zh-CN" sz="2000" dirty="0">
              <a:solidFill>
                <a:srgbClr val="121212"/>
              </a:solidFill>
              <a:latin typeface="+mn-ea"/>
            </a:endParaRPr>
          </a:p>
          <a:p>
            <a:endParaRPr lang="en-US" altLang="zh-CN" sz="2000" b="1" dirty="0">
              <a:solidFill>
                <a:srgbClr val="FF0000"/>
              </a:solidFill>
            </a:endParaRPr>
          </a:p>
          <a:p>
            <a:endParaRPr lang="en-US" altLang="zh-CN" sz="2000" b="1" dirty="0">
              <a:solidFill>
                <a:srgbClr val="FF0000"/>
              </a:solidFill>
            </a:endParaRPr>
          </a:p>
          <a:p>
            <a:pPr fontAlgn="base">
              <a:spcBef>
                <a:spcPct val="0"/>
              </a:spcBef>
              <a:spcAft>
                <a:spcPct val="0"/>
              </a:spcAft>
            </a:pPr>
            <a:r>
              <a:rPr lang="zh-CN" altLang="en-US" sz="2000" dirty="0">
                <a:solidFill>
                  <a:srgbClr val="121212"/>
                </a:solidFill>
                <a:latin typeface="+mn-ea"/>
              </a:rPr>
              <a:t>我们的目标就是最小化平均损失，该过程称为经验风险最小化。</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570D29F0-5787-44A1-BDEB-E42D25E5FEB3}"/>
              </a:ext>
            </a:extLst>
          </p:cNvPr>
          <p:cNvPicPr>
            <a:picLocks noChangeAspect="1"/>
          </p:cNvPicPr>
          <p:nvPr/>
        </p:nvPicPr>
        <p:blipFill>
          <a:blip r:embed="rId3"/>
          <a:stretch>
            <a:fillRect/>
          </a:stretch>
        </p:blipFill>
        <p:spPr>
          <a:xfrm>
            <a:off x="4943872" y="4437112"/>
            <a:ext cx="1619250" cy="657225"/>
          </a:xfrm>
          <a:prstGeom prst="rect">
            <a:avLst/>
          </a:prstGeom>
        </p:spPr>
      </p:pic>
    </p:spTree>
    <p:extLst>
      <p:ext uri="{BB962C8B-B14F-4D97-AF65-F5344CB8AC3E}">
        <p14:creationId xmlns:p14="http://schemas.microsoft.com/office/powerpoint/2010/main" val="37623573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preview">
            <a:extLst>
              <a:ext uri="{FF2B5EF4-FFF2-40B4-BE49-F238E27FC236}">
                <a16:creationId xmlns:a16="http://schemas.microsoft.com/office/drawing/2014/main" id="{EF1F05B7-8AC0-4550-9564-2EE94F7D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2518876"/>
            <a:ext cx="7968208" cy="2356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1D7C775E-8C5E-484D-BD4D-4D3ABC168327}"/>
              </a:ext>
            </a:extLst>
          </p:cNvPr>
          <p:cNvSpPr>
            <a:spLocks noChangeArrowheads="1"/>
          </p:cNvSpPr>
          <p:nvPr/>
        </p:nvSpPr>
        <p:spPr bwMode="auto">
          <a:xfrm>
            <a:off x="381319" y="4693067"/>
            <a:ext cx="114293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zh-CN" sz="2000" dirty="0">
                <a:solidFill>
                  <a:srgbClr val="121212"/>
                </a:solidFill>
                <a:latin typeface="+mn-ea"/>
              </a:rPr>
              <a:t>如果</a:t>
            </a:r>
            <a:r>
              <a:rPr lang="zh-CN" altLang="en-US" sz="2000" dirty="0">
                <a:solidFill>
                  <a:srgbClr val="121212"/>
                </a:solidFill>
                <a:latin typeface="+mn-ea"/>
              </a:rPr>
              <a:t>我们只考虑经验风险</a:t>
            </a:r>
            <a:r>
              <a:rPr lang="zh-CN" altLang="zh-CN" sz="2000" dirty="0">
                <a:solidFill>
                  <a:srgbClr val="121212"/>
                </a:solidFill>
                <a:latin typeface="+mn-ea"/>
              </a:rPr>
              <a:t>，那肯定是最右面的的经验风险函数最小了，因为它对历史的数据拟合的最好。但是我们从图上来看</a:t>
            </a:r>
            <a:r>
              <a:rPr lang="zh-CN" altLang="en-US" sz="2000" dirty="0">
                <a:solidFill>
                  <a:srgbClr val="121212"/>
                </a:solidFill>
                <a:latin typeface="+mn-ea"/>
              </a:rPr>
              <a:t>右边第三个</a:t>
            </a:r>
            <a:r>
              <a:rPr lang="zh-CN" altLang="zh-CN" sz="2000" dirty="0">
                <a:solidFill>
                  <a:srgbClr val="121212"/>
                </a:solidFill>
                <a:latin typeface="+mn-ea"/>
              </a:rPr>
              <a:t>肯定不是最好的，因为它过度学习历史数据，导致它在真正预测时效果会很不好，这种情况称为过拟合(over-fitting)。</a:t>
            </a: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endParaRPr lang="en-US" altLang="zh-CN" sz="2000" dirty="0">
              <a:solidFill>
                <a:srgbClr val="121212"/>
              </a:solidFill>
              <a:latin typeface="+mn-ea"/>
            </a:endParaRPr>
          </a:p>
          <a:p>
            <a:pPr marR="0" lvl="0" indent="0" fontAlgn="base">
              <a:lnSpc>
                <a:spcPct val="100000"/>
              </a:lnSpc>
              <a:spcBef>
                <a:spcPct val="0"/>
              </a:spcBef>
              <a:spcAft>
                <a:spcPct val="0"/>
              </a:spcAft>
              <a:buClrTx/>
              <a:buSzTx/>
              <a:buFontTx/>
              <a:buNone/>
              <a:tabLst/>
            </a:pPr>
            <a:r>
              <a:rPr lang="zh-CN" altLang="en-US" sz="2000" dirty="0">
                <a:solidFill>
                  <a:srgbClr val="121212"/>
                </a:solidFill>
                <a:latin typeface="+mn-ea"/>
              </a:rPr>
              <a:t>为什么会造成这种结果？大白话说就是它的函数太复杂了，都有四次方了，这就引出了下面的概念，我们不仅要让经验风险最小化，还要让结构风险最小化。</a:t>
            </a:r>
            <a:endParaRPr lang="zh-CN" altLang="zh-CN" sz="2000" dirty="0">
              <a:solidFill>
                <a:srgbClr val="121212"/>
              </a:solidFill>
              <a:latin typeface="+mn-ea"/>
            </a:endParaRPr>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71847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基础概念</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81319" y="1195437"/>
            <a:ext cx="11429361" cy="347787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a:t>目标函数</a:t>
            </a:r>
            <a:r>
              <a:rPr lang="en-US" altLang="zh-CN" sz="2000" b="1" dirty="0"/>
              <a:t>(Object Function) </a:t>
            </a:r>
          </a:p>
          <a:p>
            <a:r>
              <a:rPr lang="en-US" altLang="zh-CN" sz="2000" b="1" dirty="0">
                <a:solidFill>
                  <a:srgbClr val="FF0000"/>
                </a:solidFill>
              </a:rPr>
              <a:t>WHY</a:t>
            </a:r>
            <a:r>
              <a:rPr lang="zh-CN" altLang="en-US" sz="2000" b="1" dirty="0">
                <a:solidFill>
                  <a:srgbClr val="FF0000"/>
                </a:solidFill>
              </a:rPr>
              <a:t>？</a:t>
            </a:r>
            <a:r>
              <a:rPr lang="en-US" altLang="zh-CN" sz="2000" b="1" dirty="0">
                <a:solidFill>
                  <a:srgbClr val="FF0000"/>
                </a:solidFill>
              </a:rPr>
              <a:t>WHAT</a:t>
            </a:r>
            <a:r>
              <a:rPr lang="zh-CN" altLang="en-US" sz="2000" b="1" dirty="0">
                <a:solidFill>
                  <a:srgbClr val="FF0000"/>
                </a:solidFill>
              </a:rPr>
              <a:t>？</a:t>
            </a:r>
            <a:r>
              <a:rPr lang="en-US" altLang="zh-CN" sz="2000" b="1" dirty="0">
                <a:solidFill>
                  <a:srgbClr val="FF0000"/>
                </a:solidFill>
              </a:rPr>
              <a:t>HOW</a:t>
            </a:r>
            <a:r>
              <a:rPr lang="zh-CN" altLang="en-US" sz="2000" b="1" dirty="0">
                <a:solidFill>
                  <a:srgbClr val="FF0000"/>
                </a:solidFill>
              </a:rPr>
              <a:t>？</a:t>
            </a:r>
            <a:endParaRPr lang="en-US" altLang="zh-CN" sz="2000" b="1" dirty="0">
              <a:solidFill>
                <a:srgbClr val="FF0000"/>
              </a:solidFill>
            </a:endParaRPr>
          </a:p>
          <a:p>
            <a:endParaRPr lang="en-US" altLang="zh-CN" sz="2000" b="1" dirty="0">
              <a:solidFill>
                <a:srgbClr val="FF0000"/>
              </a:solidFill>
            </a:endParaRPr>
          </a:p>
          <a:p>
            <a:r>
              <a:rPr lang="zh-CN" altLang="en-US" sz="2000" b="1" dirty="0">
                <a:solidFill>
                  <a:srgbClr val="FF0000"/>
                </a:solidFill>
              </a:rPr>
              <a:t>最终需要优化的函数。等于经验风险</a:t>
            </a:r>
            <a:r>
              <a:rPr lang="en-US" altLang="zh-CN" sz="2000" b="1" dirty="0">
                <a:solidFill>
                  <a:srgbClr val="FF0000"/>
                </a:solidFill>
              </a:rPr>
              <a:t>+</a:t>
            </a:r>
            <a:r>
              <a:rPr lang="zh-CN" altLang="en-US" sz="2000" b="1" dirty="0">
                <a:solidFill>
                  <a:srgbClr val="FF0000"/>
                </a:solidFill>
              </a:rPr>
              <a:t>结构风险（也就是</a:t>
            </a:r>
            <a:r>
              <a:rPr lang="en-US" altLang="zh-CN" sz="2000" b="1" dirty="0">
                <a:solidFill>
                  <a:srgbClr val="FF0000"/>
                </a:solidFill>
              </a:rPr>
              <a:t>Cost Function + </a:t>
            </a:r>
            <a:r>
              <a:rPr lang="zh-CN" altLang="en-US" sz="2000" b="1" dirty="0">
                <a:solidFill>
                  <a:srgbClr val="FF0000"/>
                </a:solidFill>
              </a:rPr>
              <a:t>正则化项）。</a:t>
            </a:r>
            <a:endParaRPr lang="en-US" altLang="zh-CN" sz="2000" b="1" dirty="0">
              <a:solidFill>
                <a:srgbClr val="FF0000"/>
              </a:solidFill>
            </a:endParaRPr>
          </a:p>
          <a:p>
            <a:endParaRPr lang="en-US" altLang="zh-CN" sz="2000" b="1" dirty="0">
              <a:solidFill>
                <a:srgbClr val="FF0000"/>
              </a:solidFill>
            </a:endParaRPr>
          </a:p>
          <a:p>
            <a:pPr marL="342900" indent="-342900">
              <a:buFont typeface="Wingdings" panose="05000000000000000000" pitchFamily="2" charset="2"/>
              <a:buChar char="n"/>
            </a:pPr>
            <a:r>
              <a:rPr lang="zh-CN" altLang="en-US" sz="2000" b="1" dirty="0">
                <a:solidFill>
                  <a:srgbClr val="FF0000"/>
                </a:solidFill>
              </a:rPr>
              <a:t>结构风险</a:t>
            </a:r>
            <a:endParaRPr lang="en-US" altLang="zh-CN" sz="2000" b="1" dirty="0">
              <a:solidFill>
                <a:srgbClr val="FF0000"/>
              </a:solidFill>
            </a:endParaRPr>
          </a:p>
          <a:p>
            <a:endParaRPr lang="en-US" altLang="zh-CN" sz="2000" b="1" dirty="0">
              <a:solidFill>
                <a:srgbClr val="FF0000"/>
              </a:solidFill>
            </a:endParaRPr>
          </a:p>
          <a:p>
            <a:r>
              <a:rPr lang="zh-CN" altLang="en-US" sz="2000" dirty="0">
                <a:solidFill>
                  <a:srgbClr val="121212"/>
                </a:solidFill>
                <a:latin typeface="+mn-ea"/>
              </a:rPr>
              <a:t>我们需要定义一个函数</a:t>
            </a:r>
            <a:r>
              <a:rPr lang="en-US" altLang="zh-CN" sz="2000" dirty="0">
                <a:solidFill>
                  <a:srgbClr val="121212"/>
                </a:solidFill>
                <a:latin typeface="+mn-ea"/>
              </a:rPr>
              <a:t>[J(f)]</a:t>
            </a:r>
            <a:r>
              <a:rPr lang="zh-CN" altLang="en-US" sz="2000" dirty="0">
                <a:solidFill>
                  <a:srgbClr val="121212"/>
                </a:solidFill>
                <a:latin typeface="+mn-ea"/>
              </a:rPr>
              <a:t>专门用来</a:t>
            </a:r>
            <a:r>
              <a:rPr lang="zh-CN" altLang="en-US" sz="2000" dirty="0">
                <a:solidFill>
                  <a:srgbClr val="FF0000"/>
                </a:solidFill>
                <a:latin typeface="+mn-ea"/>
              </a:rPr>
              <a:t>度量模型的复杂度</a:t>
            </a:r>
            <a:r>
              <a:rPr lang="zh-CN" altLang="en-US" sz="2000" dirty="0">
                <a:solidFill>
                  <a:srgbClr val="121212"/>
                </a:solidFill>
                <a:latin typeface="+mn-ea"/>
              </a:rPr>
              <a:t>，该函数度量的过程称为正则化。</a:t>
            </a:r>
            <a:endParaRPr lang="en-US" altLang="zh-CN" sz="2000" dirty="0">
              <a:solidFill>
                <a:srgbClr val="121212"/>
              </a:solidFill>
              <a:latin typeface="+mn-ea"/>
            </a:endParaRPr>
          </a:p>
          <a:p>
            <a:r>
              <a:rPr lang="zh-CN" altLang="en-US" sz="2000" dirty="0">
                <a:solidFill>
                  <a:srgbClr val="121212"/>
                </a:solidFill>
                <a:latin typeface="+mn-ea"/>
              </a:rPr>
              <a:t>常用的正则化有</a:t>
            </a:r>
            <a:r>
              <a:rPr lang="en-US" altLang="zh-CN" sz="2000" dirty="0">
                <a:solidFill>
                  <a:srgbClr val="121212"/>
                </a:solidFill>
                <a:latin typeface="+mn-ea"/>
              </a:rPr>
              <a:t>L1,L2</a:t>
            </a:r>
            <a:r>
              <a:rPr lang="zh-CN" altLang="en-US" sz="2000" dirty="0">
                <a:solidFill>
                  <a:srgbClr val="121212"/>
                </a:solidFill>
                <a:latin typeface="+mn-ea"/>
              </a:rPr>
              <a:t>范数。</a:t>
            </a:r>
            <a:endParaRPr lang="en-US" altLang="zh-CN" sz="2000" dirty="0">
              <a:solidFill>
                <a:srgbClr val="121212"/>
              </a:solidFill>
              <a:latin typeface="+mn-ea"/>
            </a:endParaRPr>
          </a:p>
          <a:p>
            <a:endParaRPr lang="en-US" altLang="zh-CN" sz="2000" dirty="0">
              <a:solidFill>
                <a:srgbClr val="121212"/>
              </a:solidFill>
              <a:latin typeface="+mn-ea"/>
            </a:endParaRPr>
          </a:p>
          <a:p>
            <a:r>
              <a:rPr lang="zh-CN" altLang="en-US" sz="2000" dirty="0">
                <a:solidFill>
                  <a:srgbClr val="121212"/>
                </a:solidFill>
                <a:latin typeface="+mn-ea"/>
              </a:rPr>
              <a:t>现在我们可以优化经验风险和结构风险，该优化函数就是目标函数，定义如下：</a:t>
            </a:r>
            <a:endParaRPr lang="en-US" altLang="zh-CN" sz="2000" dirty="0">
              <a:solidFill>
                <a:srgbClr val="121212"/>
              </a:solidFill>
              <a:latin typeface="+mn-ea"/>
            </a:endParaRPr>
          </a:p>
        </p:txBody>
      </p:sp>
      <p:sp>
        <p:nvSpPr>
          <p:cNvPr id="3" name="AutoShape 2" descr="[公式]">
            <a:extLst>
              <a:ext uri="{FF2B5EF4-FFF2-40B4-BE49-F238E27FC236}">
                <a16:creationId xmlns:a16="http://schemas.microsoft.com/office/drawing/2014/main" id="{E557092A-43CE-4A70-84F7-39F580A0FEAB}"/>
              </a:ext>
            </a:extLst>
          </p:cNvPr>
          <p:cNvSpPr>
            <a:spLocks noChangeAspect="1" noChangeArrowheads="1"/>
          </p:cNvSpPr>
          <p:nvPr/>
        </p:nvSpPr>
        <p:spPr bwMode="auto">
          <a:xfrm>
            <a:off x="343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公式]">
            <a:extLst>
              <a:ext uri="{FF2B5EF4-FFF2-40B4-BE49-F238E27FC236}">
                <a16:creationId xmlns:a16="http://schemas.microsoft.com/office/drawing/2014/main" id="{3B151B13-88AE-47D1-A17E-AB83318390A2}"/>
              </a:ext>
            </a:extLst>
          </p:cNvPr>
          <p:cNvSpPr>
            <a:spLocks noChangeAspect="1" noChangeArrowheads="1"/>
          </p:cNvSpPr>
          <p:nvPr/>
        </p:nvSpPr>
        <p:spPr bwMode="auto">
          <a:xfrm flipV="1">
            <a:off x="15636875" y="-1014094"/>
            <a:ext cx="14159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BF282F3-269C-4855-9261-CCE71BDAE59A}"/>
              </a:ext>
            </a:extLst>
          </p:cNvPr>
          <p:cNvPicPr>
            <a:picLocks noChangeAspect="1"/>
          </p:cNvPicPr>
          <p:nvPr/>
        </p:nvPicPr>
        <p:blipFill>
          <a:blip r:embed="rId3"/>
          <a:stretch>
            <a:fillRect/>
          </a:stretch>
        </p:blipFill>
        <p:spPr>
          <a:xfrm>
            <a:off x="3215680" y="4864954"/>
            <a:ext cx="5496120" cy="1184349"/>
          </a:xfrm>
          <a:prstGeom prst="rect">
            <a:avLst/>
          </a:prstGeom>
        </p:spPr>
      </p:pic>
    </p:spTree>
    <p:extLst>
      <p:ext uri="{BB962C8B-B14F-4D97-AF65-F5344CB8AC3E}">
        <p14:creationId xmlns:p14="http://schemas.microsoft.com/office/powerpoint/2010/main" val="41499173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3761</TotalTime>
  <Words>1421</Words>
  <Application>Microsoft Office PowerPoint</Application>
  <PresentationFormat>宽屏</PresentationFormat>
  <Paragraphs>143</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迷你简幼线</vt:lpstr>
      <vt:lpstr>Wingdings</vt:lpstr>
      <vt:lpstr>Agency FB</vt:lpstr>
      <vt:lpstr>BankGothic Lt BT</vt:lpstr>
      <vt:lpstr>Arial</vt:lpstr>
      <vt:lpstr>宋体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784</cp:revision>
  <dcterms:created xsi:type="dcterms:W3CDTF">2017-04-25T09:03:07Z</dcterms:created>
  <dcterms:modified xsi:type="dcterms:W3CDTF">2020-10-23T06:52:21Z</dcterms:modified>
</cp:coreProperties>
</file>